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E00"/>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z-Latn-A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30193-7084-42B6-A95A-F66167903D19}" type="datetimeFigureOut">
              <a:rPr lang="az-Latn-AZ" smtClean="0"/>
              <a:t>28.10.2024</a:t>
            </a:fld>
            <a:endParaRPr lang="az-Latn-A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z-Latn-A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z-Latn-A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0149-F43A-4C73-AC69-500A63674B0D}" type="slidenum">
              <a:rPr lang="az-Latn-AZ" smtClean="0"/>
              <a:t>‹#›</a:t>
            </a:fld>
            <a:endParaRPr lang="az-Latn-AZ"/>
          </a:p>
        </p:txBody>
      </p:sp>
    </p:spTree>
    <p:extLst>
      <p:ext uri="{BB962C8B-B14F-4D97-AF65-F5344CB8AC3E}">
        <p14:creationId xmlns:p14="http://schemas.microsoft.com/office/powerpoint/2010/main" val="259323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315F-656C-A21D-0928-EE1BECCD0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z-Latn-AZ"/>
          </a:p>
        </p:txBody>
      </p:sp>
      <p:sp>
        <p:nvSpPr>
          <p:cNvPr id="3" name="Subtitle 2">
            <a:extLst>
              <a:ext uri="{FF2B5EF4-FFF2-40B4-BE49-F238E27FC236}">
                <a16:creationId xmlns:a16="http://schemas.microsoft.com/office/drawing/2014/main" id="{14434FEA-B69B-C0C5-9E93-8994F5500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z-Latn-AZ"/>
          </a:p>
        </p:txBody>
      </p:sp>
      <p:sp>
        <p:nvSpPr>
          <p:cNvPr id="4" name="Date Placeholder 3">
            <a:extLst>
              <a:ext uri="{FF2B5EF4-FFF2-40B4-BE49-F238E27FC236}">
                <a16:creationId xmlns:a16="http://schemas.microsoft.com/office/drawing/2014/main" id="{A528B858-E82E-70D1-058C-1255A700FB51}"/>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1C3D9F63-F584-E0DE-4838-E2B549670E22}"/>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6E21A230-FB85-7FD7-2339-1EE4244FB7E7}"/>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6622126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73CD-5CE7-03B9-3D83-EF04184B4755}"/>
              </a:ext>
            </a:extLst>
          </p:cNvPr>
          <p:cNvSpPr>
            <a:spLocks noGrp="1"/>
          </p:cNvSpPr>
          <p:nvPr>
            <p:ph type="title"/>
          </p:nvPr>
        </p:nvSpPr>
        <p:spPr/>
        <p:txBody>
          <a:bodyPr/>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2DDEF25F-EFEA-12E5-179C-82ABC84A55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5FA283B4-5DCA-5749-B3C6-D2BA182E8BFF}"/>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012B9734-C430-F5E8-6CB5-F923C3A99FE6}"/>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879A07B4-A25E-C6C1-04E5-E06B57D05CC4}"/>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362874021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A24A1-A971-3A1D-1D82-BA2E86231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z-Latn-AZ"/>
          </a:p>
        </p:txBody>
      </p:sp>
      <p:sp>
        <p:nvSpPr>
          <p:cNvPr id="3" name="Vertical Text Placeholder 2">
            <a:extLst>
              <a:ext uri="{FF2B5EF4-FFF2-40B4-BE49-F238E27FC236}">
                <a16:creationId xmlns:a16="http://schemas.microsoft.com/office/drawing/2014/main" id="{78330EBD-6D7A-B845-BC32-8B40CF3DC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0E58DF5E-8E74-7B55-03F2-DCCA632CA9DB}"/>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C574C4A5-F2EA-7238-8FE4-5491C32AA55A}"/>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C25EFB5D-4E07-E800-2A7D-A989B7255F82}"/>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81293071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7944-ECF0-DEEA-E62C-520CBCF3B3AF}"/>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14BEC662-E4E3-1743-E264-64C15A849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C91F12AA-AF6C-469B-8703-B72FADF3FE2F}"/>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7045EBA0-91DD-5831-6EEA-9F3B06A23F4C}"/>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D9F94A44-10DD-73DB-163A-ACE637A6C3A7}"/>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155132068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3A74-4B94-4814-0400-6A134074B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z-Latn-AZ"/>
          </a:p>
        </p:txBody>
      </p:sp>
      <p:sp>
        <p:nvSpPr>
          <p:cNvPr id="3" name="Text Placeholder 2">
            <a:extLst>
              <a:ext uri="{FF2B5EF4-FFF2-40B4-BE49-F238E27FC236}">
                <a16:creationId xmlns:a16="http://schemas.microsoft.com/office/drawing/2014/main" id="{AC441E8F-3BB9-CEBB-561F-AF3E54612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500C22-BEDE-DA09-2F09-8C2F1555F527}"/>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D4A822B1-D523-6643-B365-65489E17CF88}"/>
              </a:ext>
            </a:extLst>
          </p:cNvPr>
          <p:cNvSpPr>
            <a:spLocks noGrp="1"/>
          </p:cNvSpPr>
          <p:nvPr>
            <p:ph type="ftr" sz="quarter" idx="11"/>
          </p:nvPr>
        </p:nvSpPr>
        <p:spPr/>
        <p:txBody>
          <a:bodyPr/>
          <a:lstStyle/>
          <a:p>
            <a:endParaRPr lang="az-Latn-AZ"/>
          </a:p>
        </p:txBody>
      </p:sp>
      <p:sp>
        <p:nvSpPr>
          <p:cNvPr id="6" name="Slide Number Placeholder 5">
            <a:extLst>
              <a:ext uri="{FF2B5EF4-FFF2-40B4-BE49-F238E27FC236}">
                <a16:creationId xmlns:a16="http://schemas.microsoft.com/office/drawing/2014/main" id="{AAF8F584-5DF3-1B1B-D3CE-1F52594503A8}"/>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224578230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9665-6F02-D190-037B-5FF219B96A9A}"/>
              </a:ext>
            </a:extLst>
          </p:cNvPr>
          <p:cNvSpPr>
            <a:spLocks noGrp="1"/>
          </p:cNvSpPr>
          <p:nvPr>
            <p:ph type="title"/>
          </p:nvPr>
        </p:nvSpPr>
        <p:spPr/>
        <p:txBody>
          <a:body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8889462C-7A91-8B13-F327-39691131B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Content Placeholder 3">
            <a:extLst>
              <a:ext uri="{FF2B5EF4-FFF2-40B4-BE49-F238E27FC236}">
                <a16:creationId xmlns:a16="http://schemas.microsoft.com/office/drawing/2014/main" id="{5CCC1FE3-EAA0-6568-C51E-CAEDB1845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Date Placeholder 4">
            <a:extLst>
              <a:ext uri="{FF2B5EF4-FFF2-40B4-BE49-F238E27FC236}">
                <a16:creationId xmlns:a16="http://schemas.microsoft.com/office/drawing/2014/main" id="{98A0A67E-2055-9305-0980-601FB6A5FC8F}"/>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6" name="Footer Placeholder 5">
            <a:extLst>
              <a:ext uri="{FF2B5EF4-FFF2-40B4-BE49-F238E27FC236}">
                <a16:creationId xmlns:a16="http://schemas.microsoft.com/office/drawing/2014/main" id="{9A7ADF02-9DE7-F69B-1647-0F72269A18CE}"/>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8A1F8803-4F5D-720D-7AC3-A25A6DCC3EE0}"/>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425861609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A2C1-8BF2-2BC7-6162-7E8602C1DB60}"/>
              </a:ext>
            </a:extLst>
          </p:cNvPr>
          <p:cNvSpPr>
            <a:spLocks noGrp="1"/>
          </p:cNvSpPr>
          <p:nvPr>
            <p:ph type="title"/>
          </p:nvPr>
        </p:nvSpPr>
        <p:spPr>
          <a:xfrm>
            <a:off x="839788" y="365125"/>
            <a:ext cx="10515600" cy="1325563"/>
          </a:xfrm>
        </p:spPr>
        <p:txBody>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FB870D9D-F955-40BE-CBFD-4E40700515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C9F07-FA2F-0E1F-3C52-D68134510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5" name="Text Placeholder 4">
            <a:extLst>
              <a:ext uri="{FF2B5EF4-FFF2-40B4-BE49-F238E27FC236}">
                <a16:creationId xmlns:a16="http://schemas.microsoft.com/office/drawing/2014/main" id="{174149A9-C466-93E2-2E25-66F6594A7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5BFE7-C05C-AEF5-78F5-05B2065DA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7" name="Date Placeholder 6">
            <a:extLst>
              <a:ext uri="{FF2B5EF4-FFF2-40B4-BE49-F238E27FC236}">
                <a16:creationId xmlns:a16="http://schemas.microsoft.com/office/drawing/2014/main" id="{7BE43D3B-EC36-0858-2110-F43B7AD1378C}"/>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8" name="Footer Placeholder 7">
            <a:extLst>
              <a:ext uri="{FF2B5EF4-FFF2-40B4-BE49-F238E27FC236}">
                <a16:creationId xmlns:a16="http://schemas.microsoft.com/office/drawing/2014/main" id="{502D196D-B3ED-6374-8099-2713A5F48799}"/>
              </a:ext>
            </a:extLst>
          </p:cNvPr>
          <p:cNvSpPr>
            <a:spLocks noGrp="1"/>
          </p:cNvSpPr>
          <p:nvPr>
            <p:ph type="ftr" sz="quarter" idx="11"/>
          </p:nvPr>
        </p:nvSpPr>
        <p:spPr/>
        <p:txBody>
          <a:bodyPr/>
          <a:lstStyle/>
          <a:p>
            <a:endParaRPr lang="az-Latn-AZ"/>
          </a:p>
        </p:txBody>
      </p:sp>
      <p:sp>
        <p:nvSpPr>
          <p:cNvPr id="9" name="Slide Number Placeholder 8">
            <a:extLst>
              <a:ext uri="{FF2B5EF4-FFF2-40B4-BE49-F238E27FC236}">
                <a16:creationId xmlns:a16="http://schemas.microsoft.com/office/drawing/2014/main" id="{831C1A93-7459-C382-6EB9-588CB7074A61}"/>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14789725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4C2F-E64C-4E8F-3EE6-C70D2FF6997D}"/>
              </a:ext>
            </a:extLst>
          </p:cNvPr>
          <p:cNvSpPr>
            <a:spLocks noGrp="1"/>
          </p:cNvSpPr>
          <p:nvPr>
            <p:ph type="title"/>
          </p:nvPr>
        </p:nvSpPr>
        <p:spPr/>
        <p:txBody>
          <a:bodyPr/>
          <a:lstStyle/>
          <a:p>
            <a:r>
              <a:rPr lang="en-US"/>
              <a:t>Click to edit Master title style</a:t>
            </a:r>
            <a:endParaRPr lang="az-Latn-AZ"/>
          </a:p>
        </p:txBody>
      </p:sp>
      <p:sp>
        <p:nvSpPr>
          <p:cNvPr id="3" name="Date Placeholder 2">
            <a:extLst>
              <a:ext uri="{FF2B5EF4-FFF2-40B4-BE49-F238E27FC236}">
                <a16:creationId xmlns:a16="http://schemas.microsoft.com/office/drawing/2014/main" id="{CD7B8975-D088-DF97-F3DA-8057E2B284E1}"/>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4" name="Footer Placeholder 3">
            <a:extLst>
              <a:ext uri="{FF2B5EF4-FFF2-40B4-BE49-F238E27FC236}">
                <a16:creationId xmlns:a16="http://schemas.microsoft.com/office/drawing/2014/main" id="{7BD207CE-9E0C-5106-49E9-6AEE567A9C21}"/>
              </a:ext>
            </a:extLst>
          </p:cNvPr>
          <p:cNvSpPr>
            <a:spLocks noGrp="1"/>
          </p:cNvSpPr>
          <p:nvPr>
            <p:ph type="ftr" sz="quarter" idx="11"/>
          </p:nvPr>
        </p:nvSpPr>
        <p:spPr/>
        <p:txBody>
          <a:bodyPr/>
          <a:lstStyle/>
          <a:p>
            <a:endParaRPr lang="az-Latn-AZ"/>
          </a:p>
        </p:txBody>
      </p:sp>
      <p:sp>
        <p:nvSpPr>
          <p:cNvPr id="5" name="Slide Number Placeholder 4">
            <a:extLst>
              <a:ext uri="{FF2B5EF4-FFF2-40B4-BE49-F238E27FC236}">
                <a16:creationId xmlns:a16="http://schemas.microsoft.com/office/drawing/2014/main" id="{A9C6F794-B506-7B82-E309-68A03F3B86C4}"/>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358429112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B391C7-E0D6-E834-A3D2-22059580A494}"/>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3" name="Footer Placeholder 2">
            <a:extLst>
              <a:ext uri="{FF2B5EF4-FFF2-40B4-BE49-F238E27FC236}">
                <a16:creationId xmlns:a16="http://schemas.microsoft.com/office/drawing/2014/main" id="{ECEAAF6A-64A5-EF64-E03C-3B44093AFD0C}"/>
              </a:ext>
            </a:extLst>
          </p:cNvPr>
          <p:cNvSpPr>
            <a:spLocks noGrp="1"/>
          </p:cNvSpPr>
          <p:nvPr>
            <p:ph type="ftr" sz="quarter" idx="11"/>
          </p:nvPr>
        </p:nvSpPr>
        <p:spPr/>
        <p:txBody>
          <a:bodyPr/>
          <a:lstStyle/>
          <a:p>
            <a:endParaRPr lang="az-Latn-AZ"/>
          </a:p>
        </p:txBody>
      </p:sp>
      <p:sp>
        <p:nvSpPr>
          <p:cNvPr id="4" name="Slide Number Placeholder 3">
            <a:extLst>
              <a:ext uri="{FF2B5EF4-FFF2-40B4-BE49-F238E27FC236}">
                <a16:creationId xmlns:a16="http://schemas.microsoft.com/office/drawing/2014/main" id="{B41BF4B8-4CBB-F355-2107-AC50D12B1D62}"/>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366819077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3854-5AC4-8078-FE2D-3B18AEB8A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Content Placeholder 2">
            <a:extLst>
              <a:ext uri="{FF2B5EF4-FFF2-40B4-BE49-F238E27FC236}">
                <a16:creationId xmlns:a16="http://schemas.microsoft.com/office/drawing/2014/main" id="{48A0ECDF-8607-C3A9-1599-1381A0C0A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Text Placeholder 3">
            <a:extLst>
              <a:ext uri="{FF2B5EF4-FFF2-40B4-BE49-F238E27FC236}">
                <a16:creationId xmlns:a16="http://schemas.microsoft.com/office/drawing/2014/main" id="{2E554C76-0346-98CD-9004-03A6B4F0F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39C30-687B-6BC2-B8A3-088BCEE5304A}"/>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6" name="Footer Placeholder 5">
            <a:extLst>
              <a:ext uri="{FF2B5EF4-FFF2-40B4-BE49-F238E27FC236}">
                <a16:creationId xmlns:a16="http://schemas.microsoft.com/office/drawing/2014/main" id="{3B107193-6080-AFB6-C0D3-6C639063E49D}"/>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C2A2F9C1-9C57-80CA-081D-FEA5E13078EB}"/>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20157415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CC6F-D52E-03FF-B37C-FE238FDE8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z-Latn-AZ"/>
          </a:p>
        </p:txBody>
      </p:sp>
      <p:sp>
        <p:nvSpPr>
          <p:cNvPr id="3" name="Picture Placeholder 2">
            <a:extLst>
              <a:ext uri="{FF2B5EF4-FFF2-40B4-BE49-F238E27FC236}">
                <a16:creationId xmlns:a16="http://schemas.microsoft.com/office/drawing/2014/main" id="{48D243C0-3F1A-7EA1-6553-DF447A61A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z-Latn-AZ"/>
          </a:p>
        </p:txBody>
      </p:sp>
      <p:sp>
        <p:nvSpPr>
          <p:cNvPr id="4" name="Text Placeholder 3">
            <a:extLst>
              <a:ext uri="{FF2B5EF4-FFF2-40B4-BE49-F238E27FC236}">
                <a16:creationId xmlns:a16="http://schemas.microsoft.com/office/drawing/2014/main" id="{09AC66A6-7EBF-8736-945A-4349FC251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EF3AC-2514-B1AC-3DD5-B738F701F0FC}"/>
              </a:ext>
            </a:extLst>
          </p:cNvPr>
          <p:cNvSpPr>
            <a:spLocks noGrp="1"/>
          </p:cNvSpPr>
          <p:nvPr>
            <p:ph type="dt" sz="half" idx="10"/>
          </p:nvPr>
        </p:nvSpPr>
        <p:spPr/>
        <p:txBody>
          <a:bodyPr/>
          <a:lstStyle/>
          <a:p>
            <a:fld id="{92AE0199-F45B-4DB1-BB87-BF65F8485721}" type="datetimeFigureOut">
              <a:rPr lang="az-Latn-AZ" smtClean="0"/>
              <a:t>28.10.2024</a:t>
            </a:fld>
            <a:endParaRPr lang="az-Latn-AZ"/>
          </a:p>
        </p:txBody>
      </p:sp>
      <p:sp>
        <p:nvSpPr>
          <p:cNvPr id="6" name="Footer Placeholder 5">
            <a:extLst>
              <a:ext uri="{FF2B5EF4-FFF2-40B4-BE49-F238E27FC236}">
                <a16:creationId xmlns:a16="http://schemas.microsoft.com/office/drawing/2014/main" id="{ED2AC3EA-F8D0-8A64-9E7C-7B3EC6735143}"/>
              </a:ext>
            </a:extLst>
          </p:cNvPr>
          <p:cNvSpPr>
            <a:spLocks noGrp="1"/>
          </p:cNvSpPr>
          <p:nvPr>
            <p:ph type="ftr" sz="quarter" idx="11"/>
          </p:nvPr>
        </p:nvSpPr>
        <p:spPr/>
        <p:txBody>
          <a:bodyPr/>
          <a:lstStyle/>
          <a:p>
            <a:endParaRPr lang="az-Latn-AZ"/>
          </a:p>
        </p:txBody>
      </p:sp>
      <p:sp>
        <p:nvSpPr>
          <p:cNvPr id="7" name="Slide Number Placeholder 6">
            <a:extLst>
              <a:ext uri="{FF2B5EF4-FFF2-40B4-BE49-F238E27FC236}">
                <a16:creationId xmlns:a16="http://schemas.microsoft.com/office/drawing/2014/main" id="{2D6AEECB-54B5-2C61-BC78-845E6388E952}"/>
              </a:ext>
            </a:extLst>
          </p:cNvPr>
          <p:cNvSpPr>
            <a:spLocks noGrp="1"/>
          </p:cNvSpPr>
          <p:nvPr>
            <p:ph type="sldNum" sz="quarter" idx="12"/>
          </p:nvPr>
        </p:nvSpPr>
        <p:spPr/>
        <p:txBody>
          <a:bodyPr/>
          <a:lstStyle/>
          <a:p>
            <a:fld id="{4F10C788-FCEF-46BF-89EE-8280CDBA58D7}" type="slidenum">
              <a:rPr lang="az-Latn-AZ" smtClean="0"/>
              <a:t>‹#›</a:t>
            </a:fld>
            <a:endParaRPr lang="az-Latn-AZ"/>
          </a:p>
        </p:txBody>
      </p:sp>
    </p:spTree>
    <p:extLst>
      <p:ext uri="{BB962C8B-B14F-4D97-AF65-F5344CB8AC3E}">
        <p14:creationId xmlns:p14="http://schemas.microsoft.com/office/powerpoint/2010/main" val="37639360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B5FB22-1C64-F9F3-BD3C-2FDE0723F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z-Latn-AZ"/>
          </a:p>
        </p:txBody>
      </p:sp>
      <p:sp>
        <p:nvSpPr>
          <p:cNvPr id="3" name="Text Placeholder 2">
            <a:extLst>
              <a:ext uri="{FF2B5EF4-FFF2-40B4-BE49-F238E27FC236}">
                <a16:creationId xmlns:a16="http://schemas.microsoft.com/office/drawing/2014/main" id="{8FE46729-26AF-12B4-872E-CFA3A0EDE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z-Latn-AZ"/>
          </a:p>
        </p:txBody>
      </p:sp>
      <p:sp>
        <p:nvSpPr>
          <p:cNvPr id="4" name="Date Placeholder 3">
            <a:extLst>
              <a:ext uri="{FF2B5EF4-FFF2-40B4-BE49-F238E27FC236}">
                <a16:creationId xmlns:a16="http://schemas.microsoft.com/office/drawing/2014/main" id="{190FB709-F7D3-680C-2C8F-EBAA48CC9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AE0199-F45B-4DB1-BB87-BF65F8485721}" type="datetimeFigureOut">
              <a:rPr lang="az-Latn-AZ" smtClean="0"/>
              <a:t>28.10.2024</a:t>
            </a:fld>
            <a:endParaRPr lang="az-Latn-AZ"/>
          </a:p>
        </p:txBody>
      </p:sp>
      <p:sp>
        <p:nvSpPr>
          <p:cNvPr id="5" name="Footer Placeholder 4">
            <a:extLst>
              <a:ext uri="{FF2B5EF4-FFF2-40B4-BE49-F238E27FC236}">
                <a16:creationId xmlns:a16="http://schemas.microsoft.com/office/drawing/2014/main" id="{E0D36670-13AB-8DD0-6493-CCDA5ABD1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az-Latn-AZ"/>
          </a:p>
        </p:txBody>
      </p:sp>
      <p:sp>
        <p:nvSpPr>
          <p:cNvPr id="6" name="Slide Number Placeholder 5">
            <a:extLst>
              <a:ext uri="{FF2B5EF4-FFF2-40B4-BE49-F238E27FC236}">
                <a16:creationId xmlns:a16="http://schemas.microsoft.com/office/drawing/2014/main" id="{146E0015-47D7-6002-82FA-A824D0BF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10C788-FCEF-46BF-89EE-8280CDBA58D7}" type="slidenum">
              <a:rPr lang="az-Latn-AZ" smtClean="0"/>
              <a:t>‹#›</a:t>
            </a:fld>
            <a:endParaRPr lang="az-Latn-AZ"/>
          </a:p>
        </p:txBody>
      </p:sp>
    </p:spTree>
    <p:extLst>
      <p:ext uri="{BB962C8B-B14F-4D97-AF65-F5344CB8AC3E}">
        <p14:creationId xmlns:p14="http://schemas.microsoft.com/office/powerpoint/2010/main" val="417000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z-Lat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az.wikipedia.org/wiki/%C4%B0ngilis_dili" TargetMode="External"/><Relationship Id="rId7" Type="http://schemas.openxmlformats.org/officeDocument/2006/relationships/hyperlink" Target="https://az.wikipedia.org/wiki/Risk"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az.wikipedia.org/wiki/Sahibkarl%C4%B1q" TargetMode="External"/><Relationship Id="rId5" Type="http://schemas.openxmlformats.org/officeDocument/2006/relationships/hyperlink" Target="https://az.wikipedia.org/wiki/Qanunvericilik" TargetMode="External"/><Relationship Id="rId4" Type="http://schemas.openxmlformats.org/officeDocument/2006/relationships/hyperlink" Target="https://az.wikipedia.org/wiki/%C6%8Fmla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C6D15-4AEE-84E3-B8ED-C7D169AD32E0}"/>
              </a:ext>
            </a:extLst>
          </p:cNvPr>
          <p:cNvSpPr txBox="1"/>
          <p:nvPr/>
        </p:nvSpPr>
        <p:spPr>
          <a:xfrm flipH="1">
            <a:off x="1057274" y="695325"/>
            <a:ext cx="1733550" cy="954107"/>
          </a:xfrm>
          <a:prstGeom prst="rect">
            <a:avLst/>
          </a:prstGeom>
          <a:noFill/>
        </p:spPr>
        <p:txBody>
          <a:bodyPr wrap="square" rtlCol="0">
            <a:spAutoFit/>
          </a:bodyPr>
          <a:lstStyle/>
          <a:p>
            <a:r>
              <a:rPr lang="az-Latn-AZ" sz="2800" b="1" dirty="0">
                <a:solidFill>
                  <a:schemeClr val="bg1"/>
                </a:solidFill>
                <a:latin typeface="+mj-lt"/>
              </a:rPr>
              <a:t>Ehtiyat fondları</a:t>
            </a:r>
          </a:p>
        </p:txBody>
      </p:sp>
      <p:pic>
        <p:nvPicPr>
          <p:cNvPr id="5" name="Graphic 4" descr="Business Growth with solid fill">
            <a:extLst>
              <a:ext uri="{FF2B5EF4-FFF2-40B4-BE49-F238E27FC236}">
                <a16:creationId xmlns:a16="http://schemas.microsoft.com/office/drawing/2014/main" id="{DB6B3829-AE9F-8272-18A0-794D3DBC8F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7475" y="857249"/>
            <a:ext cx="733425" cy="733425"/>
          </a:xfrm>
          <a:prstGeom prst="rect">
            <a:avLst/>
          </a:prstGeom>
        </p:spPr>
      </p:pic>
      <p:sp>
        <p:nvSpPr>
          <p:cNvPr id="13" name="TextBox 12">
            <a:extLst>
              <a:ext uri="{FF2B5EF4-FFF2-40B4-BE49-F238E27FC236}">
                <a16:creationId xmlns:a16="http://schemas.microsoft.com/office/drawing/2014/main" id="{08F8E325-3CEF-51CD-0AD1-FC657693ECB9}"/>
              </a:ext>
            </a:extLst>
          </p:cNvPr>
          <p:cNvSpPr txBox="1"/>
          <p:nvPr/>
        </p:nvSpPr>
        <p:spPr>
          <a:xfrm>
            <a:off x="1081549" y="3224981"/>
            <a:ext cx="3274142" cy="646331"/>
          </a:xfrm>
          <a:prstGeom prst="rect">
            <a:avLst/>
          </a:prstGeom>
          <a:noFill/>
        </p:spPr>
        <p:txBody>
          <a:bodyPr wrap="square" rtlCol="0">
            <a:spAutoFit/>
          </a:bodyPr>
          <a:lstStyle/>
          <a:p>
            <a:r>
              <a:rPr lang="az-Latn-AZ" b="1" dirty="0">
                <a:solidFill>
                  <a:schemeClr val="bg1"/>
                </a:solidFill>
              </a:rPr>
              <a:t>Hazırladı: Amin Bayramov</a:t>
            </a:r>
          </a:p>
          <a:p>
            <a:r>
              <a:rPr lang="az-Latn-AZ" b="1" dirty="0" err="1">
                <a:solidFill>
                  <a:schemeClr val="bg1"/>
                </a:solidFill>
              </a:rPr>
              <a:t>MÜəllim</a:t>
            </a:r>
            <a:r>
              <a:rPr lang="az-Latn-AZ" b="1" dirty="0">
                <a:solidFill>
                  <a:schemeClr val="bg1"/>
                </a:solidFill>
              </a:rPr>
              <a:t>: Faiq Tağızadə</a:t>
            </a:r>
          </a:p>
        </p:txBody>
      </p:sp>
      <p:sp>
        <p:nvSpPr>
          <p:cNvPr id="14" name="Rectangle 13">
            <a:extLst>
              <a:ext uri="{FF2B5EF4-FFF2-40B4-BE49-F238E27FC236}">
                <a16:creationId xmlns:a16="http://schemas.microsoft.com/office/drawing/2014/main" id="{1398DBF6-A09F-E090-252D-3280625F82F7}"/>
              </a:ext>
            </a:extLst>
          </p:cNvPr>
          <p:cNvSpPr/>
          <p:nvPr/>
        </p:nvSpPr>
        <p:spPr>
          <a:xfrm>
            <a:off x="9360311" y="0"/>
            <a:ext cx="283169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pic>
        <p:nvPicPr>
          <p:cNvPr id="1026" name="Picture 2" descr="Bu ola bilər: kişi evin qarşısında dayanarkən başının üstündə çətir tutur">
            <a:extLst>
              <a:ext uri="{FF2B5EF4-FFF2-40B4-BE49-F238E27FC236}">
                <a16:creationId xmlns:a16="http://schemas.microsoft.com/office/drawing/2014/main" id="{1593ED43-C5B1-DB26-D149-254570878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045" y="1533832"/>
            <a:ext cx="4002896"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7043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052" name="Picture 4" descr="Bu ola bilər: pulun çıxdığı yer kürəsinin və arxa planda yerin şəkli">
            <a:extLst>
              <a:ext uri="{FF2B5EF4-FFF2-40B4-BE49-F238E27FC236}">
                <a16:creationId xmlns:a16="http://schemas.microsoft.com/office/drawing/2014/main" id="{BE9C2BC0-E9B9-A7CE-B3CF-D0DE510BD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560" y="2048101"/>
            <a:ext cx="4758813" cy="24894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AB4BCD-9A63-28EC-33C8-D493C5CF5423}"/>
              </a:ext>
            </a:extLst>
          </p:cNvPr>
          <p:cNvSpPr txBox="1"/>
          <p:nvPr/>
        </p:nvSpPr>
        <p:spPr>
          <a:xfrm>
            <a:off x="314632" y="3846562"/>
            <a:ext cx="6096000" cy="1069460"/>
          </a:xfrm>
          <a:prstGeom prst="rect">
            <a:avLst/>
          </a:prstGeom>
          <a:noFill/>
        </p:spPr>
        <p:txBody>
          <a:bodyPr wrap="square">
            <a:spAutoFit/>
          </a:bodyPr>
          <a:lstStyle/>
          <a:p>
            <a:pPr indent="449580" algn="just">
              <a:lnSpc>
                <a:spcPct val="115000"/>
              </a:lnSpc>
              <a:spcAft>
                <a:spcPts val="800"/>
              </a:spcAft>
            </a:pP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Təbiətlə cəmiyyət arasında daim ziddiyyətlər mövcud olmuşdur. Bu ziddiyyətlər cəmiyyət və təbiətin ümumi inkişaf </a:t>
            </a:r>
            <a:r>
              <a:rPr lang="az-Latn-AZ" sz="14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qanunauyğunluqlarından</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doğur. Həmin ziddiyyətlərin təzahür </a:t>
            </a:r>
            <a:r>
              <a:rPr lang="az-Latn-AZ" sz="14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formalarından</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biri də təbii fəlakətlər, müxtəlif bədbəxt hadisələrdir.</a:t>
            </a:r>
            <a:endParaRPr lang="az-Latn-AZ"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2B7BAE3-D359-C61B-A168-20051EB25B55}"/>
              </a:ext>
            </a:extLst>
          </p:cNvPr>
          <p:cNvSpPr txBox="1"/>
          <p:nvPr/>
        </p:nvSpPr>
        <p:spPr>
          <a:xfrm>
            <a:off x="304800" y="1937144"/>
            <a:ext cx="6096000" cy="1317220"/>
          </a:xfrm>
          <a:prstGeom prst="rect">
            <a:avLst/>
          </a:prstGeom>
          <a:noFill/>
        </p:spPr>
        <p:txBody>
          <a:bodyPr wrap="square">
            <a:spAutoFit/>
          </a:bodyPr>
          <a:lstStyle/>
          <a:p>
            <a:pPr indent="449580" algn="just">
              <a:lnSpc>
                <a:spcPct val="115000"/>
              </a:lnSpc>
              <a:spcAft>
                <a:spcPts val="800"/>
              </a:spcAft>
            </a:pPr>
            <a:r>
              <a:rPr lang="az-Latn-AZ" sz="14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Sığorta</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az-Latn-AZ" sz="1400" i="1" u="sng"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3" tooltip="İngilis dili">
                  <a:extLst>
                    <a:ext uri="{A12FA001-AC4F-418D-AE19-62706E023703}">
                      <ahyp:hlinkClr xmlns:ahyp="http://schemas.microsoft.com/office/drawing/2018/hyperlinkcolor" val="tx"/>
                    </a:ext>
                  </a:extLst>
                </a:hlinkClick>
              </a:rPr>
              <a:t>ing</a:t>
            </a:r>
            <a:r>
              <a:rPr lang="az-Latn-AZ" sz="1400" i="1"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3" tooltip="İngilis dili">
                  <a:extLst>
                    <a:ext uri="{A12FA001-AC4F-418D-AE19-62706E023703}">
                      <ahyp:hlinkClr xmlns:ahyp="http://schemas.microsoft.com/office/drawing/2018/hyperlinkcolor" val="tx"/>
                    </a:ext>
                  </a:extLst>
                </a:hlinkClick>
              </a:rPr>
              <a:t>.</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az-Latn-AZ" sz="1400" i="1"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Insurance</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 şəxslərin </a:t>
            </a:r>
            <a:r>
              <a:rPr lang="az-Latn-AZ" sz="14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4" tooltip="Əmlak">
                  <a:extLst>
                    <a:ext uri="{A12FA001-AC4F-418D-AE19-62706E023703}">
                      <ahyp:hlinkClr xmlns:ahyp="http://schemas.microsoft.com/office/drawing/2018/hyperlinkcolor" val="tx"/>
                    </a:ext>
                  </a:extLst>
                </a:hlinkClick>
              </a:rPr>
              <a:t>əmlakı</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həyatı, sağlamlığı, mülki məsuliyyəti, həmçinin </a:t>
            </a:r>
            <a:r>
              <a:rPr lang="az-Latn-AZ" sz="14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5" tooltip="Qanunvericilik">
                  <a:extLst>
                    <a:ext uri="{A12FA001-AC4F-418D-AE19-62706E023703}">
                      <ahyp:hlinkClr xmlns:ahyp="http://schemas.microsoft.com/office/drawing/2018/hyperlinkcolor" val="tx"/>
                    </a:ext>
                  </a:extLst>
                </a:hlinkClick>
              </a:rPr>
              <a:t>qanunvericiliklə</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qadağan olunmayan fəaliyyəti, o cümlədən </a:t>
            </a:r>
            <a:r>
              <a:rPr lang="az-Latn-AZ" sz="14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6" tooltip="Sahibkarlıq">
                  <a:extLst>
                    <a:ext uri="{A12FA001-AC4F-418D-AE19-62706E023703}">
                      <ahyp:hlinkClr xmlns:ahyp="http://schemas.microsoft.com/office/drawing/2018/hyperlinkcolor" val="tx"/>
                    </a:ext>
                  </a:extLst>
                </a:hlinkClick>
              </a:rPr>
              <a:t>sahibkarlıq</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fəaliyyəti ilə əlaqədar olan əmlak mənafelərinin müdafiəsi sahəsində </a:t>
            </a:r>
            <a:r>
              <a:rPr lang="az-Latn-AZ" sz="1400" u="sng"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hlinkClick r:id="rId7" tooltip="Risk">
                  <a:extLst>
                    <a:ext uri="{A12FA001-AC4F-418D-AE19-62706E023703}">
                      <ahyp:hlinkClr xmlns:ahyp="http://schemas.microsoft.com/office/drawing/2018/hyperlinkcolor" val="tx"/>
                    </a:ext>
                  </a:extLst>
                </a:hlinkClick>
              </a:rPr>
              <a:t>riskin</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r>
              <a:rPr lang="az-Latn-AZ" sz="14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ötürülməsinə</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və ya </a:t>
            </a:r>
            <a:r>
              <a:rPr lang="az-Latn-AZ" sz="14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bölüşdürülməsinə</a:t>
            </a:r>
            <a:r>
              <a:rPr lang="az-Latn-AZ"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əsaslanan münasibətlər sistemidir.</a:t>
            </a:r>
            <a:endParaRPr lang="az-Latn-AZ"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6E3B09B-5016-983C-2AD9-C706C23E3772}"/>
              </a:ext>
            </a:extLst>
          </p:cNvPr>
          <p:cNvSpPr txBox="1"/>
          <p:nvPr/>
        </p:nvSpPr>
        <p:spPr>
          <a:xfrm>
            <a:off x="353961" y="766916"/>
            <a:ext cx="2456955" cy="523220"/>
          </a:xfrm>
          <a:prstGeom prst="rect">
            <a:avLst/>
          </a:prstGeom>
          <a:noFill/>
        </p:spPr>
        <p:txBody>
          <a:bodyPr wrap="none" rtlCol="0">
            <a:spAutoFit/>
          </a:bodyPr>
          <a:lstStyle/>
          <a:p>
            <a:r>
              <a:rPr lang="az-Latn-AZ" sz="2800" b="1" dirty="0">
                <a:solidFill>
                  <a:schemeClr val="bg1"/>
                </a:solidFill>
              </a:rPr>
              <a:t>Sığorta nədir?</a:t>
            </a:r>
          </a:p>
        </p:txBody>
      </p:sp>
      <p:sp>
        <p:nvSpPr>
          <p:cNvPr id="13" name="Right Triangle 12">
            <a:extLst>
              <a:ext uri="{FF2B5EF4-FFF2-40B4-BE49-F238E27FC236}">
                <a16:creationId xmlns:a16="http://schemas.microsoft.com/office/drawing/2014/main" id="{BB4ECBFD-A526-594F-326F-0A9426F3E600}"/>
              </a:ext>
            </a:extLst>
          </p:cNvPr>
          <p:cNvSpPr/>
          <p:nvPr/>
        </p:nvSpPr>
        <p:spPr>
          <a:xfrm rot="10800000">
            <a:off x="11277600" y="0"/>
            <a:ext cx="914400" cy="914400"/>
          </a:xfrm>
          <a:prstGeom prst="r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Tree>
    <p:extLst>
      <p:ext uri="{BB962C8B-B14F-4D97-AF65-F5344CB8AC3E}">
        <p14:creationId xmlns:p14="http://schemas.microsoft.com/office/powerpoint/2010/main" val="20559061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F33429-0A23-B6F0-0EF5-0EA571FC9597}"/>
              </a:ext>
            </a:extLst>
          </p:cNvPr>
          <p:cNvSpPr/>
          <p:nvPr/>
        </p:nvSpPr>
        <p:spPr>
          <a:xfrm>
            <a:off x="0" y="3706761"/>
            <a:ext cx="12192000" cy="315123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pic>
        <p:nvPicPr>
          <p:cNvPr id="3080" name="Picture 8" descr="Bu ola bilər: masadakı evlərin və kalkulyatorların təsviri qarşısında əl sıxan iki nəfər">
            <a:extLst>
              <a:ext uri="{FF2B5EF4-FFF2-40B4-BE49-F238E27FC236}">
                <a16:creationId xmlns:a16="http://schemas.microsoft.com/office/drawing/2014/main" id="{E7C05911-CC4C-FF51-1E3F-0D8CEDDEC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29" y="1632154"/>
            <a:ext cx="3758381" cy="3758381"/>
          </a:xfrm>
          <a:prstGeom prst="rect">
            <a:avLst/>
          </a:prstGeom>
          <a:noFill/>
          <a:extLst>
            <a:ext uri="{909E8E84-426E-40DD-AFC4-6F175D3DCCD1}">
              <a14:hiddenFill xmlns:a14="http://schemas.microsoft.com/office/drawing/2010/main">
                <a:solidFill>
                  <a:srgbClr val="FFFFFF"/>
                </a:solidFill>
              </a14:hiddenFill>
            </a:ext>
          </a:extLst>
        </p:spPr>
      </p:pic>
      <p:sp>
        <p:nvSpPr>
          <p:cNvPr id="8" name="L-Shape 7">
            <a:extLst>
              <a:ext uri="{FF2B5EF4-FFF2-40B4-BE49-F238E27FC236}">
                <a16:creationId xmlns:a16="http://schemas.microsoft.com/office/drawing/2014/main" id="{67F51B47-C09F-8C99-0EEE-7215C4F6C2C5}"/>
              </a:ext>
            </a:extLst>
          </p:cNvPr>
          <p:cNvSpPr/>
          <p:nvPr/>
        </p:nvSpPr>
        <p:spPr>
          <a:xfrm rot="10800000">
            <a:off x="3696929" y="1179871"/>
            <a:ext cx="914400" cy="914400"/>
          </a:xfrm>
          <a:prstGeom prst="corner">
            <a:avLst>
              <a:gd name="adj1" fmla="val 23118"/>
              <a:gd name="adj2" fmla="val 220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
        <p:nvSpPr>
          <p:cNvPr id="10" name="TextBox 9">
            <a:extLst>
              <a:ext uri="{FF2B5EF4-FFF2-40B4-BE49-F238E27FC236}">
                <a16:creationId xmlns:a16="http://schemas.microsoft.com/office/drawing/2014/main" id="{17888642-7899-70BF-C689-BAD96F7BD450}"/>
              </a:ext>
            </a:extLst>
          </p:cNvPr>
          <p:cNvSpPr txBox="1"/>
          <p:nvPr/>
        </p:nvSpPr>
        <p:spPr>
          <a:xfrm>
            <a:off x="4606413" y="4107114"/>
            <a:ext cx="7221793" cy="1348639"/>
          </a:xfrm>
          <a:prstGeom prst="rect">
            <a:avLst/>
          </a:prstGeom>
          <a:noFill/>
        </p:spPr>
        <p:txBody>
          <a:bodyPr wrap="square">
            <a:spAutoFit/>
          </a:bodyPr>
          <a:lstStyle/>
          <a:p>
            <a:pPr indent="449580" algn="just">
              <a:lnSpc>
                <a:spcPct val="115000"/>
              </a:lnSpc>
              <a:spcAft>
                <a:spcPts val="800"/>
              </a:spcAft>
            </a:pPr>
            <a:r>
              <a:rPr lang="az-Latn-AZ"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Məsələn, tutaq ki, hər hansı ölkədə zəlzələ, yaxud sel, daşqın olmuşdur. Bu fəlakətin cari xərclər hesabına qarşısını almaq mümkün deyil. Buna görə də cəmiyyətdə müəyyən ehtiyat fondların yaradılması zəruridir. Ehtiyat fondları həm natural, həm də dəyər formasında yaradılır.</a:t>
            </a:r>
            <a:endParaRPr lang="az-Latn-AZ"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9A23B4C-7D6E-0DA0-C7F9-24A3AEB93D29}"/>
              </a:ext>
            </a:extLst>
          </p:cNvPr>
          <p:cNvSpPr txBox="1"/>
          <p:nvPr/>
        </p:nvSpPr>
        <p:spPr>
          <a:xfrm>
            <a:off x="5004620" y="1042220"/>
            <a:ext cx="3983142" cy="1077218"/>
          </a:xfrm>
          <a:prstGeom prst="rect">
            <a:avLst/>
          </a:prstGeom>
          <a:noFill/>
        </p:spPr>
        <p:txBody>
          <a:bodyPr wrap="none" rtlCol="0">
            <a:spAutoFit/>
          </a:bodyPr>
          <a:lstStyle/>
          <a:p>
            <a:r>
              <a:rPr lang="az-Latn-AZ" sz="3200" b="1" dirty="0">
                <a:solidFill>
                  <a:schemeClr val="tx2"/>
                </a:solidFill>
              </a:rPr>
              <a:t>Fondların yaradılma </a:t>
            </a:r>
          </a:p>
          <a:p>
            <a:r>
              <a:rPr lang="az-Latn-AZ" sz="3200" b="1" dirty="0">
                <a:solidFill>
                  <a:schemeClr val="tx2">
                    <a:lumMod val="90000"/>
                    <a:lumOff val="10000"/>
                  </a:schemeClr>
                </a:solidFill>
              </a:rPr>
              <a:t>səbəbi</a:t>
            </a:r>
          </a:p>
        </p:txBody>
      </p:sp>
    </p:spTree>
    <p:extLst>
      <p:ext uri="{BB962C8B-B14F-4D97-AF65-F5344CB8AC3E}">
        <p14:creationId xmlns:p14="http://schemas.microsoft.com/office/powerpoint/2010/main" val="20643014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D17DCA-39FD-F934-C88A-4E2E81E069F7}"/>
              </a:ext>
            </a:extLst>
          </p:cNvPr>
          <p:cNvSpPr/>
          <p:nvPr/>
        </p:nvSpPr>
        <p:spPr>
          <a:xfrm>
            <a:off x="0" y="0"/>
            <a:ext cx="12192000" cy="315123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az-Latn-AZ" sz="2800" b="1" dirty="0">
              <a:latin typeface="+mj-lt"/>
            </a:endParaRPr>
          </a:p>
        </p:txBody>
      </p:sp>
      <p:sp>
        <p:nvSpPr>
          <p:cNvPr id="5" name="TextBox 4">
            <a:extLst>
              <a:ext uri="{FF2B5EF4-FFF2-40B4-BE49-F238E27FC236}">
                <a16:creationId xmlns:a16="http://schemas.microsoft.com/office/drawing/2014/main" id="{C17BC31E-A21F-A091-320B-7D4CF0261EEF}"/>
              </a:ext>
            </a:extLst>
          </p:cNvPr>
          <p:cNvSpPr txBox="1"/>
          <p:nvPr/>
        </p:nvSpPr>
        <p:spPr>
          <a:xfrm>
            <a:off x="648929" y="2159329"/>
            <a:ext cx="7020232" cy="711541"/>
          </a:xfrm>
          <a:prstGeom prst="rect">
            <a:avLst/>
          </a:prstGeom>
          <a:noFill/>
        </p:spPr>
        <p:txBody>
          <a:bodyPr wrap="square">
            <a:spAutoFit/>
          </a:bodyPr>
          <a:lstStyle/>
          <a:p>
            <a:pPr algn="just">
              <a:lnSpc>
                <a:spcPct val="115000"/>
              </a:lnSpc>
              <a:spcAft>
                <a:spcPts val="800"/>
              </a:spcAft>
            </a:pPr>
            <a:r>
              <a:rPr lang="az-Latn-AZ" sz="18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Azərbaycan Respublikasında bu ehtiyatların yaradılması, idarə olunması və istifadəsi ilə bilavasitə Fövqəladə hallar Nazirliyi məşğul olur.</a:t>
            </a:r>
            <a:endParaRPr lang="az-Latn-AZ"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7C91FC4-CB16-1666-B4FE-190A83785643}"/>
              </a:ext>
            </a:extLst>
          </p:cNvPr>
          <p:cNvSpPr txBox="1"/>
          <p:nvPr/>
        </p:nvSpPr>
        <p:spPr>
          <a:xfrm>
            <a:off x="619431" y="3434940"/>
            <a:ext cx="6096000" cy="2372444"/>
          </a:xfrm>
          <a:prstGeom prst="rect">
            <a:avLst/>
          </a:prstGeom>
          <a:noFill/>
        </p:spPr>
        <p:txBody>
          <a:bodyPr wrap="square">
            <a:spAutoFit/>
          </a:bodyPr>
          <a:lstStyle/>
          <a:p>
            <a:pPr indent="449580" algn="ctr">
              <a:lnSpc>
                <a:spcPct val="115000"/>
              </a:lnSpc>
              <a:spcAft>
                <a:spcPts val="800"/>
              </a:spcAft>
            </a:pPr>
            <a:r>
              <a:rPr lang="az-Latn-AZ" sz="1800" kern="100" dirty="0">
                <a:effectLst/>
                <a:latin typeface="Times New Roman" panose="02020603050405020304" pitchFamily="18" charset="0"/>
                <a:ea typeface="Aptos" panose="020B0004020202020204" pitchFamily="34" charset="0"/>
                <a:cs typeface="Times New Roman" panose="02020603050405020304" pitchFamily="18" charset="0"/>
              </a:rPr>
              <a:t>Ehtiyat fondlarının növləri:</a:t>
            </a:r>
            <a:endParaRPr lang="az-Latn-AZ" sz="1600" kern="100" dirty="0">
              <a:effectLst/>
              <a:latin typeface="Aptos" panose="020B0004020202020204" pitchFamily="34" charset="0"/>
              <a:ea typeface="Aptos" panose="020B0004020202020204" pitchFamily="34" charset="0"/>
              <a:cs typeface="Times New Roman" panose="02020603050405020304" pitchFamily="18" charset="0"/>
            </a:endParaRPr>
          </a:p>
          <a:p>
            <a:pPr indent="449580" algn="ctr">
              <a:lnSpc>
                <a:spcPct val="115000"/>
              </a:lnSpc>
              <a:spcAft>
                <a:spcPts val="800"/>
              </a:spcAft>
            </a:pPr>
            <a:r>
              <a:rPr lang="az-Latn-AZ" sz="1800" kern="100" dirty="0">
                <a:effectLst/>
                <a:latin typeface="Times New Roman" panose="02020603050405020304" pitchFamily="18" charset="0"/>
                <a:ea typeface="Aptos" panose="020B0004020202020204" pitchFamily="34" charset="0"/>
                <a:cs typeface="Times New Roman" panose="02020603050405020304" pitchFamily="18" charset="0"/>
              </a:rPr>
              <a:t>1. Hökumətin və yerli orqanların ehtiyat fondları.</a:t>
            </a:r>
            <a:endParaRPr lang="az-Latn-AZ" sz="1600" kern="100" dirty="0">
              <a:effectLst/>
              <a:latin typeface="Aptos" panose="020B0004020202020204" pitchFamily="34" charset="0"/>
              <a:ea typeface="Aptos" panose="020B0004020202020204" pitchFamily="34" charset="0"/>
              <a:cs typeface="Times New Roman" panose="02020603050405020304" pitchFamily="18" charset="0"/>
            </a:endParaRPr>
          </a:p>
          <a:p>
            <a:pPr indent="449580" algn="ctr">
              <a:lnSpc>
                <a:spcPct val="115000"/>
              </a:lnSpc>
              <a:spcAft>
                <a:spcPts val="800"/>
              </a:spcAft>
            </a:pPr>
            <a:r>
              <a:rPr lang="az-Latn-AZ" sz="1800" kern="100" dirty="0">
                <a:effectLst/>
                <a:latin typeface="Times New Roman" panose="02020603050405020304" pitchFamily="18" charset="0"/>
                <a:ea typeface="Aptos" panose="020B0004020202020204" pitchFamily="34" charset="0"/>
                <a:cs typeface="Times New Roman" panose="02020603050405020304" pitchFamily="18" charset="0"/>
              </a:rPr>
              <a:t>2. Valyuta ehtiyatları.</a:t>
            </a:r>
            <a:endParaRPr lang="az-Latn-AZ" sz="1600" kern="100" dirty="0">
              <a:latin typeface="Aptos" panose="020B0004020202020204" pitchFamily="34" charset="0"/>
              <a:ea typeface="Aptos" panose="020B0004020202020204" pitchFamily="34" charset="0"/>
              <a:cs typeface="Times New Roman" panose="02020603050405020304" pitchFamily="18" charset="0"/>
            </a:endParaRPr>
          </a:p>
          <a:p>
            <a:pPr indent="449580" algn="ctr">
              <a:lnSpc>
                <a:spcPct val="115000"/>
              </a:lnSpc>
              <a:spcAft>
                <a:spcPts val="800"/>
              </a:spcAft>
            </a:pPr>
            <a:r>
              <a:rPr lang="az-Latn-AZ" sz="1800" kern="100" dirty="0">
                <a:effectLst/>
                <a:latin typeface="Times New Roman" panose="02020603050405020304" pitchFamily="18" charset="0"/>
                <a:ea typeface="Aptos" panose="020B0004020202020204" pitchFamily="34" charset="0"/>
                <a:cs typeface="Times New Roman" panose="02020603050405020304" pitchFamily="18" charset="0"/>
              </a:rPr>
              <a:t>3. Müəssisələrin, şirkətlərin, səhmdar cəmiyyətlərinin, kommersiya banklarının ehtiyat fondları.</a:t>
            </a:r>
            <a:endParaRPr lang="az-Latn-AZ" sz="16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az-Latn-AZ" sz="1800" dirty="0">
                <a:effectLst/>
                <a:latin typeface="Times New Roman" panose="02020603050405020304" pitchFamily="18" charset="0"/>
                <a:ea typeface="Aptos" panose="020B0004020202020204" pitchFamily="34" charset="0"/>
              </a:rPr>
              <a:t>4. Sığorta fondları</a:t>
            </a:r>
            <a:endParaRPr lang="az-Latn-AZ" dirty="0"/>
          </a:p>
        </p:txBody>
      </p:sp>
      <p:sp>
        <p:nvSpPr>
          <p:cNvPr id="9" name="TextBox 8">
            <a:extLst>
              <a:ext uri="{FF2B5EF4-FFF2-40B4-BE49-F238E27FC236}">
                <a16:creationId xmlns:a16="http://schemas.microsoft.com/office/drawing/2014/main" id="{8D40F0D5-20C7-74D5-2D0B-79DCBCB4A1BD}"/>
              </a:ext>
            </a:extLst>
          </p:cNvPr>
          <p:cNvSpPr txBox="1"/>
          <p:nvPr/>
        </p:nvSpPr>
        <p:spPr>
          <a:xfrm>
            <a:off x="624348" y="585019"/>
            <a:ext cx="3239730" cy="954107"/>
          </a:xfrm>
          <a:prstGeom prst="rect">
            <a:avLst/>
          </a:prstGeom>
          <a:noFill/>
        </p:spPr>
        <p:txBody>
          <a:bodyPr wrap="square" rtlCol="0">
            <a:spAutoFit/>
          </a:bodyPr>
          <a:lstStyle/>
          <a:p>
            <a:r>
              <a:rPr lang="az-Latn-AZ" sz="2800" b="1" dirty="0">
                <a:solidFill>
                  <a:schemeClr val="bg1"/>
                </a:solidFill>
              </a:rPr>
              <a:t>Ehtiyat fondlarının növləri  </a:t>
            </a:r>
          </a:p>
        </p:txBody>
      </p:sp>
      <p:pic>
        <p:nvPicPr>
          <p:cNvPr id="12" name="Graphic 11" descr="Business Growth with solid fill">
            <a:extLst>
              <a:ext uri="{FF2B5EF4-FFF2-40B4-BE49-F238E27FC236}">
                <a16:creationId xmlns:a16="http://schemas.microsoft.com/office/drawing/2014/main" id="{EBCB9DBE-5207-4A19-BC4F-F986D033C3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7475" y="857249"/>
            <a:ext cx="733425" cy="733425"/>
          </a:xfrm>
          <a:prstGeom prst="rect">
            <a:avLst/>
          </a:prstGeom>
        </p:spPr>
      </p:pic>
      <p:pic>
        <p:nvPicPr>
          <p:cNvPr id="4098" name="Picture 2" descr="Bu ola bilər: mavi fonda və tünd fonda qara masada qızıl sikkə yığınları ilə əhatə olunmuş qlobus">
            <a:extLst>
              <a:ext uri="{FF2B5EF4-FFF2-40B4-BE49-F238E27FC236}">
                <a16:creationId xmlns:a16="http://schemas.microsoft.com/office/drawing/2014/main" id="{FD36E3EC-DE16-BA13-4B77-930DCFBC0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4129" y="1967271"/>
            <a:ext cx="3905250"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48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9FD055-D497-8B0C-7D6B-1EE275F03E17}"/>
              </a:ext>
            </a:extLst>
          </p:cNvPr>
          <p:cNvSpPr txBox="1"/>
          <p:nvPr/>
        </p:nvSpPr>
        <p:spPr>
          <a:xfrm>
            <a:off x="530941" y="2605778"/>
            <a:ext cx="7216878" cy="1354538"/>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Hökumətin və yerli orqanların ehtiyat fondları</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Bu ehtiyatlar hökumətin və yerli orqanların büdcələri nəzdində yaradılır və onların müvafiq sərəncamlarına əsasən istifadə olunur. Azərbaycan Respublikası Nazirlər Kabinetinin ehtiyat fondu Respublika büdcəsinin tərkibində ümumi büdcə həcminin 3%-i həcmində yaradılır və Nazirlər Kabinetinin sərəncamı ilə yalnız təbii fəlakətlərin, bədbəxt hadisələrin qarşısının alınması və həmçinin digər əvvəlcədən nəzərdə tutulmayan xərclərin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maliyyələşdirilməsinə</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istifadə olunur. Həmçinin Naxçıvan Muxtar Respublikası büdcəsi, yerli büdcələr nəzdində də ehtiyat fondlarının yaradılması qanunla qadağan olunmur.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7" name="Right Triangle 16">
            <a:extLst>
              <a:ext uri="{FF2B5EF4-FFF2-40B4-BE49-F238E27FC236}">
                <a16:creationId xmlns:a16="http://schemas.microsoft.com/office/drawing/2014/main" id="{5C9E614B-97D4-4211-AE06-BB358DF4C518}"/>
              </a:ext>
            </a:extLst>
          </p:cNvPr>
          <p:cNvSpPr/>
          <p:nvPr/>
        </p:nvSpPr>
        <p:spPr>
          <a:xfrm rot="5400000">
            <a:off x="49161" y="-49162"/>
            <a:ext cx="3205316" cy="3303639"/>
          </a:xfrm>
          <a:prstGeom prst="rtTriangle">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
        <p:nvSpPr>
          <p:cNvPr id="11" name="TextBox 10">
            <a:extLst>
              <a:ext uri="{FF2B5EF4-FFF2-40B4-BE49-F238E27FC236}">
                <a16:creationId xmlns:a16="http://schemas.microsoft.com/office/drawing/2014/main" id="{FDF46316-AA5C-B1A1-F354-FB28ECC82E72}"/>
              </a:ext>
            </a:extLst>
          </p:cNvPr>
          <p:cNvSpPr txBox="1"/>
          <p:nvPr/>
        </p:nvSpPr>
        <p:spPr>
          <a:xfrm>
            <a:off x="703006" y="575187"/>
            <a:ext cx="3239730" cy="954107"/>
          </a:xfrm>
          <a:prstGeom prst="rect">
            <a:avLst/>
          </a:prstGeom>
          <a:noFill/>
        </p:spPr>
        <p:txBody>
          <a:bodyPr wrap="square" rtlCol="0">
            <a:spAutoFit/>
          </a:bodyPr>
          <a:lstStyle/>
          <a:p>
            <a:r>
              <a:rPr lang="az-Latn-AZ" sz="2800" b="1" dirty="0">
                <a:solidFill>
                  <a:schemeClr val="bg1"/>
                </a:solidFill>
              </a:rPr>
              <a:t>Ehtiyat</a:t>
            </a:r>
            <a:r>
              <a:rPr lang="az-Latn-AZ" sz="2800" b="1" dirty="0">
                <a:solidFill>
                  <a:schemeClr val="tx2"/>
                </a:solidFill>
              </a:rPr>
              <a:t> </a:t>
            </a:r>
            <a:r>
              <a:rPr lang="az-Latn-AZ" sz="2800" b="1" dirty="0">
                <a:solidFill>
                  <a:schemeClr val="bg1"/>
                </a:solidFill>
              </a:rPr>
              <a:t>fo</a:t>
            </a:r>
            <a:r>
              <a:rPr lang="az-Latn-AZ" sz="2800" b="1" dirty="0">
                <a:solidFill>
                  <a:srgbClr val="C00000"/>
                </a:solidFill>
              </a:rPr>
              <a:t>n</a:t>
            </a:r>
            <a:r>
              <a:rPr lang="az-Latn-AZ" sz="2800" b="1" dirty="0">
                <a:solidFill>
                  <a:schemeClr val="tx2"/>
                </a:solidFill>
              </a:rPr>
              <a:t>dlarının </a:t>
            </a:r>
            <a:r>
              <a:rPr lang="az-Latn-AZ" sz="2800" b="1" dirty="0">
                <a:solidFill>
                  <a:schemeClr val="bg1"/>
                </a:solidFill>
              </a:rPr>
              <a:t>növləri</a:t>
            </a:r>
            <a:r>
              <a:rPr lang="az-Latn-AZ" sz="2800" b="1" dirty="0">
                <a:solidFill>
                  <a:schemeClr val="tx2"/>
                </a:solidFill>
              </a:rPr>
              <a:t>  </a:t>
            </a:r>
          </a:p>
        </p:txBody>
      </p:sp>
      <p:cxnSp>
        <p:nvCxnSpPr>
          <p:cNvPr id="13" name="Straight Connector 12">
            <a:extLst>
              <a:ext uri="{FF2B5EF4-FFF2-40B4-BE49-F238E27FC236}">
                <a16:creationId xmlns:a16="http://schemas.microsoft.com/office/drawing/2014/main" id="{40C9456B-9820-4710-75A0-180EB1EBEFCF}"/>
              </a:ext>
            </a:extLst>
          </p:cNvPr>
          <p:cNvCxnSpPr>
            <a:cxnSpLocks/>
          </p:cNvCxnSpPr>
          <p:nvPr/>
        </p:nvCxnSpPr>
        <p:spPr>
          <a:xfrm>
            <a:off x="7826478" y="2467896"/>
            <a:ext cx="0" cy="2231924"/>
          </a:xfrm>
          <a:prstGeom prst="line">
            <a:avLst/>
          </a:prstGeom>
          <a:ln w="31750">
            <a:solidFill>
              <a:schemeClr val="tx2"/>
            </a:solidFill>
          </a:ln>
        </p:spPr>
        <p:style>
          <a:lnRef idx="2">
            <a:schemeClr val="accent1"/>
          </a:lnRef>
          <a:fillRef idx="0">
            <a:schemeClr val="accent1"/>
          </a:fillRef>
          <a:effectRef idx="1">
            <a:schemeClr val="accent1"/>
          </a:effectRef>
          <a:fontRef idx="minor">
            <a:schemeClr val="tx1"/>
          </a:fontRef>
        </p:style>
      </p:cxnSp>
      <p:pic>
        <p:nvPicPr>
          <p:cNvPr id="5122" name="Picture 2" descr="Hekayə pin şəkli">
            <a:extLst>
              <a:ext uri="{FF2B5EF4-FFF2-40B4-BE49-F238E27FC236}">
                <a16:creationId xmlns:a16="http://schemas.microsoft.com/office/drawing/2014/main" id="{B1FC05DA-4449-D010-5B15-7380BD009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723" y="2035277"/>
            <a:ext cx="3131574" cy="313157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076A3440-C830-F0F9-8FF5-BF573DD9B090}"/>
              </a:ext>
            </a:extLst>
          </p:cNvPr>
          <p:cNvSpPr txBox="1"/>
          <p:nvPr/>
        </p:nvSpPr>
        <p:spPr>
          <a:xfrm>
            <a:off x="572730" y="4313593"/>
            <a:ext cx="7184922" cy="717440"/>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Valyuta ehtiyatları.</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Bu ehtiyatlar mərkəzi banklar vasitəsilə yaradılır və adətən, ayrı-ayrı ölkələrin milli valyutalarının dəyərdən düşməsinin qarşısını almaq və valyuta balansını tənzimləmək üçün istifadə olunur. Azərbaycanda bu ehtiyatlar Milli Bank tərəfindən yaradılır və istifadə edilir.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844349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181B1B-CF27-C737-DBDC-1525C2087AAF}"/>
              </a:ext>
            </a:extLst>
          </p:cNvPr>
          <p:cNvSpPr/>
          <p:nvPr/>
        </p:nvSpPr>
        <p:spPr>
          <a:xfrm>
            <a:off x="0" y="0"/>
            <a:ext cx="2222090" cy="685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az-Latn-AZ" sz="2800" b="1" dirty="0">
              <a:latin typeface="+mj-lt"/>
            </a:endParaRPr>
          </a:p>
        </p:txBody>
      </p:sp>
      <p:sp>
        <p:nvSpPr>
          <p:cNvPr id="5" name="TextBox 4">
            <a:extLst>
              <a:ext uri="{FF2B5EF4-FFF2-40B4-BE49-F238E27FC236}">
                <a16:creationId xmlns:a16="http://schemas.microsoft.com/office/drawing/2014/main" id="{13923B27-443B-4B94-67EB-A33ED70CFD31}"/>
              </a:ext>
            </a:extLst>
          </p:cNvPr>
          <p:cNvSpPr txBox="1"/>
          <p:nvPr/>
        </p:nvSpPr>
        <p:spPr>
          <a:xfrm>
            <a:off x="943896" y="2293064"/>
            <a:ext cx="6096000" cy="717440"/>
          </a:xfrm>
          <a:prstGeom prst="rect">
            <a:avLst/>
          </a:prstGeom>
          <a:noFill/>
        </p:spPr>
        <p:txBody>
          <a:bodyPr wrap="square">
            <a:spAutoFit/>
          </a:bodyPr>
          <a:lstStyle/>
          <a:p>
            <a:pPr algn="just">
              <a:lnSpc>
                <a:spcPct val="115000"/>
              </a:lnSpc>
              <a:spcAft>
                <a:spcPts val="800"/>
              </a:spcAft>
            </a:pPr>
            <a:r>
              <a:rPr lang="az-Latn-AZ" sz="12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Müəssisələrin, şir</a:t>
            </a: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kətlərin, səhmdar cəmiyyətlərinin, kommersiya banklarının ehtiyat </a:t>
            </a:r>
            <a:r>
              <a:rPr lang="az-Latn-AZ" sz="12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fondları</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Bu fond</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lar həmin obyektlərin mənfəətləri hesabına</a:t>
            </a: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yaradılır və Nizamnamələrinə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uyğun</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olaraq</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əvvəl</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cədən nəzərdə tutulmayan</a:t>
            </a: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məqsədlərə xərcləyir.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D929F8E-4902-39FE-2F73-7BD139188333}"/>
              </a:ext>
            </a:extLst>
          </p:cNvPr>
          <p:cNvSpPr txBox="1"/>
          <p:nvPr/>
        </p:nvSpPr>
        <p:spPr>
          <a:xfrm>
            <a:off x="914398" y="3372915"/>
            <a:ext cx="6096000" cy="461665"/>
          </a:xfrm>
          <a:prstGeom prst="rect">
            <a:avLst/>
          </a:prstGeom>
          <a:noFill/>
        </p:spPr>
        <p:txBody>
          <a:bodyPr wrap="square">
            <a:spAutoFit/>
          </a:bodyPr>
          <a:lstStyle/>
          <a:p>
            <a:r>
              <a:rPr lang="az-Latn-AZ" sz="1200" dirty="0">
                <a:solidFill>
                  <a:schemeClr val="bg1"/>
                </a:solidFill>
                <a:effectLst/>
                <a:latin typeface="Times New Roman" panose="02020603050405020304" pitchFamily="18" charset="0"/>
                <a:ea typeface="Aptos" panose="020B0004020202020204" pitchFamily="34" charset="0"/>
              </a:rPr>
              <a:t>Mühüm</a:t>
            </a:r>
            <a:r>
              <a:rPr lang="az-Latn-AZ" sz="1200" dirty="0">
                <a:effectLst/>
                <a:latin typeface="Times New Roman" panose="02020603050405020304" pitchFamily="18" charset="0"/>
                <a:ea typeface="Aptos" panose="020B0004020202020204" pitchFamily="34" charset="0"/>
              </a:rPr>
              <a:t> </a:t>
            </a:r>
            <a:r>
              <a:rPr lang="az-Latn-AZ" sz="1200" dirty="0">
                <a:solidFill>
                  <a:schemeClr val="bg1"/>
                </a:solidFill>
                <a:effectLst/>
                <a:latin typeface="Times New Roman" panose="02020603050405020304" pitchFamily="18" charset="0"/>
                <a:ea typeface="Aptos" panose="020B0004020202020204" pitchFamily="34" charset="0"/>
              </a:rPr>
              <a:t>dəyər</a:t>
            </a:r>
            <a:r>
              <a:rPr lang="az-Latn-AZ" sz="1200" dirty="0">
                <a:effectLst/>
                <a:latin typeface="Times New Roman" panose="02020603050405020304" pitchFamily="18" charset="0"/>
                <a:ea typeface="Aptos" panose="020B0004020202020204" pitchFamily="34" charset="0"/>
              </a:rPr>
              <a:t> </a:t>
            </a:r>
            <a:r>
              <a:rPr lang="az-Latn-AZ" sz="1200" dirty="0">
                <a:solidFill>
                  <a:schemeClr val="bg1"/>
                </a:solidFill>
                <a:effectLst/>
                <a:latin typeface="Times New Roman" panose="02020603050405020304" pitchFamily="18" charset="0"/>
                <a:ea typeface="Aptos" panose="020B0004020202020204" pitchFamily="34" charset="0"/>
              </a:rPr>
              <a:t>ehtiy</a:t>
            </a:r>
            <a:r>
              <a:rPr lang="az-Latn-AZ" sz="1200" dirty="0">
                <a:effectLst/>
                <a:latin typeface="Times New Roman" panose="02020603050405020304" pitchFamily="18" charset="0"/>
                <a:ea typeface="Aptos" panose="020B0004020202020204" pitchFamily="34" charset="0"/>
              </a:rPr>
              <a:t>at </a:t>
            </a:r>
            <a:r>
              <a:rPr lang="az-Latn-AZ" sz="1200" dirty="0" err="1">
                <a:effectLst/>
                <a:latin typeface="Times New Roman" panose="02020603050405020304" pitchFamily="18" charset="0"/>
                <a:ea typeface="Aptos" panose="020B0004020202020204" pitchFamily="34" charset="0"/>
              </a:rPr>
              <a:t>fondlarından</a:t>
            </a:r>
            <a:r>
              <a:rPr lang="az-Latn-AZ" sz="1200" dirty="0">
                <a:effectLst/>
                <a:latin typeface="Times New Roman" panose="02020603050405020304" pitchFamily="18" charset="0"/>
                <a:ea typeface="Aptos" panose="020B0004020202020204" pitchFamily="34" charset="0"/>
              </a:rPr>
              <a:t> biri və ən geniş yayılanı </a:t>
            </a:r>
            <a:r>
              <a:rPr lang="az-Latn-AZ" sz="1200" b="1" dirty="0">
                <a:effectLst/>
                <a:latin typeface="Times New Roman" panose="02020603050405020304" pitchFamily="18" charset="0"/>
                <a:ea typeface="Aptos" panose="020B0004020202020204" pitchFamily="34" charset="0"/>
              </a:rPr>
              <a:t>sığorta vasitəsilə yaradılan ehtiyat </a:t>
            </a:r>
            <a:r>
              <a:rPr lang="az-Latn-AZ" sz="1200" b="1" dirty="0">
                <a:solidFill>
                  <a:schemeClr val="bg1"/>
                </a:solidFill>
                <a:effectLst/>
                <a:latin typeface="Times New Roman" panose="02020603050405020304" pitchFamily="18" charset="0"/>
                <a:ea typeface="Aptos" panose="020B0004020202020204" pitchFamily="34" charset="0"/>
              </a:rPr>
              <a:t>fondlarıdır.</a:t>
            </a:r>
            <a:r>
              <a:rPr lang="az-Latn-AZ" sz="1200" dirty="0">
                <a:solidFill>
                  <a:schemeClr val="bg1"/>
                </a:solidFill>
                <a:effectLst/>
                <a:latin typeface="Times New Roman" panose="02020603050405020304" pitchFamily="18" charset="0"/>
                <a:ea typeface="Aptos" panose="020B0004020202020204" pitchFamily="34" charset="0"/>
              </a:rPr>
              <a:t> Onlar</a:t>
            </a:r>
            <a:r>
              <a:rPr lang="az-Latn-AZ" sz="1200" dirty="0">
                <a:effectLst/>
                <a:latin typeface="Times New Roman" panose="02020603050405020304" pitchFamily="18" charset="0"/>
                <a:ea typeface="Aptos" panose="020B0004020202020204" pitchFamily="34" charset="0"/>
              </a:rPr>
              <a:t> </a:t>
            </a:r>
            <a:r>
              <a:rPr lang="az-Latn-AZ" sz="1200" dirty="0" err="1">
                <a:solidFill>
                  <a:schemeClr val="bg1"/>
                </a:solidFill>
                <a:effectLst/>
                <a:latin typeface="Times New Roman" panose="02020603050405020304" pitchFamily="18" charset="0"/>
                <a:ea typeface="Aptos" panose="020B0004020202020204" pitchFamily="34" charset="0"/>
              </a:rPr>
              <a:t>ç</a:t>
            </a:r>
            <a:r>
              <a:rPr lang="az-Latn-AZ" sz="1200" dirty="0" err="1">
                <a:effectLst/>
                <a:latin typeface="Times New Roman" panose="02020603050405020304" pitchFamily="18" charset="0"/>
                <a:ea typeface="Aptos" panose="020B0004020202020204" pitchFamily="34" charset="0"/>
              </a:rPr>
              <a:t>oxşaxəli</a:t>
            </a:r>
            <a:r>
              <a:rPr lang="az-Latn-AZ" sz="1200" dirty="0">
                <a:effectLst/>
                <a:latin typeface="Times New Roman" panose="02020603050405020304" pitchFamily="18" charset="0"/>
                <a:ea typeface="Aptos" panose="020B0004020202020204" pitchFamily="34" charset="0"/>
              </a:rPr>
              <a:t> və müxtəlifdir</a:t>
            </a:r>
            <a:endParaRPr lang="az-Latn-AZ" sz="1200" dirty="0"/>
          </a:p>
        </p:txBody>
      </p:sp>
      <p:sp>
        <p:nvSpPr>
          <p:cNvPr id="9" name="TextBox 8">
            <a:extLst>
              <a:ext uri="{FF2B5EF4-FFF2-40B4-BE49-F238E27FC236}">
                <a16:creationId xmlns:a16="http://schemas.microsoft.com/office/drawing/2014/main" id="{8AC2D7F5-B429-ADB4-0CF2-1719CBFA4FD0}"/>
              </a:ext>
            </a:extLst>
          </p:cNvPr>
          <p:cNvSpPr txBox="1"/>
          <p:nvPr/>
        </p:nvSpPr>
        <p:spPr>
          <a:xfrm>
            <a:off x="924233" y="4123823"/>
            <a:ext cx="6096000" cy="717440"/>
          </a:xfrm>
          <a:prstGeom prst="rect">
            <a:avLst/>
          </a:prstGeom>
          <a:noFill/>
        </p:spPr>
        <p:txBody>
          <a:bodyPr wrap="square">
            <a:spAutoFit/>
          </a:bodyPr>
          <a:lstStyle/>
          <a:p>
            <a:pPr algn="just">
              <a:lnSpc>
                <a:spcPct val="115000"/>
              </a:lnSpc>
              <a:spcAft>
                <a:spcPts val="800"/>
              </a:spcAft>
            </a:pP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Sığorta fondlarının </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formalaşması sığortaçılar tərəfindən sığorta hadisələrinin baş verməsi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dəymiş</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zərərin</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ödənilməsi üçün öz vəsaitləri və müəssisələrin, təşkilatların və </a:t>
            </a:r>
            <a:r>
              <a:rPr lang="az-Latn-AZ" sz="12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vətənd</a:t>
            </a:r>
            <a:r>
              <a:rPr lang="az-Latn-AZ" sz="1200" kern="100" dirty="0" err="1">
                <a:solidFill>
                  <a:schemeClr val="bg1"/>
                </a:solidFill>
                <a:latin typeface="Times New Roman" panose="02020603050405020304" pitchFamily="18" charset="0"/>
                <a:ea typeface="Aptos" panose="020B0004020202020204" pitchFamily="34" charset="0"/>
                <a:cs typeface="Times New Roman" panose="02020603050405020304" pitchFamily="18" charset="0"/>
              </a:rPr>
              <a:t>nəticəsində</a:t>
            </a:r>
            <a:r>
              <a:rPr lang="az-Latn-AZ" sz="1200" kern="1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aş</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ların</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ayırm</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aları hesabına həyata keçirilir. </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714A215-E63C-5E5A-9F79-FB130E290FE7}"/>
              </a:ext>
            </a:extLst>
          </p:cNvPr>
          <p:cNvSpPr txBox="1"/>
          <p:nvPr/>
        </p:nvSpPr>
        <p:spPr>
          <a:xfrm>
            <a:off x="929148" y="742335"/>
            <a:ext cx="3239730" cy="954107"/>
          </a:xfrm>
          <a:prstGeom prst="rect">
            <a:avLst/>
          </a:prstGeom>
          <a:noFill/>
        </p:spPr>
        <p:txBody>
          <a:bodyPr wrap="square" rtlCol="0">
            <a:spAutoFit/>
          </a:bodyPr>
          <a:lstStyle/>
          <a:p>
            <a:r>
              <a:rPr lang="az-Latn-AZ" sz="2800" b="1" dirty="0">
                <a:solidFill>
                  <a:schemeClr val="bg1"/>
                </a:solidFill>
              </a:rPr>
              <a:t>Ehtiyat </a:t>
            </a:r>
            <a:r>
              <a:rPr lang="az-Latn-AZ" sz="2800" b="1" dirty="0">
                <a:solidFill>
                  <a:schemeClr val="tx2"/>
                </a:solidFill>
              </a:rPr>
              <a:t>fondlarının </a:t>
            </a:r>
            <a:r>
              <a:rPr lang="az-Latn-AZ" sz="2800" b="1" dirty="0">
                <a:solidFill>
                  <a:schemeClr val="bg1"/>
                </a:solidFill>
              </a:rPr>
              <a:t>növləri  </a:t>
            </a:r>
          </a:p>
        </p:txBody>
      </p:sp>
      <p:sp>
        <p:nvSpPr>
          <p:cNvPr id="14" name="L-Shape 13">
            <a:extLst>
              <a:ext uri="{FF2B5EF4-FFF2-40B4-BE49-F238E27FC236}">
                <a16:creationId xmlns:a16="http://schemas.microsoft.com/office/drawing/2014/main" id="{96965C70-5863-3E93-54D1-E0D38A9FBFA9}"/>
              </a:ext>
            </a:extLst>
          </p:cNvPr>
          <p:cNvSpPr/>
          <p:nvPr/>
        </p:nvSpPr>
        <p:spPr>
          <a:xfrm rot="16200000">
            <a:off x="10746657" y="4306530"/>
            <a:ext cx="914400" cy="914400"/>
          </a:xfrm>
          <a:prstGeom prst="corner">
            <a:avLst>
              <a:gd name="adj1" fmla="val 23118"/>
              <a:gd name="adj2" fmla="val 220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
        <p:nvSpPr>
          <p:cNvPr id="16" name="Rectangle 3">
            <a:extLst>
              <a:ext uri="{FF2B5EF4-FFF2-40B4-BE49-F238E27FC236}">
                <a16:creationId xmlns:a16="http://schemas.microsoft.com/office/drawing/2014/main" id="{F192B4F4-1DB9-1AD7-CA1C-CFB9F64E8A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z-Latn-AZ"/>
          </a:p>
        </p:txBody>
      </p:sp>
      <p:pic>
        <p:nvPicPr>
          <p:cNvPr id="6151" name="Picture 7" descr="Hekayə pin şəkli">
            <a:extLst>
              <a:ext uri="{FF2B5EF4-FFF2-40B4-BE49-F238E27FC236}">
                <a16:creationId xmlns:a16="http://schemas.microsoft.com/office/drawing/2014/main" id="{6A02CF0B-9CD0-71B7-47AF-652BC0937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0" y="2504767"/>
            <a:ext cx="3795406" cy="2530271"/>
          </a:xfrm>
          <a:prstGeom prst="rect">
            <a:avLst/>
          </a:prstGeom>
          <a:noFill/>
          <a:extLst>
            <a:ext uri="{909E8E84-426E-40DD-AFC4-6F175D3DCCD1}">
              <a14:hiddenFill xmlns:a14="http://schemas.microsoft.com/office/drawing/2010/main">
                <a:solidFill>
                  <a:srgbClr val="FFFFFF"/>
                </a:solidFill>
              </a14:hiddenFill>
            </a:ext>
          </a:extLst>
        </p:spPr>
      </p:pic>
      <p:sp>
        <p:nvSpPr>
          <p:cNvPr id="19" name="L-Shape 18">
            <a:extLst>
              <a:ext uri="{FF2B5EF4-FFF2-40B4-BE49-F238E27FC236}">
                <a16:creationId xmlns:a16="http://schemas.microsoft.com/office/drawing/2014/main" id="{678762BE-C356-CD02-AD0C-9691B15ABA2B}"/>
              </a:ext>
            </a:extLst>
          </p:cNvPr>
          <p:cNvSpPr/>
          <p:nvPr/>
        </p:nvSpPr>
        <p:spPr>
          <a:xfrm rot="5400000">
            <a:off x="7497096" y="2364659"/>
            <a:ext cx="914400" cy="914400"/>
          </a:xfrm>
          <a:prstGeom prst="corner">
            <a:avLst>
              <a:gd name="adj1" fmla="val 23118"/>
              <a:gd name="adj2" fmla="val 220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Tree>
    <p:extLst>
      <p:ext uri="{BB962C8B-B14F-4D97-AF65-F5344CB8AC3E}">
        <p14:creationId xmlns:p14="http://schemas.microsoft.com/office/powerpoint/2010/main" val="37589077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7772AC-3783-DB03-8B26-4DF972A66C6A}"/>
              </a:ext>
            </a:extLst>
          </p:cNvPr>
          <p:cNvSpPr/>
          <p:nvPr/>
        </p:nvSpPr>
        <p:spPr>
          <a:xfrm>
            <a:off x="8632723" y="0"/>
            <a:ext cx="3559277" cy="685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az-Latn-AZ" sz="2800" b="1" dirty="0">
              <a:latin typeface="+mj-lt"/>
            </a:endParaRPr>
          </a:p>
        </p:txBody>
      </p:sp>
      <p:sp>
        <p:nvSpPr>
          <p:cNvPr id="5" name="TextBox 4">
            <a:extLst>
              <a:ext uri="{FF2B5EF4-FFF2-40B4-BE49-F238E27FC236}">
                <a16:creationId xmlns:a16="http://schemas.microsoft.com/office/drawing/2014/main" id="{F9D3A407-F289-D1CB-EA93-3E91A69F885B}"/>
              </a:ext>
            </a:extLst>
          </p:cNvPr>
          <p:cNvSpPr txBox="1"/>
          <p:nvPr/>
        </p:nvSpPr>
        <p:spPr>
          <a:xfrm>
            <a:off x="796413" y="1121026"/>
            <a:ext cx="2644877" cy="563424"/>
          </a:xfrm>
          <a:prstGeom prst="rect">
            <a:avLst/>
          </a:prstGeom>
          <a:noFill/>
        </p:spPr>
        <p:txBody>
          <a:bodyPr wrap="square">
            <a:spAutoFit/>
          </a:bodyPr>
          <a:lstStyle/>
          <a:p>
            <a:pPr algn="just">
              <a:lnSpc>
                <a:spcPct val="115000"/>
              </a:lnSpc>
              <a:spcAft>
                <a:spcPts val="800"/>
              </a:spcAft>
            </a:pPr>
            <a:r>
              <a:rPr lang="az-Latn-AZ" sz="2800" b="1" kern="100" dirty="0">
                <a:solidFill>
                  <a:schemeClr val="tx2"/>
                </a:solidFill>
                <a:effectLst/>
                <a:latin typeface="+mj-lt"/>
                <a:ea typeface="Aptos" panose="020B0004020202020204" pitchFamily="34" charset="0"/>
                <a:cs typeface="Times New Roman" panose="02020603050405020304" pitchFamily="18" charset="0"/>
              </a:rPr>
              <a:t>Sığorta</a:t>
            </a:r>
            <a:r>
              <a:rPr lang="az-Latn-AZ" sz="2800" b="1" kern="100" dirty="0">
                <a:effectLst/>
                <a:latin typeface="+mj-lt"/>
                <a:ea typeface="Aptos" panose="020B0004020202020204" pitchFamily="34" charset="0"/>
                <a:cs typeface="Times New Roman" panose="02020603050405020304" pitchFamily="18" charset="0"/>
              </a:rPr>
              <a:t> </a:t>
            </a:r>
            <a:r>
              <a:rPr lang="az-Latn-AZ" sz="2800" b="1" kern="100" dirty="0">
                <a:solidFill>
                  <a:schemeClr val="tx2">
                    <a:lumMod val="75000"/>
                    <a:lumOff val="25000"/>
                  </a:schemeClr>
                </a:solidFill>
                <a:effectLst/>
                <a:latin typeface="+mj-lt"/>
                <a:ea typeface="Aptos" panose="020B0004020202020204" pitchFamily="34" charset="0"/>
                <a:cs typeface="Times New Roman" panose="02020603050405020304" pitchFamily="18" charset="0"/>
              </a:rPr>
              <a:t>fondları</a:t>
            </a:r>
            <a:endParaRPr lang="az-Latn-AZ" sz="2800" kern="100" dirty="0">
              <a:solidFill>
                <a:schemeClr val="tx2">
                  <a:lumMod val="75000"/>
                  <a:lumOff val="25000"/>
                </a:schemeClr>
              </a:solidFill>
              <a:effectLst/>
              <a:latin typeface="+mj-lt"/>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D919392-3762-4FC3-778A-DBEF01830058}"/>
              </a:ext>
            </a:extLst>
          </p:cNvPr>
          <p:cNvSpPr txBox="1"/>
          <p:nvPr/>
        </p:nvSpPr>
        <p:spPr>
          <a:xfrm>
            <a:off x="757084" y="2470045"/>
            <a:ext cx="6096000" cy="717440"/>
          </a:xfrm>
          <a:prstGeom prst="rect">
            <a:avLst/>
          </a:prstGeom>
          <a:noFill/>
        </p:spPr>
        <p:txBody>
          <a:bodyPr wrap="square">
            <a:spAutoFit/>
          </a:bodyPr>
          <a:lstStyle/>
          <a:p>
            <a:pPr algn="just">
              <a:lnSpc>
                <a:spcPct val="115000"/>
              </a:lnSpc>
              <a:spcAft>
                <a:spcPts val="800"/>
              </a:spcAft>
            </a:pP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Sığorta fondlarının formalaşması sığortaçılar tərəfindən sığorta hadisələrinin baş verməsi nəticəsində dəymiş zərərin ödənilməsi üçün öz vəsaitləri (nizamnamə kapitalı) və müəssisələrin, təşkilatların və vətəndaşların ayırmaları (sığorta haqları) hesabına həyata keçirilir.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DBBC9EE-BB15-6DA3-B182-1B947B381E51}"/>
              </a:ext>
            </a:extLst>
          </p:cNvPr>
          <p:cNvSpPr txBox="1"/>
          <p:nvPr/>
        </p:nvSpPr>
        <p:spPr>
          <a:xfrm>
            <a:off x="816078" y="3596839"/>
            <a:ext cx="6096000" cy="1142172"/>
          </a:xfrm>
          <a:prstGeom prst="rect">
            <a:avLst/>
          </a:prstGeom>
          <a:noFill/>
        </p:spPr>
        <p:txBody>
          <a:bodyPr wrap="square">
            <a:spAutoFit/>
          </a:bodyPr>
          <a:lstStyle/>
          <a:p>
            <a:pPr algn="just">
              <a:lnSpc>
                <a:spcPct val="115000"/>
              </a:lnSpc>
              <a:spcAft>
                <a:spcPts val="800"/>
              </a:spcAft>
            </a:pP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Sığorta fondu təbii fəlakətlər, fəlakətlər, bədbəxt hadisələr, bədbəxt hadisələr, cinayətlər və cəmiyyətin həyatında baş verən digər xoşagəlməz hadisələr nəticəsində xalq təsərrüfatına dəymiş itkilərin ödənilməsi üçün istifadə olunan ümumi sosial məhsulun bir hissəsidir;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mərkəzləşdirilmiş</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şəkildə yaradılır, onun ölçüsü ÜDM-</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in</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ümumdaxili</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məhsulun) həcmindən asılıdır.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170" name="Picture 2">
            <a:extLst>
              <a:ext uri="{FF2B5EF4-FFF2-40B4-BE49-F238E27FC236}">
                <a16:creationId xmlns:a16="http://schemas.microsoft.com/office/drawing/2014/main" id="{DEB468E4-6979-EA93-4BE9-DF08A1A78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548" y="2368510"/>
            <a:ext cx="4259212" cy="265823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8021A437-AA2F-0294-456D-48B216735433}"/>
              </a:ext>
            </a:extLst>
          </p:cNvPr>
          <p:cNvCxnSpPr>
            <a:cxnSpLocks/>
          </p:cNvCxnSpPr>
          <p:nvPr/>
        </p:nvCxnSpPr>
        <p:spPr>
          <a:xfrm>
            <a:off x="825910" y="1759974"/>
            <a:ext cx="2753032" cy="0"/>
          </a:xfrm>
          <a:prstGeom prst="line">
            <a:avLst/>
          </a:prstGeom>
          <a:ln w="31750">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2549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701C9C-4D32-B226-058E-4E74FB805203}"/>
              </a:ext>
            </a:extLst>
          </p:cNvPr>
          <p:cNvSpPr/>
          <p:nvPr/>
        </p:nvSpPr>
        <p:spPr>
          <a:xfrm>
            <a:off x="8839200" y="0"/>
            <a:ext cx="3352800" cy="685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az-Latn-AZ" sz="2800" b="1" dirty="0">
              <a:latin typeface="+mj-lt"/>
            </a:endParaRPr>
          </a:p>
        </p:txBody>
      </p:sp>
      <p:sp>
        <p:nvSpPr>
          <p:cNvPr id="15" name="Rectangle 14">
            <a:extLst>
              <a:ext uri="{FF2B5EF4-FFF2-40B4-BE49-F238E27FC236}">
                <a16:creationId xmlns:a16="http://schemas.microsoft.com/office/drawing/2014/main" id="{8AE839DF-FC09-6F29-6364-A1AA44E777D4}"/>
              </a:ext>
            </a:extLst>
          </p:cNvPr>
          <p:cNvSpPr/>
          <p:nvPr/>
        </p:nvSpPr>
        <p:spPr>
          <a:xfrm>
            <a:off x="904568" y="1052052"/>
            <a:ext cx="8809703" cy="1081548"/>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z-Latn-AZ"/>
          </a:p>
        </p:txBody>
      </p:sp>
      <p:sp>
        <p:nvSpPr>
          <p:cNvPr id="5" name="TextBox 4">
            <a:extLst>
              <a:ext uri="{FF2B5EF4-FFF2-40B4-BE49-F238E27FC236}">
                <a16:creationId xmlns:a16="http://schemas.microsoft.com/office/drawing/2014/main" id="{FFD86574-2204-D50D-46AF-583EE179FFED}"/>
              </a:ext>
            </a:extLst>
          </p:cNvPr>
          <p:cNvSpPr txBox="1"/>
          <p:nvPr/>
        </p:nvSpPr>
        <p:spPr>
          <a:xfrm>
            <a:off x="973393" y="1081698"/>
            <a:ext cx="3834581" cy="1056700"/>
          </a:xfrm>
          <a:prstGeom prst="rect">
            <a:avLst/>
          </a:prstGeom>
          <a:noFill/>
        </p:spPr>
        <p:txBody>
          <a:bodyPr wrap="square">
            <a:spAutoFit/>
          </a:bodyPr>
          <a:lstStyle/>
          <a:p>
            <a:pPr>
              <a:spcAft>
                <a:spcPts val="800"/>
              </a:spcAft>
            </a:pPr>
            <a:r>
              <a:rPr lang="az-Latn-AZ" sz="2800" b="1" kern="100" dirty="0">
                <a:solidFill>
                  <a:schemeClr val="bg1"/>
                </a:solidFill>
                <a:effectLst/>
                <a:latin typeface="+mj-lt"/>
                <a:ea typeface="Aptos" panose="020B0004020202020204" pitchFamily="34" charset="0"/>
                <a:cs typeface="Times New Roman" panose="02020603050405020304" pitchFamily="18" charset="0"/>
              </a:rPr>
              <a:t>Sığorta fondlarının əsas</a:t>
            </a:r>
            <a:endParaRPr lang="az-Latn-AZ" sz="2800" b="1" kern="100" dirty="0">
              <a:solidFill>
                <a:schemeClr val="bg1"/>
              </a:solidFill>
              <a:latin typeface="+mj-lt"/>
              <a:ea typeface="Aptos" panose="020B0004020202020204" pitchFamily="34" charset="0"/>
              <a:cs typeface="Times New Roman" panose="02020603050405020304" pitchFamily="18" charset="0"/>
            </a:endParaRPr>
          </a:p>
          <a:p>
            <a:pPr>
              <a:spcAft>
                <a:spcPts val="800"/>
              </a:spcAft>
            </a:pPr>
            <a:r>
              <a:rPr lang="az-Latn-AZ" sz="2800" b="1" kern="100" dirty="0">
                <a:effectLst/>
                <a:latin typeface="+mj-lt"/>
                <a:ea typeface="Aptos" panose="020B0004020202020204" pitchFamily="34" charset="0"/>
                <a:cs typeface="Times New Roman" panose="02020603050405020304" pitchFamily="18" charset="0"/>
              </a:rPr>
              <a:t>funksiyaları:</a:t>
            </a:r>
            <a:endParaRPr lang="az-Latn-AZ" sz="2800" kern="100" dirty="0">
              <a:effectLst/>
              <a:latin typeface="+mj-lt"/>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4FDB12-BD47-8182-B9E6-37D67A2E7D09}"/>
              </a:ext>
            </a:extLst>
          </p:cNvPr>
          <p:cNvSpPr txBox="1"/>
          <p:nvPr/>
        </p:nvSpPr>
        <p:spPr>
          <a:xfrm>
            <a:off x="934065" y="2621445"/>
            <a:ext cx="6096000" cy="505075"/>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Risklərin </a:t>
            </a:r>
            <a:r>
              <a:rPr lang="az-Latn-AZ" sz="1200" b="1" kern="100" dirty="0" err="1">
                <a:effectLst/>
                <a:latin typeface="Times New Roman" panose="02020603050405020304" pitchFamily="18" charset="0"/>
                <a:ea typeface="Aptos" panose="020B0004020202020204" pitchFamily="34" charset="0"/>
                <a:cs typeface="Times New Roman" panose="02020603050405020304" pitchFamily="18" charset="0"/>
              </a:rPr>
              <a:t>bölüşdürülməsi</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Bir çox müştəri tərəfindən ödədiyi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primlər</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riskin daha geniş bir bazaya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yayılmasını</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təmin edir. Bu, sığorta hadisələrinin təsirini azaltmağa kömək edir.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F36DAE9-1116-7E69-BB73-B1254A62DBC3}"/>
              </a:ext>
            </a:extLst>
          </p:cNvPr>
          <p:cNvSpPr txBox="1"/>
          <p:nvPr/>
        </p:nvSpPr>
        <p:spPr>
          <a:xfrm>
            <a:off x="904569" y="3272333"/>
            <a:ext cx="6096000" cy="505075"/>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Maliyyə sabitliyi</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Sığorta fondları, şirkətin müştərilərə qarşı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öhdəliklərini</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yerinə yetirmək üçün maliyyə təminatı yaradır.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E983E5B-A8DE-5CB6-7477-CAC6A4D80067}"/>
              </a:ext>
            </a:extLst>
          </p:cNvPr>
          <p:cNvSpPr txBox="1"/>
          <p:nvPr/>
        </p:nvSpPr>
        <p:spPr>
          <a:xfrm>
            <a:off x="904567" y="3909472"/>
            <a:ext cx="6096000" cy="505075"/>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İnvestisiya imkanı:</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Sığorta şirkətləri, toplanan fondları müxtəlif investisiya alətlərinə </a:t>
            </a:r>
            <a:r>
              <a:rPr lang="az-Latn-AZ" sz="1200" kern="100" dirty="0" err="1">
                <a:effectLst/>
                <a:latin typeface="Times New Roman" panose="02020603050405020304" pitchFamily="18" charset="0"/>
                <a:ea typeface="Aptos" panose="020B0004020202020204" pitchFamily="34" charset="0"/>
                <a:cs typeface="Times New Roman" panose="02020603050405020304" pitchFamily="18" charset="0"/>
              </a:rPr>
              <a:t>yönləndirərək</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əlavə gəlir əldə edə bilərlər.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A4A98FD2-5A76-98FC-5F7F-7F81023FA0B8}"/>
              </a:ext>
            </a:extLst>
          </p:cNvPr>
          <p:cNvSpPr txBox="1"/>
          <p:nvPr/>
        </p:nvSpPr>
        <p:spPr>
          <a:xfrm>
            <a:off x="865239" y="4558400"/>
            <a:ext cx="6096000" cy="505075"/>
          </a:xfrm>
          <a:prstGeom prst="rect">
            <a:avLst/>
          </a:prstGeom>
          <a:noFill/>
        </p:spPr>
        <p:txBody>
          <a:bodyPr wrap="square">
            <a:spAutoFit/>
          </a:bodyPr>
          <a:lstStyle/>
          <a:p>
            <a:pPr algn="just">
              <a:lnSpc>
                <a:spcPct val="115000"/>
              </a:lnSpc>
              <a:spcAft>
                <a:spcPts val="800"/>
              </a:spcAft>
            </a:pPr>
            <a:r>
              <a:rPr lang="az-Latn-AZ" sz="1200" b="1" kern="100" dirty="0">
                <a:effectLst/>
                <a:latin typeface="Times New Roman" panose="02020603050405020304" pitchFamily="18" charset="0"/>
                <a:ea typeface="Aptos" panose="020B0004020202020204" pitchFamily="34" charset="0"/>
                <a:cs typeface="Times New Roman" panose="02020603050405020304" pitchFamily="18" charset="0"/>
              </a:rPr>
              <a:t>Müştəri məmnuniyyəti</a:t>
            </a:r>
            <a:r>
              <a:rPr lang="az-Latn-AZ" sz="1200" kern="100" dirty="0">
                <a:effectLst/>
                <a:latin typeface="Times New Roman" panose="02020603050405020304" pitchFamily="18" charset="0"/>
                <a:ea typeface="Aptos" panose="020B0004020202020204" pitchFamily="34" charset="0"/>
                <a:cs typeface="Times New Roman" panose="02020603050405020304" pitchFamily="18" charset="0"/>
              </a:rPr>
              <a:t>: Fondların düzgün idarə edilməsi, müştərilərin sığorta ödənişlərini vaxtında almasını təmin edir və müştəri məmnuniyyətini artırır.</a:t>
            </a:r>
            <a:endParaRPr lang="az-Latn-AZ"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195" name="Picture 3">
            <a:extLst>
              <a:ext uri="{FF2B5EF4-FFF2-40B4-BE49-F238E27FC236}">
                <a16:creationId xmlns:a16="http://schemas.microsoft.com/office/drawing/2014/main" id="{B5AB3AD5-7425-2D67-9A23-E392EDA83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0" y="2524431"/>
            <a:ext cx="2636889" cy="26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4661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149AD0-7456-2918-2155-E83F8D3BD4DE}"/>
              </a:ext>
            </a:extLst>
          </p:cNvPr>
          <p:cNvSpPr/>
          <p:nvPr/>
        </p:nvSpPr>
        <p:spPr>
          <a:xfrm>
            <a:off x="0" y="1219200"/>
            <a:ext cx="12192000" cy="1327355"/>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az-Latn-AZ" sz="2800" b="1" dirty="0">
              <a:latin typeface="+mj-lt"/>
            </a:endParaRPr>
          </a:p>
        </p:txBody>
      </p:sp>
      <p:sp>
        <p:nvSpPr>
          <p:cNvPr id="4" name="TextBox 3">
            <a:extLst>
              <a:ext uri="{FF2B5EF4-FFF2-40B4-BE49-F238E27FC236}">
                <a16:creationId xmlns:a16="http://schemas.microsoft.com/office/drawing/2014/main" id="{0B1ACE72-3377-20C2-C9D3-3D031AD3DBD4}"/>
              </a:ext>
            </a:extLst>
          </p:cNvPr>
          <p:cNvSpPr txBox="1"/>
          <p:nvPr/>
        </p:nvSpPr>
        <p:spPr>
          <a:xfrm>
            <a:off x="2969342" y="1415845"/>
            <a:ext cx="6961238" cy="707886"/>
          </a:xfrm>
          <a:prstGeom prst="rect">
            <a:avLst/>
          </a:prstGeom>
          <a:noFill/>
        </p:spPr>
        <p:txBody>
          <a:bodyPr wrap="square" rtlCol="0">
            <a:spAutoFit/>
          </a:bodyPr>
          <a:lstStyle/>
          <a:p>
            <a:r>
              <a:rPr lang="az-Latn-AZ" sz="4000" b="1" dirty="0">
                <a:solidFill>
                  <a:schemeClr val="bg1"/>
                </a:solidFill>
              </a:rPr>
              <a:t>Diqqətiniz üçün təşəkkürlər</a:t>
            </a:r>
          </a:p>
        </p:txBody>
      </p:sp>
      <p:pic>
        <p:nvPicPr>
          <p:cNvPr id="9218" name="Picture 2" descr="Bu ola bilər: dollar işarələri tutan insanlar və qarşısında pul olan donuz bankı">
            <a:extLst>
              <a:ext uri="{FF2B5EF4-FFF2-40B4-BE49-F238E27FC236}">
                <a16:creationId xmlns:a16="http://schemas.microsoft.com/office/drawing/2014/main" id="{AB0525C5-1029-C3C8-7F96-638864DCF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377" y="2962275"/>
            <a:ext cx="53625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usiness Growth with solid fill">
            <a:extLst>
              <a:ext uri="{FF2B5EF4-FFF2-40B4-BE49-F238E27FC236}">
                <a16:creationId xmlns:a16="http://schemas.microsoft.com/office/drawing/2014/main" id="{2493A4A9-DFB2-969A-D34F-5CB6F1570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056" y="0"/>
            <a:ext cx="1688383" cy="1688383"/>
          </a:xfrm>
          <a:prstGeom prst="rect">
            <a:avLst/>
          </a:prstGeom>
        </p:spPr>
      </p:pic>
    </p:spTree>
    <p:extLst>
      <p:ext uri="{BB962C8B-B14F-4D97-AF65-F5344CB8AC3E}">
        <p14:creationId xmlns:p14="http://schemas.microsoft.com/office/powerpoint/2010/main" val="932976010"/>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574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Nadir Gurbanov</dc:creator>
  <cp:lastModifiedBy>Nadir Gurbanov</cp:lastModifiedBy>
  <cp:revision>3</cp:revision>
  <dcterms:created xsi:type="dcterms:W3CDTF">2024-10-27T18:09:00Z</dcterms:created>
  <dcterms:modified xsi:type="dcterms:W3CDTF">2024-10-28T18:43:53Z</dcterms:modified>
</cp:coreProperties>
</file>