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8" r:id="rId5"/>
    <p:sldId id="257" r:id="rId6"/>
    <p:sldId id="259" r:id="rId7"/>
    <p:sldId id="265" r:id="rId8"/>
    <p:sldId id="261" r:id="rId9"/>
    <p:sldId id="262" r:id="rId10"/>
    <p:sldId id="263" r:id="rId11"/>
    <p:sldId id="269" r:id="rId12"/>
    <p:sldId id="264" r:id="rId13"/>
    <p:sldId id="267" r:id="rId14"/>
    <p:sldId id="266" r:id="rId15"/>
    <p:sldId id="260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A6D87-FAEA-4B73-9419-C75F257D8208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ED3AD-7C6C-4C7D-B990-E23245020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03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19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70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516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10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243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57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30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821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7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655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197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697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29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7DE7D-F314-4C70-AEC0-FD5DE6CFF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D3AD17-598B-45FC-839A-8A419ACC3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A72C5-D7DD-44FB-96CC-028A5A7C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F28-0A45-4B44-AE7C-43F4C77745D5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D19B0-9616-458D-B729-5A35A2B0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9A2310-515B-4131-8B98-7685BB06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F3D2-E47E-4C80-BAC0-2B01DD11C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48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DD070-38AD-4AF1-9A48-6D968F8D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9625C3-71B9-4AF7-A857-00517289D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95EAC6-746F-4669-83BA-C14FA6C8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F28-0A45-4B44-AE7C-43F4C77745D5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CE8130-C262-479A-957D-DF2BFEA3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A5978C-7EE9-45F3-A82E-BE46C71C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F3D2-E47E-4C80-BAC0-2B01DD11C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38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43A209-0ED6-4B21-923C-0F6A53B72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065C67-9534-4896-B10E-6919FDCE5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048547-086A-40D7-8B7C-0F33B9F6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F28-0A45-4B44-AE7C-43F4C77745D5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E3E936-FBF3-4612-86FC-70B826FB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EE05C-3A1C-4F8E-9CEA-71DB8053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F3D2-E47E-4C80-BAC0-2B01DD11C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97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59331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554104" y="2661000"/>
            <a:ext cx="3576800" cy="3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400"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2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6065-F163-44E7-8907-29803EA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0A28A-9CA4-45A5-BE3F-27325BC5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B3012-F55F-4346-9E00-5FA4E45F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F28-0A45-4B44-AE7C-43F4C77745D5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9E8A0C-6640-4913-8D21-AE146E8C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4ADB7-930F-47B9-AA57-383EE547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F3D2-E47E-4C80-BAC0-2B01DD11C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09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312D2-0A28-4607-9B29-29843A23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667AF4-0015-4173-A624-20DF3D15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7990BC-F03F-4D62-98E3-9528C240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F28-0A45-4B44-AE7C-43F4C77745D5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D8649D-4018-4ACB-AC49-D27877AC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66B463-6382-4661-A916-806BC8C8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F3D2-E47E-4C80-BAC0-2B01DD11C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08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3DBC5-CEE7-423A-98EF-6B8B1318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950164-7D89-4C15-9A98-CFAF1AA2B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2E4AB1-4D80-4F19-916B-ADFF7E9CD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0A72DE-847B-46D0-A39D-560161B9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F28-0A45-4B44-AE7C-43F4C77745D5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A3563B-2B6D-443D-837E-64E2D8A2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5F57F1-EA2C-4231-921B-540D0776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F3D2-E47E-4C80-BAC0-2B01DD11C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80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0FFA4-EF0B-4F4F-8718-AD04DC40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D90CE2-6297-4A8B-A60E-5E27E168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AE4711-23AB-48F7-8D6D-D54A5DE41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600C44-A98B-428E-B349-64E7679BA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CD1831-2427-4393-A092-227E636F2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A3EB64-D2D2-4D38-9DF0-1A0B3B4F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F28-0A45-4B44-AE7C-43F4C77745D5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0849E8-1CAF-4848-8797-F7BC735C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111119-FCAA-435A-BAF4-9143D9ED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F3D2-E47E-4C80-BAC0-2B01DD11C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84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CCB01-83E2-4C30-9E5B-8A5DCDAE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83A3EF-7474-4639-A47E-C98F1DE3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F28-0A45-4B44-AE7C-43F4C77745D5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F66463-407B-463D-8A09-C9998004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883CD6-4A44-4A14-BDB9-C8805CCE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F3D2-E47E-4C80-BAC0-2B01DD11C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03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C65518-2960-47A8-A88D-419EDFFB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F28-0A45-4B44-AE7C-43F4C77745D5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E22DA9-ABC1-4075-A4C4-8BAF82D0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BDD57A-EA32-43DF-841A-DD8CCC71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F3D2-E47E-4C80-BAC0-2B01DD11C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38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AF436-4A67-4B78-9D73-CB2D2A4E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C91C-767E-43A2-A7EE-15BD70CCB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72BE15-EE0D-4D6E-BF87-C171CCE5D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3CF504-F38F-445A-ACE1-64E60B03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F28-0A45-4B44-AE7C-43F4C77745D5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9ADF62-6275-4AD7-95DD-9BDAA5F6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876479-1D0C-4F70-B1A3-85196BAA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F3D2-E47E-4C80-BAC0-2B01DD11C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8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D5DAB-510D-47B1-9B00-3E2568CB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0FCE59-E841-43AE-95C4-6C6C5F39F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31E9A5-85E2-451D-A07B-4F3C35C2B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3ECFFE-1E2D-4F93-A3CC-8DEBD6BB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4F28-0A45-4B44-AE7C-43F4C77745D5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21236A-3129-4D1C-BD99-2C32E507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19163A-0721-4C28-AE6F-E5E2ED92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F3D2-E47E-4C80-BAC0-2B01DD11C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8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442E80-551B-4D3A-A1C9-604BFB75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A02D9-E481-4EA8-8CFA-A6C3C141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DC85DA-9DCB-42D3-9CFA-2CE023097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4F28-0A45-4B44-AE7C-43F4C77745D5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8341F2-C79A-4CB7-AAF8-C787A5CB5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0A5856-5862-4864-91C1-C69CA351A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F3D2-E47E-4C80-BAC0-2B01DD11C1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46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945516" y="533317"/>
            <a:ext cx="5121524" cy="5191071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192559" y="2498787"/>
            <a:ext cx="6616800" cy="1888400"/>
          </a:xfrm>
        </p:spPr>
        <p:txBody>
          <a:bodyPr/>
          <a:lstStyle/>
          <a:p>
            <a:pPr lvl="0"/>
            <a:r>
              <a:rPr lang="en-US" sz="4800" b="1" dirty="0"/>
              <a:t>Presentation terraform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55DF62-0797-4466-827A-4B94CB03A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" y="5516207"/>
            <a:ext cx="5074617" cy="1319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869F06-3B52-4517-8285-F11B735EC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59" y="229740"/>
            <a:ext cx="2285534" cy="22526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2AAF09D-D24E-41AC-AB9C-319193F2C8B0}"/>
              </a:ext>
            </a:extLst>
          </p:cNvPr>
          <p:cNvSpPr txBox="1"/>
          <p:nvPr/>
        </p:nvSpPr>
        <p:spPr>
          <a:xfrm>
            <a:off x="5467679" y="6017471"/>
            <a:ext cx="2165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 NADJEM Nadir </a:t>
            </a:r>
          </a:p>
          <a:p>
            <a:r>
              <a:rPr lang="fr-FR" sz="2000" dirty="0"/>
              <a:t>19/11/2020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D3C0D1-BF42-420F-8B41-F19A131A38E6}"/>
              </a:ext>
            </a:extLst>
          </p:cNvPr>
          <p:cNvSpPr/>
          <p:nvPr/>
        </p:nvSpPr>
        <p:spPr>
          <a:xfrm>
            <a:off x="242420" y="2775538"/>
            <a:ext cx="4707952" cy="2124841"/>
          </a:xfrm>
          <a:prstGeom prst="rect">
            <a:avLst/>
          </a:prstGeom>
          <a:solidFill>
            <a:schemeClr val="tx1">
              <a:alpha val="6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endParaRPr lang="fr-FR" sz="1800" spc="-10" dirty="0">
              <a:solidFill>
                <a:srgbClr val="CC99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 "&lt;DATA_SOURCE_NAME&gt;" “&lt;NAME&gt;" 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key= value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fr-FR" dirty="0"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8786038" cy="8818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fr-FR" dirty="0"/>
              <a:t>Règles de base :Data source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8532761" y="50867"/>
            <a:ext cx="3608472" cy="2139245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8B56F98-6FBD-4927-B2DA-B8492C67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" y="5553841"/>
            <a:ext cx="5231893" cy="136029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C859096C-F9D6-47A4-9136-AF32ED796E7E}"/>
              </a:ext>
            </a:extLst>
          </p:cNvPr>
          <p:cNvSpPr txBox="1"/>
          <p:nvPr/>
        </p:nvSpPr>
        <p:spPr>
          <a:xfrm>
            <a:off x="770445" y="2102736"/>
            <a:ext cx="215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Déclaration 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A3A77C-A68A-4FFD-B9AC-DDA22BD7A7E5}"/>
              </a:ext>
            </a:extLst>
          </p:cNvPr>
          <p:cNvSpPr/>
          <p:nvPr/>
        </p:nvSpPr>
        <p:spPr>
          <a:xfrm>
            <a:off x="5339255" y="2747834"/>
            <a:ext cx="6747407" cy="2693670"/>
          </a:xfrm>
          <a:prstGeom prst="rect">
            <a:avLst/>
          </a:prstGeom>
          <a:solidFill>
            <a:schemeClr val="tx1">
              <a:alpha val="6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endParaRPr lang="fr-FR" sz="1800" spc="-10" dirty="0">
              <a:solidFill>
                <a:srgbClr val="CC99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 </a:t>
            </a:r>
            <a:r>
              <a:rPr lang="en-US" sz="18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ibm_resource_group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group 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name = </a:t>
            </a:r>
            <a:r>
              <a:rPr lang="en-US" sz="18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var.resource_group</a:t>
            </a:r>
            <a:endParaRPr lang="en-US" sz="1800" spc="-10" dirty="0">
              <a:solidFill>
                <a:schemeClr val="bg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 "</a:t>
            </a:r>
            <a:r>
              <a:rPr lang="en-US" sz="18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ibm_resource_instance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"instance" 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resource_group_id</a:t>
            </a:r>
            <a:r>
              <a:rPr lang="en-US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data.ibm_resource_group.group.id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D7E346-583D-46F5-B986-1C5C73C016A6}"/>
              </a:ext>
            </a:extLst>
          </p:cNvPr>
          <p:cNvSpPr txBox="1"/>
          <p:nvPr/>
        </p:nvSpPr>
        <p:spPr>
          <a:xfrm>
            <a:off x="6435901" y="2170019"/>
            <a:ext cx="215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Exemple :</a:t>
            </a:r>
          </a:p>
        </p:txBody>
      </p:sp>
    </p:spTree>
    <p:extLst>
      <p:ext uri="{BB962C8B-B14F-4D97-AF65-F5344CB8AC3E}">
        <p14:creationId xmlns:p14="http://schemas.microsoft.com/office/powerpoint/2010/main" val="149656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0EBB02-AD90-472D-99D8-2FC4755F0D66}"/>
              </a:ext>
            </a:extLst>
          </p:cNvPr>
          <p:cNvSpPr/>
          <p:nvPr/>
        </p:nvSpPr>
        <p:spPr>
          <a:xfrm>
            <a:off x="6396713" y="3212983"/>
            <a:ext cx="4740817" cy="1316818"/>
          </a:xfrm>
          <a:prstGeom prst="rect">
            <a:avLst/>
          </a:prstGeom>
          <a:solidFill>
            <a:schemeClr val="tx1">
              <a:alpha val="6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8786038" cy="8818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fr-FR" dirty="0"/>
              <a:t>Règles de base :Module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8532761" y="619696"/>
            <a:ext cx="3608472" cy="2139245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8B56F98-6FBD-4927-B2DA-B8492C67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" y="5553841"/>
            <a:ext cx="5231893" cy="136029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C859096C-F9D6-47A4-9136-AF32ED796E7E}"/>
              </a:ext>
            </a:extLst>
          </p:cNvPr>
          <p:cNvSpPr txBox="1"/>
          <p:nvPr/>
        </p:nvSpPr>
        <p:spPr>
          <a:xfrm>
            <a:off x="414946" y="2067128"/>
            <a:ext cx="6117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Dossier modules qui contient les modules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2211A9-A7BE-4057-BA2E-D12447C7C4A4}"/>
              </a:ext>
            </a:extLst>
          </p:cNvPr>
          <p:cNvSpPr txBox="1"/>
          <p:nvPr/>
        </p:nvSpPr>
        <p:spPr>
          <a:xfrm>
            <a:off x="414946" y="2713459"/>
            <a:ext cx="28095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main.tf</a:t>
            </a:r>
          </a:p>
          <a:p>
            <a:r>
              <a:rPr lang="fr-FR" dirty="0"/>
              <a:t>variables.tf</a:t>
            </a:r>
          </a:p>
          <a:p>
            <a:r>
              <a:rPr lang="fr-FR" dirty="0"/>
              <a:t>outputs.tf</a:t>
            </a:r>
          </a:p>
          <a:p>
            <a:r>
              <a:rPr lang="fr-FR" dirty="0"/>
              <a:t>modules/</a:t>
            </a:r>
          </a:p>
          <a:p>
            <a:r>
              <a:rPr lang="fr-FR" dirty="0"/>
              <a:t>└── </a:t>
            </a:r>
            <a:r>
              <a:rPr lang="fr-FR" dirty="0" err="1"/>
              <a:t>module_name</a:t>
            </a:r>
            <a:endParaRPr lang="fr-FR" dirty="0"/>
          </a:p>
          <a:p>
            <a:r>
              <a:rPr lang="fr-FR" dirty="0"/>
              <a:t>    ├── LICENSE</a:t>
            </a:r>
          </a:p>
          <a:p>
            <a:r>
              <a:rPr lang="fr-FR" dirty="0"/>
              <a:t>    ├── README.md</a:t>
            </a:r>
          </a:p>
          <a:p>
            <a:r>
              <a:rPr lang="fr-FR" dirty="0"/>
              <a:t>    ├── main.tf</a:t>
            </a:r>
          </a:p>
          <a:p>
            <a:r>
              <a:rPr lang="fr-FR" dirty="0"/>
              <a:t>    ├── outputs.tf</a:t>
            </a:r>
          </a:p>
          <a:p>
            <a:r>
              <a:rPr lang="fr-FR" dirty="0"/>
              <a:t>    └── variables.tf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814AD01-CF0C-4B62-8720-59149C93BE97}"/>
              </a:ext>
            </a:extLst>
          </p:cNvPr>
          <p:cNvSpPr txBox="1"/>
          <p:nvPr/>
        </p:nvSpPr>
        <p:spPr>
          <a:xfrm>
            <a:off x="5795288" y="3289809"/>
            <a:ext cx="5746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	</a:t>
            </a:r>
            <a:r>
              <a:rPr lang="fr-FR" dirty="0">
                <a:solidFill>
                  <a:schemeClr val="bg1"/>
                </a:solidFill>
              </a:rPr>
              <a:t>module "</a:t>
            </a:r>
            <a:r>
              <a:rPr lang="fr-FR" dirty="0" err="1">
                <a:solidFill>
                  <a:schemeClr val="bg1"/>
                </a:solidFill>
              </a:rPr>
              <a:t>ibm_resource_instance</a:t>
            </a:r>
            <a:r>
              <a:rPr lang="fr-FR" dirty="0">
                <a:solidFill>
                  <a:schemeClr val="bg1"/>
                </a:solidFill>
              </a:rPr>
              <a:t>" "</a:t>
            </a:r>
            <a:r>
              <a:rPr lang="fr-FR" dirty="0" err="1">
                <a:solidFill>
                  <a:schemeClr val="bg1"/>
                </a:solidFill>
              </a:rPr>
              <a:t>resName</a:t>
            </a:r>
            <a:r>
              <a:rPr lang="fr-FR" dirty="0">
                <a:solidFill>
                  <a:schemeClr val="bg1"/>
                </a:solidFill>
              </a:rPr>
              <a:t>" {</a:t>
            </a:r>
          </a:p>
          <a:p>
            <a:r>
              <a:rPr lang="fr-FR" dirty="0">
                <a:solidFill>
                  <a:schemeClr val="bg1"/>
                </a:solidFill>
              </a:rPr>
              <a:t>	source =   ./modules/</a:t>
            </a:r>
            <a:r>
              <a:rPr lang="fr-FR" dirty="0" err="1">
                <a:solidFill>
                  <a:schemeClr val="bg1"/>
                </a:solidFill>
              </a:rPr>
              <a:t>module_name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>
                <a:solidFill>
                  <a:schemeClr val="bg1"/>
                </a:solidFill>
              </a:rPr>
              <a:t>name</a:t>
            </a:r>
            <a:r>
              <a:rPr lang="fr-FR" dirty="0">
                <a:solidFill>
                  <a:schemeClr val="bg1"/>
                </a:solidFill>
              </a:rPr>
              <a:t>   = "instance </a:t>
            </a:r>
            <a:r>
              <a:rPr lang="fr-FR" dirty="0" err="1">
                <a:solidFill>
                  <a:schemeClr val="bg1"/>
                </a:solidFill>
              </a:rPr>
              <a:t>Demo</a:t>
            </a:r>
            <a:r>
              <a:rPr lang="fr-FR" dirty="0">
                <a:solidFill>
                  <a:schemeClr val="bg1"/>
                </a:solidFill>
              </a:rPr>
              <a:t>"</a:t>
            </a:r>
          </a:p>
          <a:p>
            <a:r>
              <a:rPr lang="fr-FR" dirty="0">
                <a:solidFill>
                  <a:schemeClr val="bg1"/>
                </a:solidFill>
              </a:rPr>
              <a:t>	}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D1E0BCF-0AAC-4613-BCAC-CC377558CD98}"/>
              </a:ext>
            </a:extLst>
          </p:cNvPr>
          <p:cNvSpPr txBox="1"/>
          <p:nvPr/>
        </p:nvSpPr>
        <p:spPr>
          <a:xfrm>
            <a:off x="6531966" y="2790285"/>
            <a:ext cx="1271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main.tf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C80AE2-8987-4C60-8CCB-68FF85390508}"/>
              </a:ext>
            </a:extLst>
          </p:cNvPr>
          <p:cNvSpPr/>
          <p:nvPr/>
        </p:nvSpPr>
        <p:spPr>
          <a:xfrm>
            <a:off x="6350443" y="5198489"/>
            <a:ext cx="4740817" cy="1140578"/>
          </a:xfrm>
          <a:prstGeom prst="rect">
            <a:avLst/>
          </a:prstGeom>
          <a:solidFill>
            <a:schemeClr val="tx1">
              <a:alpha val="6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EF6DE05-A497-4E35-97F3-43642261A3DF}"/>
              </a:ext>
            </a:extLst>
          </p:cNvPr>
          <p:cNvSpPr txBox="1"/>
          <p:nvPr/>
        </p:nvSpPr>
        <p:spPr>
          <a:xfrm>
            <a:off x="5564889" y="5254124"/>
            <a:ext cx="5746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	</a:t>
            </a:r>
            <a:r>
              <a:rPr lang="fr-FR" dirty="0">
                <a:solidFill>
                  <a:schemeClr val="bg1"/>
                </a:solidFill>
              </a:rPr>
              <a:t>module "</a:t>
            </a:r>
            <a:r>
              <a:rPr lang="fr-FR" dirty="0" err="1">
                <a:solidFill>
                  <a:schemeClr val="bg1"/>
                </a:solidFill>
              </a:rPr>
              <a:t>ibm_resource_instance</a:t>
            </a:r>
            <a:r>
              <a:rPr lang="fr-FR" dirty="0">
                <a:solidFill>
                  <a:schemeClr val="bg1"/>
                </a:solidFill>
              </a:rPr>
              <a:t>" "</a:t>
            </a:r>
            <a:r>
              <a:rPr lang="fr-FR" dirty="0" err="1">
                <a:solidFill>
                  <a:schemeClr val="bg1"/>
                </a:solidFill>
              </a:rPr>
              <a:t>resName</a:t>
            </a:r>
            <a:r>
              <a:rPr lang="fr-FR" dirty="0">
                <a:solidFill>
                  <a:schemeClr val="bg1"/>
                </a:solidFill>
              </a:rPr>
              <a:t>" {</a:t>
            </a:r>
          </a:p>
          <a:p>
            <a:r>
              <a:rPr lang="fr-FR" dirty="0">
                <a:solidFill>
                  <a:schemeClr val="bg1"/>
                </a:solidFill>
              </a:rPr>
              <a:t>	  </a:t>
            </a:r>
            <a:r>
              <a:rPr lang="fr-FR" dirty="0" err="1">
                <a:solidFill>
                  <a:schemeClr val="bg1"/>
                </a:solidFill>
              </a:rPr>
              <a:t>name</a:t>
            </a:r>
            <a:r>
              <a:rPr lang="fr-FR" dirty="0">
                <a:solidFill>
                  <a:schemeClr val="bg1"/>
                </a:solidFill>
              </a:rPr>
              <a:t>   = var.name</a:t>
            </a:r>
          </a:p>
          <a:p>
            <a:r>
              <a:rPr lang="fr-FR" dirty="0">
                <a:solidFill>
                  <a:schemeClr val="bg1"/>
                </a:solidFill>
              </a:rPr>
              <a:t>	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69E7934-7AA1-4EBF-A1C5-C0D254398651}"/>
              </a:ext>
            </a:extLst>
          </p:cNvPr>
          <p:cNvSpPr txBox="1"/>
          <p:nvPr/>
        </p:nvSpPr>
        <p:spPr>
          <a:xfrm>
            <a:off x="6531966" y="4529801"/>
            <a:ext cx="437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modules/module_name/main.tf :</a:t>
            </a:r>
          </a:p>
        </p:txBody>
      </p:sp>
    </p:spTree>
    <p:extLst>
      <p:ext uri="{BB962C8B-B14F-4D97-AF65-F5344CB8AC3E}">
        <p14:creationId xmlns:p14="http://schemas.microsoft.com/office/powerpoint/2010/main" val="400731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8818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fr-FR" dirty="0" err="1"/>
              <a:t>Schematics</a:t>
            </a:r>
            <a:r>
              <a:rPr lang="fr-FR" dirty="0"/>
              <a:t>  , c’est quoi ? 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49267" y="2007426"/>
            <a:ext cx="5892800" cy="195301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2000" dirty="0">
                <a:solidFill>
                  <a:srgbClr val="24292E"/>
                </a:solidFill>
                <a:effectLst/>
                <a:ea typeface="Times New Roman" panose="02020603050405020304" pitchFamily="18" charset="0"/>
              </a:rPr>
              <a:t>- </a:t>
            </a:r>
            <a:r>
              <a:rPr lang="fr-FR" sz="2000" dirty="0" err="1">
                <a:solidFill>
                  <a:srgbClr val="24292E"/>
                </a:solidFill>
                <a:effectLst/>
                <a:ea typeface="Times New Roman" panose="02020603050405020304" pitchFamily="18" charset="0"/>
              </a:rPr>
              <a:t>Terraform</a:t>
            </a:r>
            <a:r>
              <a:rPr lang="fr-FR" sz="2000" dirty="0">
                <a:solidFill>
                  <a:srgbClr val="24292E"/>
                </a:solidFill>
                <a:effectLst/>
                <a:ea typeface="Times New Roman" panose="02020603050405020304" pitchFamily="18" charset="0"/>
              </a:rPr>
              <a:t>-as-a-Service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2000" b="0" i="0" dirty="0">
                <a:solidFill>
                  <a:srgbClr val="2D3F49"/>
                </a:solidFill>
                <a:effectLst/>
              </a:rPr>
              <a:t>- Plusieurs espaces de travail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2000" b="0" i="0" dirty="0">
                <a:solidFill>
                  <a:srgbClr val="2D3F49"/>
                </a:solidFill>
                <a:effectLst/>
              </a:rPr>
              <a:t>- Provider IBM inclut</a:t>
            </a:r>
            <a:endParaRPr lang="fr-FR" sz="2000" dirty="0">
              <a:solidFill>
                <a:srgbClr val="24292E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600" b="0" i="0" dirty="0">
                <a:solidFill>
                  <a:srgbClr val="2D3F49"/>
                </a:solidFill>
                <a:effectLst/>
                <a:latin typeface="IBM Plex Sans"/>
              </a:rPr>
              <a:t> </a:t>
            </a:r>
            <a:endParaRPr lang="fr-FR" sz="2000" dirty="0">
              <a:solidFill>
                <a:srgbClr val="24292E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8075529" y="507984"/>
            <a:ext cx="3608472" cy="2139245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8B56F98-6FBD-4927-B2DA-B8492C67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" y="5553841"/>
            <a:ext cx="5231893" cy="136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2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8818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fr-FR" dirty="0" err="1"/>
              <a:t>Demo</a:t>
            </a:r>
            <a:r>
              <a:rPr lang="fr-FR" dirty="0"/>
              <a:t> architecture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B56F98-6FBD-4927-B2DA-B8492C67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" y="6163327"/>
            <a:ext cx="2887713" cy="75080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BF3752-CA45-4373-A10D-663D8A271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69" y="-50867"/>
            <a:ext cx="8175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7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8818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fr-FR" dirty="0" err="1"/>
              <a:t>Demo</a:t>
            </a:r>
            <a:r>
              <a:rPr lang="fr-FR" dirty="0"/>
              <a:t> 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B56F98-6FBD-4927-B2DA-B8492C67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" y="6163327"/>
            <a:ext cx="2887713" cy="7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4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8818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fr-FR" dirty="0"/>
              <a:t>Des questions ?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B56F98-6FBD-4927-B2DA-B8492C67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" y="6163327"/>
            <a:ext cx="2887713" cy="7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fr-FR" dirty="0"/>
              <a:t>IAC c’est quoi ? 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09600" y="2559400"/>
            <a:ext cx="4785360" cy="212436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Déploiement rapide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</a:t>
            </a:r>
            <a:r>
              <a:rPr lang="fr-FR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rchestrer les déploiements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Réduction du risque 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pc="-10" dirty="0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philosophie DevOps</a:t>
            </a:r>
            <a:endParaRPr lang="fr-FR" dirty="0">
              <a:solidFill>
                <a:srgbClr val="24292E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8681544" y="278610"/>
            <a:ext cx="3328277" cy="1972457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8B56F98-6FBD-4927-B2DA-B8492C67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" y="5553841"/>
            <a:ext cx="5231893" cy="1360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8818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fr-FR" dirty="0" err="1"/>
              <a:t>Terraform</a:t>
            </a:r>
            <a:r>
              <a:rPr lang="fr-FR" dirty="0"/>
              <a:t>  , c’est quoi ? 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49267" y="2007426"/>
            <a:ext cx="5892800" cy="195301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2000" spc="-10" dirty="0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modifier et versionner une infrastructure de manière automatique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20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gérer différents fournisseurs d'infrastructure 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8075529" y="507984"/>
            <a:ext cx="3608472" cy="2139245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8B56F98-6FBD-4927-B2DA-B8492C67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" y="5553841"/>
            <a:ext cx="5231893" cy="1360292"/>
          </a:xfrm>
          <a:prstGeom prst="rect">
            <a:avLst/>
          </a:prstGeom>
        </p:spPr>
      </p:pic>
      <p:sp>
        <p:nvSpPr>
          <p:cNvPr id="33" name="Google Shape;345;p13">
            <a:extLst>
              <a:ext uri="{FF2B5EF4-FFF2-40B4-BE49-F238E27FC236}">
                <a16:creationId xmlns:a16="http://schemas.microsoft.com/office/drawing/2014/main" id="{BCF5BCB5-3854-4F7A-8C5E-4FC0F17A2A7A}"/>
              </a:ext>
            </a:extLst>
          </p:cNvPr>
          <p:cNvSpPr txBox="1">
            <a:spLocks/>
          </p:cNvSpPr>
          <p:nvPr/>
        </p:nvSpPr>
        <p:spPr>
          <a:xfrm>
            <a:off x="2389827" y="3780634"/>
            <a:ext cx="5072518" cy="136029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▹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2000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Ansible vs </a:t>
            </a:r>
            <a:r>
              <a:rPr lang="fr-FR" sz="2000" dirty="0" err="1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Terraform</a:t>
            </a:r>
            <a:endParaRPr lang="fr-FR" sz="2000" dirty="0">
              <a:solidFill>
                <a:srgbClr val="24292E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Procédurale VS Déclarative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 configuration vs orchestration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fr-FR" sz="2000" dirty="0">
              <a:solidFill>
                <a:srgbClr val="24292E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6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8786038" cy="8818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fr-FR" dirty="0"/>
              <a:t>Règles de base : les commandes </a:t>
            </a:r>
            <a:r>
              <a:rPr lang="fr-FR" dirty="0" err="1"/>
              <a:t>terraform</a:t>
            </a:r>
            <a:r>
              <a:rPr lang="fr-FR" dirty="0"/>
              <a:t> 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8532761" y="619696"/>
            <a:ext cx="3608472" cy="2139245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8B56F98-6FBD-4927-B2DA-B8492C67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" y="5553841"/>
            <a:ext cx="5231893" cy="1360292"/>
          </a:xfrm>
          <a:prstGeom prst="rect">
            <a:avLst/>
          </a:prstGeom>
        </p:spPr>
      </p:pic>
      <p:sp>
        <p:nvSpPr>
          <p:cNvPr id="34" name="Google Shape;345;p13">
            <a:extLst>
              <a:ext uri="{FF2B5EF4-FFF2-40B4-BE49-F238E27FC236}">
                <a16:creationId xmlns:a16="http://schemas.microsoft.com/office/drawing/2014/main" id="{3B8F5388-360B-4F7B-8356-CCCEDBC3A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0702" y="2696437"/>
            <a:ext cx="5892800" cy="149719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2000" spc="-10" dirty="0" err="1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Terraform</a:t>
            </a:r>
            <a:r>
              <a:rPr lang="fr-FR" sz="2000" spc="-10" dirty="0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init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2000" spc="-10" dirty="0" err="1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Terraform</a:t>
            </a:r>
            <a:r>
              <a:rPr lang="fr-FR" sz="2000" spc="-10" dirty="0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fr-FR" sz="2000" spc="-10" dirty="0" err="1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validate</a:t>
            </a:r>
            <a:endParaRPr lang="fr-FR" sz="2000" spc="-10" dirty="0">
              <a:solidFill>
                <a:srgbClr val="2C2C2C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20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Terraform</a:t>
            </a:r>
            <a:r>
              <a:rPr lang="fr-FR" sz="20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plan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2000" dirty="0" err="1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Terraform</a:t>
            </a:r>
            <a:r>
              <a:rPr lang="fr-FR" sz="2000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apply</a:t>
            </a:r>
            <a:endParaRPr lang="fr-FR" sz="2000" dirty="0">
              <a:solidFill>
                <a:srgbClr val="24292E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D3C0D1-BF42-420F-8B41-F19A131A38E6}"/>
              </a:ext>
            </a:extLst>
          </p:cNvPr>
          <p:cNvSpPr/>
          <p:nvPr/>
        </p:nvSpPr>
        <p:spPr>
          <a:xfrm>
            <a:off x="693991" y="3335724"/>
            <a:ext cx="4109236" cy="1697419"/>
          </a:xfrm>
          <a:prstGeom prst="rect">
            <a:avLst/>
          </a:prstGeom>
          <a:solidFill>
            <a:schemeClr val="tx1">
              <a:alpha val="6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endParaRPr lang="fr-FR" sz="1800" spc="-10" dirty="0">
              <a:solidFill>
                <a:srgbClr val="CC99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endParaRPr lang="fr-FR" spc="-10" dirty="0">
              <a:solidFill>
                <a:srgbClr val="CC99CD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endParaRPr lang="fr-FR" sz="1800" spc="-10" dirty="0">
              <a:solidFill>
                <a:srgbClr val="CC99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1800" spc="-10" dirty="0">
                <a:solidFill>
                  <a:srgbClr val="CC99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provider</a:t>
            </a:r>
            <a:r>
              <a:rPr lang="fr-FR" sz="1800" spc="-10" dirty="0">
                <a:solidFill>
                  <a:srgbClr val="7EC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"</a:t>
            </a:r>
            <a:r>
              <a:rPr lang="fr-FR" sz="1800" spc="-10" dirty="0" err="1">
                <a:solidFill>
                  <a:srgbClr val="7EC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providerName</a:t>
            </a:r>
            <a:r>
              <a:rPr lang="fr-FR" sz="1800" spc="-10" dirty="0">
                <a:solidFill>
                  <a:srgbClr val="7EC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lang="fr-FR" sz="1800" spc="-1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600"/>
              </a:spcBef>
              <a:spcAft>
                <a:spcPts val="2250"/>
              </a:spcAft>
              <a:buClr>
                <a:srgbClr val="2C2C2C"/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800" spc="-1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fr-FR" sz="1800" spc="-10" dirty="0" err="1">
                <a:solidFill>
                  <a:srgbClr val="F8C5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cfg</a:t>
            </a:r>
            <a:r>
              <a:rPr lang="fr-FR" sz="1800" spc="-1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fr-FR" sz="1800" spc="-10" dirty="0">
                <a:solidFill>
                  <a:srgbClr val="7EC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"Value"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2250"/>
              </a:spcAft>
              <a:buClr>
                <a:srgbClr val="2C2C2C"/>
              </a:buClr>
              <a:buFont typeface="Segoe UI" panose="020B0502040204020203" pitchFamily="34" charset="0"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800" spc="-1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8818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fr-FR" dirty="0"/>
              <a:t>Règles de base : 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30080" y="1722207"/>
            <a:ext cx="5892800" cy="55242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code principale est écrit dans le fichier main.tf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fr-FR" sz="2000" dirty="0">
              <a:solidFill>
                <a:srgbClr val="24292E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fr-FR" sz="2000" dirty="0">
              <a:solidFill>
                <a:srgbClr val="24292E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8228161" y="178770"/>
            <a:ext cx="3608472" cy="2139245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8B56F98-6FBD-4927-B2DA-B8492C67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" y="5553841"/>
            <a:ext cx="5231893" cy="136029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C859096C-F9D6-47A4-9136-AF32ED796E7E}"/>
              </a:ext>
            </a:extLst>
          </p:cNvPr>
          <p:cNvSpPr txBox="1"/>
          <p:nvPr/>
        </p:nvSpPr>
        <p:spPr>
          <a:xfrm>
            <a:off x="507999" y="2587583"/>
            <a:ext cx="3433380" cy="376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800" dirty="0" err="1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Declaration</a:t>
            </a:r>
            <a:r>
              <a:rPr lang="fr-FR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d’un provider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59C6AD-E5DB-4033-A4EE-0800F362348B}"/>
              </a:ext>
            </a:extLst>
          </p:cNvPr>
          <p:cNvSpPr txBox="1"/>
          <p:nvPr/>
        </p:nvSpPr>
        <p:spPr>
          <a:xfrm>
            <a:off x="6533933" y="2619516"/>
            <a:ext cx="3433380" cy="376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Exemple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228F3A-9B61-4906-A66A-6DABEE4ECEFC}"/>
              </a:ext>
            </a:extLst>
          </p:cNvPr>
          <p:cNvSpPr/>
          <p:nvPr/>
        </p:nvSpPr>
        <p:spPr>
          <a:xfrm>
            <a:off x="6710949" y="3335724"/>
            <a:ext cx="4109236" cy="1697419"/>
          </a:xfrm>
          <a:prstGeom prst="rect">
            <a:avLst/>
          </a:prstGeom>
          <a:solidFill>
            <a:schemeClr val="tx1">
              <a:alpha val="6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dk1"/>
              </a:buClr>
              <a:buSzPts val="1100"/>
            </a:pPr>
            <a:endParaRPr lang="fr-FR" sz="1800" spc="-10" dirty="0">
              <a:solidFill>
                <a:srgbClr val="CC99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endParaRPr lang="fr-FR" sz="1800" spc="-10" dirty="0">
              <a:solidFill>
                <a:srgbClr val="CC99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1800" spc="-10" dirty="0">
                <a:solidFill>
                  <a:srgbClr val="CC99C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provider</a:t>
            </a:r>
            <a:r>
              <a:rPr lang="fr-FR" sz="1800" spc="-10" dirty="0">
                <a:solidFill>
                  <a:srgbClr val="7EC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"</a:t>
            </a:r>
            <a:r>
              <a:rPr lang="fr-FR" sz="1800" spc="-1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ibm</a:t>
            </a:r>
            <a:r>
              <a:rPr lang="fr-FR" sz="1800" spc="-10" dirty="0">
                <a:solidFill>
                  <a:srgbClr val="7EC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  <a:r>
              <a:rPr lang="fr-FR" sz="1800" spc="-1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600"/>
              </a:spcBef>
              <a:spcAft>
                <a:spcPts val="2250"/>
              </a:spcAft>
              <a:buClr>
                <a:srgbClr val="2C2C2C"/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800" spc="-1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fr-FR" sz="1800" spc="-10" dirty="0" err="1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ibmcloud_api_key</a:t>
            </a:r>
            <a:r>
              <a:rPr lang="fr-FR" sz="1800" spc="-1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=«API KEY»</a:t>
            </a:r>
          </a:p>
          <a:p>
            <a:pPr marL="0" lvl="0" indent="0">
              <a:lnSpc>
                <a:spcPct val="107000"/>
              </a:lnSpc>
              <a:spcBef>
                <a:spcPts val="600"/>
              </a:spcBef>
              <a:spcAft>
                <a:spcPts val="2250"/>
              </a:spcAft>
              <a:buClr>
                <a:srgbClr val="2C2C2C"/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pc="-10" dirty="0">
                <a:solidFill>
                  <a:srgbClr val="CCCCCC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37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D3C0D1-BF42-420F-8B41-F19A131A38E6}"/>
              </a:ext>
            </a:extLst>
          </p:cNvPr>
          <p:cNvSpPr/>
          <p:nvPr/>
        </p:nvSpPr>
        <p:spPr>
          <a:xfrm>
            <a:off x="325821" y="3067176"/>
            <a:ext cx="4750676" cy="2124841"/>
          </a:xfrm>
          <a:prstGeom prst="rect">
            <a:avLst/>
          </a:prstGeom>
          <a:solidFill>
            <a:schemeClr val="tx1">
              <a:alpha val="6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endParaRPr lang="fr-FR" sz="1800" spc="-10" dirty="0">
              <a:solidFill>
                <a:srgbClr val="CC99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fr-FR" sz="16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</a:t>
            </a: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"&lt;FOURNISSEUR&gt;_&lt;TYPE&gt;" "&lt;NOM&gt;" {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	#config 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key = value</a:t>
            </a: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endParaRPr lang="fr-FR" sz="1600" spc="-10" dirty="0">
              <a:solidFill>
                <a:schemeClr val="bg1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fr-FR" dirty="0"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8786038" cy="8818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fr-FR" dirty="0"/>
              <a:t>Règles de base :Déclaration d’une ressource 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8849709" y="219828"/>
            <a:ext cx="3291523" cy="1882242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8B56F98-6FBD-4927-B2DA-B8492C67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" y="5553841"/>
            <a:ext cx="5231893" cy="136029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C859096C-F9D6-47A4-9136-AF32ED796E7E}"/>
              </a:ext>
            </a:extLst>
          </p:cNvPr>
          <p:cNvSpPr txBox="1"/>
          <p:nvPr/>
        </p:nvSpPr>
        <p:spPr>
          <a:xfrm>
            <a:off x="704193" y="2359072"/>
            <a:ext cx="6117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Déclaration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EA3C8-0710-4B21-AAE5-7F89AE2C9FAD}"/>
              </a:ext>
            </a:extLst>
          </p:cNvPr>
          <p:cNvSpPr/>
          <p:nvPr/>
        </p:nvSpPr>
        <p:spPr>
          <a:xfrm>
            <a:off x="5388051" y="3067176"/>
            <a:ext cx="6457511" cy="2124841"/>
          </a:xfrm>
          <a:prstGeom prst="rect">
            <a:avLst/>
          </a:prstGeom>
          <a:solidFill>
            <a:schemeClr val="tx1">
              <a:alpha val="6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dk1"/>
              </a:buClr>
              <a:buSzPts val="1100"/>
            </a:pPr>
            <a:endParaRPr lang="fr-FR" sz="1600" b="1" spc="-10" dirty="0">
              <a:solidFill>
                <a:schemeClr val="bg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fr-FR" sz="16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</a:t>
            </a: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"</a:t>
            </a:r>
            <a:r>
              <a:rPr lang="fr-FR" sz="16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ibm_resource_instance</a:t>
            </a: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"</a:t>
            </a:r>
            <a:r>
              <a:rPr lang="fr-FR" sz="16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cos_instance</a:t>
            </a: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{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600" spc="-10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fr-FR" sz="16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= "</a:t>
            </a:r>
            <a:r>
              <a:rPr lang="fr-FR" sz="16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cos_ibm_test_demo</a:t>
            </a: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fr-FR" sz="16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resource_group_id</a:t>
            </a: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« RES GRP ID»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service           = "cloud-</a:t>
            </a:r>
            <a:r>
              <a:rPr lang="fr-FR" sz="16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object</a:t>
            </a: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fr-FR" sz="16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storage</a:t>
            </a: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plan              = "standard"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location          = "eu-de-1"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6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fr-FR" sz="16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C040FB-31C5-4B12-A9FE-E806F6412278}"/>
              </a:ext>
            </a:extLst>
          </p:cNvPr>
          <p:cNvSpPr txBox="1"/>
          <p:nvPr/>
        </p:nvSpPr>
        <p:spPr>
          <a:xfrm>
            <a:off x="6478929" y="2355261"/>
            <a:ext cx="6117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Exemple:</a:t>
            </a:r>
          </a:p>
        </p:txBody>
      </p:sp>
    </p:spTree>
    <p:extLst>
      <p:ext uri="{BB962C8B-B14F-4D97-AF65-F5344CB8AC3E}">
        <p14:creationId xmlns:p14="http://schemas.microsoft.com/office/powerpoint/2010/main" val="297122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D3C0D1-BF42-420F-8B41-F19A131A38E6}"/>
              </a:ext>
            </a:extLst>
          </p:cNvPr>
          <p:cNvSpPr/>
          <p:nvPr/>
        </p:nvSpPr>
        <p:spPr>
          <a:xfrm>
            <a:off x="609601" y="2849819"/>
            <a:ext cx="4445876" cy="2124841"/>
          </a:xfrm>
          <a:prstGeom prst="rect">
            <a:avLst/>
          </a:prstGeom>
          <a:solidFill>
            <a:schemeClr val="tx1">
              <a:alpha val="6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endParaRPr lang="fr-FR" sz="1800" spc="-10" dirty="0">
              <a:solidFill>
                <a:srgbClr val="CC99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variable "</a:t>
            </a:r>
            <a:r>
              <a:rPr lang="fr-FR" sz="18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VariableName</a:t>
            </a: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{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type = "</a:t>
            </a:r>
            <a:r>
              <a:rPr lang="fr-FR" sz="18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Variable_type</a:t>
            </a: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default = "</a:t>
            </a:r>
            <a:r>
              <a:rPr lang="fr-FR" sz="18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DefaultValue</a:t>
            </a: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description = "Description"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fr-FR" dirty="0"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8786038" cy="8818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fr-FR" dirty="0"/>
              <a:t>Règles de base :Variable d’entrée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8532761" y="619696"/>
            <a:ext cx="3608472" cy="2139245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8B56F98-6FBD-4927-B2DA-B8492C67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" y="5553841"/>
            <a:ext cx="5231893" cy="136029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C859096C-F9D6-47A4-9136-AF32ED796E7E}"/>
              </a:ext>
            </a:extLst>
          </p:cNvPr>
          <p:cNvSpPr txBox="1"/>
          <p:nvPr/>
        </p:nvSpPr>
        <p:spPr>
          <a:xfrm>
            <a:off x="698615" y="2018178"/>
            <a:ext cx="4178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Déclaration: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946E9-BDCA-4E41-B0E5-E5AF3C3E99B9}"/>
              </a:ext>
            </a:extLst>
          </p:cNvPr>
          <p:cNvSpPr/>
          <p:nvPr/>
        </p:nvSpPr>
        <p:spPr>
          <a:xfrm>
            <a:off x="6476080" y="2841347"/>
            <a:ext cx="4773881" cy="2124841"/>
          </a:xfrm>
          <a:prstGeom prst="rect">
            <a:avLst/>
          </a:prstGeom>
          <a:solidFill>
            <a:schemeClr val="tx1">
              <a:alpha val="6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endParaRPr lang="fr-FR" sz="1800" spc="-10" dirty="0">
              <a:solidFill>
                <a:srgbClr val="CC99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variable "</a:t>
            </a:r>
            <a:r>
              <a:rPr lang="fr-FR" sz="18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region</a:t>
            </a: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{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 = "String" 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description=« a short description" 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 = "eu-de-1"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A44D024-0107-4312-80B8-36EE5A979CB7}"/>
              </a:ext>
            </a:extLst>
          </p:cNvPr>
          <p:cNvSpPr txBox="1"/>
          <p:nvPr/>
        </p:nvSpPr>
        <p:spPr>
          <a:xfrm>
            <a:off x="6435901" y="2170019"/>
            <a:ext cx="215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Exemple :</a:t>
            </a:r>
          </a:p>
        </p:txBody>
      </p:sp>
    </p:spTree>
    <p:extLst>
      <p:ext uri="{BB962C8B-B14F-4D97-AF65-F5344CB8AC3E}">
        <p14:creationId xmlns:p14="http://schemas.microsoft.com/office/powerpoint/2010/main" val="247553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8786038" cy="8818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fr-FR" dirty="0"/>
              <a:t>Règles de base :Variable d’entrée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8532761" y="619696"/>
            <a:ext cx="3608472" cy="2139245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8B56F98-6FBD-4927-B2DA-B8492C67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" y="5553841"/>
            <a:ext cx="5231893" cy="136029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C859096C-F9D6-47A4-9136-AF32ED796E7E}"/>
              </a:ext>
            </a:extLst>
          </p:cNvPr>
          <p:cNvSpPr txBox="1"/>
          <p:nvPr/>
        </p:nvSpPr>
        <p:spPr>
          <a:xfrm>
            <a:off x="698615" y="2018178"/>
            <a:ext cx="71233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Pour accéder a une variable input on a deux syntaxes possibles: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2C2C2C"/>
              </a:buClr>
              <a:buFont typeface="Segoe UI" panose="020B0502040204020203" pitchFamily="34" charset="0"/>
              <a:buChar char="-"/>
            </a:pPr>
            <a:r>
              <a:rPr lang="fr-FR" spc="-10" dirty="0" err="1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var.variableName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2C2C2C"/>
              </a:buClr>
              <a:buFont typeface="Segoe UI" panose="020B0502040204020203" pitchFamily="34" charset="0"/>
              <a:buChar char="-"/>
            </a:pPr>
            <a:r>
              <a:rPr lang="fr-FR" spc="-10" dirty="0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"${</a:t>
            </a:r>
            <a:r>
              <a:rPr lang="fr-FR" spc="-10" dirty="0" err="1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var.variableName</a:t>
            </a:r>
            <a:r>
              <a:rPr lang="fr-FR" spc="-10" dirty="0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}"</a:t>
            </a:r>
            <a:endParaRPr lang="fr-FR" sz="1800" dirty="0">
              <a:solidFill>
                <a:srgbClr val="24292E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C7E2C1-B483-4142-84B3-34B81FF8B1E8}"/>
              </a:ext>
            </a:extLst>
          </p:cNvPr>
          <p:cNvSpPr txBox="1"/>
          <p:nvPr/>
        </p:nvSpPr>
        <p:spPr>
          <a:xfrm>
            <a:off x="751907" y="3454828"/>
            <a:ext cx="870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Pour affecter une valeur a une variable input :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	- En ligne de commande , au moment de l’exécution du plan :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800" spc="-10" dirty="0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sz="1800" spc="-10" dirty="0" err="1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r>
              <a:rPr lang="fr-FR" sz="1800" spc="-10" dirty="0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spc="-10" dirty="0" err="1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fr-FR" sz="1800" spc="-10" dirty="0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-var ‘</a:t>
            </a:r>
            <a:r>
              <a:rPr lang="fr-FR" sz="1800" spc="-10" dirty="0" err="1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fr-FR" sz="1800" spc="-10" dirty="0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=eu-de-2’</a:t>
            </a:r>
            <a:r>
              <a:rPr lang="fr-FR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fr-FR" sz="1800" spc="-10" dirty="0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Utiliser un fichier « .</a:t>
            </a:r>
            <a:r>
              <a:rPr lang="fr-FR" sz="1800" spc="-10" dirty="0" err="1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tfvars</a:t>
            </a:r>
            <a:r>
              <a:rPr lang="fr-FR" sz="1800" spc="-10" dirty="0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» pour définir toutes nos variables 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pc="-10" dirty="0">
                <a:solidFill>
                  <a:srgbClr val="2C2C2C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fr-FR" sz="1800" spc="-10" dirty="0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Mode interactif</a:t>
            </a:r>
            <a:r>
              <a:rPr lang="fr-FR" sz="1800" spc="-10" dirty="0">
                <a:solidFill>
                  <a:srgbClr val="2C2C2C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0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D3C0D1-BF42-420F-8B41-F19A131A38E6}"/>
              </a:ext>
            </a:extLst>
          </p:cNvPr>
          <p:cNvSpPr/>
          <p:nvPr/>
        </p:nvSpPr>
        <p:spPr>
          <a:xfrm>
            <a:off x="3857297" y="2828800"/>
            <a:ext cx="5150069" cy="2124841"/>
          </a:xfrm>
          <a:prstGeom prst="rect">
            <a:avLst/>
          </a:prstGeom>
          <a:solidFill>
            <a:schemeClr val="tx1">
              <a:alpha val="6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dk1"/>
              </a:buClr>
              <a:buSzPts val="1100"/>
              <a:buFontTx/>
              <a:buChar char="-"/>
            </a:pPr>
            <a:endParaRPr lang="fr-FR" sz="1800" spc="-10" dirty="0">
              <a:solidFill>
                <a:srgbClr val="CC99CD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 "</a:t>
            </a:r>
            <a:r>
              <a:rPr lang="fr-FR" sz="18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outputVarName</a:t>
            </a: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{</a:t>
            </a:r>
          </a:p>
          <a:p>
            <a:pPr>
              <a:buClr>
                <a:schemeClr val="dk1"/>
              </a:buClr>
              <a:buSzPts val="1100"/>
            </a:pP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value = </a:t>
            </a:r>
            <a:r>
              <a:rPr lang="fr-FR" sz="1800" spc="-1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ressourceName.attribute</a:t>
            </a:r>
            <a:endParaRPr lang="fr-FR" sz="1800" spc="-10" dirty="0">
              <a:solidFill>
                <a:schemeClr val="bg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fr-FR" sz="1800" spc="-1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fr-FR" dirty="0"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8786038" cy="88185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fr-FR" dirty="0"/>
              <a:t>Règles de base :Variable de sortie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8532761" y="324251"/>
            <a:ext cx="3608472" cy="2139245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88B56F98-6FBD-4927-B2DA-B8492C67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" y="5553841"/>
            <a:ext cx="5231893" cy="136029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C859096C-F9D6-47A4-9136-AF32ED796E7E}"/>
              </a:ext>
            </a:extLst>
          </p:cNvPr>
          <p:cNvSpPr txBox="1"/>
          <p:nvPr/>
        </p:nvSpPr>
        <p:spPr>
          <a:xfrm>
            <a:off x="770445" y="2119137"/>
            <a:ext cx="235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fr-FR" sz="1800" dirty="0">
                <a:solidFill>
                  <a:srgbClr val="24292E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Déclaration : </a:t>
            </a:r>
          </a:p>
        </p:txBody>
      </p:sp>
    </p:spTree>
    <p:extLst>
      <p:ext uri="{BB962C8B-B14F-4D97-AF65-F5344CB8AC3E}">
        <p14:creationId xmlns:p14="http://schemas.microsoft.com/office/powerpoint/2010/main" val="2014314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39A87B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9036EE6BC3B74695EFA1DAE0BD7565" ma:contentTypeVersion="12" ma:contentTypeDescription="Crée un document." ma:contentTypeScope="" ma:versionID="48e149e03766d420ffad54fdd9124c6a">
  <xsd:schema xmlns:xsd="http://www.w3.org/2001/XMLSchema" xmlns:xs="http://www.w3.org/2001/XMLSchema" xmlns:p="http://schemas.microsoft.com/office/2006/metadata/properties" xmlns:ns3="4c23a8cc-03e2-4e6a-a0c9-04b5ca99f023" xmlns:ns4="5f0b8ff2-ea2b-4428-830c-973203daa4f6" targetNamespace="http://schemas.microsoft.com/office/2006/metadata/properties" ma:root="true" ma:fieldsID="458f4bcc7bf357e7214f4a28404ffd43" ns3:_="" ns4:_="">
    <xsd:import namespace="4c23a8cc-03e2-4e6a-a0c9-04b5ca99f023"/>
    <xsd:import namespace="5f0b8ff2-ea2b-4428-830c-973203daa4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3a8cc-03e2-4e6a-a0c9-04b5ca99f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0b8ff2-ea2b-4428-830c-973203daa4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24C57E-2A3F-4C4D-8948-E6A1D4CE3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3a8cc-03e2-4e6a-a0c9-04b5ca99f023"/>
    <ds:schemaRef ds:uri="5f0b8ff2-ea2b-4428-830c-973203daa4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19CF58-62D0-4C09-96B4-39E4E6BE5B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ABF3E7-5A4A-41F9-9798-5EB736D539B2}">
  <ds:schemaRefs>
    <ds:schemaRef ds:uri="4c23a8cc-03e2-4e6a-a0c9-04b5ca99f023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5f0b8ff2-ea2b-4428-830c-973203daa4f6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2570</TotalTime>
  <Words>584</Words>
  <Application>Microsoft Office PowerPoint</Application>
  <PresentationFormat>Grand écran</PresentationFormat>
  <Paragraphs>140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IBM Plex Sans</vt:lpstr>
      <vt:lpstr>Segoe UI</vt:lpstr>
      <vt:lpstr>Thème Office</vt:lpstr>
      <vt:lpstr>Presentation terraform</vt:lpstr>
      <vt:lpstr>IAC c’est quoi ? </vt:lpstr>
      <vt:lpstr>Terraform  , c’est quoi ? </vt:lpstr>
      <vt:lpstr>Règles de base : les commandes terraform </vt:lpstr>
      <vt:lpstr>Règles de base : </vt:lpstr>
      <vt:lpstr>Règles de base :Déclaration d’une ressource </vt:lpstr>
      <vt:lpstr>Règles de base :Variable d’entrée</vt:lpstr>
      <vt:lpstr>Règles de base :Variable d’entrée</vt:lpstr>
      <vt:lpstr>Règles de base :Variable de sortie</vt:lpstr>
      <vt:lpstr>Règles de base :Data source</vt:lpstr>
      <vt:lpstr>Règles de base :Module</vt:lpstr>
      <vt:lpstr>Schematics  , c’est quoi ? </vt:lpstr>
      <vt:lpstr>Demo architecture</vt:lpstr>
      <vt:lpstr>Demo 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 Terraform</dc:title>
  <dc:creator>Nadir NADJEM</dc:creator>
  <cp:lastModifiedBy>Nadir NADJEM</cp:lastModifiedBy>
  <cp:revision>34</cp:revision>
  <dcterms:created xsi:type="dcterms:W3CDTF">2020-11-17T16:32:15Z</dcterms:created>
  <dcterms:modified xsi:type="dcterms:W3CDTF">2020-11-19T11:22:58Z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0x010100A69036EE6BC3B74695EFA1DAE0BD7565</vt:lpwstr>
  </property>
</Properties>
</file>