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  <p:sldMasterId id="2147483753" r:id="rId3"/>
    <p:sldMasterId id="2147483949" r:id="rId4"/>
  </p:sldMasterIdLst>
  <p:notesMasterIdLst>
    <p:notesMasterId r:id="rId19"/>
  </p:notesMasterIdLst>
  <p:handoutMasterIdLst>
    <p:handoutMasterId r:id="rId20"/>
  </p:handoutMasterIdLst>
  <p:sldIdLst>
    <p:sldId id="866" r:id="rId5"/>
    <p:sldId id="870" r:id="rId6"/>
    <p:sldId id="868" r:id="rId7"/>
    <p:sldId id="260" r:id="rId8"/>
    <p:sldId id="893" r:id="rId9"/>
    <p:sldId id="898" r:id="rId10"/>
    <p:sldId id="899" r:id="rId11"/>
    <p:sldId id="896" r:id="rId12"/>
    <p:sldId id="897" r:id="rId13"/>
    <p:sldId id="867" r:id="rId14"/>
    <p:sldId id="911" r:id="rId15"/>
    <p:sldId id="914" r:id="rId16"/>
    <p:sldId id="892" r:id="rId17"/>
    <p:sldId id="908" r:id="rId18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66"/>
            <p14:sldId id="870"/>
            <p14:sldId id="868"/>
            <p14:sldId id="260"/>
            <p14:sldId id="893"/>
            <p14:sldId id="898"/>
            <p14:sldId id="899"/>
            <p14:sldId id="896"/>
            <p14:sldId id="897"/>
            <p14:sldId id="867"/>
            <p14:sldId id="911"/>
            <p14:sldId id="914"/>
            <p14:sldId id="892"/>
            <p14:sldId id="9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7" autoAdjust="0"/>
    <p:restoredTop sz="93878" autoAdjust="0"/>
  </p:normalViewPr>
  <p:slideViewPr>
    <p:cSldViewPr>
      <p:cViewPr varScale="1">
        <p:scale>
          <a:sx n="79" d="100"/>
          <a:sy n="79" d="100"/>
        </p:scale>
        <p:origin x="108" y="10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5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4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8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25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8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freepik.com/" TargetMode="Externa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E9D19-0E7D-F1A3-0C1C-1C1F1797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A77C0-D1CB-28FD-7508-9C90941DF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2A9CB1-1114-75B3-0727-3F520C7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80D5-07C8-45CA-93E5-7D1124920C93}" type="datetime1">
              <a:rPr lang="fr-FR" smtClean="0"/>
              <a:t>19/04/2023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3C20BD-030F-DFC6-B069-5BBC4814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265604-056C-371B-EA34-E7101823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9FEF-09DC-4D03-B13E-8C63C7374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972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355175"/>
            <a:ext cx="5439600" cy="32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516825"/>
            <a:ext cx="3134000" cy="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4170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0242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659367"/>
            <a:ext cx="3496000" cy="11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9633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60000" y="1473133"/>
            <a:ext cx="10520800" cy="41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72002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02165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8883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9122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7008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3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960000" y="1351500"/>
            <a:ext cx="127200" cy="415500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12118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5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2394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860274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7475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2536800" y="2058133"/>
            <a:ext cx="7118400" cy="18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2536800" y="3985867"/>
            <a:ext cx="7118400" cy="8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565926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69843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69843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body" idx="2"/>
          </p:nvPr>
        </p:nvSpPr>
        <p:spPr>
          <a:xfrm>
            <a:off x="23472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 idx="3"/>
          </p:nvPr>
        </p:nvSpPr>
        <p:spPr>
          <a:xfrm>
            <a:off x="23472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4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494073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16160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3" hasCustomPrompt="1"/>
          </p:nvPr>
        </p:nvSpPr>
        <p:spPr>
          <a:xfrm>
            <a:off x="4161533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 idx="4" hasCustomPrompt="1"/>
          </p:nvPr>
        </p:nvSpPr>
        <p:spPr>
          <a:xfrm>
            <a:off x="6707000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92524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15299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4075400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7"/>
          </p:nvPr>
        </p:nvSpPr>
        <p:spPr>
          <a:xfrm>
            <a:off x="6620833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8"/>
          </p:nvPr>
        </p:nvSpPr>
        <p:spPr>
          <a:xfrm>
            <a:off x="91662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9"/>
          </p:nvPr>
        </p:nvSpPr>
        <p:spPr>
          <a:xfrm>
            <a:off x="13886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3"/>
          </p:nvPr>
        </p:nvSpPr>
        <p:spPr>
          <a:xfrm>
            <a:off x="39002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4"/>
          </p:nvPr>
        </p:nvSpPr>
        <p:spPr>
          <a:xfrm>
            <a:off x="65134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15"/>
          </p:nvPr>
        </p:nvSpPr>
        <p:spPr>
          <a:xfrm>
            <a:off x="90250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234879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964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959967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2"/>
          </p:nvPr>
        </p:nvSpPr>
        <p:spPr>
          <a:xfrm>
            <a:off x="5285551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3"/>
          </p:nvPr>
        </p:nvSpPr>
        <p:spPr>
          <a:xfrm>
            <a:off x="9522433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4"/>
          </p:nvPr>
        </p:nvSpPr>
        <p:spPr>
          <a:xfrm>
            <a:off x="959967" y="3908455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5"/>
          </p:nvPr>
        </p:nvSpPr>
        <p:spPr>
          <a:xfrm>
            <a:off x="9522433" y="3908455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6"/>
          </p:nvPr>
        </p:nvSpPr>
        <p:spPr>
          <a:xfrm>
            <a:off x="5285551" y="3908455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17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444135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17468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74435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297295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881284" y="1999481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8819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881317" y="3368465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881633" y="3768320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7221284" y="1999481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72213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881284" y="4737452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8819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7221051" y="336846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7221500" y="3768335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7221284" y="4737449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72213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384880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8" name="Google Shape;428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3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29" name="Google Shape;429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30" name="Google Shape;430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294689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10828668" y="6093195"/>
            <a:ext cx="1363345" cy="763663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1" y="1129"/>
            <a:ext cx="1363345" cy="763663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53738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710703" y="4337255"/>
            <a:ext cx="3231443" cy="1810055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9671264" y="710689"/>
            <a:ext cx="3231443" cy="1810055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063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  <p:sldLayoutId id="2147483947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8352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967" r:id="rId18"/>
    <p:sldLayoutId id="2147483968" r:id="rId19"/>
    <p:sldLayoutId id="2147483969" r:id="rId20"/>
    <p:sldLayoutId id="2147483970" r:id="rId21"/>
    <p:sldLayoutId id="2147483971" r:id="rId22"/>
    <p:sldLayoutId id="2147483972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ocalhost:44305/Identity/Account/Login?ReturnUrl=%2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../Figma.lnk" TargetMode="External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9616" y="2577138"/>
            <a:ext cx="7488832" cy="3119499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et réalisation d’une application Web de gestion d’une Bananeraies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71DAE-005A-4FC6-A25D-DF2F8877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1097" y="5819720"/>
            <a:ext cx="2743200" cy="365125"/>
          </a:xfrm>
        </p:spPr>
        <p:txBody>
          <a:bodyPr/>
          <a:lstStyle/>
          <a:p>
            <a:r>
              <a:rPr lang="en-US" sz="1800" dirty="0"/>
              <a:t>19/04/2023</a:t>
            </a:r>
          </a:p>
        </p:txBody>
      </p:sp>
      <p:pic>
        <p:nvPicPr>
          <p:cNvPr id="18" name="Picture 2" descr="Ecole d'ingénieurs du CESI - Alsace Tech">
            <a:extLst>
              <a:ext uri="{FF2B5EF4-FFF2-40B4-BE49-F238E27FC236}">
                <a16:creationId xmlns:a16="http://schemas.microsoft.com/office/drawing/2014/main" id="{5387E3DB-C4B7-337C-412D-EA072C400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96" b="98089" l="946" r="99527">
                        <a14:foregroundMark x1="709" y1="25478" x2="1418" y2="41401"/>
                        <a14:foregroundMark x1="1418" y1="41401" x2="1182" y2="56051"/>
                        <a14:foregroundMark x1="1182" y1="56051" x2="1418" y2="57325"/>
                        <a14:foregroundMark x1="17258" y1="7006" x2="22931" y2="6369"/>
                        <a14:foregroundMark x1="22931" y1="6369" x2="31915" y2="7006"/>
                        <a14:foregroundMark x1="946" y1="22293" x2="2128" y2="29936"/>
                        <a14:foregroundMark x1="2128" y1="29936" x2="2128" y2="44586"/>
                        <a14:foregroundMark x1="1891" y1="59236" x2="1182" y2="84076"/>
                        <a14:foregroundMark x1="1655" y1="87898" x2="1655" y2="95541"/>
                        <a14:foregroundMark x1="1655" y1="95541" x2="4965" y2="96178"/>
                        <a14:foregroundMark x1="4965" y1="96178" x2="8511" y2="95541"/>
                        <a14:foregroundMark x1="8511" y1="95541" x2="21277" y2="96815"/>
                        <a14:foregroundMark x1="21277" y1="96815" x2="24113" y2="96815"/>
                        <a14:foregroundMark x1="24113" y1="96815" x2="27187" y2="98726"/>
                        <a14:foregroundMark x1="28369" y1="94904" x2="30260" y2="98726"/>
                        <a14:foregroundMark x1="29314" y1="93631" x2="29551" y2="92994"/>
                        <a14:foregroundMark x1="8333" y1="53503" x2="7801" y2="54140"/>
                        <a14:foregroundMark x1="8865" y1="52866" x2="8333" y2="53503"/>
                        <a14:foregroundMark x1="9929" y1="51592" x2="8865" y2="52866"/>
                        <a14:foregroundMark x1="7801" y1="61146" x2="7565" y2="58599"/>
                        <a14:foregroundMark x1="7801" y1="56688" x2="7801" y2="55414"/>
                        <a14:foregroundMark x1="8274" y1="61783" x2="8747" y2="63057"/>
                        <a14:foregroundMark x1="9693" y1="63057" x2="10402" y2="63057"/>
                        <a14:foregroundMark x1="14279" y1="57012" x2="15603" y2="56688"/>
                        <a14:foregroundMark x1="13002" y1="57325" x2="13778" y2="57135"/>
                        <a14:foregroundMark x1="15603" y1="56688" x2="16076" y2="56688"/>
                        <a14:foregroundMark x1="13711" y1="61783" x2="15130" y2="63694"/>
                        <a14:foregroundMark x1="13287" y1="61212" x2="13711" y2="61783"/>
                        <a14:foregroundMark x1="12766" y1="60510" x2="12928" y2="60729"/>
                        <a14:foregroundMark x1="15130" y1="63694" x2="15839" y2="63057"/>
                        <a14:foregroundMark x1="21371" y1="50955" x2="19858" y2="50955"/>
                        <a14:foregroundMark x1="19858" y1="50955" x2="19858" y2="50955"/>
                        <a14:foregroundMark x1="19128" y1="58599" x2="19149" y2="59236"/>
                        <a14:foregroundMark x1="18913" y1="52229" x2="19128" y2="58599"/>
                        <a14:foregroundMark x1="19149" y1="59236" x2="19385" y2="59236"/>
                        <a14:foregroundMark x1="20030" y1="63057" x2="21040" y2="63057"/>
                        <a14:foregroundMark x1="18676" y1="63057" x2="19557" y2="63057"/>
                        <a14:foregroundMark x1="24350" y1="51592" x2="24350" y2="63057"/>
                        <a14:foregroundMark x1="43972" y1="21656" x2="43735" y2="31847"/>
                        <a14:foregroundMark x1="43972" y1="18471" x2="46809" y2="19108"/>
                        <a14:foregroundMark x1="48463" y1="24841" x2="48700" y2="26752"/>
                        <a14:foregroundMark x1="48463" y1="23567" x2="49645" y2="18471"/>
                        <a14:foregroundMark x1="50118" y1="18471" x2="51064" y2="18471"/>
                        <a14:foregroundMark x1="54374" y1="31847" x2="54374" y2="29936"/>
                        <a14:foregroundMark x1="60757" y1="22930" x2="60757" y2="22930"/>
                        <a14:foregroundMark x1="65485" y1="21019" x2="65485" y2="21019"/>
                        <a14:foregroundMark x1="43735" y1="47771" x2="43735" y2="47771"/>
                        <a14:foregroundMark x1="49409" y1="45860" x2="49409" y2="45860"/>
                        <a14:foregroundMark x1="51300" y1="48408" x2="51300" y2="48408"/>
                        <a14:foregroundMark x1="54137" y1="50318" x2="54137" y2="50318"/>
                        <a14:foregroundMark x1="57920" y1="54140" x2="57920" y2="54140"/>
                        <a14:foregroundMark x1="60284" y1="53503" x2="60284" y2="53503"/>
                        <a14:foregroundMark x1="66194" y1="50318" x2="66194" y2="50318"/>
                        <a14:foregroundMark x1="71631" y1="50318" x2="71631" y2="50318"/>
                        <a14:foregroundMark x1="68085" y1="42675" x2="68085" y2="42675"/>
                        <a14:foregroundMark x1="77778" y1="51592" x2="77778" y2="51592"/>
                        <a14:foregroundMark x1="80851" y1="46497" x2="80851" y2="46497"/>
                        <a14:foregroundMark x1="85106" y1="49045" x2="85106" y2="49045"/>
                        <a14:foregroundMark x1="80142" y1="50318" x2="80142" y2="50318"/>
                        <a14:foregroundMark x1="99527" y1="49045" x2="98818" y2="47134"/>
                        <a14:foregroundMark x1="94090" y1="48408" x2="94326" y2="49045"/>
                        <a14:foregroundMark x1="63593" y1="56051" x2="63830" y2="56051"/>
                        <a14:foregroundMark x1="45626" y1="13376" x2="45626" y2="13376"/>
                        <a14:foregroundMark x1="13239" y1="52229" x2="13239" y2="52229"/>
                        <a14:foregroundMark x1="29787" y1="64331" x2="29787" y2="64331"/>
                        <a14:foregroundMark x1="15130" y1="50955" x2="15130" y2="50955"/>
                        <a14:foregroundMark x1="21986" y1="58599" x2="21986" y2="58599"/>
                        <a14:foregroundMark x1="46336" y1="35032" x2="46336" y2="35032"/>
                        <a14:foregroundMark x1="62884" y1="35032" x2="62884" y2="35032"/>
                        <a14:foregroundMark x1="67849" y1="35032" x2="67849" y2="35032"/>
                        <a14:backgroundMark x1="8983" y1="53503" x2="8983" y2="53503"/>
                        <a14:backgroundMark x1="9220" y1="52866" x2="9220" y2="52866"/>
                        <a14:backgroundMark x1="9693" y1="61783" x2="9693" y2="61783"/>
                        <a14:backgroundMark x1="13712" y1="58599" x2="13712" y2="58599"/>
                        <a14:backgroundMark x1="14184" y1="57962" x2="14184" y2="57962"/>
                        <a14:backgroundMark x1="13712" y1="61146" x2="13712" y2="61146"/>
                        <a14:backgroundMark x1="14421" y1="61783" x2="14421" y2="61783"/>
                        <a14:backgroundMark x1="19385" y1="58599" x2="19385" y2="58599"/>
                        <a14:backgroundMark x1="21749" y1="49682" x2="22459" y2="50318"/>
                        <a14:backgroundMark x1="19858" y1="61783" x2="20331" y2="61783"/>
                        <a14:backgroundMark x1="14184" y1="55414" x2="14657" y2="55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60648"/>
            <a:ext cx="2189047" cy="8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que 17" descr="Profil mâle">
            <a:extLst>
              <a:ext uri="{FF2B5EF4-FFF2-40B4-BE49-F238E27FC236}">
                <a16:creationId xmlns:a16="http://schemas.microsoft.com/office/drawing/2014/main" id="{40C423B0-3368-2FD1-8EAC-18529FFDE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1409" y="5753784"/>
            <a:ext cx="496999" cy="4969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BD24983-978C-6AFD-EA76-14F85E887DBC}"/>
              </a:ext>
            </a:extLst>
          </p:cNvPr>
          <p:cNvSpPr txBox="1"/>
          <p:nvPr/>
        </p:nvSpPr>
        <p:spPr>
          <a:xfrm>
            <a:off x="9768408" y="5868078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Nadir Zamouche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E38D9-C530-58AA-AD3D-E5168FDD3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3468" y="260647"/>
            <a:ext cx="2189047" cy="8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647608" cy="257877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MVC </a:t>
            </a:r>
            <a:br>
              <a:rPr lang="en-US" sz="2600" b="0" dirty="0">
                <a:solidFill>
                  <a:srgbClr val="FFFFFF"/>
                </a:solidFill>
                <a:latin typeface="+mj-lt"/>
              </a:rPr>
            </a:br>
            <a:r>
              <a:rPr lang="en-US" sz="2600" b="0" dirty="0">
                <a:solidFill>
                  <a:srgbClr val="FFFFFF"/>
                </a:solidFill>
                <a:latin typeface="+mj-lt"/>
              </a:rPr>
              <a:t>Design Pattern</a:t>
            </a:r>
            <a:endParaRPr lang="en-US" sz="2600" b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F88F610-7B7C-44F0-8FE6-F62371B7351D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D842C6-72E6-020D-40A3-4431C6B2F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1052736"/>
            <a:ext cx="4904583" cy="43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1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3696-E950-7CA0-6A9F-A920B7C6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97AD-32AC-929E-1005-ECD7141F4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1FD1-38CB-1FC9-AA1E-8262035E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B866-ECAE-E7F2-9A34-73765DAF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C41EC-A615-D384-8830-214D482E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4BB1E5D-65DC-892E-B7E1-B2E262E94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05"/>
            <a:ext cx="12192000" cy="64797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B29799-02A6-D0FB-709A-C6C263DB2C26}"/>
              </a:ext>
            </a:extLst>
          </p:cNvPr>
          <p:cNvSpPr txBox="1"/>
          <p:nvPr/>
        </p:nvSpPr>
        <p:spPr>
          <a:xfrm>
            <a:off x="2209800" y="2767279"/>
            <a:ext cx="83654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Démonstration</a:t>
            </a:r>
            <a:endParaRPr lang="en-US" sz="8000" dirty="0"/>
          </a:p>
        </p:txBody>
      </p:sp>
      <p:sp>
        <p:nvSpPr>
          <p:cNvPr id="12" name="Action Button: Blank 11">
            <a:hlinkClick r:id="rId4" highlightClick="1"/>
            <a:extLst>
              <a:ext uri="{FF2B5EF4-FFF2-40B4-BE49-F238E27FC236}">
                <a16:creationId xmlns:a16="http://schemas.microsoft.com/office/drawing/2014/main" id="{9F3FEEBA-EC39-6874-967B-647264A2EC9E}"/>
              </a:ext>
            </a:extLst>
          </p:cNvPr>
          <p:cNvSpPr/>
          <p:nvPr/>
        </p:nvSpPr>
        <p:spPr>
          <a:xfrm>
            <a:off x="2202325" y="2894277"/>
            <a:ext cx="7630616" cy="11519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705168" y="2923339"/>
            <a:ext cx="2013080" cy="52899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6000" dirty="0">
                <a:latin typeface="Arial Rounded MT Bold" panose="020F0704030504030204" pitchFamily="34" charset="0"/>
              </a:rPr>
              <a:t>PFI</a:t>
            </a:r>
            <a:endParaRPr sz="6000" dirty="0">
              <a:latin typeface="Arial Rounded MT Bold" panose="020F0704030504030204" pitchFamily="34" charset="0"/>
            </a:endParaRPr>
          </a:p>
        </p:txBody>
      </p:sp>
      <p:grpSp>
        <p:nvGrpSpPr>
          <p:cNvPr id="713" name="Google Shape;713;p3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3431704" y="1178949"/>
            <a:ext cx="127200" cy="4155000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5D7D73-4A38-EE52-6399-408E2FFCD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1114893"/>
            <a:ext cx="4608512" cy="42849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606424"/>
            <a:ext cx="3960440" cy="995766"/>
          </a:xfrm>
        </p:spPr>
        <p:txBody>
          <a:bodyPr>
            <a:normAutofit fontScale="90000"/>
          </a:bodyPr>
          <a:lstStyle/>
          <a:p>
            <a:r>
              <a:rPr lang="en-US" b="0" dirty="0"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13</a:t>
            </a:fld>
            <a:endParaRPr lang="en-US"/>
          </a:p>
        </p:txBody>
      </p:sp>
      <p:pic>
        <p:nvPicPr>
          <p:cNvPr id="48" name="Graphic 47" descr="Marteau d'officiel">
            <a:extLst>
              <a:ext uri="{FF2B5EF4-FFF2-40B4-BE49-F238E27FC236}">
                <a16:creationId xmlns:a16="http://schemas.microsoft.com/office/drawing/2014/main" id="{B8FB72EA-8CDC-3B4B-BA75-C82D36661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1872" y="863099"/>
            <a:ext cx="3267942" cy="32679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56E240-4FA7-DB3E-D557-CCBEA3166AEA}"/>
              </a:ext>
            </a:extLst>
          </p:cNvPr>
          <p:cNvSpPr/>
          <p:nvPr/>
        </p:nvSpPr>
        <p:spPr>
          <a:xfrm>
            <a:off x="917973" y="3118042"/>
            <a:ext cx="1291827" cy="129182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610C6-78E1-4EA1-02D0-0B1D5C152999}"/>
              </a:ext>
            </a:extLst>
          </p:cNvPr>
          <p:cNvSpPr txBox="1"/>
          <p:nvPr/>
        </p:nvSpPr>
        <p:spPr>
          <a:xfrm>
            <a:off x="867224" y="2832931"/>
            <a:ext cx="4436688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0" b="1" kern="12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Merci</a:t>
            </a:r>
            <a:r>
              <a:rPr lang="en-US" sz="11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1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19900" b="1" dirty="0"/>
          </a:p>
        </p:txBody>
      </p:sp>
    </p:spTree>
    <p:extLst>
      <p:ext uri="{BB962C8B-B14F-4D97-AF65-F5344CB8AC3E}">
        <p14:creationId xmlns:p14="http://schemas.microsoft.com/office/powerpoint/2010/main" val="219446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308D-4679-5A68-A5B3-FBB092E5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BFD7C-0AEC-D309-5432-BC7F0F0DDF2C}"/>
              </a:ext>
            </a:extLst>
          </p:cNvPr>
          <p:cNvSpPr txBox="1"/>
          <p:nvPr/>
        </p:nvSpPr>
        <p:spPr>
          <a:xfrm rot="19481058">
            <a:off x="3251016" y="2860250"/>
            <a:ext cx="38518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fr-FR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20">
            <a:extLst>
              <a:ext uri="{FF2B5EF4-FFF2-40B4-BE49-F238E27FC236}">
                <a16:creationId xmlns:a16="http://schemas.microsoft.com/office/drawing/2014/main" id="{6710F1B5-3D1D-F730-0BDA-CAF3D7BBF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764704"/>
            <a:ext cx="3810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7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531036" y="2625456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531036" y="4125104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531036" y="1125809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5"/>
              <a:ext cx="6998770" cy="4812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343672" y="349289"/>
            <a:ext cx="5504656" cy="1132235"/>
          </a:xfrm>
        </p:spPr>
        <p:txBody>
          <a:bodyPr>
            <a:noAutofit/>
          </a:bodyPr>
          <a:lstStyle/>
          <a:p>
            <a:pPr algn="ctr"/>
            <a:r>
              <a:rPr lang="fr-FR" sz="5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  <a:r>
              <a:rPr lang="en-US" sz="5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78806-54D9-4D37-B865-BA2600D47AAD}"/>
              </a:ext>
            </a:extLst>
          </p:cNvPr>
          <p:cNvSpPr txBox="1"/>
          <p:nvPr/>
        </p:nvSpPr>
        <p:spPr>
          <a:xfrm>
            <a:off x="1997930" y="1365546"/>
            <a:ext cx="3710277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Présentation de l’entreprise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C622461-4704-41D9-A52C-03B8AD9FE67F}"/>
              </a:ext>
            </a:extLst>
          </p:cNvPr>
          <p:cNvSpPr txBox="1"/>
          <p:nvPr/>
        </p:nvSpPr>
        <p:spPr>
          <a:xfrm>
            <a:off x="2003958" y="2734526"/>
            <a:ext cx="2189047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Sujet de stage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B4E1CB5-770B-4761-9F0D-AE9E9D7DAAE6}"/>
              </a:ext>
            </a:extLst>
          </p:cNvPr>
          <p:cNvSpPr txBox="1"/>
          <p:nvPr/>
        </p:nvSpPr>
        <p:spPr>
          <a:xfrm>
            <a:off x="1997930" y="4232414"/>
            <a:ext cx="4152813" cy="923330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Analyse de besoin et rédaction des exigences (Scrum)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F66E086-42AB-4B5C-8F92-D1313B24C01C}"/>
              </a:ext>
            </a:extLst>
          </p:cNvPr>
          <p:cNvSpPr txBox="1"/>
          <p:nvPr/>
        </p:nvSpPr>
        <p:spPr>
          <a:xfrm>
            <a:off x="1966920" y="5479323"/>
            <a:ext cx="3823789" cy="923330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Modélisation et Conception de l’application (Scrum)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2C40FFA-3EF7-4EFD-B587-051D8788C633}"/>
              </a:ext>
            </a:extLst>
          </p:cNvPr>
          <p:cNvSpPr txBox="1"/>
          <p:nvPr/>
        </p:nvSpPr>
        <p:spPr>
          <a:xfrm>
            <a:off x="8005140" y="1384222"/>
            <a:ext cx="2740210" cy="923330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Développement des l’applications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3EFBD3E-E2CF-446C-97E6-590353E4829B}"/>
              </a:ext>
            </a:extLst>
          </p:cNvPr>
          <p:cNvSpPr txBox="1"/>
          <p:nvPr/>
        </p:nvSpPr>
        <p:spPr>
          <a:xfrm>
            <a:off x="7927998" y="2906772"/>
            <a:ext cx="2982086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Démonstration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460596" y="1294701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460596" y="2794349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06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530528" y="540966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8F8A8FD-636E-F467-8527-6968ED9E238A}"/>
              </a:ext>
            </a:extLst>
          </p:cNvPr>
          <p:cNvSpPr txBox="1"/>
          <p:nvPr/>
        </p:nvSpPr>
        <p:spPr>
          <a:xfrm>
            <a:off x="7938450" y="4189495"/>
            <a:ext cx="2982086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P</a:t>
            </a:r>
            <a:r>
              <a:rPr lang="en-US" sz="2400" b="1" dirty="0">
                <a:solidFill>
                  <a:schemeClr val="accent1"/>
                </a:solidFill>
              </a:rPr>
              <a:t>FI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E01DA8-F2AB-2E44-7F23-A60301F33016}"/>
              </a:ext>
            </a:extLst>
          </p:cNvPr>
          <p:cNvGrpSpPr/>
          <p:nvPr/>
        </p:nvGrpSpPr>
        <p:grpSpPr>
          <a:xfrm>
            <a:off x="6471048" y="4077072"/>
            <a:ext cx="1467402" cy="1199551"/>
            <a:chOff x="1921112" y="114053"/>
            <a:chExt cx="8110307" cy="6629895"/>
          </a:xfrm>
        </p:grpSpPr>
        <p:sp>
          <p:nvSpPr>
            <p:cNvPr id="20" name="Figure">
              <a:extLst>
                <a:ext uri="{FF2B5EF4-FFF2-40B4-BE49-F238E27FC236}">
                  <a16:creationId xmlns:a16="http://schemas.microsoft.com/office/drawing/2014/main" id="{F7C4FFA5-D8AD-312E-7A32-4133DEAB319A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igure">
              <a:extLst>
                <a:ext uri="{FF2B5EF4-FFF2-40B4-BE49-F238E27FC236}">
                  <a16:creationId xmlns:a16="http://schemas.microsoft.com/office/drawing/2014/main" id="{594D52E9-03B5-56E8-E9D0-EAA374C2AAE1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igure">
              <a:extLst>
                <a:ext uri="{FF2B5EF4-FFF2-40B4-BE49-F238E27FC236}">
                  <a16:creationId xmlns:a16="http://schemas.microsoft.com/office/drawing/2014/main" id="{D6005E68-D975-976D-84F2-A7533321CB89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07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igure">
              <a:extLst>
                <a:ext uri="{FF2B5EF4-FFF2-40B4-BE49-F238E27FC236}">
                  <a16:creationId xmlns:a16="http://schemas.microsoft.com/office/drawing/2014/main" id="{12EB3C62-4681-0A28-E81D-5A167183A3FF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4" name="Figure">
              <a:extLst>
                <a:ext uri="{FF2B5EF4-FFF2-40B4-BE49-F238E27FC236}">
                  <a16:creationId xmlns:a16="http://schemas.microsoft.com/office/drawing/2014/main" id="{F93613E3-B3DD-03A4-CB2A-89C74E6E196D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5" name="Figure">
              <a:extLst>
                <a:ext uri="{FF2B5EF4-FFF2-40B4-BE49-F238E27FC236}">
                  <a16:creationId xmlns:a16="http://schemas.microsoft.com/office/drawing/2014/main" id="{C70A0FFD-158D-4054-15E0-570CBEF4688A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BEBDB-C2A5-CBDF-205E-B8671E392A79}"/>
              </a:ext>
            </a:extLst>
          </p:cNvPr>
          <p:cNvGrpSpPr/>
          <p:nvPr/>
        </p:nvGrpSpPr>
        <p:grpSpPr>
          <a:xfrm>
            <a:off x="6528048" y="5373216"/>
            <a:ext cx="1467402" cy="1199551"/>
            <a:chOff x="1921112" y="114053"/>
            <a:chExt cx="8110307" cy="6629895"/>
          </a:xfrm>
        </p:grpSpPr>
        <p:sp>
          <p:nvSpPr>
            <p:cNvPr id="29" name="Figure">
              <a:extLst>
                <a:ext uri="{FF2B5EF4-FFF2-40B4-BE49-F238E27FC236}">
                  <a16:creationId xmlns:a16="http://schemas.microsoft.com/office/drawing/2014/main" id="{D3499E58-A11C-A31D-2DBA-7A8FAA355DD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0" name="Figure">
              <a:extLst>
                <a:ext uri="{FF2B5EF4-FFF2-40B4-BE49-F238E27FC236}">
                  <a16:creationId xmlns:a16="http://schemas.microsoft.com/office/drawing/2014/main" id="{F85D9ADE-555B-E3A9-D4B2-ADDE3E9315F6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1" name="Figure">
              <a:extLst>
                <a:ext uri="{FF2B5EF4-FFF2-40B4-BE49-F238E27FC236}">
                  <a16:creationId xmlns:a16="http://schemas.microsoft.com/office/drawing/2014/main" id="{3276A26C-9173-90A2-DB68-E6ACDA791F19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07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2" name="Figure">
              <a:extLst>
                <a:ext uri="{FF2B5EF4-FFF2-40B4-BE49-F238E27FC236}">
                  <a16:creationId xmlns:a16="http://schemas.microsoft.com/office/drawing/2014/main" id="{B2D33BD4-A062-A627-C879-429D4667902A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3" name="Figure">
              <a:extLst>
                <a:ext uri="{FF2B5EF4-FFF2-40B4-BE49-F238E27FC236}">
                  <a16:creationId xmlns:a16="http://schemas.microsoft.com/office/drawing/2014/main" id="{7A16C861-0D46-165A-55CD-199FB8E6C2CA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4" name="Figure">
              <a:extLst>
                <a:ext uri="{FF2B5EF4-FFF2-40B4-BE49-F238E27FC236}">
                  <a16:creationId xmlns:a16="http://schemas.microsoft.com/office/drawing/2014/main" id="{9B119348-7831-78CB-39A0-DD75918A45F7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0859C8A-2FFB-9334-7231-5F531C8C9944}"/>
              </a:ext>
            </a:extLst>
          </p:cNvPr>
          <p:cNvSpPr txBox="1"/>
          <p:nvPr/>
        </p:nvSpPr>
        <p:spPr>
          <a:xfrm>
            <a:off x="7956217" y="5601354"/>
            <a:ext cx="2982086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Conclusion - Q&amp;A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60648"/>
            <a:ext cx="5360616" cy="981075"/>
          </a:xfrm>
        </p:spPr>
        <p:txBody>
          <a:bodyPr>
            <a:normAutofit fontScale="90000"/>
          </a:bodyPr>
          <a:lstStyle/>
          <a:p>
            <a:r>
              <a:rPr lang="fr-FR" sz="4000" b="0" dirty="0"/>
              <a:t>Présentation de l’entreprise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3</a:t>
            </a:fld>
            <a:endParaRPr lang="en-US"/>
          </a:p>
        </p:txBody>
      </p:sp>
      <p:pic>
        <p:nvPicPr>
          <p:cNvPr id="36" name="Picture Placeholder 35" descr="A computer on a table&#10;&#10;Description automatically generated with low confidence">
            <a:extLst>
              <a:ext uri="{FF2B5EF4-FFF2-40B4-BE49-F238E27FC236}">
                <a16:creationId xmlns:a16="http://schemas.microsoft.com/office/drawing/2014/main" id="{9055E2A4-ED09-57DA-421B-F3EFD0DF6B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r="969"/>
          <a:stretch>
            <a:fillRect/>
          </a:stretch>
        </p:blipFill>
        <p:spPr/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82EA62C-DD49-F812-87B3-A2BEBC70D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56" y="1412776"/>
            <a:ext cx="4104456" cy="471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3" descr="Une image contenant Rectangle, capture d’écran, cadre photo, cadre&#10;&#10;Description générée automatiquement">
            <a:extLst>
              <a:ext uri="{FF2B5EF4-FFF2-40B4-BE49-F238E27FC236}">
                <a16:creationId xmlns:a16="http://schemas.microsoft.com/office/drawing/2014/main" id="{A3752411-7D89-15B8-D198-2622B833F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648"/>
          </a:xfrm>
          <a:prstGeom prst="rect">
            <a:avLst/>
          </a:prstGeom>
        </p:spPr>
      </p:pic>
      <p:pic>
        <p:nvPicPr>
          <p:cNvPr id="25" name="Image 24" descr="Une image contenant capture d’écran, Graphique, logo, graphisme&#10;&#10;Description générée automatiquement">
            <a:extLst>
              <a:ext uri="{FF2B5EF4-FFF2-40B4-BE49-F238E27FC236}">
                <a16:creationId xmlns:a16="http://schemas.microsoft.com/office/drawing/2014/main" id="{99022094-5319-B777-5012-0C12F2019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78728" y="11356894"/>
            <a:ext cx="3133456" cy="3803990"/>
          </a:xfrm>
          <a:prstGeom prst="rect">
            <a:avLst/>
          </a:prstGeom>
        </p:spPr>
      </p:pic>
      <p:pic>
        <p:nvPicPr>
          <p:cNvPr id="26" name="Image 25" descr="Une image contenant capture d’écran, Graphique, graphisme, conception&#10;&#10;Description générée automatiquement">
            <a:extLst>
              <a:ext uri="{FF2B5EF4-FFF2-40B4-BE49-F238E27FC236}">
                <a16:creationId xmlns:a16="http://schemas.microsoft.com/office/drawing/2014/main" id="{26A7B65E-C225-4CDA-A059-D48D24E53B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296" y="12924685"/>
            <a:ext cx="3655911" cy="2236199"/>
          </a:xfrm>
          <a:prstGeom prst="rect">
            <a:avLst/>
          </a:prstGeom>
        </p:spPr>
      </p:pic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BDBAA3E8-16EC-BDEC-F0A6-7E806566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9FEF-09DC-4D03-B13E-8C63C7374683}" type="slidenum">
              <a:rPr lang="fr-FR" smtClean="0"/>
              <a:t>4</a:t>
            </a:fld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67562-AB4E-E48D-A76F-36E4E100B4E6}"/>
              </a:ext>
            </a:extLst>
          </p:cNvPr>
          <p:cNvSpPr txBox="1"/>
          <p:nvPr/>
        </p:nvSpPr>
        <p:spPr>
          <a:xfrm>
            <a:off x="1007888" y="1053845"/>
            <a:ext cx="14711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40355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Sujet de stage</a:t>
            </a:r>
            <a:endParaRPr lang="en-US" dirty="0"/>
          </a:p>
        </p:txBody>
      </p:sp>
      <p:pic>
        <p:nvPicPr>
          <p:cNvPr id="11" name="Picture 10" descr="A bunch of bananas from a tree">
            <a:extLst>
              <a:ext uri="{FF2B5EF4-FFF2-40B4-BE49-F238E27FC236}">
                <a16:creationId xmlns:a16="http://schemas.microsoft.com/office/drawing/2014/main" id="{C05A92F0-09AC-3F3E-BF56-829E5D400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733550"/>
            <a:ext cx="9505056" cy="43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67208"/>
      </p:ext>
    </p:extLst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4549143"/>
            <a:ext cx="4284417" cy="1663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dirty="0">
                <a:latin typeface="+mj-lt"/>
              </a:rPr>
              <a:t>Analyse de besoin et rédaction des exigences (Scrum)</a:t>
            </a:r>
            <a:br>
              <a:rPr lang="fr-FR" sz="2600" dirty="0">
                <a:latin typeface="+mj-lt"/>
              </a:rPr>
            </a:br>
            <a:endParaRPr lang="fr-FR" sz="2600" dirty="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Placeholder 20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E7C6B95-DD93-323C-0DE0-5879C145BA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" r="-2" b="5578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3299E8-E459-F25B-6383-8A2D56BE1648}"/>
              </a:ext>
            </a:extLst>
          </p:cNvPr>
          <p:cNvSpPr txBox="1"/>
          <p:nvPr/>
        </p:nvSpPr>
        <p:spPr>
          <a:xfrm>
            <a:off x="8832304" y="6453336"/>
            <a:ext cx="29120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0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943" y="136525"/>
            <a:ext cx="987260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Modélisation et </a:t>
            </a:r>
            <a:r>
              <a:rPr lang="fr-FR" sz="4000" b="0" dirty="0">
                <a:solidFill>
                  <a:srgbClr val="FFFFFF"/>
                </a:solidFill>
                <a:latin typeface="+mj-lt"/>
              </a:rPr>
              <a:t>Conception </a:t>
            </a:r>
            <a:r>
              <a:rPr lang="fr-FR" sz="40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l’application</a:t>
            </a:r>
            <a:br>
              <a:rPr lang="fr-FR" sz="40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fr-FR" sz="40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(Digrammes </a:t>
            </a:r>
            <a:r>
              <a:rPr lang="fr-FR" sz="4000" b="0" dirty="0">
                <a:solidFill>
                  <a:srgbClr val="FFFFFF"/>
                </a:solidFill>
                <a:latin typeface="+mj-lt"/>
              </a:rPr>
              <a:t>des cas </a:t>
            </a:r>
            <a:r>
              <a:rPr lang="fr-FR" sz="40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d’utilisation)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F88F610-7B7C-44F0-8FE6-F62371B7351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893AA0A-03EB-2F3D-6DAC-183F325B0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568223"/>
            <a:ext cx="7400460" cy="51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522" y="5479026"/>
            <a:ext cx="8931918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b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Modélisation et de l’application</a:t>
            </a:r>
            <a:br>
              <a:rPr lang="fr-FR" sz="4000" b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fr-FR" sz="4000" b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(Digrammes </a:t>
            </a:r>
            <a:r>
              <a:rPr lang="fr-FR" sz="4000" b="0">
                <a:solidFill>
                  <a:srgbClr val="FFFFFF"/>
                </a:solidFill>
                <a:latin typeface="+mj-lt"/>
              </a:rPr>
              <a:t>de Classes</a:t>
            </a:r>
            <a:r>
              <a:rPr lang="fr-FR" sz="4000" b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endParaRPr lang="en-US" sz="4000" b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F88F610-7B7C-44F0-8FE6-F62371B7351D}" type="slidenum">
              <a:rPr lang="en-US" sz="1100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A6B84-0FAB-1D4D-2C21-3CB894CE3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79" y="364414"/>
            <a:ext cx="9308632" cy="46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8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8837" y="4509120"/>
            <a:ext cx="3630894" cy="100281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4800" b="0">
                <a:solidFill>
                  <a:schemeClr val="tx1"/>
                </a:solidFill>
                <a:latin typeface="Arial Rounded MT Bold" panose="020F0704030504030204" pitchFamily="34" charset="0"/>
              </a:rPr>
              <a:t>UI sur Figma</a:t>
            </a:r>
            <a:endParaRPr lang="fr-FR" sz="48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C526D66-3621-4347-B1EF-342CBF4D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193166D-DDF1-4F9A-A786-A7AEF537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4EE7214-AC05-465E-A501-65AA04EF5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phique 10" descr="Ordinateur portable contour">
            <a:extLst>
              <a:ext uri="{FF2B5EF4-FFF2-40B4-BE49-F238E27FC236}">
                <a16:creationId xmlns:a16="http://schemas.microsoft.com/office/drawing/2014/main" id="{62B4ACB3-EEE3-1D36-BD58-DDD741EF6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326" y="2027146"/>
            <a:ext cx="3722836" cy="3722836"/>
          </a:xfrm>
          <a:prstGeom prst="rect">
            <a:avLst/>
          </a:prstGeo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106415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7F88F610-7B7C-44F0-8FE6-F62371B7351D}" type="slidenum">
              <a:rPr lang="en-US" sz="1500" smtClean="0">
                <a:solidFill>
                  <a:srgbClr val="FFFFFF"/>
                </a:solidFill>
              </a:rPr>
              <a:pPr algn="ctr" defTabSz="914400">
                <a:spcAft>
                  <a:spcPts val="600"/>
                </a:spcAft>
              </a:pPr>
              <a:t>8</a:t>
            </a:fld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6" name="Picture 5" descr="A black cell phone&#10;&#10;Description automatically generated with low confidence">
            <a:extLst>
              <a:ext uri="{FF2B5EF4-FFF2-40B4-BE49-F238E27FC236}">
                <a16:creationId xmlns:a16="http://schemas.microsoft.com/office/drawing/2014/main" id="{BD98A2B8-7669-8D57-F899-1441C0E3FB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452" y="55108"/>
            <a:ext cx="993182" cy="1876760"/>
          </a:xfrm>
          <a:prstGeom prst="rect">
            <a:avLst/>
          </a:prstGeom>
        </p:spPr>
      </p:pic>
      <p:pic>
        <p:nvPicPr>
          <p:cNvPr id="7" name="Picture 6">
            <a:hlinkClick r:id="rId6" action="ppaction://hlinkfile"/>
            <a:extLst>
              <a:ext uri="{FF2B5EF4-FFF2-40B4-BE49-F238E27FC236}">
                <a16:creationId xmlns:a16="http://schemas.microsoft.com/office/drawing/2014/main" id="{CF1915E8-4FFF-0B8D-4B40-1020A293F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095" y="4484712"/>
            <a:ext cx="4262392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20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F88F610-7B7C-44F0-8FE6-F62371B7351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63" name="Connecteur droit 32">
            <a:extLst>
              <a:ext uri="{FF2B5EF4-FFF2-40B4-BE49-F238E27FC236}">
                <a16:creationId xmlns:a16="http://schemas.microsoft.com/office/drawing/2014/main" id="{8235041E-D7C9-FDEF-416B-8036E19B1C2E}"/>
              </a:ext>
            </a:extLst>
          </p:cNvPr>
          <p:cNvCxnSpPr>
            <a:cxnSpLocks/>
          </p:cNvCxnSpPr>
          <p:nvPr/>
        </p:nvCxnSpPr>
        <p:spPr>
          <a:xfrm>
            <a:off x="4372062" y="1051714"/>
            <a:ext cx="3452130" cy="21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E664555-5B04-52E8-8D0A-767180A62794}"/>
              </a:ext>
            </a:extLst>
          </p:cNvPr>
          <p:cNvSpPr txBox="1"/>
          <p:nvPr/>
        </p:nvSpPr>
        <p:spPr>
          <a:xfrm>
            <a:off x="4345064" y="636135"/>
            <a:ext cx="3479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des l’applications </a:t>
            </a:r>
          </a:p>
        </p:txBody>
      </p:sp>
      <p:pic>
        <p:nvPicPr>
          <p:cNvPr id="66" name="Graphique 48" descr="Ordinateur portable contour">
            <a:extLst>
              <a:ext uri="{FF2B5EF4-FFF2-40B4-BE49-F238E27FC236}">
                <a16:creationId xmlns:a16="http://schemas.microsoft.com/office/drawing/2014/main" id="{9542125B-3822-695B-D03B-98C29FAAB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8327" y="458319"/>
            <a:ext cx="914400" cy="914400"/>
          </a:xfrm>
          <a:prstGeom prst="rect">
            <a:avLst/>
          </a:pr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0BCE51A-9CE8-5641-5A7E-72114E45C2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68" y="1492743"/>
            <a:ext cx="2854256" cy="158768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BAB466C-BEC8-364C-1E5F-48FA78FC6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469" y="1323512"/>
            <a:ext cx="6020640" cy="3534268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FF0B12F-9EAF-8405-7C7D-512FD591F3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644" y="3325390"/>
            <a:ext cx="1610903" cy="1208177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E9AAA6B-C01E-F4AA-0CB3-820E01C8D0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2" y="2733800"/>
            <a:ext cx="1537533" cy="11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468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73704</TotalTime>
  <Words>252</Words>
  <Application>Microsoft Office PowerPoint</Application>
  <PresentationFormat>Widescreen</PresentationFormat>
  <Paragraphs>69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Franklin Gothic Book</vt:lpstr>
      <vt:lpstr>Gill Sans</vt:lpstr>
      <vt:lpstr>Open Sans</vt:lpstr>
      <vt:lpstr>Oswald</vt:lpstr>
      <vt:lpstr>Roboto</vt:lpstr>
      <vt:lpstr>Times New Roman</vt:lpstr>
      <vt:lpstr>Custom Design</vt:lpstr>
      <vt:lpstr>Showeet theme</vt:lpstr>
      <vt:lpstr>showeet</vt:lpstr>
      <vt:lpstr>Software Development Bussines Plan by Slidesgo</vt:lpstr>
      <vt:lpstr>Conception et réalisation d’une application Web de gestion d’une Bananeraies</vt:lpstr>
      <vt:lpstr>Sommaire:</vt:lpstr>
      <vt:lpstr>Présentation de l’entreprise</vt:lpstr>
      <vt:lpstr>PowerPoint Presentation</vt:lpstr>
      <vt:lpstr>Analyse de besoin et rédaction des exigences (Scrum) </vt:lpstr>
      <vt:lpstr>Modélisation et Conception de l’application (Digrammes des cas d’utilisation)</vt:lpstr>
      <vt:lpstr>Modélisation et de l’application (Digrammes de Classes)</vt:lpstr>
      <vt:lpstr>UI sur Figma</vt:lpstr>
      <vt:lpstr>PowerPoint Presentation</vt:lpstr>
      <vt:lpstr>MVC  Design Pattern</vt:lpstr>
      <vt:lpstr>PowerPoint Presentation</vt:lpstr>
      <vt:lpstr>PFI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Nadir Zamouche</dc:creator>
  <dc:description>© Copyright Showeet.com</dc:description>
  <cp:lastModifiedBy>Nadir Zamouche</cp:lastModifiedBy>
  <cp:revision>73</cp:revision>
  <dcterms:created xsi:type="dcterms:W3CDTF">2011-05-09T14:18:21Z</dcterms:created>
  <dcterms:modified xsi:type="dcterms:W3CDTF">2023-04-19T03:05:30Z</dcterms:modified>
  <cp:category>Templates</cp:category>
</cp:coreProperties>
</file>