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</a:t>
            </a:r>
            <a:r>
              <a:rPr b="0" lang="fr-FR" sz="1800" spc="-1" strike="noStrike">
                <a:latin typeface="Arial"/>
              </a:rPr>
              <a:t>ic</a:t>
            </a:r>
            <a:r>
              <a:rPr b="0" lang="fr-FR" sz="1800" spc="-1" strike="noStrike">
                <a:latin typeface="Arial"/>
              </a:rPr>
              <a:t>k </a:t>
            </a:r>
            <a:r>
              <a:rPr b="0" lang="fr-FR" sz="1800" spc="-1" strike="noStrike">
                <a:latin typeface="Arial"/>
              </a:rPr>
              <a:t>to </a:t>
            </a:r>
            <a:r>
              <a:rPr b="0" lang="fr-FR" sz="1800" spc="-1" strike="noStrike">
                <a:latin typeface="Arial"/>
              </a:rPr>
              <a:t>ed</a:t>
            </a:r>
            <a:r>
              <a:rPr b="0" lang="fr-FR" sz="1800" spc="-1" strike="noStrike">
                <a:latin typeface="Arial"/>
              </a:rPr>
              <a:t>it </a:t>
            </a:r>
            <a:r>
              <a:rPr b="0" lang="fr-FR" sz="1800" spc="-1" strike="noStrike">
                <a:latin typeface="Arial"/>
              </a:rPr>
              <a:t>th</a:t>
            </a:r>
            <a:r>
              <a:rPr b="0" lang="fr-FR" sz="1800" spc="-1" strike="noStrike">
                <a:latin typeface="Arial"/>
              </a:rPr>
              <a:t>e </a:t>
            </a:r>
            <a:r>
              <a:rPr b="0" lang="fr-FR" sz="1800" spc="-1" strike="noStrike">
                <a:latin typeface="Arial"/>
              </a:rPr>
              <a:t>titl</a:t>
            </a:r>
            <a:r>
              <a:rPr b="0" lang="fr-FR" sz="1800" spc="-1" strike="noStrike">
                <a:latin typeface="Arial"/>
              </a:rPr>
              <a:t>e </a:t>
            </a:r>
            <a:r>
              <a:rPr b="0" lang="fr-FR" sz="1800" spc="-1" strike="noStrike">
                <a:latin typeface="Arial"/>
              </a:rPr>
              <a:t>te</a:t>
            </a:r>
            <a:r>
              <a:rPr b="0" lang="fr-FR" sz="1800" spc="-1" strike="noStrike">
                <a:latin typeface="Arial"/>
              </a:rPr>
              <a:t>xt </a:t>
            </a:r>
            <a:r>
              <a:rPr b="0" lang="fr-FR" sz="1800" spc="-1" strike="noStrike">
                <a:latin typeface="Arial"/>
              </a:rPr>
              <a:t>for</a:t>
            </a:r>
            <a:r>
              <a:rPr b="0" lang="fr-FR" sz="1800" spc="-1" strike="noStrike">
                <a:latin typeface="Arial"/>
              </a:rPr>
              <a:t>m</a:t>
            </a:r>
            <a:r>
              <a:rPr b="0" lang="fr-FR" sz="1800" spc="-1" strike="noStrike">
                <a:latin typeface="Arial"/>
              </a:rPr>
              <a:t>at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li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o 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it 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ti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tl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282f39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282f39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9E268E4-9929-4EFA-B376-F54B62BFCF59}" type="datetime">
              <a:rPr b="0" lang="en-GB" sz="1200" spc="-1" strike="noStrike">
                <a:solidFill>
                  <a:srgbClr val="8e8f91"/>
                </a:solidFill>
                <a:latin typeface="Calibri"/>
              </a:rPr>
              <a:t>02/12/21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55CB40-B30E-48FB-B9DB-55A3A6A85405}" type="slidenum">
              <a:rPr b="0" lang="en-GB" sz="1200" spc="-1" strike="noStrike">
                <a:solidFill>
                  <a:srgbClr val="8e8f91"/>
                </a:solidFill>
                <a:latin typeface="Calibri"/>
              </a:rPr>
              <a:t>&lt;number&gt;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82f39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282f39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82f39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282f39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82f39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82f39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282f39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82f39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82f39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82f39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82f39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82f39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82f39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"/>
          <p:cNvGrpSpPr/>
          <p:nvPr/>
        </p:nvGrpSpPr>
        <p:grpSpPr>
          <a:xfrm>
            <a:off x="3161520" y="91440"/>
            <a:ext cx="7642080" cy="6765480"/>
            <a:chOff x="3161520" y="91440"/>
            <a:chExt cx="7642080" cy="6765480"/>
          </a:xfrm>
        </p:grpSpPr>
        <p:sp>
          <p:nvSpPr>
            <p:cNvPr id="117" name="CustomShape 2"/>
            <p:cNvSpPr/>
            <p:nvPr/>
          </p:nvSpPr>
          <p:spPr>
            <a:xfrm>
              <a:off x="3161520" y="91440"/>
              <a:ext cx="7642080" cy="6765480"/>
            </a:xfrm>
            <a:custGeom>
              <a:avLst/>
              <a:gdLst/>
              <a:ahLst/>
              <a:rect l="l" t="t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3"/>
            <p:cNvSpPr/>
            <p:nvPr/>
          </p:nvSpPr>
          <p:spPr>
            <a:xfrm>
              <a:off x="3161520" y="91440"/>
              <a:ext cx="7614720" cy="6491880"/>
            </a:xfrm>
            <a:custGeom>
              <a:avLst/>
              <a:gdLst/>
              <a:ahLst/>
              <a:rect l="l" t="t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9" name="CustomShape 4"/>
          <p:cNvSpPr/>
          <p:nvPr/>
        </p:nvSpPr>
        <p:spPr>
          <a:xfrm>
            <a:off x="461880" y="2043360"/>
            <a:ext cx="99612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Noto Sans"/>
                <a:ea typeface="Noto Sans"/>
              </a:rPr>
              <a:t>Algorithme de Djikstra </a:t>
            </a:r>
            <a:endParaRPr b="0" lang="fr-FR" sz="4000" spc="-1" strike="noStrike">
              <a:latin typeface="Arial"/>
            </a:endParaRPr>
          </a:p>
        </p:txBody>
      </p:sp>
      <p:grpSp>
        <p:nvGrpSpPr>
          <p:cNvPr id="120" name="Group 5"/>
          <p:cNvGrpSpPr/>
          <p:nvPr/>
        </p:nvGrpSpPr>
        <p:grpSpPr>
          <a:xfrm>
            <a:off x="2809440" y="158400"/>
            <a:ext cx="8345160" cy="6612840"/>
            <a:chOff x="2809440" y="158400"/>
            <a:chExt cx="8345160" cy="6612840"/>
          </a:xfrm>
        </p:grpSpPr>
        <p:sp>
          <p:nvSpPr>
            <p:cNvPr id="121" name="CustomShape 6"/>
            <p:cNvSpPr/>
            <p:nvPr/>
          </p:nvSpPr>
          <p:spPr>
            <a:xfrm>
              <a:off x="2809440" y="6770880"/>
              <a:ext cx="8345160" cy="360"/>
            </a:xfrm>
            <a:custGeom>
              <a:avLst/>
              <a:gdLst/>
              <a:ahLst/>
              <a:rect l="l" t="t" r="r" b="b"/>
              <a:pathLst>
                <a:path w="15350" h="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7"/>
            <p:cNvSpPr/>
            <p:nvPr/>
          </p:nvSpPr>
          <p:spPr>
            <a:xfrm>
              <a:off x="7398720" y="5042520"/>
              <a:ext cx="435960" cy="187560"/>
            </a:xfrm>
            <a:custGeom>
              <a:avLst/>
              <a:gdLst/>
              <a:ahLst/>
              <a:rect l="l" t="t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8"/>
            <p:cNvSpPr/>
            <p:nvPr/>
          </p:nvSpPr>
          <p:spPr>
            <a:xfrm>
              <a:off x="6654960" y="5282280"/>
              <a:ext cx="435600" cy="177120"/>
            </a:xfrm>
            <a:custGeom>
              <a:avLst/>
              <a:gdLst/>
              <a:ahLst/>
              <a:rect l="l" t="t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9"/>
            <p:cNvSpPr/>
            <p:nvPr/>
          </p:nvSpPr>
          <p:spPr>
            <a:xfrm>
              <a:off x="5911200" y="5508360"/>
              <a:ext cx="437760" cy="197280"/>
            </a:xfrm>
            <a:custGeom>
              <a:avLst/>
              <a:gdLst/>
              <a:ahLst/>
              <a:rect l="l" t="t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0"/>
            <p:cNvSpPr/>
            <p:nvPr/>
          </p:nvSpPr>
          <p:spPr>
            <a:xfrm>
              <a:off x="8138520" y="4732560"/>
              <a:ext cx="427320" cy="246960"/>
            </a:xfrm>
            <a:custGeom>
              <a:avLst/>
              <a:gdLst/>
              <a:ahLst/>
              <a:rect l="l" t="t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1"/>
            <p:cNvSpPr/>
            <p:nvPr/>
          </p:nvSpPr>
          <p:spPr>
            <a:xfrm>
              <a:off x="5181840" y="5785560"/>
              <a:ext cx="427320" cy="248040"/>
            </a:xfrm>
            <a:custGeom>
              <a:avLst/>
              <a:gdLst/>
              <a:ahLst/>
              <a:rect l="l" t="t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2"/>
            <p:cNvSpPr/>
            <p:nvPr/>
          </p:nvSpPr>
          <p:spPr>
            <a:xfrm>
              <a:off x="7184520" y="2909880"/>
              <a:ext cx="170640" cy="149760"/>
            </a:xfrm>
            <a:custGeom>
              <a:avLst/>
              <a:gdLst/>
              <a:ahLst/>
              <a:rect l="l" t="t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3"/>
            <p:cNvSpPr/>
            <p:nvPr/>
          </p:nvSpPr>
          <p:spPr>
            <a:xfrm>
              <a:off x="8457480" y="3741120"/>
              <a:ext cx="169200" cy="159120"/>
            </a:xfrm>
            <a:custGeom>
              <a:avLst/>
              <a:gdLst/>
              <a:ahLst/>
              <a:rect l="l" t="t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4"/>
            <p:cNvSpPr/>
            <p:nvPr/>
          </p:nvSpPr>
          <p:spPr>
            <a:xfrm>
              <a:off x="7823160" y="3319200"/>
              <a:ext cx="175320" cy="137160"/>
            </a:xfrm>
            <a:custGeom>
              <a:avLst/>
              <a:gdLst/>
              <a:ahLst/>
              <a:rect l="l" t="t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5"/>
            <p:cNvSpPr/>
            <p:nvPr/>
          </p:nvSpPr>
          <p:spPr>
            <a:xfrm>
              <a:off x="7501320" y="3124080"/>
              <a:ext cx="175680" cy="136800"/>
            </a:xfrm>
            <a:custGeom>
              <a:avLst/>
              <a:gdLst/>
              <a:ahLst/>
              <a:rect l="l" t="t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6"/>
            <p:cNvSpPr/>
            <p:nvPr/>
          </p:nvSpPr>
          <p:spPr>
            <a:xfrm>
              <a:off x="8735040" y="4432680"/>
              <a:ext cx="158760" cy="178200"/>
            </a:xfrm>
            <a:custGeom>
              <a:avLst/>
              <a:gdLst/>
              <a:ahLst/>
              <a:rect l="l" t="t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7"/>
            <p:cNvSpPr/>
            <p:nvPr/>
          </p:nvSpPr>
          <p:spPr>
            <a:xfrm>
              <a:off x="8144640" y="3521160"/>
              <a:ext cx="173160" cy="142920"/>
            </a:xfrm>
            <a:custGeom>
              <a:avLst/>
              <a:gdLst/>
              <a:ahLst/>
              <a:rect l="l" t="t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8"/>
            <p:cNvSpPr/>
            <p:nvPr/>
          </p:nvSpPr>
          <p:spPr>
            <a:xfrm>
              <a:off x="8751600" y="4010400"/>
              <a:ext cx="141840" cy="209520"/>
            </a:xfrm>
            <a:custGeom>
              <a:avLst/>
              <a:gdLst/>
              <a:ahLst/>
              <a:rect l="l" t="t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9"/>
            <p:cNvSpPr/>
            <p:nvPr/>
          </p:nvSpPr>
          <p:spPr>
            <a:xfrm>
              <a:off x="8518680" y="1972440"/>
              <a:ext cx="135360" cy="58680"/>
            </a:xfrm>
            <a:custGeom>
              <a:avLst/>
              <a:gdLst/>
              <a:ahLst/>
              <a:rect l="l" t="t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0"/>
            <p:cNvSpPr/>
            <p:nvPr/>
          </p:nvSpPr>
          <p:spPr>
            <a:xfrm>
              <a:off x="8776800" y="1914120"/>
              <a:ext cx="135360" cy="53280"/>
            </a:xfrm>
            <a:custGeom>
              <a:avLst/>
              <a:gdLst/>
              <a:ahLst/>
              <a:rect l="l" t="t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1"/>
            <p:cNvSpPr/>
            <p:nvPr/>
          </p:nvSpPr>
          <p:spPr>
            <a:xfrm>
              <a:off x="7497360" y="2260080"/>
              <a:ext cx="131400" cy="74160"/>
            </a:xfrm>
            <a:custGeom>
              <a:avLst/>
              <a:gdLst/>
              <a:ahLst/>
              <a:rect l="l" t="t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22"/>
            <p:cNvSpPr/>
            <p:nvPr/>
          </p:nvSpPr>
          <p:spPr>
            <a:xfrm>
              <a:off x="9033480" y="1845720"/>
              <a:ext cx="135000" cy="58680"/>
            </a:xfrm>
            <a:custGeom>
              <a:avLst/>
              <a:gdLst/>
              <a:ahLst/>
              <a:rect l="l" t="t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23"/>
            <p:cNvSpPr/>
            <p:nvPr/>
          </p:nvSpPr>
          <p:spPr>
            <a:xfrm>
              <a:off x="8260200" y="2032560"/>
              <a:ext cx="137520" cy="58320"/>
            </a:xfrm>
            <a:custGeom>
              <a:avLst/>
              <a:gdLst/>
              <a:ahLst/>
              <a:rect l="l" t="t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4"/>
            <p:cNvSpPr/>
            <p:nvPr/>
          </p:nvSpPr>
          <p:spPr>
            <a:xfrm>
              <a:off x="7074720" y="2543760"/>
              <a:ext cx="74880" cy="176760"/>
            </a:xfrm>
            <a:custGeom>
              <a:avLst/>
              <a:gdLst/>
              <a:ahLst/>
              <a:rect l="l" t="t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5"/>
            <p:cNvSpPr/>
            <p:nvPr/>
          </p:nvSpPr>
          <p:spPr>
            <a:xfrm>
              <a:off x="7751880" y="2173680"/>
              <a:ext cx="131040" cy="63000"/>
            </a:xfrm>
            <a:custGeom>
              <a:avLst/>
              <a:gdLst/>
              <a:ahLst/>
              <a:rect l="l" t="t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6"/>
            <p:cNvSpPr/>
            <p:nvPr/>
          </p:nvSpPr>
          <p:spPr>
            <a:xfrm>
              <a:off x="8003880" y="2099880"/>
              <a:ext cx="135720" cy="58680"/>
            </a:xfrm>
            <a:custGeom>
              <a:avLst/>
              <a:gdLst/>
              <a:ahLst/>
              <a:rect l="l" t="t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7"/>
            <p:cNvSpPr/>
            <p:nvPr/>
          </p:nvSpPr>
          <p:spPr>
            <a:xfrm>
              <a:off x="7247520" y="2374200"/>
              <a:ext cx="133200" cy="93960"/>
            </a:xfrm>
            <a:custGeom>
              <a:avLst/>
              <a:gdLst/>
              <a:ahLst/>
              <a:rect l="l" t="t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8"/>
            <p:cNvSpPr/>
            <p:nvPr/>
          </p:nvSpPr>
          <p:spPr>
            <a:xfrm>
              <a:off x="9290160" y="1760040"/>
              <a:ext cx="135000" cy="69120"/>
            </a:xfrm>
            <a:custGeom>
              <a:avLst/>
              <a:gdLst/>
              <a:ahLst/>
              <a:rect l="l" t="t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9"/>
            <p:cNvSpPr/>
            <p:nvPr/>
          </p:nvSpPr>
          <p:spPr>
            <a:xfrm>
              <a:off x="9541800" y="1639800"/>
              <a:ext cx="131400" cy="87840"/>
            </a:xfrm>
            <a:custGeom>
              <a:avLst/>
              <a:gdLst/>
              <a:ahLst/>
              <a:rect l="l" t="t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30"/>
            <p:cNvSpPr/>
            <p:nvPr/>
          </p:nvSpPr>
          <p:spPr>
            <a:xfrm>
              <a:off x="9153360" y="1092960"/>
              <a:ext cx="92880" cy="41760"/>
            </a:xfrm>
            <a:custGeom>
              <a:avLst/>
              <a:gdLst/>
              <a:ahLst/>
              <a:rect l="l" t="t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31"/>
            <p:cNvSpPr/>
            <p:nvPr/>
          </p:nvSpPr>
          <p:spPr>
            <a:xfrm>
              <a:off x="8814600" y="985680"/>
              <a:ext cx="93600" cy="41040"/>
            </a:xfrm>
            <a:custGeom>
              <a:avLst/>
              <a:gdLst/>
              <a:ahLst/>
              <a:rect l="l" t="t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32"/>
            <p:cNvSpPr/>
            <p:nvPr/>
          </p:nvSpPr>
          <p:spPr>
            <a:xfrm>
              <a:off x="8987040" y="1036080"/>
              <a:ext cx="89280" cy="43560"/>
            </a:xfrm>
            <a:custGeom>
              <a:avLst/>
              <a:gdLst/>
              <a:ahLst/>
              <a:rect l="l" t="t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33"/>
            <p:cNvSpPr/>
            <p:nvPr/>
          </p:nvSpPr>
          <p:spPr>
            <a:xfrm>
              <a:off x="8644680" y="931680"/>
              <a:ext cx="93240" cy="42840"/>
            </a:xfrm>
            <a:custGeom>
              <a:avLst/>
              <a:gdLst/>
              <a:ahLst/>
              <a:rect l="l" t="t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34"/>
            <p:cNvSpPr/>
            <p:nvPr/>
          </p:nvSpPr>
          <p:spPr>
            <a:xfrm>
              <a:off x="8478720" y="858960"/>
              <a:ext cx="84960" cy="57240"/>
            </a:xfrm>
            <a:custGeom>
              <a:avLst/>
              <a:gdLst/>
              <a:ahLst/>
              <a:rect l="l" t="t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5"/>
            <p:cNvSpPr/>
            <p:nvPr/>
          </p:nvSpPr>
          <p:spPr>
            <a:xfrm>
              <a:off x="9722880" y="1486800"/>
              <a:ext cx="55440" cy="105120"/>
            </a:xfrm>
            <a:custGeom>
              <a:avLst/>
              <a:gdLst/>
              <a:ahLst/>
              <a:rect l="l" t="t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36"/>
            <p:cNvSpPr/>
            <p:nvPr/>
          </p:nvSpPr>
          <p:spPr>
            <a:xfrm>
              <a:off x="9323640" y="1148400"/>
              <a:ext cx="88560" cy="47880"/>
            </a:xfrm>
            <a:custGeom>
              <a:avLst/>
              <a:gdLst/>
              <a:ahLst/>
              <a:rect l="l" t="t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7"/>
            <p:cNvSpPr/>
            <p:nvPr/>
          </p:nvSpPr>
          <p:spPr>
            <a:xfrm>
              <a:off x="9493560" y="1217880"/>
              <a:ext cx="86760" cy="55440"/>
            </a:xfrm>
            <a:custGeom>
              <a:avLst/>
              <a:gdLst/>
              <a:ahLst/>
              <a:rect l="l" t="t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8"/>
            <p:cNvSpPr/>
            <p:nvPr/>
          </p:nvSpPr>
          <p:spPr>
            <a:xfrm>
              <a:off x="9651600" y="1310400"/>
              <a:ext cx="82080" cy="75600"/>
            </a:xfrm>
            <a:custGeom>
              <a:avLst/>
              <a:gdLst/>
              <a:ahLst/>
              <a:rect l="l" t="t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39"/>
            <p:cNvSpPr/>
            <p:nvPr/>
          </p:nvSpPr>
          <p:spPr>
            <a:xfrm>
              <a:off x="8964000" y="465120"/>
              <a:ext cx="48960" cy="26280"/>
            </a:xfrm>
            <a:custGeom>
              <a:avLst/>
              <a:gdLst/>
              <a:ahLst/>
              <a:rect l="l" t="t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40"/>
            <p:cNvSpPr/>
            <p:nvPr/>
          </p:nvSpPr>
          <p:spPr>
            <a:xfrm>
              <a:off x="9483120" y="357480"/>
              <a:ext cx="48960" cy="29520"/>
            </a:xfrm>
            <a:custGeom>
              <a:avLst/>
              <a:gdLst/>
              <a:ahLst/>
              <a:rect l="l" t="t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41"/>
            <p:cNvSpPr/>
            <p:nvPr/>
          </p:nvSpPr>
          <p:spPr>
            <a:xfrm>
              <a:off x="8880120" y="486360"/>
              <a:ext cx="47160" cy="24840"/>
            </a:xfrm>
            <a:custGeom>
              <a:avLst/>
              <a:gdLst/>
              <a:ahLst/>
              <a:rect l="l" t="t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42"/>
            <p:cNvSpPr/>
            <p:nvPr/>
          </p:nvSpPr>
          <p:spPr>
            <a:xfrm>
              <a:off x="8796240" y="503640"/>
              <a:ext cx="48960" cy="32040"/>
            </a:xfrm>
            <a:custGeom>
              <a:avLst/>
              <a:gdLst/>
              <a:ahLst/>
              <a:rect l="l" t="t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43"/>
            <p:cNvSpPr/>
            <p:nvPr/>
          </p:nvSpPr>
          <p:spPr>
            <a:xfrm>
              <a:off x="8709840" y="528120"/>
              <a:ext cx="45000" cy="30960"/>
            </a:xfrm>
            <a:custGeom>
              <a:avLst/>
              <a:gdLst/>
              <a:ahLst/>
              <a:rect l="l" t="t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44"/>
            <p:cNvSpPr/>
            <p:nvPr/>
          </p:nvSpPr>
          <p:spPr>
            <a:xfrm>
              <a:off x="8625960" y="555480"/>
              <a:ext cx="47160" cy="39240"/>
            </a:xfrm>
            <a:custGeom>
              <a:avLst/>
              <a:gdLst/>
              <a:ahLst/>
              <a:rect l="l" t="t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45"/>
            <p:cNvSpPr/>
            <p:nvPr/>
          </p:nvSpPr>
          <p:spPr>
            <a:xfrm>
              <a:off x="9745920" y="298800"/>
              <a:ext cx="45000" cy="29520"/>
            </a:xfrm>
            <a:custGeom>
              <a:avLst/>
              <a:gdLst/>
              <a:ahLst/>
              <a:rect l="l" t="t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46"/>
            <p:cNvSpPr/>
            <p:nvPr/>
          </p:nvSpPr>
          <p:spPr>
            <a:xfrm>
              <a:off x="9827640" y="281520"/>
              <a:ext cx="49320" cy="29520"/>
            </a:xfrm>
            <a:custGeom>
              <a:avLst/>
              <a:gdLst/>
              <a:ahLst/>
              <a:rect l="l" t="t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47"/>
            <p:cNvSpPr/>
            <p:nvPr/>
          </p:nvSpPr>
          <p:spPr>
            <a:xfrm>
              <a:off x="9657720" y="323640"/>
              <a:ext cx="46800" cy="23040"/>
            </a:xfrm>
            <a:custGeom>
              <a:avLst/>
              <a:gdLst/>
              <a:ahLst/>
              <a:rect l="l" t="t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48"/>
            <p:cNvSpPr/>
            <p:nvPr/>
          </p:nvSpPr>
          <p:spPr>
            <a:xfrm>
              <a:off x="9397440" y="377640"/>
              <a:ext cx="48960" cy="24480"/>
            </a:xfrm>
            <a:custGeom>
              <a:avLst/>
              <a:gdLst/>
              <a:ahLst/>
              <a:rect l="l" t="t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49"/>
            <p:cNvSpPr/>
            <p:nvPr/>
          </p:nvSpPr>
          <p:spPr>
            <a:xfrm>
              <a:off x="9310680" y="394200"/>
              <a:ext cx="47160" cy="29520"/>
            </a:xfrm>
            <a:custGeom>
              <a:avLst/>
              <a:gdLst/>
              <a:ahLst/>
              <a:rect l="l" t="t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50"/>
            <p:cNvSpPr/>
            <p:nvPr/>
          </p:nvSpPr>
          <p:spPr>
            <a:xfrm>
              <a:off x="9226800" y="405000"/>
              <a:ext cx="46800" cy="30600"/>
            </a:xfrm>
            <a:custGeom>
              <a:avLst/>
              <a:gdLst/>
              <a:ahLst/>
              <a:rect l="l" t="t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51"/>
            <p:cNvSpPr/>
            <p:nvPr/>
          </p:nvSpPr>
          <p:spPr>
            <a:xfrm>
              <a:off x="9052200" y="446760"/>
              <a:ext cx="47160" cy="29520"/>
            </a:xfrm>
            <a:custGeom>
              <a:avLst/>
              <a:gdLst/>
              <a:ahLst/>
              <a:rect l="l" t="t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52"/>
            <p:cNvSpPr/>
            <p:nvPr/>
          </p:nvSpPr>
          <p:spPr>
            <a:xfrm>
              <a:off x="10086480" y="198720"/>
              <a:ext cx="44640" cy="34200"/>
            </a:xfrm>
            <a:custGeom>
              <a:avLst/>
              <a:gdLst/>
              <a:ahLst/>
              <a:rect l="l" t="t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53"/>
            <p:cNvSpPr/>
            <p:nvPr/>
          </p:nvSpPr>
          <p:spPr>
            <a:xfrm>
              <a:off x="9999720" y="229680"/>
              <a:ext cx="47160" cy="35280"/>
            </a:xfrm>
            <a:custGeom>
              <a:avLst/>
              <a:gdLst/>
              <a:ahLst/>
              <a:rect l="l" t="t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54"/>
            <p:cNvSpPr/>
            <p:nvPr/>
          </p:nvSpPr>
          <p:spPr>
            <a:xfrm>
              <a:off x="8455680" y="629640"/>
              <a:ext cx="46800" cy="38520"/>
            </a:xfrm>
            <a:custGeom>
              <a:avLst/>
              <a:gdLst/>
              <a:ahLst/>
              <a:rect l="l" t="t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55"/>
            <p:cNvSpPr/>
            <p:nvPr/>
          </p:nvSpPr>
          <p:spPr>
            <a:xfrm>
              <a:off x="9136440" y="429480"/>
              <a:ext cx="51480" cy="23040"/>
            </a:xfrm>
            <a:custGeom>
              <a:avLst/>
              <a:gdLst/>
              <a:ahLst/>
              <a:rect l="l" t="t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56"/>
            <p:cNvSpPr/>
            <p:nvPr/>
          </p:nvSpPr>
          <p:spPr>
            <a:xfrm>
              <a:off x="9915840" y="257400"/>
              <a:ext cx="45000" cy="29880"/>
            </a:xfrm>
            <a:custGeom>
              <a:avLst/>
              <a:gdLst/>
              <a:ahLst/>
              <a:rect l="l" t="t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57"/>
            <p:cNvSpPr/>
            <p:nvPr/>
          </p:nvSpPr>
          <p:spPr>
            <a:xfrm>
              <a:off x="9571320" y="335520"/>
              <a:ext cx="47160" cy="30960"/>
            </a:xfrm>
            <a:custGeom>
              <a:avLst/>
              <a:gdLst/>
              <a:ahLst/>
              <a:rect l="l" t="t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58"/>
            <p:cNvSpPr/>
            <p:nvPr/>
          </p:nvSpPr>
          <p:spPr>
            <a:xfrm>
              <a:off x="8541720" y="586440"/>
              <a:ext cx="42480" cy="34200"/>
            </a:xfrm>
            <a:custGeom>
              <a:avLst/>
              <a:gdLst/>
              <a:ahLst/>
              <a:rect l="l" t="t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59"/>
            <p:cNvSpPr/>
            <p:nvPr/>
          </p:nvSpPr>
          <p:spPr>
            <a:xfrm>
              <a:off x="8403480" y="693000"/>
              <a:ext cx="25920" cy="64080"/>
            </a:xfrm>
            <a:custGeom>
              <a:avLst/>
              <a:gdLst/>
              <a:ahLst/>
              <a:rect l="l" t="t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60"/>
            <p:cNvSpPr/>
            <p:nvPr/>
          </p:nvSpPr>
          <p:spPr>
            <a:xfrm>
              <a:off x="10168200" y="158400"/>
              <a:ext cx="45000" cy="36720"/>
            </a:xfrm>
            <a:custGeom>
              <a:avLst/>
              <a:gdLst/>
              <a:ahLst/>
              <a:rect l="l" t="t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61"/>
            <p:cNvSpPr/>
            <p:nvPr/>
          </p:nvSpPr>
          <p:spPr>
            <a:xfrm>
              <a:off x="8424000" y="800640"/>
              <a:ext cx="19800" cy="27720"/>
            </a:xfrm>
            <a:custGeom>
              <a:avLst/>
              <a:gdLst/>
              <a:ahLst/>
              <a:rect l="l" t="t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CustomShape 62"/>
          <p:cNvSpPr/>
          <p:nvPr/>
        </p:nvSpPr>
        <p:spPr>
          <a:xfrm>
            <a:off x="2663640" y="2622600"/>
            <a:ext cx="44859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plu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cou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che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15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endParaRPr b="0" lang="fr-FR" sz="1500" spc="-1" strike="noStrike">
              <a:latin typeface="Arial"/>
            </a:endParaRPr>
          </a:p>
        </p:txBody>
      </p:sp>
      <p:sp>
        <p:nvSpPr>
          <p:cNvPr id="178" name="CustomShape 63"/>
          <p:cNvSpPr/>
          <p:nvPr/>
        </p:nvSpPr>
        <p:spPr>
          <a:xfrm>
            <a:off x="457200" y="6349320"/>
            <a:ext cx="113652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4"/>
          <p:cNvSpPr/>
          <p:nvPr/>
        </p:nvSpPr>
        <p:spPr>
          <a:xfrm>
            <a:off x="2103120" y="114120"/>
            <a:ext cx="6028200" cy="13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860d"/>
                </a:solidFill>
                <a:latin typeface="Noto Sans"/>
                <a:ea typeface="Noto Sans"/>
              </a:rPr>
              <a:t>U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ni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ve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rsi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té 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de </a:t>
            </a:r>
            <a:r>
              <a:rPr b="0" lang="fr-FR" sz="3600" spc="-1" strike="noStrike">
                <a:solidFill>
                  <a:srgbClr val="ff860d"/>
                </a:solidFill>
                <a:latin typeface="Noto Sans"/>
                <a:ea typeface="Noto Sans"/>
              </a:rPr>
              <a:t>P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e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rp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ig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na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n</a:t>
            </a:r>
            <a:r>
              <a:rPr b="0" lang="fr-FR" sz="3600" spc="-1" strike="noStrike">
                <a:solidFill>
                  <a:srgbClr val="ff860d"/>
                </a:solidFill>
                <a:latin typeface="Noto Sans"/>
                <a:ea typeface="Noto Sans"/>
              </a:rPr>
              <a:t> 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860d"/>
                </a:solidFill>
                <a:latin typeface="Noto Sans"/>
                <a:ea typeface="Noto Sans"/>
              </a:rPr>
              <a:t>V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i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a </a:t>
            </a:r>
            <a:r>
              <a:rPr b="0" lang="fr-FR" sz="3600" spc="-1" strike="noStrike">
                <a:solidFill>
                  <a:srgbClr val="ff860d"/>
                </a:solidFill>
                <a:latin typeface="Noto Sans"/>
                <a:ea typeface="Noto Sans"/>
              </a:rPr>
              <a:t>D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o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mi</a:t>
            </a:r>
            <a:r>
              <a:rPr b="0" lang="fr-FR" sz="3600" spc="-1" strike="noStrike">
                <a:solidFill>
                  <a:srgbClr val="ffffff"/>
                </a:solidFill>
                <a:latin typeface="Noto Sans"/>
                <a:ea typeface="Noto Sans"/>
              </a:rPr>
              <a:t>tia</a:t>
            </a:r>
            <a:r>
              <a:rPr b="0" lang="fr-FR" sz="4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fr-FR" sz="400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endParaRPr b="0" lang="fr-FR" sz="4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54800" y="91440"/>
            <a:ext cx="1947240" cy="1279080"/>
          </a:xfrm>
          <a:prstGeom prst="rect">
            <a:avLst/>
          </a:prstGeom>
          <a:ln>
            <a:noFill/>
          </a:ln>
        </p:spPr>
      </p:pic>
      <p:sp>
        <p:nvSpPr>
          <p:cNvPr id="181" name="CustomShape 65"/>
          <p:cNvSpPr/>
          <p:nvPr/>
        </p:nvSpPr>
        <p:spPr>
          <a:xfrm>
            <a:off x="8595360" y="5743080"/>
            <a:ext cx="283356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Nadji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b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BEN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AMR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OUC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HE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2" name="CustomShape 66"/>
          <p:cNvSpPr/>
          <p:nvPr/>
        </p:nvSpPr>
        <p:spPr>
          <a:xfrm>
            <a:off x="9418320" y="5455080"/>
            <a:ext cx="2790360" cy="3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Thanina AIT OUAKLI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972000" y="1280160"/>
            <a:ext cx="4970880" cy="73044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1202760" y="235080"/>
            <a:ext cx="96721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Plan de travail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097640" y="1371600"/>
            <a:ext cx="265068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Introduction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914760" y="1280160"/>
            <a:ext cx="56160" cy="730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2194560" y="2194560"/>
            <a:ext cx="5760000" cy="73044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2286360" y="2286000"/>
            <a:ext cx="65826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État d’avancement du projet 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2117880" y="2196360"/>
            <a:ext cx="56160" cy="730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914400" y="3109320"/>
            <a:ext cx="5577120" cy="73044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9"/>
          <p:cNvSpPr/>
          <p:nvPr/>
        </p:nvSpPr>
        <p:spPr>
          <a:xfrm>
            <a:off x="1097640" y="3200400"/>
            <a:ext cx="731412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Problématique et solutions 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857520" y="3109320"/>
            <a:ext cx="56160" cy="730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1"/>
          <p:cNvSpPr/>
          <p:nvPr/>
        </p:nvSpPr>
        <p:spPr>
          <a:xfrm rot="24600">
            <a:off x="2218320" y="4042800"/>
            <a:ext cx="5701320" cy="73044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2164680" y="4023360"/>
            <a:ext cx="56160" cy="730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3"/>
          <p:cNvSpPr/>
          <p:nvPr/>
        </p:nvSpPr>
        <p:spPr>
          <a:xfrm>
            <a:off x="2439000" y="4114800"/>
            <a:ext cx="7405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Premier programme   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880560" y="4937760"/>
            <a:ext cx="5610960" cy="73044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5"/>
          <p:cNvSpPr/>
          <p:nvPr/>
        </p:nvSpPr>
        <p:spPr>
          <a:xfrm>
            <a:off x="823320" y="4937760"/>
            <a:ext cx="56160" cy="730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6"/>
          <p:cNvSpPr/>
          <p:nvPr/>
        </p:nvSpPr>
        <p:spPr>
          <a:xfrm>
            <a:off x="1031400" y="5093280"/>
            <a:ext cx="7654680" cy="4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Perspectives et planning 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2293920" y="5852160"/>
            <a:ext cx="5626080" cy="73044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8"/>
          <p:cNvSpPr/>
          <p:nvPr/>
        </p:nvSpPr>
        <p:spPr>
          <a:xfrm>
            <a:off x="2236680" y="5852160"/>
            <a:ext cx="56160" cy="730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9"/>
          <p:cNvSpPr/>
          <p:nvPr/>
        </p:nvSpPr>
        <p:spPr>
          <a:xfrm>
            <a:off x="2444760" y="6007680"/>
            <a:ext cx="4388040" cy="47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Conclusion</a:t>
            </a:r>
            <a:endParaRPr b="0" lang="fr-F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202760" y="235080"/>
            <a:ext cx="96721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Introduction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79680" y="1371600"/>
            <a:ext cx="11115360" cy="523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é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g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,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’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g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à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è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’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v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v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û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.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’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g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’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g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j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k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g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’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œ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i="1" lang="fr-FR" sz="2600" spc="-1" strike="noStrike">
                <a:solidFill>
                  <a:srgbClr val="ff972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v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i="1" lang="fr-FR" sz="2600" spc="-1" strike="noStrike">
                <a:solidFill>
                  <a:srgbClr val="ff972f"/>
                </a:solidFill>
                <a:latin typeface="Open Sans"/>
                <a:ea typeface="DejaVu Sans"/>
              </a:rPr>
              <a:t>v</a:t>
            </a:r>
            <a:r>
              <a:rPr b="0" i="1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g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p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0"/>
                </a:solidFill>
                <a:latin typeface="Open Sans"/>
                <a:ea typeface="DejaVu Sans"/>
              </a:rPr>
              <a:t>e</a:t>
            </a:r>
            <a:r>
              <a:rPr b="0" i="1" lang="fr-FR" sz="2600" spc="-1" strike="noStrike">
                <a:solidFill>
                  <a:srgbClr val="000000"/>
                </a:solidFill>
                <a:latin typeface="Open Sans"/>
                <a:ea typeface="DejaVu Sans"/>
              </a:rPr>
              <a:t> 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G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,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à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q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é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û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é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.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v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’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g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v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à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û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à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’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é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v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’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q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œ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u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G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.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78800" y="1591560"/>
            <a:ext cx="61560" cy="595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11512080" y="243000"/>
            <a:ext cx="449640" cy="449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1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208520" y="91440"/>
            <a:ext cx="96721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4800" spc="-1" strike="noStrike">
                <a:solidFill>
                  <a:srgbClr val="ffffff"/>
                </a:solidFill>
                <a:latin typeface="Noto Sans"/>
                <a:ea typeface="Noto Sans"/>
              </a:rPr>
              <a:t>État d’avancement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97640" y="1371600"/>
            <a:ext cx="10148760" cy="56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Contexte assimilé : parcours de graphe,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problématique, représentation de données,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complexité de l’algorithme au meilleur et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pire cas.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Développement d’une première solution: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représentation matricielle et par liste du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graphe, récursivité.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Préparer des codes référentiels pour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comparer les résultats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obtenus.  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822960" y="1554480"/>
            <a:ext cx="258840" cy="24444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822960" y="3503880"/>
            <a:ext cx="258840" cy="24444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838800" y="5040000"/>
            <a:ext cx="258840" cy="244440"/>
          </a:xfrm>
          <a:prstGeom prst="chevron">
            <a:avLst>
              <a:gd name="adj" fmla="val 547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11512080" y="243000"/>
            <a:ext cx="449640" cy="449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2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202760" y="235080"/>
            <a:ext cx="967212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4800" spc="-1" strike="noStrike">
                <a:solidFill>
                  <a:srgbClr val="ffffff"/>
                </a:solidFill>
                <a:latin typeface="Noto Sans"/>
                <a:ea typeface="Noto Sans"/>
              </a:rPr>
              <a:t>Problématique 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371600"/>
            <a:ext cx="10789200" cy="563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La représentation dudit graphe à parcourir est étroitement liée à «  l’éfficacité »  du parcour et donc de la complexité asymptotique. 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La problématique  est de trouver un meilleur compromis entre complexité, espace mémoire et efficacité algorithmique.  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Matrice : O(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²)</a:t>
            </a:r>
            <a:r>
              <a:rPr b="0" i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, avec 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noeuds</a:t>
            </a: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Liste d’adjacence + tas binaire : O(</a:t>
            </a:r>
            <a:r>
              <a:rPr b="0" i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(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m</a:t>
            </a:r>
            <a:r>
              <a:rPr b="0" i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+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n</a:t>
            </a:r>
            <a:r>
              <a:rPr b="0" i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)xlog(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n</a:t>
            </a:r>
            <a:r>
              <a:rPr b="0" i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)), avec 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m</a:t>
            </a:r>
            <a:r>
              <a:rPr b="0" i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arcs</a:t>
            </a: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Liste d’adjacence + tas de Fibonacci : O(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m</a:t>
            </a:r>
            <a:r>
              <a:rPr b="0" i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+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n </a:t>
            </a:r>
            <a:r>
              <a:rPr b="0" i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x log(</a:t>
            </a:r>
            <a:r>
              <a:rPr b="0" i="1" lang="fr-FR" sz="2600" spc="-1" strike="noStrike">
                <a:solidFill>
                  <a:srgbClr val="ff860d"/>
                </a:solidFill>
                <a:latin typeface="Open Sans"/>
                <a:ea typeface="DejaVu Sans"/>
              </a:rPr>
              <a:t>n</a:t>
            </a:r>
            <a:r>
              <a:rPr b="0" i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))</a:t>
            </a: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00320" y="1519560"/>
            <a:ext cx="56160" cy="3999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>
            <a:off x="456840" y="1519560"/>
            <a:ext cx="360" cy="3999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457200" y="4114800"/>
            <a:ext cx="10880640" cy="162468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11512080" y="243000"/>
            <a:ext cx="449640" cy="449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3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554480" y="-28800"/>
            <a:ext cx="97833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4800" spc="-1" strike="noStrike">
                <a:solidFill>
                  <a:srgbClr val="ffffff"/>
                </a:solidFill>
                <a:latin typeface="Noto Sans"/>
                <a:ea typeface="Noto Sans"/>
              </a:rPr>
              <a:t>Premier programme  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097640" y="1371600"/>
            <a:ext cx="10148760" cy="20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377440" y="3017520"/>
            <a:ext cx="756000" cy="730800"/>
          </a:xfrm>
          <a:prstGeom prst="ellipse">
            <a:avLst/>
          </a:prstGeom>
          <a:solidFill>
            <a:srgbClr val="ff8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4"/>
          <p:cNvSpPr/>
          <p:nvPr/>
        </p:nvSpPr>
        <p:spPr>
          <a:xfrm rot="435000">
            <a:off x="3974040" y="1531440"/>
            <a:ext cx="706320" cy="711360"/>
          </a:xfrm>
          <a:prstGeom prst="ellipse">
            <a:avLst/>
          </a:prstGeom>
          <a:solidFill>
            <a:srgbClr val="ff8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5"/>
          <p:cNvSpPr/>
          <p:nvPr/>
        </p:nvSpPr>
        <p:spPr>
          <a:xfrm flipH="1">
            <a:off x="3016800" y="2103120"/>
            <a:ext cx="1000080" cy="100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5c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6"/>
          <p:cNvSpPr/>
          <p:nvPr/>
        </p:nvSpPr>
        <p:spPr>
          <a:xfrm flipH="1" flipV="1">
            <a:off x="2924280" y="3748320"/>
            <a:ext cx="913680" cy="127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5c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7"/>
          <p:cNvSpPr/>
          <p:nvPr/>
        </p:nvSpPr>
        <p:spPr>
          <a:xfrm flipH="1">
            <a:off x="4479840" y="3749040"/>
            <a:ext cx="1188000" cy="13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5c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8"/>
          <p:cNvSpPr/>
          <p:nvPr/>
        </p:nvSpPr>
        <p:spPr>
          <a:xfrm>
            <a:off x="2504880" y="3071160"/>
            <a:ext cx="45648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4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26" name="CustomShape 9"/>
          <p:cNvSpPr/>
          <p:nvPr/>
        </p:nvSpPr>
        <p:spPr>
          <a:xfrm>
            <a:off x="3931920" y="1572120"/>
            <a:ext cx="7819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3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27" name="CustomShape 10"/>
          <p:cNvSpPr/>
          <p:nvPr/>
        </p:nvSpPr>
        <p:spPr>
          <a:xfrm>
            <a:off x="3235680" y="2053800"/>
            <a:ext cx="781920" cy="4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7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28" name="CustomShape 11"/>
          <p:cNvSpPr/>
          <p:nvPr/>
        </p:nvSpPr>
        <p:spPr>
          <a:xfrm rot="435000">
            <a:off x="3791160" y="4914720"/>
            <a:ext cx="706320" cy="711360"/>
          </a:xfrm>
          <a:prstGeom prst="ellipse">
            <a:avLst/>
          </a:prstGeom>
          <a:solidFill>
            <a:srgbClr val="ff8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2"/>
          <p:cNvSpPr/>
          <p:nvPr/>
        </p:nvSpPr>
        <p:spPr>
          <a:xfrm>
            <a:off x="3749040" y="4955400"/>
            <a:ext cx="7819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5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30" name="CustomShape 13"/>
          <p:cNvSpPr/>
          <p:nvPr/>
        </p:nvSpPr>
        <p:spPr>
          <a:xfrm>
            <a:off x="3383280" y="4371840"/>
            <a:ext cx="781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4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31" name="CustomShape 14"/>
          <p:cNvSpPr/>
          <p:nvPr/>
        </p:nvSpPr>
        <p:spPr>
          <a:xfrm rot="435000">
            <a:off x="5437080" y="3085920"/>
            <a:ext cx="706320" cy="711360"/>
          </a:xfrm>
          <a:prstGeom prst="ellipse">
            <a:avLst/>
          </a:prstGeom>
          <a:solidFill>
            <a:srgbClr val="ff8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5"/>
          <p:cNvSpPr/>
          <p:nvPr/>
        </p:nvSpPr>
        <p:spPr>
          <a:xfrm>
            <a:off x="5394960" y="3126600"/>
            <a:ext cx="7819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2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>
            <a:off x="4663440" y="3931920"/>
            <a:ext cx="78192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3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>
            <a:off x="4663440" y="2011680"/>
            <a:ext cx="913680" cy="11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5c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8"/>
          <p:cNvSpPr/>
          <p:nvPr/>
        </p:nvSpPr>
        <p:spPr>
          <a:xfrm>
            <a:off x="4663440" y="1994400"/>
            <a:ext cx="781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1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36" name="CustomShape 19"/>
          <p:cNvSpPr/>
          <p:nvPr/>
        </p:nvSpPr>
        <p:spPr>
          <a:xfrm rot="435000">
            <a:off x="7997400" y="1595520"/>
            <a:ext cx="706320" cy="711360"/>
          </a:xfrm>
          <a:prstGeom prst="ellipse">
            <a:avLst/>
          </a:prstGeom>
          <a:solidFill>
            <a:srgbClr val="ff8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0"/>
          <p:cNvSpPr/>
          <p:nvPr/>
        </p:nvSpPr>
        <p:spPr>
          <a:xfrm>
            <a:off x="7955280" y="1636200"/>
            <a:ext cx="7819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6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38" name="CustomShape 21"/>
          <p:cNvSpPr/>
          <p:nvPr/>
        </p:nvSpPr>
        <p:spPr>
          <a:xfrm flipV="1">
            <a:off x="6177600" y="2101320"/>
            <a:ext cx="1868400" cy="11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5c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2"/>
          <p:cNvSpPr/>
          <p:nvPr/>
        </p:nvSpPr>
        <p:spPr>
          <a:xfrm flipH="1">
            <a:off x="4491720" y="3738960"/>
            <a:ext cx="1188000" cy="13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5c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3"/>
          <p:cNvSpPr/>
          <p:nvPr/>
        </p:nvSpPr>
        <p:spPr>
          <a:xfrm>
            <a:off x="6035040" y="2651760"/>
            <a:ext cx="781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11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41" name="CustomShape 24"/>
          <p:cNvSpPr/>
          <p:nvPr/>
        </p:nvSpPr>
        <p:spPr>
          <a:xfrm rot="435000">
            <a:off x="9675000" y="2903040"/>
            <a:ext cx="706320" cy="711360"/>
          </a:xfrm>
          <a:prstGeom prst="ellipse">
            <a:avLst/>
          </a:prstGeom>
          <a:solidFill>
            <a:srgbClr val="ff8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5"/>
          <p:cNvSpPr/>
          <p:nvPr/>
        </p:nvSpPr>
        <p:spPr>
          <a:xfrm>
            <a:off x="9632880" y="2943720"/>
            <a:ext cx="7819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1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43" name="CustomShape 26"/>
          <p:cNvSpPr/>
          <p:nvPr/>
        </p:nvSpPr>
        <p:spPr>
          <a:xfrm flipV="1">
            <a:off x="6177600" y="3414240"/>
            <a:ext cx="3505680" cy="2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5c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7"/>
          <p:cNvSpPr/>
          <p:nvPr/>
        </p:nvSpPr>
        <p:spPr>
          <a:xfrm>
            <a:off x="8575920" y="2560320"/>
            <a:ext cx="781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1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45" name="CustomShape 28"/>
          <p:cNvSpPr/>
          <p:nvPr/>
        </p:nvSpPr>
        <p:spPr>
          <a:xfrm rot="435000">
            <a:off x="7846200" y="4731840"/>
            <a:ext cx="706320" cy="711360"/>
          </a:xfrm>
          <a:prstGeom prst="ellipse">
            <a:avLst/>
          </a:prstGeom>
          <a:solidFill>
            <a:srgbClr val="ff86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9"/>
          <p:cNvSpPr/>
          <p:nvPr/>
        </p:nvSpPr>
        <p:spPr>
          <a:xfrm>
            <a:off x="7804080" y="4772520"/>
            <a:ext cx="781920" cy="62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7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47" name="CustomShape 30"/>
          <p:cNvSpPr/>
          <p:nvPr/>
        </p:nvSpPr>
        <p:spPr>
          <a:xfrm flipV="1">
            <a:off x="8503920" y="3564360"/>
            <a:ext cx="1462320" cy="13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5c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1"/>
          <p:cNvSpPr/>
          <p:nvPr/>
        </p:nvSpPr>
        <p:spPr>
          <a:xfrm>
            <a:off x="8229600" y="4371840"/>
            <a:ext cx="781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1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49" name="CustomShape 32"/>
          <p:cNvSpPr/>
          <p:nvPr/>
        </p:nvSpPr>
        <p:spPr>
          <a:xfrm>
            <a:off x="8737920" y="1828800"/>
            <a:ext cx="1319760" cy="103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5c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3"/>
          <p:cNvSpPr/>
          <p:nvPr/>
        </p:nvSpPr>
        <p:spPr>
          <a:xfrm flipH="1" flipV="1">
            <a:off x="8575200" y="2193840"/>
            <a:ext cx="111600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fff5ce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4"/>
          <p:cNvSpPr/>
          <p:nvPr/>
        </p:nvSpPr>
        <p:spPr>
          <a:xfrm>
            <a:off x="8961120" y="1828800"/>
            <a:ext cx="781920" cy="4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Open Sans"/>
                <a:ea typeface="Noto Sans CJK SC"/>
              </a:rPr>
              <a:t>3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252" name="CustomShape 35"/>
          <p:cNvSpPr/>
          <p:nvPr/>
        </p:nvSpPr>
        <p:spPr>
          <a:xfrm>
            <a:off x="1280160" y="3144960"/>
            <a:ext cx="914040" cy="54792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6"/>
          <p:cNvSpPr/>
          <p:nvPr/>
        </p:nvSpPr>
        <p:spPr>
          <a:xfrm>
            <a:off x="3657600" y="5773320"/>
            <a:ext cx="913680" cy="54792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7"/>
          <p:cNvSpPr/>
          <p:nvPr/>
        </p:nvSpPr>
        <p:spPr>
          <a:xfrm>
            <a:off x="7772400" y="5577840"/>
            <a:ext cx="913680" cy="54792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38"/>
          <p:cNvSpPr/>
          <p:nvPr/>
        </p:nvSpPr>
        <p:spPr>
          <a:xfrm>
            <a:off x="10551600" y="2926080"/>
            <a:ext cx="913680" cy="54792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9"/>
          <p:cNvSpPr/>
          <p:nvPr/>
        </p:nvSpPr>
        <p:spPr>
          <a:xfrm>
            <a:off x="7955280" y="969840"/>
            <a:ext cx="913680" cy="54792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0"/>
          <p:cNvSpPr/>
          <p:nvPr/>
        </p:nvSpPr>
        <p:spPr>
          <a:xfrm>
            <a:off x="3931920" y="914400"/>
            <a:ext cx="913680" cy="54792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1"/>
          <p:cNvSpPr/>
          <p:nvPr/>
        </p:nvSpPr>
        <p:spPr>
          <a:xfrm>
            <a:off x="4389120" y="3190320"/>
            <a:ext cx="913680" cy="547920"/>
          </a:xfrm>
          <a:prstGeom prst="rect">
            <a:avLst/>
          </a:prstGeom>
          <a:solidFill>
            <a:srgbClr val="ff86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42"/>
          <p:cNvSpPr/>
          <p:nvPr/>
        </p:nvSpPr>
        <p:spPr>
          <a:xfrm>
            <a:off x="1335600" y="3040920"/>
            <a:ext cx="82224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83caff"/>
                </a:solidFill>
                <a:latin typeface="Times New Roman"/>
                <a:ea typeface="Times New Roman"/>
              </a:rPr>
              <a:t>∞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60" name="CustomShape 43"/>
          <p:cNvSpPr/>
          <p:nvPr/>
        </p:nvSpPr>
        <p:spPr>
          <a:xfrm>
            <a:off x="4480560" y="3086280"/>
            <a:ext cx="73080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83caff"/>
                </a:solidFill>
                <a:latin typeface="Times New Roman"/>
                <a:ea typeface="Times New Roman"/>
              </a:rPr>
              <a:t>∞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61" name="CustomShape 44"/>
          <p:cNvSpPr/>
          <p:nvPr/>
        </p:nvSpPr>
        <p:spPr>
          <a:xfrm>
            <a:off x="3693600" y="5633280"/>
            <a:ext cx="82224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83caff"/>
                </a:solidFill>
                <a:latin typeface="Times New Roman"/>
                <a:ea typeface="Times New Roman"/>
              </a:rPr>
              <a:t>∞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62" name="CustomShape 45"/>
          <p:cNvSpPr/>
          <p:nvPr/>
        </p:nvSpPr>
        <p:spPr>
          <a:xfrm>
            <a:off x="7791840" y="5450400"/>
            <a:ext cx="82224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83caff"/>
                </a:solidFill>
                <a:latin typeface="Times New Roman"/>
                <a:ea typeface="Times New Roman"/>
              </a:rPr>
              <a:t>∞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63" name="CustomShape 46"/>
          <p:cNvSpPr/>
          <p:nvPr/>
        </p:nvSpPr>
        <p:spPr>
          <a:xfrm>
            <a:off x="10571040" y="2786040"/>
            <a:ext cx="82224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83caff"/>
                </a:solidFill>
                <a:latin typeface="Times New Roman"/>
                <a:ea typeface="Times New Roman"/>
              </a:rPr>
              <a:t>∞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64" name="CustomShape 47"/>
          <p:cNvSpPr/>
          <p:nvPr/>
        </p:nvSpPr>
        <p:spPr>
          <a:xfrm>
            <a:off x="7991280" y="842400"/>
            <a:ext cx="82224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000" spc="-1" strike="noStrike">
                <a:solidFill>
                  <a:srgbClr val="83caff"/>
                </a:solidFill>
                <a:latin typeface="Times New Roman"/>
                <a:ea typeface="Times New Roman"/>
              </a:rPr>
              <a:t>∞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65" name="CustomShape 48"/>
          <p:cNvSpPr/>
          <p:nvPr/>
        </p:nvSpPr>
        <p:spPr>
          <a:xfrm>
            <a:off x="3967920" y="878400"/>
            <a:ext cx="82224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3200" spc="-1" strike="noStrike">
                <a:solidFill>
                  <a:srgbClr val="83caff"/>
                </a:solidFill>
                <a:latin typeface="Times New Roman"/>
                <a:ea typeface="Times New Roman"/>
              </a:rPr>
              <a:t>0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66" name="CustomShape 49"/>
          <p:cNvSpPr/>
          <p:nvPr/>
        </p:nvSpPr>
        <p:spPr>
          <a:xfrm>
            <a:off x="602640" y="914400"/>
            <a:ext cx="259704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Initialisation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267" name="CustomShape 50"/>
          <p:cNvSpPr/>
          <p:nvPr/>
        </p:nvSpPr>
        <p:spPr>
          <a:xfrm>
            <a:off x="457200" y="1035000"/>
            <a:ext cx="258840" cy="24444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51"/>
          <p:cNvSpPr/>
          <p:nvPr/>
        </p:nvSpPr>
        <p:spPr>
          <a:xfrm>
            <a:off x="11512080" y="243000"/>
            <a:ext cx="449640" cy="449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4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 rot="17152200">
            <a:off x="6079320" y="-1030680"/>
            <a:ext cx="504000" cy="12263760"/>
          </a:xfrm>
          <a:custGeom>
            <a:avLst/>
            <a:gdLst/>
            <a:ahLst/>
            <a:rect l="l" t="t" r="r" b="b"/>
            <a:pathLst>
              <a:path w="504725" h="12855771">
                <a:moveTo>
                  <a:pt x="168274" y="12855771"/>
                </a:moveTo>
                <a:lnTo>
                  <a:pt x="0" y="12243730"/>
                </a:lnTo>
                <a:lnTo>
                  <a:pt x="246888" y="0"/>
                </a:lnTo>
                <a:lnTo>
                  <a:pt x="504725" y="12745676"/>
                </a:lnTo>
                <a:lnTo>
                  <a:pt x="168274" y="128557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014480" y="3488760"/>
            <a:ext cx="752760" cy="362880"/>
          </a:xfrm>
          <a:prstGeom prst="ellipse">
            <a:avLst/>
          </a:prstGeom>
          <a:solidFill>
            <a:schemeClr val="accent5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1326600" y="2427480"/>
            <a:ext cx="109440" cy="12718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494640" y="996480"/>
            <a:ext cx="1765440" cy="8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360000" y="1085040"/>
            <a:ext cx="2303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Améliorer le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code python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éventuellement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Tas binaire,Fibo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324000" y="468000"/>
            <a:ext cx="20743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7</a:t>
            </a: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</a:t>
            </a: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</a:t>
            </a: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494640" y="2427480"/>
            <a:ext cx="1765440" cy="8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8"/>
          <p:cNvSpPr/>
          <p:nvPr/>
        </p:nvSpPr>
        <p:spPr>
          <a:xfrm>
            <a:off x="82440" y="5976000"/>
            <a:ext cx="654120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Timel</a:t>
            </a: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ine 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11512440" y="243000"/>
            <a:ext cx="450360" cy="4503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8" name="CustomShape 10"/>
          <p:cNvSpPr/>
          <p:nvPr/>
        </p:nvSpPr>
        <p:spPr>
          <a:xfrm>
            <a:off x="3204000" y="4141800"/>
            <a:ext cx="863640" cy="429840"/>
          </a:xfrm>
          <a:prstGeom prst="ellipse">
            <a:avLst/>
          </a:prstGeom>
          <a:solidFill>
            <a:srgbClr val="83caff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11"/>
          <p:cNvSpPr/>
          <p:nvPr/>
        </p:nvSpPr>
        <p:spPr>
          <a:xfrm>
            <a:off x="3594600" y="3116520"/>
            <a:ext cx="109440" cy="1271880"/>
          </a:xfrm>
          <a:prstGeom prst="roundRect">
            <a:avLst>
              <a:gd name="adj" fmla="val 50000"/>
            </a:avLst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2"/>
          <p:cNvSpPr/>
          <p:nvPr/>
        </p:nvSpPr>
        <p:spPr>
          <a:xfrm>
            <a:off x="2762640" y="1757520"/>
            <a:ext cx="1765440" cy="88200"/>
          </a:xfrm>
          <a:prstGeom prst="rect">
            <a:avLst/>
          </a:prstGeom>
          <a:solidFill>
            <a:srgbClr val="83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3"/>
          <p:cNvSpPr/>
          <p:nvPr/>
        </p:nvSpPr>
        <p:spPr>
          <a:xfrm>
            <a:off x="2664000" y="1846080"/>
            <a:ext cx="23036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Calc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ul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exac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te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de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com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plexi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té.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Réali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ser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des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tests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unita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ires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2592000" y="1229040"/>
            <a:ext cx="20743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9 </a:t>
            </a: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de</a:t>
            </a: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2762640" y="3116520"/>
            <a:ext cx="1765440" cy="88200"/>
          </a:xfrm>
          <a:prstGeom prst="rect">
            <a:avLst/>
          </a:prstGeom>
          <a:solidFill>
            <a:srgbClr val="83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16"/>
          <p:cNvSpPr/>
          <p:nvPr/>
        </p:nvSpPr>
        <p:spPr>
          <a:xfrm>
            <a:off x="5400000" y="4676760"/>
            <a:ext cx="1115640" cy="542880"/>
          </a:xfrm>
          <a:prstGeom prst="ellipse">
            <a:avLst/>
          </a:prstGeom>
          <a:solidFill>
            <a:srgbClr val="a9a9a9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17"/>
          <p:cNvSpPr/>
          <p:nvPr/>
        </p:nvSpPr>
        <p:spPr>
          <a:xfrm>
            <a:off x="5898600" y="3687480"/>
            <a:ext cx="109440" cy="127188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8"/>
          <p:cNvSpPr/>
          <p:nvPr/>
        </p:nvSpPr>
        <p:spPr>
          <a:xfrm>
            <a:off x="5066640" y="2328480"/>
            <a:ext cx="1765440" cy="882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9"/>
          <p:cNvSpPr/>
          <p:nvPr/>
        </p:nvSpPr>
        <p:spPr>
          <a:xfrm>
            <a:off x="4968000" y="2417040"/>
            <a:ext cx="2303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Mes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urer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les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perf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orma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nces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En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mati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ère 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de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tem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ps,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espa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ce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8" name="CustomShape 20"/>
          <p:cNvSpPr/>
          <p:nvPr/>
        </p:nvSpPr>
        <p:spPr>
          <a:xfrm>
            <a:off x="4896000" y="1800000"/>
            <a:ext cx="20743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11 dec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289" name="CustomShape 21"/>
          <p:cNvSpPr/>
          <p:nvPr/>
        </p:nvSpPr>
        <p:spPr>
          <a:xfrm>
            <a:off x="5066640" y="3687480"/>
            <a:ext cx="1765440" cy="882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22"/>
          <p:cNvSpPr/>
          <p:nvPr/>
        </p:nvSpPr>
        <p:spPr>
          <a:xfrm>
            <a:off x="7632000" y="5293800"/>
            <a:ext cx="1295640" cy="645840"/>
          </a:xfrm>
          <a:prstGeom prst="ellipse">
            <a:avLst/>
          </a:prstGeom>
          <a:solidFill>
            <a:srgbClr val="83caff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3"/>
          <p:cNvSpPr/>
          <p:nvPr/>
        </p:nvSpPr>
        <p:spPr>
          <a:xfrm>
            <a:off x="8202600" y="4376520"/>
            <a:ext cx="109440" cy="1271880"/>
          </a:xfrm>
          <a:prstGeom prst="roundRect">
            <a:avLst>
              <a:gd name="adj" fmla="val 50000"/>
            </a:avLst>
          </a:prstGeom>
          <a:solidFill>
            <a:srgbClr val="649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24"/>
          <p:cNvSpPr/>
          <p:nvPr/>
        </p:nvSpPr>
        <p:spPr>
          <a:xfrm>
            <a:off x="7370640" y="3017520"/>
            <a:ext cx="1765440" cy="88200"/>
          </a:xfrm>
          <a:prstGeom prst="rect">
            <a:avLst/>
          </a:prstGeom>
          <a:solidFill>
            <a:srgbClr val="83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25"/>
          <p:cNvSpPr/>
          <p:nvPr/>
        </p:nvSpPr>
        <p:spPr>
          <a:xfrm>
            <a:off x="7308360" y="3106080"/>
            <a:ext cx="2303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Comparer les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Résultats, faire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des vérifications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sur le travail  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4" name="CustomShape 26"/>
          <p:cNvSpPr/>
          <p:nvPr/>
        </p:nvSpPr>
        <p:spPr>
          <a:xfrm>
            <a:off x="7200000" y="2489040"/>
            <a:ext cx="20743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15 dec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295" name="CustomShape 27"/>
          <p:cNvSpPr/>
          <p:nvPr/>
        </p:nvSpPr>
        <p:spPr>
          <a:xfrm>
            <a:off x="7370640" y="4376520"/>
            <a:ext cx="1765440" cy="88200"/>
          </a:xfrm>
          <a:prstGeom prst="rect">
            <a:avLst/>
          </a:prstGeom>
          <a:solidFill>
            <a:srgbClr val="83c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8"/>
          <p:cNvSpPr/>
          <p:nvPr/>
        </p:nvSpPr>
        <p:spPr>
          <a:xfrm>
            <a:off x="10008000" y="5936760"/>
            <a:ext cx="1443240" cy="722880"/>
          </a:xfrm>
          <a:prstGeom prst="ellipse">
            <a:avLst/>
          </a:prstGeom>
          <a:solidFill>
            <a:schemeClr val="accent5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9"/>
          <p:cNvSpPr/>
          <p:nvPr/>
        </p:nvSpPr>
        <p:spPr>
          <a:xfrm>
            <a:off x="10650600" y="5055480"/>
            <a:ext cx="109440" cy="127188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30"/>
          <p:cNvSpPr/>
          <p:nvPr/>
        </p:nvSpPr>
        <p:spPr>
          <a:xfrm>
            <a:off x="9818640" y="3624480"/>
            <a:ext cx="1765440" cy="8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31"/>
          <p:cNvSpPr/>
          <p:nvPr/>
        </p:nvSpPr>
        <p:spPr>
          <a:xfrm>
            <a:off x="9684000" y="3713040"/>
            <a:ext cx="23036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32"/>
          <p:cNvSpPr/>
          <p:nvPr/>
        </p:nvSpPr>
        <p:spPr>
          <a:xfrm>
            <a:off x="9648000" y="3096000"/>
            <a:ext cx="20743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20 dec</a:t>
            </a:r>
            <a:endParaRPr b="0" lang="fr-FR" sz="2600" spc="-1" strike="noStrike">
              <a:latin typeface="Arial"/>
            </a:endParaRPr>
          </a:p>
        </p:txBody>
      </p:sp>
      <p:sp>
        <p:nvSpPr>
          <p:cNvPr id="301" name="CustomShape 33"/>
          <p:cNvSpPr/>
          <p:nvPr/>
        </p:nvSpPr>
        <p:spPr>
          <a:xfrm>
            <a:off x="9818640" y="5055480"/>
            <a:ext cx="1765440" cy="8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34"/>
          <p:cNvSpPr/>
          <p:nvPr/>
        </p:nvSpPr>
        <p:spPr>
          <a:xfrm>
            <a:off x="9720000" y="3744000"/>
            <a:ext cx="196812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Finaliser le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projet , rédiger le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rapport final sous 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Texmaker.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3" name="CustomShape 35"/>
          <p:cNvSpPr/>
          <p:nvPr/>
        </p:nvSpPr>
        <p:spPr>
          <a:xfrm>
            <a:off x="82440" y="5976000"/>
            <a:ext cx="654120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Timeline 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304" name="CustomShape 36"/>
          <p:cNvSpPr/>
          <p:nvPr/>
        </p:nvSpPr>
        <p:spPr>
          <a:xfrm>
            <a:off x="1656000" y="0"/>
            <a:ext cx="96721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4800" spc="-1" strike="noStrike">
                <a:solidFill>
                  <a:srgbClr val="ffffff"/>
                </a:solidFill>
                <a:latin typeface="Noto Sans"/>
                <a:ea typeface="Noto Sans"/>
              </a:rPr>
              <a:t>Perspective et planning</a:t>
            </a:r>
            <a:endParaRPr b="0" lang="fr-F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202760" y="235080"/>
            <a:ext cx="967212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5000" spc="-1" strike="noStrike">
                <a:solidFill>
                  <a:srgbClr val="ffffff"/>
                </a:solidFill>
                <a:latin typeface="Noto Sans"/>
                <a:ea typeface="Noto Sans"/>
              </a:rPr>
              <a:t>Conclusion </a:t>
            </a:r>
            <a:endParaRPr b="0" lang="fr-FR" sz="50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548640" y="1656000"/>
            <a:ext cx="11115360" cy="48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principe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l’algorithm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 de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Djiktra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peut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paraître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relativeme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nt simple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au départ,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notammen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pour les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graphes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simples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(pas de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temps,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poids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positifs)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néanmoin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s,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programm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er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naïvement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ce genre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d’algorith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me peut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aboutir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rapidemen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 à une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performan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(complexit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é) en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déclin.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L’avancem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ent du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travail est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globaleme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nt assez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bon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compte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tenu des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détails à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’pofiner’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et d’autres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facteurs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relatifs à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la gestion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d’autres </a:t>
            </a: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projets.  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Open Sans"/>
                <a:ea typeface="DejaVu Sans"/>
              </a:rPr>
              <a:t> </a:t>
            </a:r>
            <a:endParaRPr b="0" lang="fr-FR" sz="2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fr-FR" sz="26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78800" y="1728000"/>
            <a:ext cx="61560" cy="45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4"/>
          <p:cNvSpPr/>
          <p:nvPr/>
        </p:nvSpPr>
        <p:spPr>
          <a:xfrm>
            <a:off x="11512080" y="243000"/>
            <a:ext cx="449640" cy="449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Noto Sans"/>
                <a:ea typeface="Noto Sans"/>
              </a:rPr>
              <a:t>6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82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241640" y="264960"/>
            <a:ext cx="9368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Noto Sans Disp Light"/>
              </a:rPr>
              <a:t>It’s NOT just about ideas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241640" y="832680"/>
            <a:ext cx="9368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Noto Sans"/>
                <a:ea typeface="Noto Sans"/>
              </a:rPr>
              <a:t>It’s about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318680" y="1484280"/>
            <a:ext cx="9368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fcb414"/>
                </a:solidFill>
                <a:latin typeface="Noto Sans"/>
                <a:ea typeface="Noto Sans"/>
              </a:rPr>
              <a:t>MAKING IDEAS HAPPEN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 rot="20881800">
            <a:off x="2962800" y="3064320"/>
            <a:ext cx="589680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800" spc="-1" strike="noStrike">
                <a:solidFill>
                  <a:srgbClr val="ffffff"/>
                </a:solidFill>
                <a:latin typeface="Noto Sans"/>
                <a:ea typeface="Noto Sans"/>
              </a:rPr>
              <a:t>Merci !</a:t>
            </a:r>
            <a:endParaRPr b="0" lang="fr-FR" sz="8800" spc="-1" strike="noStrike">
              <a:latin typeface="Arial"/>
            </a:endParaRPr>
          </a:p>
        </p:txBody>
      </p:sp>
      <p:sp>
        <p:nvSpPr>
          <p:cNvPr id="313" name="Line 5"/>
          <p:cNvSpPr/>
          <p:nvPr/>
        </p:nvSpPr>
        <p:spPr>
          <a:xfrm flipV="1">
            <a:off x="3573360" y="4050360"/>
            <a:ext cx="5047200" cy="1116360"/>
          </a:xfrm>
          <a:prstGeom prst="line">
            <a:avLst/>
          </a:prstGeom>
          <a:ln w="19044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TextShape 6"/>
          <p:cNvSpPr txBox="1"/>
          <p:nvPr/>
        </p:nvSpPr>
        <p:spPr>
          <a:xfrm>
            <a:off x="7092000" y="6231960"/>
            <a:ext cx="555516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 u="sng">
                <a:solidFill>
                  <a:srgbClr val="ffffff"/>
                </a:solidFill>
                <a:uFillTx/>
                <a:latin typeface="Open Sans"/>
                <a:ea typeface="DejaVu Sans"/>
              </a:rPr>
              <a:t>Dirigé par</a:t>
            </a:r>
            <a:r>
              <a:rPr b="0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: Professeur </a:t>
            </a:r>
            <a:r>
              <a:rPr b="1" i="1" lang="fr-FR" sz="1800" spc="-1" strike="noStrike">
                <a:solidFill>
                  <a:srgbClr val="ffd700"/>
                </a:solidFill>
                <a:latin typeface="Open Sans"/>
                <a:ea typeface="DejaVu Sans"/>
              </a:rPr>
              <a:t>P</a:t>
            </a:r>
            <a:r>
              <a:rPr b="0" i="1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hilippe </a:t>
            </a:r>
            <a:r>
              <a:rPr b="1" i="1" lang="fr-FR" sz="1800" spc="-1" strike="noStrike">
                <a:solidFill>
                  <a:srgbClr val="ffd700"/>
                </a:solidFill>
                <a:latin typeface="Open Sans"/>
                <a:ea typeface="DejaVu Sans"/>
              </a:rPr>
              <a:t>L</a:t>
            </a:r>
            <a:r>
              <a:rPr b="0" i="1" lang="fr-FR" sz="1800" spc="-1" strike="noStrike">
                <a:solidFill>
                  <a:srgbClr val="ffffff"/>
                </a:solidFill>
                <a:latin typeface="Open Sans"/>
                <a:ea typeface="DejaVu Sans"/>
              </a:rPr>
              <a:t>anglois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13967</TotalTime>
  <Application>LibreOffice/6.4.7.2$Linux_X86_64 LibreOffice_project/40$Build-2</Application>
  <Words>38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2017-12-05T16:25:52Z</dcterms:created>
  <dc:creator>Igor</dc:creator>
  <dc:description/>
  <dc:language>en-US</dc:language>
  <cp:lastModifiedBy/>
  <dcterms:modified xsi:type="dcterms:W3CDTF">2021-12-02T15:51:21Z</dcterms:modified>
  <cp:revision>1025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