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69" d="100"/>
          <a:sy n="69" d="100"/>
        </p:scale>
        <p:origin x="-14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BFCA-F8A3-4BBE-808D-3F5B1C5B2A50}" type="datetimeFigureOut">
              <a:rPr lang="fr-FR" smtClean="0"/>
              <a:t>19/05/2019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39855-5FEE-4BCB-A32B-9D40B18C5FCF}" type="slidenum">
              <a:rPr lang="fr-FR" smtClean="0"/>
              <a:t>‹N°›</a:t>
            </a:fld>
            <a:endParaRPr lang="fr-FR"/>
          </a:p>
        </p:txBody>
      </p:sp>
    </p:spTree>
    <p:extLst>
      <p:ext uri="{BB962C8B-B14F-4D97-AF65-F5344CB8AC3E}">
        <p14:creationId xmlns:p14="http://schemas.microsoft.com/office/powerpoint/2010/main" val="188229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66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8F534B9-55AC-439C-B354-4FA963076A19}" type="slidenum">
              <a:rPr lang="en-US" altLang="en-US" smtClean="0"/>
              <a:pPr/>
              <a:t>4</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Sous-titr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Titr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fr-FR" smtClean="0"/>
              <a:t>Modifiez le style du titre</a:t>
            </a:r>
            <a:endParaRPr kumimoji="0" lang="en-US"/>
          </a:p>
        </p:txBody>
      </p:sp>
      <p:cxnSp>
        <p:nvCxnSpPr>
          <p:cNvPr id="8" name="Connecteur droi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ce réservé de la date 14"/>
          <p:cNvSpPr>
            <a:spLocks noGrp="1"/>
          </p:cNvSpPr>
          <p:nvPr>
            <p:ph type="dt" sz="half" idx="10"/>
          </p:nvPr>
        </p:nvSpPr>
        <p:spPr/>
        <p:txBody>
          <a:bodyPr/>
          <a:lstStyle/>
          <a:p>
            <a:fld id="{9ECB9136-6BB7-4E30-84B6-057649275963}" type="datetimeFigureOut">
              <a:rPr lang="fr-FR" smtClean="0"/>
              <a:t>19/05/2019</a:t>
            </a:fld>
            <a:endParaRPr lang="fr-FR"/>
          </a:p>
        </p:txBody>
      </p:sp>
      <p:sp>
        <p:nvSpPr>
          <p:cNvPr id="16" name="Espace réservé du numéro de diapositive 15"/>
          <p:cNvSpPr>
            <a:spLocks noGrp="1"/>
          </p:cNvSpPr>
          <p:nvPr>
            <p:ph type="sldNum" sz="quarter" idx="11"/>
          </p:nvPr>
        </p:nvSpPr>
        <p:spPr/>
        <p:txBody>
          <a:bodyPr/>
          <a:lstStyle/>
          <a:p>
            <a:fld id="{3FCB9B00-5421-4031-B630-F97F79AFE38C}" type="slidenum">
              <a:rPr lang="fr-FR" smtClean="0"/>
              <a:t>‹N°›</a:t>
            </a:fld>
            <a:endParaRPr lang="fr-FR"/>
          </a:p>
        </p:txBody>
      </p:sp>
      <p:sp>
        <p:nvSpPr>
          <p:cNvPr id="17" name="Espace réservé du pied de page 16"/>
          <p:cNvSpPr>
            <a:spLocks noGrp="1"/>
          </p:cNvSpPr>
          <p:nvPr>
            <p:ph type="ftr" sz="quarter" idx="12"/>
          </p:nvPr>
        </p:nvSpPr>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ECB9136-6BB7-4E30-84B6-057649275963}" type="datetimeFigureOut">
              <a:rPr lang="fr-FR" smtClean="0"/>
              <a:t>19/05/2019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B9B00-5421-4031-B630-F97F79AFE38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ECB9136-6BB7-4E30-84B6-057649275963}" type="datetimeFigureOut">
              <a:rPr lang="fr-FR" smtClean="0"/>
              <a:t>19/05/2019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B9B00-5421-4031-B630-F97F79AFE38C}"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457200" y="1524000"/>
            <a:ext cx="8229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4" name="Espace réservé de la date 13"/>
          <p:cNvSpPr>
            <a:spLocks noGrp="1"/>
          </p:cNvSpPr>
          <p:nvPr>
            <p:ph type="dt" sz="half" idx="14"/>
          </p:nvPr>
        </p:nvSpPr>
        <p:spPr/>
        <p:txBody>
          <a:bodyPr/>
          <a:lstStyle/>
          <a:p>
            <a:fld id="{9ECB9136-6BB7-4E30-84B6-057649275963}" type="datetimeFigureOut">
              <a:rPr lang="fr-FR" smtClean="0"/>
              <a:t>19/05/2019</a:t>
            </a:fld>
            <a:endParaRPr lang="fr-FR"/>
          </a:p>
        </p:txBody>
      </p:sp>
      <p:sp>
        <p:nvSpPr>
          <p:cNvPr id="15" name="Espace réservé du numéro de diapositive 14"/>
          <p:cNvSpPr>
            <a:spLocks noGrp="1"/>
          </p:cNvSpPr>
          <p:nvPr>
            <p:ph type="sldNum" sz="quarter" idx="15"/>
          </p:nvPr>
        </p:nvSpPr>
        <p:spPr/>
        <p:txBody>
          <a:bodyPr/>
          <a:lstStyle>
            <a:lvl1pPr algn="ctr">
              <a:defRPr/>
            </a:lvl1pPr>
          </a:lstStyle>
          <a:p>
            <a:fld id="{3FCB9B00-5421-4031-B630-F97F79AFE38C}" type="slidenum">
              <a:rPr lang="fr-FR" smtClean="0"/>
              <a:t>‹N°›</a:t>
            </a:fld>
            <a:endParaRPr lang="fr-FR"/>
          </a:p>
        </p:txBody>
      </p:sp>
      <p:sp>
        <p:nvSpPr>
          <p:cNvPr id="16" name="Espace réservé du pied de page 15"/>
          <p:cNvSpPr>
            <a:spLocks noGrp="1"/>
          </p:cNvSpPr>
          <p:nvPr>
            <p:ph type="ftr" sz="quarter" idx="16"/>
          </p:nvPr>
        </p:nvSpPr>
        <p:spPr/>
        <p:txBody>
          <a:bodyPr/>
          <a:lstStyle/>
          <a:p>
            <a:endParaRPr lang="fr-FR"/>
          </a:p>
        </p:txBody>
      </p:sp>
      <p:sp>
        <p:nvSpPr>
          <p:cNvPr id="17" name="Titre 16"/>
          <p:cNvSpPr>
            <a:spLocks noGrp="1"/>
          </p:cNvSpPr>
          <p:nvPr>
            <p:ph type="title"/>
          </p:nvPr>
        </p:nvSpPr>
        <p:spPr/>
        <p:txBody>
          <a:bodyPr rtlCol="0" anchor="b" anchorCtr="0"/>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9ECB9136-6BB7-4E30-84B6-057649275963}" type="datetimeFigureOut">
              <a:rPr lang="fr-FR" smtClean="0"/>
              <a:t>19/05/2019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B9B00-5421-4031-B630-F97F79AFE38C}" type="slidenum">
              <a:rPr lang="fr-FR" smtClean="0"/>
              <a:t>‹N°›</a:t>
            </a:fld>
            <a:endParaRPr lang="fr-FR"/>
          </a:p>
        </p:txBody>
      </p:sp>
      <p:sp>
        <p:nvSpPr>
          <p:cNvPr id="2" name="Titr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cxnSp>
        <p:nvCxnSpPr>
          <p:cNvPr id="7" name="Connecteur droi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9ECB9136-6BB7-4E30-84B6-057649275963}" type="datetimeFigureOut">
              <a:rPr lang="fr-FR" smtClean="0"/>
              <a:t>19/05/2019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CB9B00-5421-4031-B630-F97F79AFE38C}" type="slidenum">
              <a:rPr lang="fr-FR" smtClean="0"/>
              <a:t>‹N°›</a:t>
            </a:fld>
            <a:endParaRPr lang="fr-FR"/>
          </a:p>
        </p:txBody>
      </p:sp>
      <p:sp>
        <p:nvSpPr>
          <p:cNvPr id="2" name="Titre 1"/>
          <p:cNvSpPr>
            <a:spLocks noGrp="1"/>
          </p:cNvSpPr>
          <p:nvPr>
            <p:ph type="title"/>
          </p:nvPr>
        </p:nvSpPr>
        <p:spPr/>
        <p:txBody>
          <a:bodyPr/>
          <a:lstStyle/>
          <a:p>
            <a:r>
              <a:rPr kumimoji="0" lang="fr-FR" smtClean="0"/>
              <a:t>Modifiez le style du titre</a:t>
            </a:r>
            <a:endParaRPr kumimoji="0" lang="en-US"/>
          </a:p>
        </p:txBody>
      </p:sp>
      <p:sp>
        <p:nvSpPr>
          <p:cNvPr id="11" name="Espace réservé du contenu 10"/>
          <p:cNvSpPr>
            <a:spLocks noGrp="1"/>
          </p:cNvSpPr>
          <p:nvPr>
            <p:ph sz="half" idx="1"/>
          </p:nvPr>
        </p:nvSpPr>
        <p:spPr>
          <a:xfrm>
            <a:off x="457200" y="1524000"/>
            <a:ext cx="4059936"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524000"/>
            <a:ext cx="4059936"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3FCB9B00-5421-4031-B630-F97F79AFE38C}" type="slidenum">
              <a:rPr lang="fr-FR" smtClean="0"/>
              <a:t>‹N°›</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7" name="Espace réservé de la date 6"/>
          <p:cNvSpPr>
            <a:spLocks noGrp="1"/>
          </p:cNvSpPr>
          <p:nvPr>
            <p:ph type="dt" sz="half" idx="10"/>
          </p:nvPr>
        </p:nvSpPr>
        <p:spPr/>
        <p:txBody>
          <a:bodyPr/>
          <a:lstStyle/>
          <a:p>
            <a:fld id="{9ECB9136-6BB7-4E30-84B6-057649275963}" type="datetimeFigureOut">
              <a:rPr lang="fr-FR" smtClean="0"/>
              <a:t>19/05/2019</a:t>
            </a:fld>
            <a:endParaRPr lang="fr-FR"/>
          </a:p>
        </p:txBody>
      </p:sp>
      <p:sp>
        <p:nvSpPr>
          <p:cNvPr id="3" name="Espace réservé du texte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32" name="Espace réservé du contenu 31"/>
          <p:cNvSpPr>
            <a:spLocks noGrp="1"/>
          </p:cNvSpPr>
          <p:nvPr>
            <p:ph sz="half" idx="2"/>
          </p:nvPr>
        </p:nvSpPr>
        <p:spPr>
          <a:xfrm>
            <a:off x="457200" y="2201896"/>
            <a:ext cx="4038600" cy="391363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4" name="Espace réservé du contenu 33"/>
          <p:cNvSpPr>
            <a:spLocks noGrp="1"/>
          </p:cNvSpPr>
          <p:nvPr>
            <p:ph sz="quarter" idx="4"/>
          </p:nvPr>
        </p:nvSpPr>
        <p:spPr>
          <a:xfrm>
            <a:off x="4649788" y="2201896"/>
            <a:ext cx="4038600" cy="391363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 name="Titre 1"/>
          <p:cNvSpPr>
            <a:spLocks noGrp="1"/>
          </p:cNvSpPr>
          <p:nvPr>
            <p:ph type="title"/>
          </p:nvPr>
        </p:nvSpPr>
        <p:spPr>
          <a:xfrm>
            <a:off x="457200" y="155448"/>
            <a:ext cx="8229600" cy="1143000"/>
          </a:xfrm>
        </p:spPr>
        <p:txBody>
          <a:bodyPr anchor="b" anchorCtr="0"/>
          <a:lstStyle>
            <a:lvl1pPr>
              <a:defRPr/>
            </a:lvl1pPr>
          </a:lstStyle>
          <a:p>
            <a:r>
              <a:rPr kumimoji="0" lang="fr-FR" smtClean="0"/>
              <a:t>Modifiez le style du titre</a:t>
            </a:r>
            <a:endParaRPr kumimoji="0" lang="en-US"/>
          </a:p>
        </p:txBody>
      </p:sp>
      <p:sp>
        <p:nvSpPr>
          <p:cNvPr id="12" name="Espace réservé du texte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cxnSp>
        <p:nvCxnSpPr>
          <p:cNvPr id="10" name="Connecteur droi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9ECB9136-6BB7-4E30-84B6-057649275963}" type="datetimeFigureOut">
              <a:rPr lang="fr-FR" smtClean="0"/>
              <a:t>19/05/2019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CB9B00-5421-4031-B630-F97F79AFE38C}" type="slidenum">
              <a:rPr lang="fr-FR" smtClean="0"/>
              <a:t>‹N°›</a:t>
            </a:fld>
            <a:endParaRPr lang="fr-FR"/>
          </a:p>
        </p:txBody>
      </p:sp>
      <p:sp>
        <p:nvSpPr>
          <p:cNvPr id="2" name="Titre 1"/>
          <p:cNvSpPr>
            <a:spLocks noGrp="1"/>
          </p:cNvSpPr>
          <p:nvPr>
            <p:ph type="title"/>
          </p:nvPr>
        </p:nvSpPr>
        <p:spPr/>
        <p:txBody>
          <a:bodyPr/>
          <a:lstStyle/>
          <a:p>
            <a:r>
              <a:rPr kumimoji="0" lang="fr-FR" smtClean="0"/>
              <a:t>Modifiez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ECB9136-6BB7-4E30-84B6-057649275963}" type="datetimeFigureOut">
              <a:rPr lang="fr-FR" smtClean="0"/>
              <a:t>19/05/2019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CB9B00-5421-4031-B630-F97F79AFE38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9" name="Espace réservé du contenu 28"/>
          <p:cNvSpPr>
            <a:spLocks noGrp="1"/>
          </p:cNvSpPr>
          <p:nvPr>
            <p:ph sz="quarter" idx="1"/>
          </p:nvPr>
        </p:nvSpPr>
        <p:spPr>
          <a:xfrm>
            <a:off x="457200" y="457200"/>
            <a:ext cx="6248400" cy="5715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 name="Espace réservé du texte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31" name="Titr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Modifiez le style du titre</a:t>
            </a:r>
            <a:endParaRPr kumimoji="0" lang="en-US"/>
          </a:p>
        </p:txBody>
      </p:sp>
      <p:sp>
        <p:nvSpPr>
          <p:cNvPr id="8" name="Espace réservé de la date 7"/>
          <p:cNvSpPr>
            <a:spLocks noGrp="1"/>
          </p:cNvSpPr>
          <p:nvPr>
            <p:ph type="dt" sz="half" idx="14"/>
          </p:nvPr>
        </p:nvSpPr>
        <p:spPr/>
        <p:txBody>
          <a:bodyPr/>
          <a:lstStyle/>
          <a:p>
            <a:fld id="{9ECB9136-6BB7-4E30-84B6-057649275963}" type="datetimeFigureOut">
              <a:rPr lang="fr-FR" smtClean="0"/>
              <a:t>19/05/2019</a:t>
            </a:fld>
            <a:endParaRPr lang="fr-FR"/>
          </a:p>
        </p:txBody>
      </p:sp>
      <p:sp>
        <p:nvSpPr>
          <p:cNvPr id="9" name="Espace réservé du numéro de diapositive 8"/>
          <p:cNvSpPr>
            <a:spLocks noGrp="1"/>
          </p:cNvSpPr>
          <p:nvPr>
            <p:ph type="sldNum" sz="quarter" idx="15"/>
          </p:nvPr>
        </p:nvSpPr>
        <p:spPr/>
        <p:txBody>
          <a:bodyPr/>
          <a:lstStyle/>
          <a:p>
            <a:fld id="{3FCB9B00-5421-4031-B630-F97F79AFE38C}" type="slidenum">
              <a:rPr lang="fr-FR" smtClean="0"/>
              <a:t>‹N°›</a:t>
            </a:fld>
            <a:endParaRPr lang="fr-FR"/>
          </a:p>
        </p:txBody>
      </p:sp>
      <p:sp>
        <p:nvSpPr>
          <p:cNvPr id="10" name="Espace réservé du pied de page 9"/>
          <p:cNvSpPr>
            <a:spLocks noGrp="1"/>
          </p:cNvSpPr>
          <p:nvPr>
            <p:ph type="ftr" sz="quarter" idx="16"/>
          </p:nvPr>
        </p:nvSpPr>
        <p:spPr/>
        <p:txBody>
          <a:bodyPr/>
          <a:lstStyle/>
          <a:p>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8" name="Espace réservé de la date 7"/>
          <p:cNvSpPr>
            <a:spLocks noGrp="1"/>
          </p:cNvSpPr>
          <p:nvPr>
            <p:ph type="dt" sz="half" idx="10"/>
          </p:nvPr>
        </p:nvSpPr>
        <p:spPr/>
        <p:txBody>
          <a:bodyPr/>
          <a:lstStyle/>
          <a:p>
            <a:fld id="{9ECB9136-6BB7-4E30-84B6-057649275963}" type="datetimeFigureOut">
              <a:rPr lang="fr-FR" smtClean="0"/>
              <a:t>19/05/2019</a:t>
            </a:fld>
            <a:endParaRPr lang="fr-FR"/>
          </a:p>
        </p:txBody>
      </p:sp>
      <p:sp>
        <p:nvSpPr>
          <p:cNvPr id="9" name="Espace réservé du numéro de diapositive 8"/>
          <p:cNvSpPr>
            <a:spLocks noGrp="1"/>
          </p:cNvSpPr>
          <p:nvPr>
            <p:ph type="sldNum" sz="quarter" idx="11"/>
          </p:nvPr>
        </p:nvSpPr>
        <p:spPr/>
        <p:txBody>
          <a:bodyPr/>
          <a:lstStyle/>
          <a:p>
            <a:fld id="{3FCB9B00-5421-4031-B630-F97F79AFE38C}" type="slidenum">
              <a:rPr lang="fr-FR" smtClean="0"/>
              <a:t>‹N°›</a:t>
            </a:fld>
            <a:endParaRPr lang="fr-FR"/>
          </a:p>
        </p:txBody>
      </p:sp>
      <p:sp>
        <p:nvSpPr>
          <p:cNvPr id="10" name="Espace réservé du pied de page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ECB9136-6BB7-4E30-84B6-057649275963}" type="datetimeFigureOut">
              <a:rPr lang="fr-FR" smtClean="0"/>
              <a:t>19/05/2019</a:t>
            </a:fld>
            <a:endParaRPr lang="fr-FR"/>
          </a:p>
        </p:txBody>
      </p:sp>
      <p:sp>
        <p:nvSpPr>
          <p:cNvPr id="10" name="Espace réservé du pied de page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fr-FR"/>
          </a:p>
        </p:txBody>
      </p:sp>
      <p:sp>
        <p:nvSpPr>
          <p:cNvPr id="22" name="Espace réservé du numéro de diapositiv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FCB9B00-5421-4031-B630-F97F79AFE38C}" type="slidenum">
              <a:rPr lang="fr-FR" smtClean="0"/>
              <a:t>‹N°›</a:t>
            </a:fld>
            <a:endParaRPr lang="fr-FR"/>
          </a:p>
        </p:txBody>
      </p:sp>
      <p:sp>
        <p:nvSpPr>
          <p:cNvPr id="5" name="Espace réservé du titre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fr-FR" smtClean="0"/>
              <a:t>Modifiez le style du titre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877790"/>
            <a:ext cx="8229600" cy="2808287"/>
          </a:xfrm>
        </p:spPr>
        <p:txBody>
          <a:bodyPr>
            <a:normAutofit/>
          </a:bodyPr>
          <a:lstStyle/>
          <a:p>
            <a:pPr marL="0" indent="0" eaLnBrk="1" fontAlgn="auto" hangingPunct="1">
              <a:spcAft>
                <a:spcPts val="0"/>
              </a:spcAft>
              <a:buFont typeface="Wingdings 2"/>
              <a:buNone/>
              <a:defRPr/>
            </a:pPr>
            <a:r>
              <a:rPr lang="en-GB" b="1" i="1" dirty="0" smtClean="0">
                <a:solidFill>
                  <a:schemeClr val="bg1">
                    <a:lumMod val="95000"/>
                    <a:lumOff val="5000"/>
                  </a:schemeClr>
                </a:solidFill>
              </a:rPr>
              <a:t>REALISER PAR </a:t>
            </a:r>
            <a:r>
              <a:rPr lang="en-GB" dirty="0" smtClean="0"/>
              <a:t>:				</a:t>
            </a:r>
            <a:r>
              <a:rPr lang="en-GB" b="1" i="1" dirty="0" smtClean="0">
                <a:solidFill>
                  <a:schemeClr val="bg1">
                    <a:lumMod val="95000"/>
                    <a:lumOff val="5000"/>
                  </a:schemeClr>
                </a:solidFill>
              </a:rPr>
              <a:t>ENCADRE PAR</a:t>
            </a:r>
            <a:r>
              <a:rPr lang="en-GB" b="1" i="1" dirty="0" smtClean="0"/>
              <a:t>:</a:t>
            </a:r>
            <a:endParaRPr lang="en-GB" dirty="0" smtClean="0"/>
          </a:p>
          <a:p>
            <a:pPr marL="274320" indent="-274320" eaLnBrk="1" fontAlgn="auto" hangingPunct="1">
              <a:spcAft>
                <a:spcPts val="0"/>
              </a:spcAft>
              <a:buFont typeface="Wingdings 2"/>
              <a:buChar char=""/>
              <a:defRPr/>
            </a:pPr>
            <a:r>
              <a:rPr lang="en-GB" dirty="0" smtClean="0"/>
              <a:t>NADRANI </a:t>
            </a:r>
            <a:r>
              <a:rPr lang="en-GB" dirty="0" err="1" smtClean="0"/>
              <a:t>Oussama</a:t>
            </a:r>
            <a:r>
              <a:rPr lang="en-GB" dirty="0" smtClean="0"/>
              <a:t> 1311778906         Mr MEKNASSI</a:t>
            </a:r>
          </a:p>
          <a:p>
            <a:pPr marL="274320" indent="-274320" eaLnBrk="1" fontAlgn="auto" hangingPunct="1">
              <a:spcAft>
                <a:spcPts val="0"/>
              </a:spcAft>
              <a:buFont typeface="Wingdings 2"/>
              <a:buChar char=""/>
              <a:defRPr/>
            </a:pPr>
            <a:endParaRPr lang="en-GB" dirty="0" smtClean="0"/>
          </a:p>
          <a:p>
            <a:r>
              <a:rPr lang="fr-FR" dirty="0"/>
              <a:t>TAZI </a:t>
            </a:r>
            <a:r>
              <a:rPr lang="fr-FR" dirty="0" err="1"/>
              <a:t>Achraf</a:t>
            </a:r>
            <a:r>
              <a:rPr lang="fr-FR" dirty="0"/>
              <a:t> : 1513755449</a:t>
            </a:r>
          </a:p>
          <a:p>
            <a:pPr marL="274320" indent="-274320" eaLnBrk="1" fontAlgn="auto" hangingPunct="1">
              <a:spcAft>
                <a:spcPts val="0"/>
              </a:spcAft>
              <a:buFont typeface="Wingdings 2"/>
              <a:buChar char=""/>
              <a:defRPr/>
            </a:pPr>
            <a:endParaRPr lang="en-GB" dirty="0"/>
          </a:p>
        </p:txBody>
      </p:sp>
      <p:sp>
        <p:nvSpPr>
          <p:cNvPr id="3" name="Titre 2"/>
          <p:cNvSpPr>
            <a:spLocks noGrp="1"/>
          </p:cNvSpPr>
          <p:nvPr>
            <p:ph type="title"/>
          </p:nvPr>
        </p:nvSpPr>
        <p:spPr>
          <a:xfrm>
            <a:off x="457200" y="1006127"/>
            <a:ext cx="8229600" cy="1219200"/>
          </a:xfrm>
        </p:spPr>
        <p:txBody>
          <a:bodyPr>
            <a:normAutofit fontScale="90000"/>
          </a:bodyPr>
          <a:lstStyle/>
          <a:p>
            <a:pPr eaLnBrk="1" fontAlgn="auto" hangingPunct="1">
              <a:spcAft>
                <a:spcPts val="0"/>
              </a:spcAft>
              <a:defRPr/>
            </a:pPr>
            <a:r>
              <a:rPr altLang="en-US" sz="4400" b="1">
                <a:solidFill>
                  <a:srgbClr val="FFC000"/>
                </a:solidFill>
              </a:rPr>
              <a:t>Mini </a:t>
            </a:r>
            <a:r>
              <a:rPr altLang="en-US" sz="4400" b="1" err="1">
                <a:solidFill>
                  <a:srgbClr val="FFC000"/>
                </a:solidFill>
              </a:rPr>
              <a:t>Projet</a:t>
            </a:r>
            <a:r>
              <a:rPr altLang="en-US" sz="4400" b="1">
                <a:solidFill>
                  <a:srgbClr val="FFC000"/>
                </a:solidFill>
              </a:rPr>
              <a:t> </a:t>
            </a:r>
            <a:r>
              <a:rPr altLang="en-US" sz="4400" b="1" err="1">
                <a:solidFill>
                  <a:srgbClr val="FFC000"/>
                </a:solidFill>
              </a:rPr>
              <a:t>systeme</a:t>
            </a:r>
            <a:r>
              <a:rPr altLang="en-US" sz="4400" b="1">
                <a:solidFill>
                  <a:srgbClr val="FFC000"/>
                </a:solidFill>
              </a:rPr>
              <a:t> </a:t>
            </a:r>
            <a:r>
              <a:rPr altLang="en-US" sz="4400" b="1" err="1">
                <a:solidFill>
                  <a:srgbClr val="FFC000"/>
                </a:solidFill>
              </a:rPr>
              <a:t>d’exploitation</a:t>
            </a:r>
            <a:r>
              <a:rPr altLang="en-US" sz="4400" b="1">
                <a:solidFill>
                  <a:srgbClr val="FFC000"/>
                </a:solidFill>
              </a:rPr>
              <a:t>:</a:t>
            </a:r>
            <a:br>
              <a:rPr altLang="en-US" sz="4400" b="1">
                <a:solidFill>
                  <a:srgbClr val="FFC000"/>
                </a:solidFill>
              </a:rPr>
            </a:br>
            <a:endParaRPr lang="fr-FR"/>
          </a:p>
        </p:txBody>
      </p:sp>
      <p:pic>
        <p:nvPicPr>
          <p:cNvPr id="5124" name="Picture 170" descr="http://www.fsdmfes.ac.ma/img/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52"/>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pied de page 3"/>
          <p:cNvSpPr>
            <a:spLocks noGrp="1"/>
          </p:cNvSpPr>
          <p:nvPr>
            <p:ph type="ftr" sz="quarter" idx="16"/>
          </p:nvPr>
        </p:nvSpPr>
        <p:spPr>
          <a:xfrm>
            <a:off x="2133599" y="6203667"/>
            <a:ext cx="5458691" cy="384048"/>
          </a:xfrm>
        </p:spPr>
        <p:txBody>
          <a:bodyPr/>
          <a:lstStyle/>
          <a:p>
            <a:r>
              <a:rPr lang="fr-FR" smtClean="0"/>
              <a:t>NADRANI </a:t>
            </a:r>
            <a:r>
              <a:rPr lang="fr-FR" dirty="0"/>
              <a:t>Oussama : 1311778906                   TAZI </a:t>
            </a:r>
            <a:r>
              <a:rPr lang="fr-FR" dirty="0" err="1"/>
              <a:t>Achraf</a:t>
            </a:r>
            <a:r>
              <a:rPr lang="fr-FR" dirty="0"/>
              <a:t> : 1513755449</a:t>
            </a:r>
          </a:p>
        </p:txBody>
      </p:sp>
    </p:spTree>
    <p:extLst>
      <p:ext uri="{BB962C8B-B14F-4D97-AF65-F5344CB8AC3E}">
        <p14:creationId xmlns:p14="http://schemas.microsoft.com/office/powerpoint/2010/main" val="2180654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Espace réservé du contenu 2"/>
          <p:cNvSpPr>
            <a:spLocks noGrp="1"/>
          </p:cNvSpPr>
          <p:nvPr>
            <p:ph idx="1"/>
          </p:nvPr>
        </p:nvSpPr>
        <p:spPr>
          <a:xfrm>
            <a:off x="107950" y="846138"/>
            <a:ext cx="8712200" cy="6470650"/>
          </a:xfrm>
        </p:spPr>
        <p:txBody>
          <a:bodyPr>
            <a:normAutofit lnSpcReduction="10000"/>
          </a:bodyPr>
          <a:lstStyle/>
          <a:p>
            <a:pPr marL="0" indent="0" eaLnBrk="1" fontAlgn="auto" hangingPunct="1">
              <a:spcAft>
                <a:spcPts val="0"/>
              </a:spcAft>
              <a:buFontTx/>
              <a:buNone/>
              <a:defRPr/>
            </a:pPr>
            <a:r>
              <a:rPr lang="en-US" altLang="en-US" sz="1400" dirty="0" err="1" smtClean="0">
                <a:solidFill>
                  <a:srgbClr val="92D050"/>
                </a:solidFill>
              </a:rPr>
              <a:t>int</a:t>
            </a:r>
            <a:r>
              <a:rPr lang="en-US" altLang="en-US" sz="1400" dirty="0" smtClean="0"/>
              <a:t> </a:t>
            </a:r>
            <a:r>
              <a:rPr lang="en-US" altLang="en-US" sz="1400" dirty="0" smtClean="0">
                <a:solidFill>
                  <a:schemeClr val="bg1"/>
                </a:solidFill>
              </a:rPr>
              <a:t>main (void)</a:t>
            </a:r>
          </a:p>
          <a:p>
            <a:pPr marL="0" indent="0" eaLnBrk="1" fontAlgn="auto" hangingPunct="1">
              <a:spcAft>
                <a:spcPts val="0"/>
              </a:spcAft>
              <a:buFontTx/>
              <a:buNone/>
              <a:defRPr/>
            </a:pPr>
            <a:r>
              <a:rPr lang="en-US" altLang="en-US" sz="1400" dirty="0" smtClean="0">
                <a:solidFill>
                  <a:srgbClr val="FF0000"/>
                </a:solidFill>
              </a:rPr>
              <a:t>{</a:t>
            </a:r>
            <a:endParaRPr lang="en-US" altLang="en-US" sz="1400" dirty="0" smtClean="0"/>
          </a:p>
          <a:p>
            <a:pPr marL="0" indent="0" eaLnBrk="1" fontAlgn="auto" hangingPunct="1">
              <a:spcAft>
                <a:spcPts val="0"/>
              </a:spcAft>
              <a:buFontTx/>
              <a:buNone/>
              <a:defRPr/>
            </a:pPr>
            <a:r>
              <a:rPr lang="en-US" altLang="en-US" sz="1400" dirty="0" err="1" smtClean="0">
                <a:solidFill>
                  <a:srgbClr val="92D050"/>
                </a:solidFill>
              </a:rPr>
              <a:t>int</a:t>
            </a:r>
            <a:r>
              <a:rPr lang="en-US" altLang="en-US" sz="1400" dirty="0" smtClean="0">
                <a:solidFill>
                  <a:srgbClr val="92D050"/>
                </a:solidFill>
              </a:rPr>
              <a:t> </a:t>
            </a:r>
            <a:r>
              <a:rPr lang="en-US" altLang="en-US" sz="1400" dirty="0" err="1" smtClean="0">
                <a:solidFill>
                  <a:schemeClr val="bg1"/>
                </a:solidFill>
              </a:rPr>
              <a:t>i</a:t>
            </a:r>
            <a:r>
              <a:rPr lang="en-US" altLang="en-US" sz="1400" dirty="0" smtClean="0">
                <a:solidFill>
                  <a:schemeClr val="bg1"/>
                </a:solidFill>
              </a:rPr>
              <a:t> = 0;</a:t>
            </a:r>
          </a:p>
          <a:p>
            <a:pPr marL="0" indent="0" eaLnBrk="1" fontAlgn="auto" hangingPunct="1">
              <a:spcAft>
                <a:spcPts val="0"/>
              </a:spcAft>
              <a:buFontTx/>
              <a:buNone/>
              <a:defRPr/>
            </a:pPr>
            <a:r>
              <a:rPr lang="en-US" altLang="en-US" sz="1400" dirty="0" smtClean="0"/>
              <a:t>  </a:t>
            </a:r>
            <a:r>
              <a:rPr lang="en-US" altLang="en-US" sz="1400" dirty="0" smtClean="0">
                <a:solidFill>
                  <a:srgbClr val="92D050"/>
                </a:solidFill>
              </a:rPr>
              <a:t> </a:t>
            </a:r>
            <a:r>
              <a:rPr lang="en-US" altLang="en-US" sz="1400" dirty="0" err="1" smtClean="0">
                <a:solidFill>
                  <a:srgbClr val="92D050"/>
                </a:solidFill>
              </a:rPr>
              <a:t>int</a:t>
            </a:r>
            <a:r>
              <a:rPr lang="en-US" altLang="en-US" sz="1400" dirty="0" smtClean="0">
                <a:solidFill>
                  <a:srgbClr val="92D050"/>
                </a:solidFill>
              </a:rPr>
              <a:t> </a:t>
            </a:r>
            <a:r>
              <a:rPr lang="en-US" altLang="en-US" sz="1400" dirty="0" smtClean="0">
                <a:solidFill>
                  <a:schemeClr val="bg1"/>
                </a:solidFill>
              </a:rPr>
              <a:t>ret = 0;</a:t>
            </a:r>
          </a:p>
          <a:p>
            <a:pPr marL="0" indent="0" eaLnBrk="1" fontAlgn="auto" hangingPunct="1">
              <a:spcAft>
                <a:spcPts val="0"/>
              </a:spcAft>
              <a:buFontTx/>
              <a:buNone/>
              <a:defRPr/>
            </a:pPr>
            <a:r>
              <a:rPr lang="en-US" altLang="en-US" sz="1400" dirty="0" smtClean="0"/>
              <a:t>   </a:t>
            </a:r>
            <a:r>
              <a:rPr lang="en-US" altLang="en-US" sz="1400" dirty="0" smtClean="0">
                <a:solidFill>
                  <a:srgbClr val="FFFF00"/>
                </a:solidFill>
              </a:rPr>
              <a:t>/* Creation des threads. */</a:t>
            </a:r>
          </a:p>
          <a:p>
            <a:pPr marL="0" indent="0" eaLnBrk="1" fontAlgn="auto" hangingPunct="1">
              <a:spcAft>
                <a:spcPts val="0"/>
              </a:spcAft>
              <a:buFontTx/>
              <a:buNone/>
              <a:defRPr/>
            </a:pPr>
            <a:r>
              <a:rPr lang="en-US" altLang="en-US" sz="1400" dirty="0" smtClean="0"/>
              <a:t>   </a:t>
            </a:r>
            <a:r>
              <a:rPr lang="en-US" altLang="en-US" sz="1400" dirty="0" err="1" smtClean="0">
                <a:solidFill>
                  <a:schemeClr val="bg1"/>
                </a:solidFill>
              </a:rPr>
              <a:t>printf</a:t>
            </a:r>
            <a:r>
              <a:rPr lang="en-US" altLang="en-US" sz="1400" dirty="0" smtClean="0">
                <a:solidFill>
                  <a:schemeClr val="bg1"/>
                </a:solidFill>
              </a:rPr>
              <a:t> </a:t>
            </a:r>
            <a:r>
              <a:rPr lang="en-US" altLang="en-US" sz="1400" dirty="0" smtClean="0">
                <a:solidFill>
                  <a:srgbClr val="FF3399"/>
                </a:solidFill>
              </a:rPr>
              <a:t>("Creation du thread du </a:t>
            </a:r>
            <a:r>
              <a:rPr lang="en-US" altLang="en-US" sz="1400" dirty="0" err="1" smtClean="0">
                <a:solidFill>
                  <a:srgbClr val="FF3399"/>
                </a:solidFill>
              </a:rPr>
              <a:t>pasement</a:t>
            </a:r>
            <a:r>
              <a:rPr lang="en-US" altLang="en-US" sz="1400" dirty="0" smtClean="0">
                <a:solidFill>
                  <a:srgbClr val="FF3399"/>
                </a:solidFill>
              </a:rPr>
              <a:t> !\n</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t>   </a:t>
            </a:r>
            <a:r>
              <a:rPr lang="en-US" altLang="en-US" sz="1400" dirty="0" smtClean="0">
                <a:solidFill>
                  <a:schemeClr val="bg1"/>
                </a:solidFill>
              </a:rPr>
              <a:t>ret = </a:t>
            </a:r>
            <a:r>
              <a:rPr lang="en-US" altLang="en-US" sz="1400" dirty="0" err="1" smtClean="0">
                <a:solidFill>
                  <a:schemeClr val="bg1"/>
                </a:solidFill>
              </a:rPr>
              <a:t>pthread_create</a:t>
            </a:r>
            <a:r>
              <a:rPr lang="en-US" altLang="en-US" sz="1400" dirty="0" smtClean="0">
                <a:solidFill>
                  <a:schemeClr val="bg1"/>
                </a:solidFill>
              </a:rPr>
              <a:t> (</a:t>
            </a:r>
          </a:p>
          <a:p>
            <a:pPr marL="0" indent="0" eaLnBrk="1" fontAlgn="auto" hangingPunct="1">
              <a:spcAft>
                <a:spcPts val="0"/>
              </a:spcAft>
              <a:buFontTx/>
              <a:buNone/>
              <a:defRPr/>
            </a:pPr>
            <a:r>
              <a:rPr lang="en-US" altLang="en-US" sz="1400" dirty="0" smtClean="0">
                <a:solidFill>
                  <a:schemeClr val="bg1"/>
                </a:solidFill>
              </a:rPr>
              <a:t>      &amp; </a:t>
            </a:r>
            <a:r>
              <a:rPr lang="en-US" altLang="en-US" sz="1400" dirty="0" err="1" smtClean="0">
                <a:solidFill>
                  <a:schemeClr val="bg1"/>
                </a:solidFill>
              </a:rPr>
              <a:t>store.thread_store_pans</a:t>
            </a:r>
            <a:r>
              <a:rPr lang="en-US" altLang="en-US" sz="1400" dirty="0" smtClean="0">
                <a:solidFill>
                  <a:schemeClr val="bg1"/>
                </a:solidFill>
              </a:rPr>
              <a:t>, </a:t>
            </a:r>
            <a:r>
              <a:rPr lang="en-US" altLang="en-US" sz="1400" dirty="0" smtClean="0">
                <a:solidFill>
                  <a:srgbClr val="FF0000"/>
                </a:solidFill>
              </a:rPr>
              <a:t>NULL</a:t>
            </a:r>
            <a:r>
              <a:rPr lang="en-US" altLang="en-US" sz="1400" dirty="0" smtClean="0"/>
              <a:t>,</a:t>
            </a:r>
          </a:p>
          <a:p>
            <a:pPr marL="0" indent="0" eaLnBrk="1" fontAlgn="auto" hangingPunct="1">
              <a:spcAft>
                <a:spcPts val="0"/>
              </a:spcAft>
              <a:buFontTx/>
              <a:buNone/>
              <a:defRPr/>
            </a:pPr>
            <a:r>
              <a:rPr lang="en-US" altLang="en-US" sz="1400" dirty="0" smtClean="0"/>
              <a:t>      </a:t>
            </a:r>
            <a:r>
              <a:rPr lang="en-US" altLang="en-US" sz="1400" dirty="0" err="1" smtClean="0">
                <a:solidFill>
                  <a:schemeClr val="bg1"/>
                </a:solidFill>
              </a:rPr>
              <a:t>fn_store_pans</a:t>
            </a:r>
            <a:r>
              <a:rPr lang="en-US" altLang="en-US" sz="1400" dirty="0" smtClean="0">
                <a:solidFill>
                  <a:schemeClr val="bg1"/>
                </a:solidFill>
              </a:rPr>
              <a:t>, </a:t>
            </a:r>
            <a:r>
              <a:rPr lang="en-US" altLang="en-US" sz="1400" dirty="0" smtClean="0">
                <a:solidFill>
                  <a:srgbClr val="FF0000"/>
                </a:solidFill>
              </a:rPr>
              <a:t>NULL </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t>   </a:t>
            </a:r>
            <a:r>
              <a:rPr lang="en-US" altLang="en-US" sz="1400" dirty="0" err="1" smtClean="0">
                <a:solidFill>
                  <a:schemeClr val="bg1"/>
                </a:solidFill>
              </a:rPr>
              <a:t>printf</a:t>
            </a:r>
            <a:r>
              <a:rPr lang="en-US" altLang="en-US" sz="1400" dirty="0" smtClean="0">
                <a:solidFill>
                  <a:schemeClr val="bg1"/>
                </a:solidFill>
              </a:rPr>
              <a:t> ("</a:t>
            </a:r>
            <a:r>
              <a:rPr lang="en-US" altLang="en-US" sz="1400" dirty="0" smtClean="0">
                <a:solidFill>
                  <a:srgbClr val="FF3399"/>
                </a:solidFill>
              </a:rPr>
              <a:t>Creation du thread du </a:t>
            </a:r>
            <a:r>
              <a:rPr lang="en-US" altLang="en-US" sz="1400" dirty="0" err="1" smtClean="0">
                <a:solidFill>
                  <a:srgbClr val="FF3399"/>
                </a:solidFill>
              </a:rPr>
              <a:t>ciseaux</a:t>
            </a:r>
            <a:r>
              <a:rPr lang="en-US" altLang="en-US" sz="1400" dirty="0" smtClean="0">
                <a:solidFill>
                  <a:srgbClr val="FF3399"/>
                </a:solidFill>
              </a:rPr>
              <a:t> !\n</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t>   </a:t>
            </a:r>
            <a:r>
              <a:rPr lang="en-US" altLang="en-US" sz="1400" dirty="0" smtClean="0">
                <a:solidFill>
                  <a:schemeClr val="bg1"/>
                </a:solidFill>
              </a:rPr>
              <a:t>ret = </a:t>
            </a:r>
            <a:r>
              <a:rPr lang="en-US" altLang="en-US" sz="1400" dirty="0" err="1" smtClean="0">
                <a:solidFill>
                  <a:schemeClr val="bg1"/>
                </a:solidFill>
              </a:rPr>
              <a:t>pthread_create</a:t>
            </a:r>
            <a:r>
              <a:rPr lang="en-US" altLang="en-US" sz="1400" dirty="0" smtClean="0">
                <a:solidFill>
                  <a:schemeClr val="bg1"/>
                </a:solidFill>
              </a:rPr>
              <a:t> (&amp; </a:t>
            </a:r>
            <a:r>
              <a:rPr lang="en-US" altLang="en-US" sz="1400" dirty="0" err="1" smtClean="0">
                <a:solidFill>
                  <a:schemeClr val="bg1"/>
                </a:solidFill>
              </a:rPr>
              <a:t>store.thread_store_cise</a:t>
            </a:r>
            <a:r>
              <a:rPr lang="en-US" altLang="en-US" sz="1400" dirty="0" smtClean="0">
                <a:solidFill>
                  <a:schemeClr val="bg1"/>
                </a:solidFill>
              </a:rPr>
              <a:t>, </a:t>
            </a:r>
            <a:r>
              <a:rPr lang="en-US" altLang="en-US" sz="1400" dirty="0" smtClean="0">
                <a:solidFill>
                  <a:srgbClr val="FF0000"/>
                </a:solidFill>
              </a:rPr>
              <a:t>NULL</a:t>
            </a:r>
            <a:r>
              <a:rPr lang="en-US" altLang="en-US" sz="1400" dirty="0" smtClean="0">
                <a:solidFill>
                  <a:schemeClr val="bg1"/>
                </a:solidFill>
              </a:rPr>
              <a:t>, </a:t>
            </a:r>
            <a:r>
              <a:rPr lang="en-US" altLang="en-US" sz="1400" dirty="0" err="1" smtClean="0">
                <a:solidFill>
                  <a:schemeClr val="bg1"/>
                </a:solidFill>
              </a:rPr>
              <a:t>fn_store_cise</a:t>
            </a:r>
            <a:r>
              <a:rPr lang="en-US" altLang="en-US" sz="1400" dirty="0" smtClean="0"/>
              <a:t>, </a:t>
            </a:r>
            <a:r>
              <a:rPr lang="en-US" altLang="en-US" sz="1400" dirty="0" smtClean="0">
                <a:solidFill>
                  <a:srgbClr val="FF0000"/>
                </a:solidFill>
              </a:rPr>
              <a:t>NULL</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t> </a:t>
            </a:r>
            <a:r>
              <a:rPr lang="en-US" altLang="en-US" sz="1400" dirty="0" err="1" smtClean="0">
                <a:solidFill>
                  <a:schemeClr val="bg1"/>
                </a:solidFill>
              </a:rPr>
              <a:t>printf</a:t>
            </a:r>
            <a:r>
              <a:rPr lang="en-US" altLang="en-US" sz="1400" dirty="0" smtClean="0">
                <a:solidFill>
                  <a:schemeClr val="bg1"/>
                </a:solidFill>
              </a:rPr>
              <a:t> ("</a:t>
            </a:r>
            <a:r>
              <a:rPr lang="en-US" altLang="en-US" sz="1400" dirty="0" smtClean="0">
                <a:solidFill>
                  <a:srgbClr val="FF0000"/>
                </a:solidFill>
              </a:rPr>
              <a:t>Creation du thread du </a:t>
            </a:r>
            <a:r>
              <a:rPr lang="en-US" altLang="en-US" sz="1400" dirty="0" err="1" smtClean="0">
                <a:solidFill>
                  <a:srgbClr val="FF0000"/>
                </a:solidFill>
              </a:rPr>
              <a:t>antiseptique</a:t>
            </a:r>
            <a:r>
              <a:rPr lang="en-US" altLang="en-US" sz="1400" dirty="0" smtClean="0">
                <a:solidFill>
                  <a:srgbClr val="FF0000"/>
                </a:solidFill>
              </a:rPr>
              <a:t> !\n</a:t>
            </a:r>
            <a:r>
              <a:rPr lang="en-US" altLang="en-US" sz="1400" dirty="0" smtClean="0">
                <a:solidFill>
                  <a:schemeClr val="bg1"/>
                </a:solidFill>
              </a:rPr>
              <a:t>")</a:t>
            </a:r>
            <a:r>
              <a:rPr lang="en-US" altLang="en-US" sz="1400" dirty="0" smtClean="0"/>
              <a:t>;</a:t>
            </a:r>
          </a:p>
          <a:p>
            <a:pPr marL="0" indent="0" eaLnBrk="1" fontAlgn="auto" hangingPunct="1">
              <a:spcAft>
                <a:spcPts val="0"/>
              </a:spcAft>
              <a:buFontTx/>
              <a:buNone/>
              <a:defRPr/>
            </a:pPr>
            <a:r>
              <a:rPr lang="en-US" altLang="en-US" sz="1400" dirty="0" smtClean="0"/>
              <a:t>  </a:t>
            </a:r>
            <a:r>
              <a:rPr lang="en-US" altLang="en-US" sz="1400" dirty="0" smtClean="0">
                <a:solidFill>
                  <a:schemeClr val="bg1"/>
                </a:solidFill>
              </a:rPr>
              <a:t> ret = </a:t>
            </a:r>
            <a:r>
              <a:rPr lang="en-US" altLang="en-US" sz="1400" dirty="0" err="1" smtClean="0">
                <a:solidFill>
                  <a:schemeClr val="bg1"/>
                </a:solidFill>
              </a:rPr>
              <a:t>pthread_create</a:t>
            </a:r>
            <a:r>
              <a:rPr lang="en-US" altLang="en-US" sz="1400" dirty="0" smtClean="0">
                <a:solidFill>
                  <a:schemeClr val="bg1"/>
                </a:solidFill>
              </a:rPr>
              <a:t> (&amp; </a:t>
            </a:r>
            <a:r>
              <a:rPr lang="en-US" altLang="en-US" sz="1400" dirty="0" err="1" smtClean="0">
                <a:solidFill>
                  <a:schemeClr val="bg1"/>
                </a:solidFill>
              </a:rPr>
              <a:t>store.thread_store_anti</a:t>
            </a:r>
            <a:r>
              <a:rPr lang="en-US" altLang="en-US" sz="1400" dirty="0" smtClean="0">
                <a:solidFill>
                  <a:schemeClr val="bg1"/>
                </a:solidFill>
              </a:rPr>
              <a:t>, </a:t>
            </a:r>
            <a:r>
              <a:rPr lang="en-US" altLang="en-US" sz="1400" dirty="0" err="1" smtClean="0">
                <a:solidFill>
                  <a:schemeClr val="bg1"/>
                </a:solidFill>
              </a:rPr>
              <a:t>NULL,fn_store_anti</a:t>
            </a:r>
            <a:r>
              <a:rPr lang="en-US" altLang="en-US" sz="1400" dirty="0" smtClean="0">
                <a:solidFill>
                  <a:schemeClr val="bg1"/>
                </a:solidFill>
              </a:rPr>
              <a:t>,</a:t>
            </a:r>
            <a:r>
              <a:rPr lang="en-US" altLang="en-US" sz="1400" dirty="0" smtClean="0"/>
              <a:t> </a:t>
            </a:r>
            <a:r>
              <a:rPr lang="en-US" altLang="en-US" sz="1400" dirty="0" smtClean="0">
                <a:solidFill>
                  <a:srgbClr val="FF0000"/>
                </a:solidFill>
              </a:rPr>
              <a:t>NULL</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solidFill>
                  <a:srgbClr val="FFFF00"/>
                </a:solidFill>
              </a:rPr>
              <a:t> /* Creation des threads des clients </a:t>
            </a:r>
            <a:r>
              <a:rPr lang="en-US" altLang="en-US" sz="1400" dirty="0" err="1" smtClean="0">
                <a:solidFill>
                  <a:srgbClr val="FFFF00"/>
                </a:solidFill>
              </a:rPr>
              <a:t>si</a:t>
            </a:r>
            <a:r>
              <a:rPr lang="en-US" altLang="en-US" sz="1400" dirty="0" smtClean="0">
                <a:solidFill>
                  <a:srgbClr val="FFFF00"/>
                </a:solidFill>
              </a:rPr>
              <a:t> </a:t>
            </a:r>
            <a:r>
              <a:rPr lang="en-US" altLang="en-US" sz="1400" dirty="0" err="1" smtClean="0">
                <a:solidFill>
                  <a:srgbClr val="FFFF00"/>
                </a:solidFill>
              </a:rPr>
              <a:t>celui</a:t>
            </a:r>
            <a:r>
              <a:rPr lang="en-US" altLang="en-US" sz="1400" dirty="0" smtClean="0">
                <a:solidFill>
                  <a:srgbClr val="FFFF00"/>
                </a:solidFill>
              </a:rPr>
              <a:t> du </a:t>
            </a:r>
            <a:r>
              <a:rPr lang="en-US" altLang="en-US" sz="1400" dirty="0" err="1" smtClean="0">
                <a:solidFill>
                  <a:srgbClr val="FFFF00"/>
                </a:solidFill>
              </a:rPr>
              <a:t>magasinn</a:t>
            </a:r>
            <a:r>
              <a:rPr lang="en-US" altLang="en-US" sz="1400" dirty="0" smtClean="0">
                <a:solidFill>
                  <a:srgbClr val="FFFF00"/>
                </a:solidFill>
              </a:rPr>
              <a:t> a </a:t>
            </a:r>
            <a:r>
              <a:rPr lang="en-US" altLang="en-US" sz="1400" dirty="0" err="1" smtClean="0">
                <a:solidFill>
                  <a:srgbClr val="FFFF00"/>
                </a:solidFill>
              </a:rPr>
              <a:t>reussi</a:t>
            </a:r>
            <a:r>
              <a:rPr lang="en-US" altLang="en-US" sz="1400" dirty="0" smtClean="0">
                <a:solidFill>
                  <a:srgbClr val="FFFF00"/>
                </a:solidFill>
              </a:rPr>
              <a:t>. */</a:t>
            </a:r>
          </a:p>
          <a:p>
            <a:pPr marL="0" indent="0" eaLnBrk="1" fontAlgn="auto" hangingPunct="1">
              <a:spcAft>
                <a:spcPts val="0"/>
              </a:spcAft>
              <a:buFontTx/>
              <a:buNone/>
              <a:defRPr/>
            </a:pPr>
            <a:r>
              <a:rPr lang="en-US" altLang="en-US" sz="1400" dirty="0" smtClean="0"/>
              <a:t>   </a:t>
            </a:r>
            <a:r>
              <a:rPr lang="en-US" altLang="en-US" sz="1400" dirty="0" smtClean="0">
                <a:solidFill>
                  <a:srgbClr val="FF3399"/>
                </a:solidFill>
              </a:rPr>
              <a:t>if</a:t>
            </a:r>
            <a:r>
              <a:rPr lang="en-US" altLang="en-US" sz="1400" dirty="0" smtClean="0"/>
              <a:t> </a:t>
            </a:r>
            <a:r>
              <a:rPr lang="en-US" altLang="en-US" sz="1400" dirty="0" smtClean="0">
                <a:solidFill>
                  <a:schemeClr val="bg1"/>
                </a:solidFill>
              </a:rPr>
              <a:t>(! ret) {</a:t>
            </a:r>
          </a:p>
          <a:p>
            <a:pPr marL="0" indent="0" eaLnBrk="1" fontAlgn="auto" hangingPunct="1">
              <a:spcAft>
                <a:spcPts val="0"/>
              </a:spcAft>
              <a:buFontTx/>
              <a:buNone/>
              <a:defRPr/>
            </a:pPr>
            <a:r>
              <a:rPr lang="en-US" altLang="en-US" sz="1400" dirty="0" smtClean="0">
                <a:solidFill>
                  <a:schemeClr val="bg1"/>
                </a:solidFill>
              </a:rPr>
              <a:t>      </a:t>
            </a:r>
            <a:r>
              <a:rPr lang="en-US" altLang="en-US" sz="1400" dirty="0" err="1" smtClean="0">
                <a:solidFill>
                  <a:schemeClr val="bg1"/>
                </a:solidFill>
              </a:rPr>
              <a:t>printf</a:t>
            </a:r>
            <a:r>
              <a:rPr lang="en-US" altLang="en-US" sz="1400" dirty="0" smtClean="0">
                <a:solidFill>
                  <a:schemeClr val="bg1"/>
                </a:solidFill>
              </a:rPr>
              <a:t> ("</a:t>
            </a:r>
            <a:r>
              <a:rPr lang="en-US" altLang="en-US" sz="1400" dirty="0" smtClean="0">
                <a:solidFill>
                  <a:srgbClr val="FF3399"/>
                </a:solidFill>
              </a:rPr>
              <a:t>Creation des threads clients </a:t>
            </a:r>
            <a:r>
              <a:rPr lang="en-US" altLang="en-US" sz="1400" dirty="0" smtClean="0">
                <a:solidFill>
                  <a:schemeClr val="bg1"/>
                </a:solidFill>
              </a:rPr>
              <a:t>!\n");</a:t>
            </a:r>
          </a:p>
          <a:p>
            <a:pPr marL="0" indent="0" eaLnBrk="1" fontAlgn="auto" hangingPunct="1">
              <a:spcAft>
                <a:spcPts val="0"/>
              </a:spcAft>
              <a:buFontTx/>
              <a:buNone/>
              <a:defRPr/>
            </a:pPr>
            <a:r>
              <a:rPr lang="en-US" altLang="en-US" sz="1400" dirty="0" smtClean="0"/>
              <a:t>      </a:t>
            </a:r>
            <a:r>
              <a:rPr lang="en-US" altLang="en-US" sz="1400" dirty="0" smtClean="0">
                <a:solidFill>
                  <a:srgbClr val="FF0000"/>
                </a:solidFill>
              </a:rPr>
              <a:t>for</a:t>
            </a:r>
            <a:r>
              <a:rPr lang="en-US" altLang="en-US" sz="1400" dirty="0" smtClean="0"/>
              <a:t> (</a:t>
            </a:r>
            <a:r>
              <a:rPr lang="en-US" altLang="en-US" sz="1400" dirty="0" err="1" smtClean="0">
                <a:solidFill>
                  <a:srgbClr val="FF0000"/>
                </a:solidFill>
              </a:rPr>
              <a:t>i</a:t>
            </a:r>
            <a:r>
              <a:rPr lang="en-US" altLang="en-US" sz="1400" dirty="0" smtClean="0">
                <a:solidFill>
                  <a:srgbClr val="FF0000"/>
                </a:solidFill>
              </a:rPr>
              <a:t> = 0</a:t>
            </a:r>
            <a:r>
              <a:rPr lang="en-US" altLang="en-US" sz="1400" dirty="0" smtClean="0"/>
              <a:t>; </a:t>
            </a:r>
            <a:r>
              <a:rPr lang="en-US" altLang="en-US" sz="1400" dirty="0" err="1" smtClean="0"/>
              <a:t>i</a:t>
            </a:r>
            <a:r>
              <a:rPr lang="en-US" altLang="en-US" sz="1400" dirty="0" smtClean="0"/>
              <a:t> &lt; </a:t>
            </a:r>
            <a:r>
              <a:rPr lang="en-US" altLang="en-US" sz="1400" dirty="0" smtClean="0">
                <a:solidFill>
                  <a:srgbClr val="FF0000"/>
                </a:solidFill>
              </a:rPr>
              <a:t>NB_MEDECIN</a:t>
            </a:r>
            <a:r>
              <a:rPr lang="en-US" altLang="en-US" sz="1400" dirty="0" smtClean="0"/>
              <a:t>; </a:t>
            </a:r>
            <a:r>
              <a:rPr lang="en-US" altLang="en-US" sz="1400" dirty="0" err="1" smtClean="0">
                <a:solidFill>
                  <a:srgbClr val="FF0000"/>
                </a:solidFill>
              </a:rPr>
              <a:t>i</a:t>
            </a:r>
            <a:r>
              <a:rPr lang="en-US" altLang="en-US" sz="1400" dirty="0" smtClean="0">
                <a:solidFill>
                  <a:srgbClr val="FF0000"/>
                </a:solidFill>
              </a:rPr>
              <a:t>++</a:t>
            </a:r>
            <a:r>
              <a:rPr lang="en-US" altLang="en-US" sz="1400" dirty="0" smtClean="0"/>
              <a:t>)</a:t>
            </a:r>
            <a:r>
              <a:rPr lang="en-US" altLang="en-US" sz="1400" dirty="0" smtClean="0">
                <a:solidFill>
                  <a:schemeClr val="bg1"/>
                </a:solidFill>
              </a:rPr>
              <a:t> {</a:t>
            </a:r>
          </a:p>
          <a:p>
            <a:pPr marL="0" indent="0" eaLnBrk="1" fontAlgn="auto" hangingPunct="1">
              <a:spcAft>
                <a:spcPts val="0"/>
              </a:spcAft>
              <a:buFontTx/>
              <a:buNone/>
              <a:defRPr/>
            </a:pPr>
            <a:r>
              <a:rPr lang="en-US" altLang="en-US" sz="1400" dirty="0" smtClean="0">
                <a:solidFill>
                  <a:schemeClr val="bg1"/>
                </a:solidFill>
              </a:rPr>
              <a:t>         ret = </a:t>
            </a:r>
            <a:r>
              <a:rPr lang="en-US" altLang="en-US" sz="1400" dirty="0" err="1" smtClean="0">
                <a:solidFill>
                  <a:schemeClr val="bg1"/>
                </a:solidFill>
              </a:rPr>
              <a:t>pthread_create</a:t>
            </a:r>
            <a:r>
              <a:rPr lang="en-US" altLang="en-US" sz="1400" dirty="0" smtClean="0">
                <a:solidFill>
                  <a:schemeClr val="bg1"/>
                </a:solidFill>
              </a:rPr>
              <a:t> ( &amp; </a:t>
            </a:r>
            <a:r>
              <a:rPr lang="en-US" altLang="en-US" sz="1400" dirty="0" err="1" smtClean="0">
                <a:solidFill>
                  <a:schemeClr val="bg1"/>
                </a:solidFill>
              </a:rPr>
              <a:t>store.thread_clients</a:t>
            </a:r>
            <a:r>
              <a:rPr lang="en-US" altLang="en-US" sz="1400" dirty="0" smtClean="0">
                <a:solidFill>
                  <a:schemeClr val="bg1"/>
                </a:solidFill>
              </a:rPr>
              <a:t> [</a:t>
            </a:r>
            <a:r>
              <a:rPr lang="en-US" altLang="en-US" sz="1400" dirty="0" err="1" smtClean="0">
                <a:solidFill>
                  <a:schemeClr val="bg1"/>
                </a:solidFill>
              </a:rPr>
              <a:t>i</a:t>
            </a:r>
            <a:r>
              <a:rPr lang="en-US" altLang="en-US" sz="1400" dirty="0" smtClean="0">
                <a:solidFill>
                  <a:schemeClr val="bg1"/>
                </a:solidFill>
              </a:rPr>
              <a:t>], </a:t>
            </a:r>
            <a:r>
              <a:rPr lang="en-US" altLang="en-US" sz="1400" dirty="0" err="1" smtClean="0">
                <a:solidFill>
                  <a:schemeClr val="bg1"/>
                </a:solidFill>
              </a:rPr>
              <a:t>NULL,fn_clients</a:t>
            </a:r>
            <a:r>
              <a:rPr lang="en-US" altLang="en-US" sz="1400" dirty="0" smtClean="0">
                <a:solidFill>
                  <a:schemeClr val="bg1"/>
                </a:solidFill>
              </a:rPr>
              <a:t>, (void *) </a:t>
            </a:r>
            <a:r>
              <a:rPr lang="en-US" altLang="en-US" sz="1400" dirty="0" err="1" smtClean="0">
                <a:solidFill>
                  <a:srgbClr val="FF3399"/>
                </a:solidFill>
              </a:rPr>
              <a:t>i</a:t>
            </a:r>
            <a:r>
              <a:rPr lang="en-US" altLang="en-US" sz="1400" dirty="0" smtClean="0">
                <a:solidFill>
                  <a:schemeClr val="bg1"/>
                </a:solidFill>
              </a:rPr>
              <a:t>);</a:t>
            </a:r>
          </a:p>
          <a:p>
            <a:pPr marL="0" indent="0" eaLnBrk="1" fontAlgn="auto" hangingPunct="1">
              <a:spcAft>
                <a:spcPts val="0"/>
              </a:spcAft>
              <a:buFontTx/>
              <a:buNone/>
              <a:defRPr/>
            </a:pPr>
            <a:r>
              <a:rPr lang="en-US" altLang="en-US" sz="1400" dirty="0" smtClean="0">
                <a:solidFill>
                  <a:srgbClr val="FF3399"/>
                </a:solidFill>
              </a:rPr>
              <a:t>if </a:t>
            </a:r>
            <a:r>
              <a:rPr lang="en-US" altLang="en-US" sz="1400" dirty="0" smtClean="0">
                <a:solidFill>
                  <a:schemeClr val="bg1"/>
                </a:solidFill>
              </a:rPr>
              <a:t>(ret)  {</a:t>
            </a:r>
          </a:p>
          <a:p>
            <a:pPr marL="0" indent="0" eaLnBrk="1" fontAlgn="auto" hangingPunct="1">
              <a:spcAft>
                <a:spcPts val="0"/>
              </a:spcAft>
              <a:buFontTx/>
              <a:buNone/>
              <a:defRPr/>
            </a:pPr>
            <a:r>
              <a:rPr lang="en-US" altLang="en-US" sz="1400" dirty="0" smtClean="0">
                <a:solidFill>
                  <a:schemeClr val="bg1"/>
                </a:solidFill>
              </a:rPr>
              <a:t>            </a:t>
            </a:r>
            <a:r>
              <a:rPr lang="en-US" altLang="en-US" sz="1400" dirty="0" err="1" smtClean="0">
                <a:solidFill>
                  <a:schemeClr val="bg1"/>
                </a:solidFill>
              </a:rPr>
              <a:t>fprintf</a:t>
            </a:r>
            <a:r>
              <a:rPr lang="en-US" altLang="en-US" sz="1400" dirty="0" smtClean="0">
                <a:solidFill>
                  <a:schemeClr val="bg1"/>
                </a:solidFill>
              </a:rPr>
              <a:t> (</a:t>
            </a:r>
            <a:r>
              <a:rPr lang="en-US" altLang="en-US" sz="1400" dirty="0" err="1" smtClean="0">
                <a:solidFill>
                  <a:schemeClr val="bg1"/>
                </a:solidFill>
              </a:rPr>
              <a:t>stderr</a:t>
            </a:r>
            <a:r>
              <a:rPr lang="en-US" altLang="en-US" sz="1400" dirty="0" smtClean="0">
                <a:solidFill>
                  <a:schemeClr val="bg1"/>
                </a:solidFill>
              </a:rPr>
              <a:t>, </a:t>
            </a:r>
            <a:r>
              <a:rPr lang="en-US" altLang="en-US" sz="1400" dirty="0" smtClean="0">
                <a:solidFill>
                  <a:srgbClr val="FF3399"/>
                </a:solidFill>
              </a:rPr>
              <a:t>"%s</a:t>
            </a:r>
            <a:r>
              <a:rPr lang="en-US" altLang="en-US" sz="1400" dirty="0" smtClean="0">
                <a:solidFill>
                  <a:schemeClr val="bg1"/>
                </a:solidFill>
              </a:rPr>
              <a:t>",</a:t>
            </a:r>
            <a:r>
              <a:rPr lang="en-US" altLang="en-US" sz="1400" dirty="0" err="1" smtClean="0">
                <a:solidFill>
                  <a:schemeClr val="bg1"/>
                </a:solidFill>
              </a:rPr>
              <a:t>strerror</a:t>
            </a:r>
            <a:r>
              <a:rPr lang="en-US" altLang="en-US" sz="1400" dirty="0" smtClean="0">
                <a:solidFill>
                  <a:schemeClr val="bg1"/>
                </a:solidFill>
              </a:rPr>
              <a:t>(ret));</a:t>
            </a:r>
          </a:p>
          <a:p>
            <a:pPr marL="0" indent="0" eaLnBrk="1" fontAlgn="auto" hangingPunct="1">
              <a:spcAft>
                <a:spcPts val="0"/>
              </a:spcAft>
              <a:buFontTx/>
              <a:buNone/>
              <a:defRPr/>
            </a:pPr>
            <a:r>
              <a:rPr lang="en-US" altLang="en-US" sz="1400" dirty="0" smtClean="0">
                <a:solidFill>
                  <a:schemeClr val="bg1"/>
                </a:solidFill>
              </a:rPr>
              <a:t>         }</a:t>
            </a:r>
          </a:p>
          <a:p>
            <a:pPr marL="0" indent="0" eaLnBrk="1" fontAlgn="auto" hangingPunct="1">
              <a:spcAft>
                <a:spcPts val="0"/>
              </a:spcAft>
              <a:buFontTx/>
              <a:buNone/>
              <a:defRPr/>
            </a:pPr>
            <a:r>
              <a:rPr lang="en-US" altLang="en-US" sz="1400" dirty="0" smtClean="0">
                <a:solidFill>
                  <a:schemeClr val="bg1"/>
                </a:solidFill>
              </a:rPr>
              <a:t>      }</a:t>
            </a:r>
          </a:p>
          <a:p>
            <a:pPr marL="0" indent="0" eaLnBrk="1" fontAlgn="auto" hangingPunct="1">
              <a:spcAft>
                <a:spcPts val="0"/>
              </a:spcAft>
              <a:buFontTx/>
              <a:buNone/>
              <a:defRPr/>
            </a:pPr>
            <a:r>
              <a:rPr lang="en-US" altLang="en-US" sz="1400" dirty="0" smtClean="0">
                <a:solidFill>
                  <a:schemeClr val="bg1"/>
                </a:solidFill>
              </a:rPr>
              <a:t>   }</a:t>
            </a:r>
          </a:p>
          <a:p>
            <a:pPr marL="0" indent="0" eaLnBrk="1" fontAlgn="auto" hangingPunct="1">
              <a:spcAft>
                <a:spcPts val="0"/>
              </a:spcAft>
              <a:buFontTx/>
              <a:buNone/>
              <a:defRPr/>
            </a:pPr>
            <a:endParaRPr lang="en-US" altLang="en-US" sz="1200" dirty="0" smtClean="0"/>
          </a:p>
        </p:txBody>
      </p:sp>
      <p:sp>
        <p:nvSpPr>
          <p:cNvPr id="13314" name="Titre 1"/>
          <p:cNvSpPr>
            <a:spLocks noGrp="1"/>
          </p:cNvSpPr>
          <p:nvPr>
            <p:ph type="title"/>
          </p:nvPr>
        </p:nvSpPr>
        <p:spPr/>
        <p:txBody>
          <a:bodyPr/>
          <a:lstStyle/>
          <a:p>
            <a:pPr algn="ctr" eaLnBrk="1" fontAlgn="auto" hangingPunct="1">
              <a:spcAft>
                <a:spcPts val="0"/>
              </a:spcAft>
              <a:defRPr/>
            </a:pPr>
            <a:r>
              <a:rPr lang="fr-FR" altLang="en-US" sz="3200" b="1" smtClean="0">
                <a:solidFill>
                  <a:srgbClr val="FFC000"/>
                </a:solidFill>
              </a:rPr>
              <a:t>Fonction principale .</a:t>
            </a:r>
            <a:r>
              <a:rPr lang="fr-FR" altLang="en-US" sz="3200" b="1" smtClean="0">
                <a:solidFill>
                  <a:schemeClr val="bg1"/>
                </a:solidFill>
              </a:rPr>
              <a:t/>
            </a:r>
            <a:br>
              <a:rPr lang="fr-FR" altLang="en-US" sz="3200" b="1" smtClean="0">
                <a:solidFill>
                  <a:schemeClr val="bg1"/>
                </a:solidFill>
              </a:rPr>
            </a:br>
            <a:endParaRPr altLang="en-US" sz="3200" smtClean="0"/>
          </a:p>
        </p:txBody>
      </p:sp>
    </p:spTree>
    <p:extLst>
      <p:ext uri="{BB962C8B-B14F-4D97-AF65-F5344CB8AC3E}">
        <p14:creationId xmlns:p14="http://schemas.microsoft.com/office/powerpoint/2010/main" val="3683260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28775"/>
            <a:ext cx="8229600" cy="5113338"/>
          </a:xfrm>
        </p:spPr>
        <p:txBody>
          <a:bodyPr>
            <a:normAutofit lnSpcReduction="10000"/>
          </a:bodyPr>
          <a:lstStyle/>
          <a:p>
            <a:pPr marL="0" indent="0" eaLnBrk="1" fontAlgn="auto" hangingPunct="1">
              <a:spcAft>
                <a:spcPts val="0"/>
              </a:spcAft>
              <a:buFontTx/>
              <a:buNone/>
              <a:defRPr/>
            </a:pPr>
            <a:r>
              <a:rPr lang="en-US" sz="1800" dirty="0" smtClean="0">
                <a:solidFill>
                  <a:srgbClr val="FF3399"/>
                </a:solidFill>
              </a:rPr>
              <a:t>else</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a:t>
            </a:r>
          </a:p>
          <a:p>
            <a:pPr marL="0" indent="0" eaLnBrk="1" fontAlgn="auto" hangingPunct="1">
              <a:spcAft>
                <a:spcPts val="0"/>
              </a:spcAft>
              <a:buFontTx/>
              <a:buNone/>
              <a:defRPr/>
            </a:pPr>
            <a:r>
              <a:rPr lang="en-US" sz="1800" dirty="0" smtClean="0">
                <a:solidFill>
                  <a:schemeClr val="bg1"/>
                </a:solidFill>
              </a:rPr>
              <a:t>      </a:t>
            </a:r>
            <a:r>
              <a:rPr lang="en-US" sz="1800" dirty="0" err="1" smtClean="0">
                <a:solidFill>
                  <a:schemeClr val="bg1"/>
                </a:solidFill>
              </a:rPr>
              <a:t>fprintf</a:t>
            </a:r>
            <a:r>
              <a:rPr lang="en-US" sz="1800" dirty="0" smtClean="0">
                <a:solidFill>
                  <a:schemeClr val="bg1"/>
                </a:solidFill>
              </a:rPr>
              <a:t> (</a:t>
            </a:r>
            <a:r>
              <a:rPr lang="en-US" sz="1800" dirty="0" err="1" smtClean="0">
                <a:solidFill>
                  <a:schemeClr val="bg1"/>
                </a:solidFill>
              </a:rPr>
              <a:t>stderr</a:t>
            </a:r>
            <a:r>
              <a:rPr lang="en-US" sz="1800" dirty="0" smtClean="0">
                <a:solidFill>
                  <a:schemeClr val="bg1"/>
                </a:solidFill>
              </a:rPr>
              <a:t>, </a:t>
            </a:r>
            <a:r>
              <a:rPr lang="en-US" sz="1800" dirty="0" smtClean="0">
                <a:solidFill>
                  <a:srgbClr val="FF3399"/>
                </a:solidFill>
              </a:rPr>
              <a:t>"%s</a:t>
            </a:r>
            <a:r>
              <a:rPr lang="en-US" sz="1800" dirty="0" smtClean="0">
                <a:solidFill>
                  <a:schemeClr val="bg1"/>
                </a:solidFill>
              </a:rPr>
              <a:t>",</a:t>
            </a:r>
            <a:r>
              <a:rPr lang="en-US" sz="1800" dirty="0" err="1" smtClean="0">
                <a:solidFill>
                  <a:schemeClr val="bg1"/>
                </a:solidFill>
              </a:rPr>
              <a:t>strerror</a:t>
            </a:r>
            <a:r>
              <a:rPr lang="en-US" sz="1800" dirty="0" smtClean="0">
                <a:solidFill>
                  <a:schemeClr val="bg1"/>
                </a:solidFill>
              </a:rPr>
              <a:t>(ret));</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a:t>
            </a:r>
            <a:endParaRPr lang="en-US" sz="1800" dirty="0" smtClean="0">
              <a:solidFill>
                <a:schemeClr val="bg1"/>
              </a:solidFill>
            </a:endParaRPr>
          </a:p>
          <a:p>
            <a:pPr marL="0" indent="0" eaLnBrk="1" fontAlgn="auto" hangingPunct="1">
              <a:spcAft>
                <a:spcPts val="0"/>
              </a:spcAft>
              <a:buFontTx/>
              <a:buNone/>
              <a:defRPr/>
            </a:pPr>
            <a:r>
              <a:rPr lang="en-US" sz="1800" dirty="0" smtClean="0">
                <a:solidFill>
                  <a:srgbClr val="FFFF00"/>
                </a:solidFill>
              </a:rPr>
              <a:t>   /* </a:t>
            </a:r>
            <a:r>
              <a:rPr lang="en-US" sz="1800" dirty="0" err="1" smtClean="0">
                <a:solidFill>
                  <a:srgbClr val="FFFF00"/>
                </a:solidFill>
              </a:rPr>
              <a:t>Attente</a:t>
            </a:r>
            <a:r>
              <a:rPr lang="en-US" sz="1800" dirty="0" smtClean="0">
                <a:solidFill>
                  <a:srgbClr val="FFFF00"/>
                </a:solidFill>
              </a:rPr>
              <a:t> de la fin des threads. */</a:t>
            </a:r>
          </a:p>
          <a:p>
            <a:pPr marL="0" indent="0" eaLnBrk="1" fontAlgn="auto" hangingPunct="1">
              <a:spcAft>
                <a:spcPts val="0"/>
              </a:spcAft>
              <a:buFontTx/>
              <a:buNone/>
              <a:defRPr/>
            </a:pPr>
            <a:r>
              <a:rPr lang="en-US" sz="1800" dirty="0" smtClean="0">
                <a:solidFill>
                  <a:srgbClr val="FF0000"/>
                </a:solidFill>
              </a:rPr>
              <a:t>   </a:t>
            </a:r>
            <a:r>
              <a:rPr lang="en-US" sz="1800" dirty="0" err="1" smtClean="0">
                <a:solidFill>
                  <a:srgbClr val="FF0000"/>
                </a:solidFill>
              </a:rPr>
              <a:t>i</a:t>
            </a:r>
            <a:r>
              <a:rPr lang="en-US" sz="1800" dirty="0" smtClean="0">
                <a:solidFill>
                  <a:srgbClr val="FF0000"/>
                </a:solidFill>
              </a:rPr>
              <a:t> = 0</a:t>
            </a:r>
            <a:r>
              <a:rPr lang="en-US" sz="1800" dirty="0" smtClean="0">
                <a:solidFill>
                  <a:schemeClr val="bg1"/>
                </a:solidFill>
              </a:rPr>
              <a:t>;</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for </a:t>
            </a:r>
            <a:r>
              <a:rPr lang="en-US" sz="1800" dirty="0" smtClean="0">
                <a:solidFill>
                  <a:schemeClr val="bg1"/>
                </a:solidFill>
              </a:rPr>
              <a:t>(</a:t>
            </a:r>
            <a:r>
              <a:rPr lang="en-US" sz="1800" dirty="0" err="1" smtClean="0">
                <a:solidFill>
                  <a:srgbClr val="FF0000"/>
                </a:solidFill>
              </a:rPr>
              <a:t>i</a:t>
            </a:r>
            <a:r>
              <a:rPr lang="en-US" sz="1800" dirty="0" smtClean="0">
                <a:solidFill>
                  <a:srgbClr val="FF0000"/>
                </a:solidFill>
              </a:rPr>
              <a:t> = 0; </a:t>
            </a:r>
            <a:r>
              <a:rPr lang="en-US" sz="1800" dirty="0" err="1" smtClean="0">
                <a:solidFill>
                  <a:srgbClr val="FF0000"/>
                </a:solidFill>
              </a:rPr>
              <a:t>i</a:t>
            </a:r>
            <a:r>
              <a:rPr lang="en-US" sz="1800" dirty="0" smtClean="0">
                <a:solidFill>
                  <a:srgbClr val="FF0000"/>
                </a:solidFill>
              </a:rPr>
              <a:t> &lt; NB_MEDECIN; </a:t>
            </a:r>
            <a:r>
              <a:rPr lang="en-US" sz="1800" dirty="0" err="1" smtClean="0">
                <a:solidFill>
                  <a:srgbClr val="FF0000"/>
                </a:solidFill>
              </a:rPr>
              <a:t>i</a:t>
            </a:r>
            <a:r>
              <a:rPr lang="en-US" sz="1800" dirty="0" smtClean="0">
                <a:solidFill>
                  <a:srgbClr val="FF0000"/>
                </a:solidFill>
              </a:rPr>
              <a:t>++)</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 {</a:t>
            </a:r>
          </a:p>
          <a:p>
            <a:pPr marL="0" indent="0" eaLnBrk="1" fontAlgn="auto" hangingPunct="1">
              <a:spcAft>
                <a:spcPts val="0"/>
              </a:spcAft>
              <a:buFontTx/>
              <a:buNone/>
              <a:defRPr/>
            </a:pPr>
            <a:r>
              <a:rPr lang="en-US" sz="1800" dirty="0" smtClean="0">
                <a:solidFill>
                  <a:schemeClr val="bg1"/>
                </a:solidFill>
              </a:rPr>
              <a:t>      </a:t>
            </a:r>
            <a:r>
              <a:rPr lang="en-US" sz="1800" dirty="0" err="1" smtClean="0">
                <a:solidFill>
                  <a:schemeClr val="bg1"/>
                </a:solidFill>
              </a:rPr>
              <a:t>pthread_join</a:t>
            </a:r>
            <a:r>
              <a:rPr lang="en-US" sz="1800" dirty="0" smtClean="0">
                <a:solidFill>
                  <a:schemeClr val="bg1"/>
                </a:solidFill>
              </a:rPr>
              <a:t> (</a:t>
            </a:r>
            <a:r>
              <a:rPr lang="en-US" sz="1800" dirty="0" err="1" smtClean="0">
                <a:solidFill>
                  <a:schemeClr val="bg1"/>
                </a:solidFill>
              </a:rPr>
              <a:t>store.thread_clients</a:t>
            </a:r>
            <a:r>
              <a:rPr lang="en-US" sz="1800" dirty="0" smtClean="0">
                <a:solidFill>
                  <a:schemeClr val="bg1"/>
                </a:solidFill>
              </a:rPr>
              <a:t> [</a:t>
            </a:r>
            <a:r>
              <a:rPr lang="en-US" sz="1800" dirty="0" err="1" smtClean="0">
                <a:solidFill>
                  <a:schemeClr val="bg1"/>
                </a:solidFill>
              </a:rPr>
              <a:t>i</a:t>
            </a:r>
            <a:r>
              <a:rPr lang="en-US" sz="1800" dirty="0" smtClean="0">
                <a:solidFill>
                  <a:schemeClr val="bg1"/>
                </a:solidFill>
              </a:rPr>
              <a:t>], NULL);</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a:t>
            </a:r>
          </a:p>
          <a:p>
            <a:pPr marL="0" indent="0" eaLnBrk="1" fontAlgn="auto" hangingPunct="1">
              <a:spcAft>
                <a:spcPts val="0"/>
              </a:spcAft>
              <a:buFontTx/>
              <a:buNone/>
              <a:defRPr/>
            </a:pPr>
            <a:r>
              <a:rPr lang="en-US" sz="1800" dirty="0" smtClean="0">
                <a:solidFill>
                  <a:schemeClr val="bg1"/>
                </a:solidFill>
              </a:rPr>
              <a:t>   </a:t>
            </a:r>
            <a:r>
              <a:rPr lang="en-US" sz="1800" dirty="0" err="1" smtClean="0">
                <a:solidFill>
                  <a:schemeClr val="bg1"/>
                </a:solidFill>
              </a:rPr>
              <a:t>pthread_join</a:t>
            </a:r>
            <a:r>
              <a:rPr lang="en-US" sz="1800" dirty="0" smtClean="0">
                <a:solidFill>
                  <a:schemeClr val="bg1"/>
                </a:solidFill>
              </a:rPr>
              <a:t> (</a:t>
            </a:r>
            <a:r>
              <a:rPr lang="en-US" sz="1800" dirty="0" err="1" smtClean="0">
                <a:solidFill>
                  <a:schemeClr val="bg1"/>
                </a:solidFill>
              </a:rPr>
              <a:t>store.thread_store_pans</a:t>
            </a:r>
            <a:r>
              <a:rPr lang="en-US" sz="1800" dirty="0" smtClean="0">
                <a:solidFill>
                  <a:schemeClr val="bg1"/>
                </a:solidFill>
              </a:rPr>
              <a:t>, NULL);</a:t>
            </a:r>
          </a:p>
          <a:p>
            <a:pPr marL="0" indent="0" eaLnBrk="1" fontAlgn="auto" hangingPunct="1">
              <a:spcAft>
                <a:spcPts val="0"/>
              </a:spcAft>
              <a:buFontTx/>
              <a:buNone/>
              <a:defRPr/>
            </a:pPr>
            <a:r>
              <a:rPr lang="en-US" sz="1800" dirty="0" smtClean="0">
                <a:solidFill>
                  <a:schemeClr val="bg1"/>
                </a:solidFill>
              </a:rPr>
              <a:t>   </a:t>
            </a:r>
            <a:r>
              <a:rPr lang="en-US" sz="1800" dirty="0" err="1" smtClean="0">
                <a:solidFill>
                  <a:schemeClr val="bg1"/>
                </a:solidFill>
              </a:rPr>
              <a:t>pthread_join</a:t>
            </a:r>
            <a:r>
              <a:rPr lang="en-US" sz="1800" dirty="0" smtClean="0">
                <a:solidFill>
                  <a:schemeClr val="bg1"/>
                </a:solidFill>
              </a:rPr>
              <a:t> (</a:t>
            </a:r>
            <a:r>
              <a:rPr lang="en-US" sz="1800" dirty="0" err="1" smtClean="0">
                <a:solidFill>
                  <a:schemeClr val="bg1"/>
                </a:solidFill>
              </a:rPr>
              <a:t>store.thread_store_cise</a:t>
            </a:r>
            <a:r>
              <a:rPr lang="en-US" sz="1800" dirty="0" smtClean="0">
                <a:solidFill>
                  <a:schemeClr val="bg1"/>
                </a:solidFill>
              </a:rPr>
              <a:t>, NULL);</a:t>
            </a:r>
          </a:p>
          <a:p>
            <a:pPr marL="0" indent="0" eaLnBrk="1" fontAlgn="auto" hangingPunct="1">
              <a:spcAft>
                <a:spcPts val="0"/>
              </a:spcAft>
              <a:buFontTx/>
              <a:buNone/>
              <a:defRPr/>
            </a:pPr>
            <a:r>
              <a:rPr lang="en-US" sz="1800" dirty="0" smtClean="0">
                <a:solidFill>
                  <a:schemeClr val="bg1"/>
                </a:solidFill>
              </a:rPr>
              <a:t>   </a:t>
            </a:r>
            <a:r>
              <a:rPr lang="en-US" sz="1800" dirty="0" err="1" smtClean="0">
                <a:solidFill>
                  <a:schemeClr val="bg1"/>
                </a:solidFill>
              </a:rPr>
              <a:t>pthread_join</a:t>
            </a:r>
            <a:r>
              <a:rPr lang="en-US" sz="1800" dirty="0" smtClean="0">
                <a:solidFill>
                  <a:schemeClr val="bg1"/>
                </a:solidFill>
              </a:rPr>
              <a:t> (</a:t>
            </a:r>
            <a:r>
              <a:rPr lang="en-US" sz="1800" dirty="0" err="1" smtClean="0">
                <a:solidFill>
                  <a:schemeClr val="bg1"/>
                </a:solidFill>
              </a:rPr>
              <a:t>store.thread_store_anti</a:t>
            </a:r>
            <a:r>
              <a:rPr lang="en-US" sz="1800" dirty="0" smtClean="0">
                <a:solidFill>
                  <a:schemeClr val="bg1"/>
                </a:solidFill>
              </a:rPr>
              <a:t>, NULL);</a:t>
            </a:r>
          </a:p>
          <a:p>
            <a:pPr marL="0" indent="0" eaLnBrk="1" fontAlgn="auto" hangingPunct="1">
              <a:spcAft>
                <a:spcPts val="0"/>
              </a:spcAft>
              <a:buFontTx/>
              <a:buNone/>
              <a:defRPr/>
            </a:pPr>
            <a:r>
              <a:rPr lang="en-US" sz="1800" dirty="0" smtClean="0">
                <a:solidFill>
                  <a:schemeClr val="bg1"/>
                </a:solidFill>
              </a:rPr>
              <a:t>   </a:t>
            </a:r>
            <a:r>
              <a:rPr lang="en-US" sz="1800" dirty="0" smtClean="0">
                <a:solidFill>
                  <a:srgbClr val="FF3399"/>
                </a:solidFill>
              </a:rPr>
              <a:t>return </a:t>
            </a:r>
            <a:r>
              <a:rPr lang="en-US" sz="1800" dirty="0" smtClean="0">
                <a:solidFill>
                  <a:srgbClr val="FF0000"/>
                </a:solidFill>
              </a:rPr>
              <a:t>EXIT_SUCCESS;</a:t>
            </a:r>
          </a:p>
          <a:p>
            <a:pPr marL="0" indent="0" eaLnBrk="1" fontAlgn="auto" hangingPunct="1">
              <a:spcAft>
                <a:spcPts val="0"/>
              </a:spcAft>
              <a:buFontTx/>
              <a:buNone/>
              <a:defRPr/>
            </a:pPr>
            <a:r>
              <a:rPr lang="en-US" sz="1800" dirty="0" smtClean="0">
                <a:solidFill>
                  <a:schemeClr val="bg1"/>
                </a:solidFill>
              </a:rPr>
              <a:t>}</a:t>
            </a:r>
          </a:p>
          <a:p>
            <a:pPr marL="0" indent="0" eaLnBrk="1" fontAlgn="auto" hangingPunct="1">
              <a:spcAft>
                <a:spcPts val="0"/>
              </a:spcAft>
              <a:buFont typeface="Wingdings 2"/>
              <a:buChar char=""/>
              <a:defRPr/>
            </a:pPr>
            <a:endParaRPr lang="en-US" sz="1600" dirty="0" smtClean="0"/>
          </a:p>
        </p:txBody>
      </p:sp>
      <p:sp>
        <p:nvSpPr>
          <p:cNvPr id="14338" name="Titre 1"/>
          <p:cNvSpPr>
            <a:spLocks noGrp="1"/>
          </p:cNvSpPr>
          <p:nvPr>
            <p:ph type="title"/>
          </p:nvPr>
        </p:nvSpPr>
        <p:spPr>
          <a:xfrm>
            <a:off x="323528" y="620712"/>
            <a:ext cx="8363272" cy="1152104"/>
          </a:xfrm>
        </p:spPr>
        <p:txBody>
          <a:bodyPr/>
          <a:lstStyle/>
          <a:p>
            <a:pPr algn="ctr" eaLnBrk="1" fontAlgn="auto" hangingPunct="1">
              <a:spcAft>
                <a:spcPts val="0"/>
              </a:spcAft>
              <a:defRPr/>
            </a:pPr>
            <a:r>
              <a:rPr lang="fr-FR" altLang="en-US" sz="3200" b="1" smtClean="0">
                <a:solidFill>
                  <a:srgbClr val="FFC000"/>
                </a:solidFill>
              </a:rPr>
              <a:t>Fonction principale </a:t>
            </a:r>
            <a:r>
              <a:rPr lang="fr-FR" altLang="en-US" sz="3200" b="1" smtClean="0">
                <a:solidFill>
                  <a:srgbClr val="FFC000"/>
                </a:solidFill>
                <a:sym typeface="Wingdings" pitchFamily="2" charset="2"/>
              </a:rPr>
              <a:t>: (suite)</a:t>
            </a:r>
            <a:r>
              <a:rPr lang="fr-FR" altLang="en-US" sz="3200" b="1" smtClean="0">
                <a:solidFill>
                  <a:schemeClr val="bg1"/>
                </a:solidFill>
              </a:rPr>
              <a:t/>
            </a:r>
            <a:br>
              <a:rPr lang="fr-FR" altLang="en-US" sz="3200" b="1" smtClean="0">
                <a:solidFill>
                  <a:schemeClr val="bg1"/>
                </a:solidFill>
              </a:rPr>
            </a:br>
            <a:endParaRPr altLang="en-US" sz="3200" smtClean="0"/>
          </a:p>
        </p:txBody>
      </p:sp>
    </p:spTree>
    <p:extLst>
      <p:ext uri="{BB962C8B-B14F-4D97-AF65-F5344CB8AC3E}">
        <p14:creationId xmlns:p14="http://schemas.microsoft.com/office/powerpoint/2010/main" val="195748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457200" y="274638"/>
            <a:ext cx="8229600" cy="922337"/>
          </a:xfrm>
        </p:spPr>
        <p:txBody>
          <a:bodyPr>
            <a:noAutofit/>
          </a:bodyPr>
          <a:lstStyle/>
          <a:p>
            <a:pPr eaLnBrk="1" fontAlgn="auto" hangingPunct="1">
              <a:spcAft>
                <a:spcPts val="0"/>
              </a:spcAft>
              <a:defRPr/>
            </a:pPr>
            <a:r>
              <a:rPr lang="fr-FR" altLang="en-US" sz="2800" b="1" smtClean="0">
                <a:solidFill>
                  <a:srgbClr val="FFC000"/>
                </a:solidFill>
              </a:rPr>
              <a:t>Programme principale : </a:t>
            </a:r>
            <a:endParaRPr altLang="en-US" sz="2800" smtClean="0">
              <a:solidFill>
                <a:srgbClr val="FFC000"/>
              </a:solidFill>
            </a:endParaRPr>
          </a:p>
        </p:txBody>
      </p:sp>
      <p:pic>
        <p:nvPicPr>
          <p:cNvPr id="16387"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73163" y="1524000"/>
            <a:ext cx="6797675" cy="4572000"/>
          </a:xfrm>
        </p:spPr>
      </p:pic>
    </p:spTree>
    <p:extLst>
      <p:ext uri="{BB962C8B-B14F-4D97-AF65-F5344CB8AC3E}">
        <p14:creationId xmlns:p14="http://schemas.microsoft.com/office/powerpoint/2010/main" val="199630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pPr eaLnBrk="1" fontAlgn="auto" hangingPunct="1">
              <a:spcAft>
                <a:spcPts val="0"/>
              </a:spcAft>
              <a:defRPr/>
            </a:pPr>
            <a:r>
              <a:rPr lang="fr-FR" altLang="en-US" sz="2800" b="1" smtClean="0">
                <a:solidFill>
                  <a:srgbClr val="FFC000"/>
                </a:solidFill>
              </a:rPr>
              <a:t>Programme principale </a:t>
            </a:r>
            <a:r>
              <a:rPr lang="fr-FR" altLang="en-US" sz="2800" b="1" smtClean="0">
                <a:solidFill>
                  <a:srgbClr val="FFC000"/>
                </a:solidFill>
                <a:sym typeface="Wingdings" pitchFamily="2" charset="2"/>
              </a:rPr>
              <a:t>: (suite)</a:t>
            </a:r>
            <a:r>
              <a:rPr altLang="en-US" sz="2800" b="1" smtClean="0">
                <a:solidFill>
                  <a:srgbClr val="FFC000"/>
                </a:solidFill>
              </a:rPr>
              <a:t/>
            </a:r>
            <a:br>
              <a:rPr altLang="en-US" sz="2800" b="1" smtClean="0">
                <a:solidFill>
                  <a:srgbClr val="FFC000"/>
                </a:solidFill>
              </a:rPr>
            </a:br>
            <a:endParaRPr altLang="en-US" sz="2800" smtClean="0"/>
          </a:p>
        </p:txBody>
      </p:sp>
      <p:pic>
        <p:nvPicPr>
          <p:cNvPr id="17411"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38288" y="1804988"/>
            <a:ext cx="6067425" cy="4010025"/>
          </a:xfrm>
        </p:spPr>
      </p:pic>
    </p:spTree>
    <p:extLst>
      <p:ext uri="{BB962C8B-B14F-4D97-AF65-F5344CB8AC3E}">
        <p14:creationId xmlns:p14="http://schemas.microsoft.com/office/powerpoint/2010/main" val="607524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81125" y="1524000"/>
            <a:ext cx="6381750" cy="4572000"/>
          </a:xfrm>
        </p:spPr>
      </p:pic>
      <p:sp>
        <p:nvSpPr>
          <p:cNvPr id="17410" name="Titre 1"/>
          <p:cNvSpPr>
            <a:spLocks noGrp="1"/>
          </p:cNvSpPr>
          <p:nvPr>
            <p:ph type="title"/>
          </p:nvPr>
        </p:nvSpPr>
        <p:spPr>
          <a:xfrm>
            <a:off x="-180975" y="274638"/>
            <a:ext cx="8867775" cy="1143000"/>
          </a:xfrm>
        </p:spPr>
        <p:txBody>
          <a:bodyPr/>
          <a:lstStyle/>
          <a:p>
            <a:pPr eaLnBrk="1" fontAlgn="auto" hangingPunct="1">
              <a:spcAft>
                <a:spcPts val="0"/>
              </a:spcAft>
              <a:defRPr/>
            </a:pPr>
            <a:r>
              <a:rPr lang="fr-FR" altLang="en-US" sz="3200" b="1" smtClean="0">
                <a:solidFill>
                  <a:srgbClr val="FFC000"/>
                </a:solidFill>
              </a:rPr>
              <a:t>Programme principale : (suite)</a:t>
            </a:r>
            <a:r>
              <a:rPr altLang="en-US" sz="3200" b="1" smtClean="0">
                <a:solidFill>
                  <a:srgbClr val="FFC000"/>
                </a:solidFill>
              </a:rPr>
              <a:t/>
            </a:r>
            <a:br>
              <a:rPr altLang="en-US" sz="3200" b="1" smtClean="0">
                <a:solidFill>
                  <a:srgbClr val="FFC000"/>
                </a:solidFill>
              </a:rPr>
            </a:br>
            <a:endParaRPr altLang="en-US" sz="3200" smtClean="0"/>
          </a:p>
        </p:txBody>
      </p:sp>
    </p:spTree>
    <p:extLst>
      <p:ext uri="{BB962C8B-B14F-4D97-AF65-F5344CB8AC3E}">
        <p14:creationId xmlns:p14="http://schemas.microsoft.com/office/powerpoint/2010/main" val="658143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62013" y="1524000"/>
            <a:ext cx="7419975" cy="4572000"/>
          </a:xfrm>
        </p:spPr>
      </p:pic>
      <p:sp>
        <p:nvSpPr>
          <p:cNvPr id="18434" name="Titre 1"/>
          <p:cNvSpPr>
            <a:spLocks noGrp="1"/>
          </p:cNvSpPr>
          <p:nvPr>
            <p:ph type="title"/>
          </p:nvPr>
        </p:nvSpPr>
        <p:spPr/>
        <p:txBody>
          <a:bodyPr/>
          <a:lstStyle/>
          <a:p>
            <a:pPr eaLnBrk="1" fontAlgn="auto" hangingPunct="1">
              <a:spcAft>
                <a:spcPts val="0"/>
              </a:spcAft>
              <a:defRPr/>
            </a:pPr>
            <a:r>
              <a:rPr lang="fr-FR" altLang="en-US" sz="2800" b="1" smtClean="0">
                <a:solidFill>
                  <a:srgbClr val="FFC000"/>
                </a:solidFill>
              </a:rPr>
              <a:t>Programme principale : (suite)</a:t>
            </a:r>
            <a:r>
              <a:rPr altLang="en-US" sz="2800" b="1" smtClean="0">
                <a:solidFill>
                  <a:srgbClr val="FFC000"/>
                </a:solidFill>
              </a:rPr>
              <a:t/>
            </a:r>
            <a:br>
              <a:rPr altLang="en-US" sz="2800" b="1" smtClean="0">
                <a:solidFill>
                  <a:srgbClr val="FFC000"/>
                </a:solidFill>
              </a:rPr>
            </a:br>
            <a:endParaRPr altLang="en-US" sz="2800" smtClean="0"/>
          </a:p>
        </p:txBody>
      </p:sp>
    </p:spTree>
    <p:extLst>
      <p:ext uri="{BB962C8B-B14F-4D97-AF65-F5344CB8AC3E}">
        <p14:creationId xmlns:p14="http://schemas.microsoft.com/office/powerpoint/2010/main" val="2599621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35113" y="1524000"/>
            <a:ext cx="6073775" cy="4572000"/>
          </a:xfrm>
        </p:spPr>
      </p:pic>
      <p:sp>
        <p:nvSpPr>
          <p:cNvPr id="19458" name="Titre 1"/>
          <p:cNvSpPr>
            <a:spLocks noGrp="1"/>
          </p:cNvSpPr>
          <p:nvPr>
            <p:ph type="title"/>
          </p:nvPr>
        </p:nvSpPr>
        <p:spPr/>
        <p:txBody>
          <a:bodyPr/>
          <a:lstStyle/>
          <a:p>
            <a:pPr algn="ctr" eaLnBrk="1" fontAlgn="auto" hangingPunct="1">
              <a:spcAft>
                <a:spcPts val="0"/>
              </a:spcAft>
              <a:defRPr/>
            </a:pPr>
            <a:r>
              <a:rPr lang="fr-FR" altLang="en-US" sz="2800" b="1" smtClean="0">
                <a:solidFill>
                  <a:srgbClr val="FFC000"/>
                </a:solidFill>
              </a:rPr>
              <a:t>Programme principale : (suite)</a:t>
            </a:r>
            <a:r>
              <a:rPr altLang="en-US" sz="2800" b="1" smtClean="0">
                <a:solidFill>
                  <a:srgbClr val="FFC000"/>
                </a:solidFill>
              </a:rPr>
              <a:t/>
            </a:r>
            <a:br>
              <a:rPr altLang="en-US" sz="2800" b="1" smtClean="0">
                <a:solidFill>
                  <a:srgbClr val="FFC000"/>
                </a:solidFill>
              </a:rPr>
            </a:br>
            <a:endParaRPr altLang="en-US" sz="2800" smtClean="0"/>
          </a:p>
        </p:txBody>
      </p:sp>
    </p:spTree>
    <p:extLst>
      <p:ext uri="{BB962C8B-B14F-4D97-AF65-F5344CB8AC3E}">
        <p14:creationId xmlns:p14="http://schemas.microsoft.com/office/powerpoint/2010/main" val="2422575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04913" y="1524000"/>
            <a:ext cx="6734175" cy="4572000"/>
          </a:xfrm>
        </p:spPr>
      </p:pic>
      <p:sp>
        <p:nvSpPr>
          <p:cNvPr id="20482" name="Titre 1"/>
          <p:cNvSpPr>
            <a:spLocks noGrp="1"/>
          </p:cNvSpPr>
          <p:nvPr>
            <p:ph type="title"/>
          </p:nvPr>
        </p:nvSpPr>
        <p:spPr>
          <a:xfrm>
            <a:off x="-1044575" y="274638"/>
            <a:ext cx="9731375" cy="1143000"/>
          </a:xfrm>
        </p:spPr>
        <p:txBody>
          <a:bodyPr>
            <a:normAutofit fontScale="90000"/>
          </a:bodyPr>
          <a:lstStyle/>
          <a:p>
            <a:pPr algn="ctr" eaLnBrk="1" fontAlgn="auto" hangingPunct="1">
              <a:spcAft>
                <a:spcPts val="0"/>
              </a:spcAft>
              <a:defRPr/>
            </a:pPr>
            <a:r>
              <a:rPr lang="fr-FR" altLang="en-US" sz="3100" b="1" dirty="0" smtClean="0">
                <a:solidFill>
                  <a:srgbClr val="FFC000"/>
                </a:solidFill>
              </a:rPr>
              <a:t>Programme</a:t>
            </a:r>
            <a:r>
              <a:rPr lang="fr-FR" altLang="en-US" sz="3600" b="1" dirty="0" smtClean="0">
                <a:solidFill>
                  <a:srgbClr val="FFC000"/>
                </a:solidFill>
              </a:rPr>
              <a:t> principale : (suite)</a:t>
            </a:r>
            <a:r>
              <a:rPr altLang="en-US" sz="3600" b="1" dirty="0" smtClean="0">
                <a:solidFill>
                  <a:srgbClr val="FFC000"/>
                </a:solidFill>
              </a:rPr>
              <a:t/>
            </a:r>
            <a:br>
              <a:rPr altLang="en-US" sz="3600" b="1" dirty="0" smtClean="0">
                <a:solidFill>
                  <a:srgbClr val="FFC000"/>
                </a:solidFill>
              </a:rPr>
            </a:br>
            <a:endParaRPr altLang="en-US" sz="3600" dirty="0" smtClean="0"/>
          </a:p>
        </p:txBody>
      </p:sp>
    </p:spTree>
    <p:extLst>
      <p:ext uri="{BB962C8B-B14F-4D97-AF65-F5344CB8AC3E}">
        <p14:creationId xmlns:p14="http://schemas.microsoft.com/office/powerpoint/2010/main" val="2044505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38188" y="2162175"/>
            <a:ext cx="7667625" cy="3295650"/>
          </a:xfrm>
        </p:spPr>
      </p:pic>
      <p:sp>
        <p:nvSpPr>
          <p:cNvPr id="21506" name="Titre 1"/>
          <p:cNvSpPr>
            <a:spLocks noGrp="1"/>
          </p:cNvSpPr>
          <p:nvPr>
            <p:ph type="title"/>
          </p:nvPr>
        </p:nvSpPr>
        <p:spPr>
          <a:xfrm>
            <a:off x="-900113" y="274638"/>
            <a:ext cx="9586913" cy="1143000"/>
          </a:xfrm>
        </p:spPr>
        <p:txBody>
          <a:bodyPr>
            <a:normAutofit fontScale="90000"/>
          </a:bodyPr>
          <a:lstStyle/>
          <a:p>
            <a:pPr algn="ctr" eaLnBrk="1" fontAlgn="auto" hangingPunct="1">
              <a:spcAft>
                <a:spcPts val="0"/>
              </a:spcAft>
              <a:defRPr/>
            </a:pPr>
            <a:r>
              <a:rPr lang="fr-FR" altLang="en-US" sz="3600" b="1" smtClean="0">
                <a:solidFill>
                  <a:srgbClr val="FFC000"/>
                </a:solidFill>
              </a:rPr>
              <a:t>Programme principale : (suite)</a:t>
            </a:r>
            <a:r>
              <a:rPr altLang="en-US" sz="3600" b="1" smtClean="0">
                <a:solidFill>
                  <a:srgbClr val="FFC000"/>
                </a:solidFill>
              </a:rPr>
              <a:t/>
            </a:r>
            <a:br>
              <a:rPr altLang="en-US" sz="3600" b="1" smtClean="0">
                <a:solidFill>
                  <a:srgbClr val="FFC000"/>
                </a:solidFill>
              </a:rPr>
            </a:br>
            <a:endParaRPr altLang="en-US" sz="3600" smtClean="0"/>
          </a:p>
        </p:txBody>
      </p:sp>
    </p:spTree>
    <p:extLst>
      <p:ext uri="{BB962C8B-B14F-4D97-AF65-F5344CB8AC3E}">
        <p14:creationId xmlns:p14="http://schemas.microsoft.com/office/powerpoint/2010/main" val="1132190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a:xfrm>
            <a:off x="-1116013" y="274638"/>
            <a:ext cx="9802813" cy="1143000"/>
          </a:xfrm>
        </p:spPr>
        <p:txBody>
          <a:bodyPr>
            <a:normAutofit fontScale="90000"/>
          </a:bodyPr>
          <a:lstStyle/>
          <a:p>
            <a:pPr algn="ctr" eaLnBrk="1" fontAlgn="auto" hangingPunct="1">
              <a:spcAft>
                <a:spcPts val="0"/>
              </a:spcAft>
              <a:defRPr/>
            </a:pPr>
            <a:r>
              <a:rPr lang="fr-FR" altLang="en-US" sz="3600" b="1" smtClean="0">
                <a:solidFill>
                  <a:srgbClr val="FFC000"/>
                </a:solidFill>
              </a:rPr>
              <a:t>Programme principale : (suite)</a:t>
            </a:r>
            <a:r>
              <a:rPr altLang="en-US" sz="3600" b="1" smtClean="0">
                <a:solidFill>
                  <a:srgbClr val="FFC000"/>
                </a:solidFill>
              </a:rPr>
              <a:t/>
            </a:r>
            <a:br>
              <a:rPr altLang="en-US" sz="3600" b="1" smtClean="0">
                <a:solidFill>
                  <a:srgbClr val="FFC000"/>
                </a:solidFill>
              </a:rPr>
            </a:br>
            <a:endParaRPr altLang="en-US" sz="3600" smtClean="0"/>
          </a:p>
        </p:txBody>
      </p:sp>
      <p:pic>
        <p:nvPicPr>
          <p:cNvPr id="23555"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3608" y="1340768"/>
            <a:ext cx="6845300" cy="4572000"/>
          </a:xfrm>
        </p:spPr>
      </p:pic>
    </p:spTree>
    <p:extLst>
      <p:ext uri="{BB962C8B-B14F-4D97-AF65-F5344CB8AC3E}">
        <p14:creationId xmlns:p14="http://schemas.microsoft.com/office/powerpoint/2010/main" val="379452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2"/>
          <p:cNvSpPr>
            <a:spLocks noGrp="1"/>
          </p:cNvSpPr>
          <p:nvPr>
            <p:ph idx="1"/>
          </p:nvPr>
        </p:nvSpPr>
        <p:spPr>
          <a:xfrm>
            <a:off x="457200" y="1600200"/>
            <a:ext cx="8229600" cy="5068888"/>
          </a:xfrm>
        </p:spPr>
        <p:txBody>
          <a:bodyPr/>
          <a:lstStyle/>
          <a:p>
            <a:pPr eaLnBrk="1" hangingPunct="1"/>
            <a:endParaRPr lang="fr-FR" altLang="en-US" sz="2400" smtClean="0">
              <a:solidFill>
                <a:schemeClr val="bg1"/>
              </a:solidFill>
            </a:endParaRPr>
          </a:p>
          <a:p>
            <a:pPr eaLnBrk="1" hangingPunct="1"/>
            <a:r>
              <a:rPr lang="fr-FR" altLang="en-US" sz="2400" smtClean="0">
                <a:solidFill>
                  <a:schemeClr val="bg1"/>
                </a:solidFill>
              </a:rPr>
              <a:t>Ce modeste travail que nous avons réalisé est le fruit des efforts fourni par Mr. MEKNASSI qui nous a poussés à donner le meilleur de nous-mêmes, et aussi grâce à sa pédagogie unique qui permet à l’étudiant de s’implique dans la construction de son cours, et nous permet ainsi d’élucidé toute ambiguïté concernant le module System d’exploitions qu’est le cœur de la formation d’un informaticien Nous tenons à vous remercier Mr. MEKNASSI pour vos efforts et vos précieux conseils qui nous permettent de développer nos compétences. </a:t>
            </a:r>
            <a:endParaRPr lang="en-US" altLang="en-US" sz="2400" smtClean="0">
              <a:solidFill>
                <a:schemeClr val="bg1"/>
              </a:solidFill>
            </a:endParaRPr>
          </a:p>
        </p:txBody>
      </p:sp>
      <p:sp>
        <p:nvSpPr>
          <p:cNvPr id="2" name="Titre 1"/>
          <p:cNvSpPr>
            <a:spLocks noGrp="1"/>
          </p:cNvSpPr>
          <p:nvPr>
            <p:ph type="title"/>
          </p:nvPr>
        </p:nvSpPr>
        <p:spPr/>
        <p:txBody>
          <a:bodyPr/>
          <a:lstStyle/>
          <a:p>
            <a:pPr eaLnBrk="1" fontAlgn="auto" hangingPunct="1">
              <a:spcAft>
                <a:spcPts val="0"/>
              </a:spcAft>
              <a:defRPr/>
            </a:pPr>
            <a:r>
              <a:rPr b="1" smtClean="0">
                <a:solidFill>
                  <a:srgbClr val="FFC000"/>
                </a:solidFill>
              </a:rPr>
              <a:t>Remerciement</a:t>
            </a:r>
            <a:endParaRPr smtClean="0">
              <a:solidFill>
                <a:srgbClr val="FFC000"/>
              </a:solidFill>
            </a:endParaRPr>
          </a:p>
        </p:txBody>
      </p:sp>
      <p:sp>
        <p:nvSpPr>
          <p:cNvPr id="5" name="Espace réservé du pied de page 3"/>
          <p:cNvSpPr txBox="1">
            <a:spLocks/>
          </p:cNvSpPr>
          <p:nvPr/>
        </p:nvSpPr>
        <p:spPr>
          <a:xfrm>
            <a:off x="1907704" y="6309320"/>
            <a:ext cx="5458691" cy="384048"/>
          </a:xfrm>
          <a:prstGeom prst="rect">
            <a:avLst/>
          </a:prstGeom>
        </p:spPr>
        <p:txBody>
          <a:bodyPr vert="horz" anchor="ctr" anchorCtr="0"/>
          <a:lstStyle>
            <a:defPPr>
              <a:defRPr lang="fr-FR"/>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NADRANI Oussama : 1311778906                   TAZI </a:t>
            </a:r>
            <a:r>
              <a:rPr lang="fr-FR" dirty="0" err="1" smtClean="0"/>
              <a:t>Achraf</a:t>
            </a:r>
            <a:r>
              <a:rPr lang="fr-FR" dirty="0" smtClean="0"/>
              <a:t> : 1513755449</a:t>
            </a:r>
            <a:endParaRPr lang="fr-FR" dirty="0"/>
          </a:p>
        </p:txBody>
      </p:sp>
    </p:spTree>
    <p:extLst>
      <p:ext uri="{BB962C8B-B14F-4D97-AF65-F5344CB8AC3E}">
        <p14:creationId xmlns:p14="http://schemas.microsoft.com/office/powerpoint/2010/main" val="1686623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contenu 2"/>
          <p:cNvSpPr>
            <a:spLocks noGrp="1"/>
          </p:cNvSpPr>
          <p:nvPr>
            <p:ph idx="1"/>
          </p:nvPr>
        </p:nvSpPr>
        <p:spPr>
          <a:xfrm>
            <a:off x="428625" y="1700213"/>
            <a:ext cx="8258175" cy="4968875"/>
          </a:xfrm>
        </p:spPr>
        <p:txBody>
          <a:bodyPr/>
          <a:lstStyle/>
          <a:p>
            <a:pPr eaLnBrk="1" hangingPunct="1">
              <a:buFont typeface="Wingdings" pitchFamily="2" charset="2"/>
              <a:buChar char="ü"/>
            </a:pPr>
            <a:r>
              <a:rPr lang="fr-FR" dirty="0" smtClean="0">
                <a:solidFill>
                  <a:srgbClr val="FFFF00"/>
                </a:solidFill>
              </a:rPr>
              <a:t>A travers ce projet nous avons étudié comment crée les threads et la gestion entre eux.</a:t>
            </a:r>
          </a:p>
          <a:p>
            <a:pPr eaLnBrk="1" hangingPunct="1">
              <a:buFont typeface="Wingdings" pitchFamily="2" charset="2"/>
              <a:buChar char="ü"/>
            </a:pPr>
            <a:endParaRPr lang="fr-FR" dirty="0" smtClean="0">
              <a:solidFill>
                <a:srgbClr val="FFFF00"/>
              </a:solidFill>
            </a:endParaRPr>
          </a:p>
          <a:p>
            <a:pPr eaLnBrk="1" hangingPunct="1">
              <a:buFont typeface="Wingdings" pitchFamily="2" charset="2"/>
              <a:buChar char="ü"/>
            </a:pPr>
            <a:r>
              <a:rPr lang="fr-FR" dirty="0" smtClean="0">
                <a:solidFill>
                  <a:srgbClr val="FFFF00"/>
                </a:solidFill>
              </a:rPr>
              <a:t> Utilisation de </a:t>
            </a:r>
            <a:r>
              <a:rPr lang="en-US" dirty="0" err="1" smtClean="0">
                <a:solidFill>
                  <a:srgbClr val="FFFF00"/>
                </a:solidFill>
              </a:rPr>
              <a:t>Synchronisation</a:t>
            </a:r>
            <a:r>
              <a:rPr lang="en-US" dirty="0" smtClean="0">
                <a:solidFill>
                  <a:srgbClr val="FFFF00"/>
                </a:solidFill>
              </a:rPr>
              <a:t> du threads.</a:t>
            </a:r>
          </a:p>
          <a:p>
            <a:pPr eaLnBrk="1" hangingPunct="1">
              <a:buFont typeface="Wingdings" pitchFamily="2" charset="2"/>
              <a:buChar char="ü"/>
            </a:pPr>
            <a:endParaRPr lang="en-US" dirty="0" smtClean="0">
              <a:solidFill>
                <a:srgbClr val="FFFF00"/>
              </a:solidFill>
            </a:endParaRPr>
          </a:p>
          <a:p>
            <a:pPr eaLnBrk="1" hangingPunct="1">
              <a:buFont typeface="Wingdings" pitchFamily="2" charset="2"/>
              <a:buChar char="ü"/>
            </a:pPr>
            <a:r>
              <a:rPr lang="fr-FR" dirty="0" smtClean="0">
                <a:solidFill>
                  <a:srgbClr val="FFFF00"/>
                </a:solidFill>
              </a:rPr>
              <a:t>Utilisation fonction </a:t>
            </a:r>
            <a:r>
              <a:rPr lang="fr-FR" dirty="0" err="1" smtClean="0">
                <a:solidFill>
                  <a:srgbClr val="FFFF00"/>
                </a:solidFill>
              </a:rPr>
              <a:t>Random</a:t>
            </a:r>
            <a:r>
              <a:rPr lang="fr-FR" dirty="0" smtClean="0">
                <a:solidFill>
                  <a:srgbClr val="FFFF00"/>
                </a:solidFill>
              </a:rPr>
              <a:t>() pour retourner un nombre aléatoire.</a:t>
            </a:r>
            <a:endParaRPr lang="en-US" dirty="0" smtClean="0">
              <a:solidFill>
                <a:srgbClr val="FFFF00"/>
              </a:solidFill>
            </a:endParaRPr>
          </a:p>
          <a:p>
            <a:pPr eaLnBrk="1" hangingPunct="1">
              <a:buFont typeface="Wingdings" pitchFamily="2" charset="2"/>
              <a:buChar char="ü"/>
            </a:pPr>
            <a:endParaRPr lang="en-US" dirty="0" smtClean="0">
              <a:solidFill>
                <a:srgbClr val="FFFF00"/>
              </a:solidFill>
            </a:endParaRPr>
          </a:p>
          <a:p>
            <a:pPr eaLnBrk="1" hangingPunct="1">
              <a:buFont typeface="Wingdings" pitchFamily="2" charset="2"/>
              <a:buChar char="ü"/>
            </a:pPr>
            <a:endParaRPr lang="en-US" dirty="0" smtClean="0">
              <a:solidFill>
                <a:srgbClr val="FFFF00"/>
              </a:solidFill>
            </a:endParaRPr>
          </a:p>
          <a:p>
            <a:pPr eaLnBrk="1" hangingPunct="1">
              <a:buFontTx/>
              <a:buNone/>
            </a:pPr>
            <a:endParaRPr lang="en-US" dirty="0" smtClean="0">
              <a:solidFill>
                <a:srgbClr val="FFFF00"/>
              </a:solidFill>
            </a:endParaRPr>
          </a:p>
        </p:txBody>
      </p:sp>
      <p:sp>
        <p:nvSpPr>
          <p:cNvPr id="27650" name="Titre 1"/>
          <p:cNvSpPr>
            <a:spLocks noGrp="1"/>
          </p:cNvSpPr>
          <p:nvPr>
            <p:ph type="title"/>
          </p:nvPr>
        </p:nvSpPr>
        <p:spPr/>
        <p:txBody>
          <a:bodyPr/>
          <a:lstStyle/>
          <a:p>
            <a:pPr eaLnBrk="1" fontAlgn="auto" hangingPunct="1">
              <a:spcAft>
                <a:spcPts val="0"/>
              </a:spcAft>
              <a:defRPr/>
            </a:pPr>
            <a:r>
              <a:rPr altLang="en-US" b="1" smtClean="0">
                <a:solidFill>
                  <a:srgbClr val="FFC000"/>
                </a:solidFill>
              </a:rPr>
              <a:t>Conclusion :</a:t>
            </a:r>
          </a:p>
        </p:txBody>
      </p:sp>
      <p:sp>
        <p:nvSpPr>
          <p:cNvPr id="6" name="Espace réservé du pied de page 3"/>
          <p:cNvSpPr txBox="1">
            <a:spLocks/>
          </p:cNvSpPr>
          <p:nvPr/>
        </p:nvSpPr>
        <p:spPr>
          <a:xfrm>
            <a:off x="1907704" y="6309320"/>
            <a:ext cx="5458691" cy="384048"/>
          </a:xfrm>
          <a:prstGeom prst="rect">
            <a:avLst/>
          </a:prstGeom>
        </p:spPr>
        <p:txBody>
          <a:bodyPr vert="horz" anchor="ctr" anchorCtr="0"/>
          <a:lstStyle>
            <a:defPPr>
              <a:defRPr lang="fr-FR"/>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NADRANI Oussama : 1311778906                   TAZI </a:t>
            </a:r>
            <a:r>
              <a:rPr lang="fr-FR" dirty="0" err="1" smtClean="0"/>
              <a:t>Achraf</a:t>
            </a:r>
            <a:r>
              <a:rPr lang="fr-FR" dirty="0" smtClean="0"/>
              <a:t> : 1513755449</a:t>
            </a:r>
            <a:endParaRPr lang="fr-FR" dirty="0"/>
          </a:p>
        </p:txBody>
      </p:sp>
    </p:spTree>
    <p:extLst>
      <p:ext uri="{BB962C8B-B14F-4D97-AF65-F5344CB8AC3E}">
        <p14:creationId xmlns:p14="http://schemas.microsoft.com/office/powerpoint/2010/main" val="176316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contenu 2"/>
          <p:cNvSpPr>
            <a:spLocks noGrp="1"/>
          </p:cNvSpPr>
          <p:nvPr>
            <p:ph idx="1"/>
          </p:nvPr>
        </p:nvSpPr>
        <p:spPr>
          <a:xfrm>
            <a:off x="457200" y="1600200"/>
            <a:ext cx="8229600" cy="4997450"/>
          </a:xfrm>
        </p:spPr>
        <p:txBody>
          <a:bodyPr/>
          <a:lstStyle/>
          <a:p>
            <a:pPr eaLnBrk="1" hangingPunct="1">
              <a:buFont typeface="Wingdings" pitchFamily="2" charset="2"/>
              <a:buChar char="ü"/>
            </a:pPr>
            <a:r>
              <a:rPr lang="en-US" altLang="en-US" sz="3600" b="1" smtClean="0">
                <a:solidFill>
                  <a:schemeClr val="bg1"/>
                </a:solidFill>
              </a:rPr>
              <a:t>  Énoncé :</a:t>
            </a:r>
          </a:p>
          <a:p>
            <a:pPr eaLnBrk="1" hangingPunct="1">
              <a:buFontTx/>
              <a:buNone/>
            </a:pPr>
            <a:endParaRPr lang="en-US" altLang="en-US" sz="1800" b="1" smtClean="0">
              <a:solidFill>
                <a:schemeClr val="bg1"/>
              </a:solidFill>
            </a:endParaRPr>
          </a:p>
          <a:p>
            <a:pPr eaLnBrk="1" hangingPunct="1">
              <a:buFont typeface="Wingdings" pitchFamily="2" charset="2"/>
              <a:buChar char="ü"/>
            </a:pPr>
            <a:r>
              <a:rPr lang="en-US" sz="3600" b="1" smtClean="0">
                <a:solidFill>
                  <a:schemeClr val="bg1"/>
                </a:solidFill>
              </a:rPr>
              <a:t>Programme</a:t>
            </a:r>
            <a:r>
              <a:rPr lang="en-US" b="1" smtClean="0">
                <a:solidFill>
                  <a:schemeClr val="bg1"/>
                </a:solidFill>
              </a:rPr>
              <a:t> :        </a:t>
            </a:r>
          </a:p>
          <a:p>
            <a:pPr eaLnBrk="1" hangingPunct="1"/>
            <a:r>
              <a:rPr lang="fr-FR" sz="1600" b="1" smtClean="0">
                <a:solidFill>
                  <a:schemeClr val="bg1"/>
                </a:solidFill>
              </a:rPr>
              <a:t>Structure stockant les informations des threads clients et du magasin</a:t>
            </a:r>
            <a:r>
              <a:rPr lang="en-US" sz="1600" b="1" smtClean="0">
                <a:solidFill>
                  <a:schemeClr val="bg1"/>
                </a:solidFill>
              </a:rPr>
              <a:t> .</a:t>
            </a:r>
          </a:p>
          <a:p>
            <a:pPr eaLnBrk="1" hangingPunct="1"/>
            <a:r>
              <a:rPr lang="fr-FR" sz="1600" b="1" smtClean="0">
                <a:solidFill>
                  <a:schemeClr val="bg1"/>
                </a:solidFill>
              </a:rPr>
              <a:t>Fonction pour tirer un nombre au sort entre 0 et max</a:t>
            </a:r>
            <a:r>
              <a:rPr lang="en-US" sz="1600" b="1" smtClean="0">
                <a:solidFill>
                  <a:schemeClr val="bg1"/>
                </a:solidFill>
              </a:rPr>
              <a:t>  .</a:t>
            </a:r>
          </a:p>
          <a:p>
            <a:pPr eaLnBrk="1" hangingPunct="1"/>
            <a:r>
              <a:rPr lang="fr-FR" sz="1600" b="1" smtClean="0">
                <a:solidFill>
                  <a:schemeClr val="bg1"/>
                </a:solidFill>
              </a:rPr>
              <a:t>Fonction pour le thread du stock hopital .</a:t>
            </a:r>
          </a:p>
          <a:p>
            <a:pPr eaLnBrk="1" hangingPunct="1"/>
            <a:r>
              <a:rPr lang="fr-FR" sz="1600" b="1" smtClean="0">
                <a:solidFill>
                  <a:schemeClr val="bg1"/>
                </a:solidFill>
              </a:rPr>
              <a:t>Fonction pour les threads des clients Medcin .</a:t>
            </a:r>
          </a:p>
          <a:p>
            <a:pPr eaLnBrk="1" hangingPunct="1"/>
            <a:r>
              <a:rPr lang="fr-FR" sz="1600" b="1" smtClean="0">
                <a:solidFill>
                  <a:schemeClr val="bg1"/>
                </a:solidFill>
              </a:rPr>
              <a:t>Fonctin principale .</a:t>
            </a:r>
          </a:p>
          <a:p>
            <a:pPr eaLnBrk="1" hangingPunct="1"/>
            <a:r>
              <a:rPr lang="fr-FR" sz="1600" b="1" smtClean="0">
                <a:solidFill>
                  <a:schemeClr val="bg1"/>
                </a:solidFill>
              </a:rPr>
              <a:t>Programme generale .</a:t>
            </a:r>
          </a:p>
          <a:p>
            <a:pPr eaLnBrk="1" hangingPunct="1">
              <a:buFont typeface="Wingdings" pitchFamily="2" charset="2"/>
              <a:buChar char="ü"/>
            </a:pPr>
            <a:r>
              <a:rPr lang="en-US" sz="3600" b="1" smtClean="0">
                <a:solidFill>
                  <a:schemeClr val="bg1"/>
                </a:solidFill>
              </a:rPr>
              <a:t>Exécution :</a:t>
            </a:r>
            <a:endParaRPr lang="en-US" altLang="en-US" sz="3600" b="1" smtClean="0">
              <a:solidFill>
                <a:schemeClr val="bg1"/>
              </a:solidFill>
            </a:endParaRPr>
          </a:p>
          <a:p>
            <a:pPr eaLnBrk="1" hangingPunct="1">
              <a:buFont typeface="Wingdings" pitchFamily="2" charset="2"/>
              <a:buChar char="ü"/>
            </a:pPr>
            <a:endParaRPr lang="en-US" altLang="en-US" sz="1800" b="1" smtClean="0">
              <a:solidFill>
                <a:schemeClr val="bg1"/>
              </a:solidFill>
            </a:endParaRPr>
          </a:p>
        </p:txBody>
      </p:sp>
      <p:sp>
        <p:nvSpPr>
          <p:cNvPr id="5122" name="Titre 1"/>
          <p:cNvSpPr>
            <a:spLocks noGrp="1"/>
          </p:cNvSpPr>
          <p:nvPr>
            <p:ph type="title"/>
          </p:nvPr>
        </p:nvSpPr>
        <p:spPr/>
        <p:txBody>
          <a:bodyPr/>
          <a:lstStyle/>
          <a:p>
            <a:pPr eaLnBrk="1" fontAlgn="auto" hangingPunct="1">
              <a:spcAft>
                <a:spcPts val="0"/>
              </a:spcAft>
              <a:defRPr/>
            </a:pPr>
            <a:r>
              <a:rPr altLang="en-US" smtClean="0">
                <a:solidFill>
                  <a:srgbClr val="FFC000"/>
                </a:solidFill>
              </a:rPr>
              <a:t>Plan</a:t>
            </a:r>
          </a:p>
        </p:txBody>
      </p:sp>
    </p:spTree>
    <p:extLst>
      <p:ext uri="{BB962C8B-B14F-4D97-AF65-F5344CB8AC3E}">
        <p14:creationId xmlns:p14="http://schemas.microsoft.com/office/powerpoint/2010/main" val="608099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420688" y="1773238"/>
            <a:ext cx="8229600" cy="4535487"/>
          </a:xfrm>
        </p:spPr>
        <p:txBody>
          <a:bodyPr/>
          <a:lstStyle/>
          <a:p>
            <a:pPr eaLnBrk="1" hangingPunct="1"/>
            <a:r>
              <a:rPr lang="fr-FR" altLang="en-US" sz="1800" dirty="0" smtClean="0">
                <a:solidFill>
                  <a:schemeClr val="bg1"/>
                </a:solidFill>
              </a:rPr>
              <a:t>Ecrire un programme en C qui en utilisant les threads, gère le stock d’un hôpital qui est composé des produits suivants: pansements, ciseaux et antiseptiques. Dans ce programme vous créez trois threads dont chacun gère un de ces threads et dix threads pour la gestion des médecins qui veulent se procurer de ces produits </a:t>
            </a:r>
            <a:r>
              <a:rPr lang="fr-FR" altLang="en-US" sz="1800" dirty="0" err="1" smtClean="0">
                <a:solidFill>
                  <a:schemeClr val="bg1"/>
                </a:solidFill>
              </a:rPr>
              <a:t>médicamentaux</a:t>
            </a:r>
            <a:r>
              <a:rPr lang="fr-FR" altLang="en-US" sz="1800" dirty="0" smtClean="0">
                <a:solidFill>
                  <a:schemeClr val="bg1"/>
                </a:solidFill>
              </a:rPr>
              <a:t>. </a:t>
            </a:r>
          </a:p>
          <a:p>
            <a:pPr eaLnBrk="1" hangingPunct="1"/>
            <a:r>
              <a:rPr lang="fr-FR" altLang="en-US" sz="1800" dirty="0" smtClean="0">
                <a:solidFill>
                  <a:schemeClr val="bg1"/>
                </a:solidFill>
              </a:rPr>
              <a:t>Les threads médecins prennent dans le stock et les threads du magasin vont réapprovisionner le stock dès qu'il devient trop bas pour satisfaire les clients (200 pansements, 60 ciseaux et 150 antiseptiques). </a:t>
            </a:r>
          </a:p>
          <a:p>
            <a:pPr eaLnBrk="1" hangingPunct="1"/>
            <a:r>
              <a:rPr lang="fr-FR" altLang="en-US" sz="1800" dirty="0" smtClean="0">
                <a:solidFill>
                  <a:schemeClr val="bg1"/>
                </a:solidFill>
              </a:rPr>
              <a:t>Le nombre d'articles pris du stock sont des nombres aléatoires ainsi que l'ordre de passage des médecins. Le nombre d'articles pris du stock sont des nombres aléatoires qui ne dépassent pas une certaine valeur par demande à savoir : 100 pour les pansements, 10 pour les ciseaux et 20 pour l’antiseptique. L'ordre de passage des clients est aussi aléatoire.</a:t>
            </a:r>
          </a:p>
          <a:p>
            <a:pPr eaLnBrk="1" hangingPunct="1"/>
            <a:r>
              <a:rPr lang="fr-FR" altLang="en-US" sz="1800" dirty="0" smtClean="0">
                <a:solidFill>
                  <a:schemeClr val="bg1"/>
                </a:solidFill>
              </a:rPr>
              <a:t> Au début du programme le stock contient les quantités suivantes : 2000 pansements, 200 ciseaux et 1000 antiseptiques. </a:t>
            </a:r>
            <a:endParaRPr lang="en-US" altLang="en-US" sz="1800" dirty="0" smtClean="0">
              <a:solidFill>
                <a:schemeClr val="bg1"/>
              </a:solidFill>
            </a:endParaRPr>
          </a:p>
        </p:txBody>
      </p:sp>
      <p:sp>
        <p:nvSpPr>
          <p:cNvPr id="6146" name="Rectangle 2"/>
          <p:cNvSpPr>
            <a:spLocks noGrp="1" noChangeArrowheads="1"/>
          </p:cNvSpPr>
          <p:nvPr>
            <p:ph type="title"/>
          </p:nvPr>
        </p:nvSpPr>
        <p:spPr>
          <a:xfrm>
            <a:off x="-1908175" y="-531813"/>
            <a:ext cx="12888913" cy="2016126"/>
          </a:xfrm>
        </p:spPr>
        <p:txBody>
          <a:bodyPr/>
          <a:lstStyle/>
          <a:p>
            <a:pPr eaLnBrk="1" fontAlgn="auto" hangingPunct="1">
              <a:spcAft>
                <a:spcPts val="0"/>
              </a:spcAft>
              <a:defRPr/>
            </a:pPr>
            <a:r>
              <a:rPr altLang="en-US" smtClean="0">
                <a:solidFill>
                  <a:srgbClr val="FFC000"/>
                </a:solidFill>
              </a:rPr>
              <a:t/>
            </a:r>
            <a:br>
              <a:rPr altLang="en-US" smtClean="0">
                <a:solidFill>
                  <a:srgbClr val="FFC000"/>
                </a:solidFill>
              </a:rPr>
            </a:br>
            <a:r>
              <a:rPr altLang="en-US" b="1" smtClean="0">
                <a:solidFill>
                  <a:srgbClr val="FFC000"/>
                </a:solidFill>
              </a:rPr>
              <a:t>Énoncé</a:t>
            </a:r>
          </a:p>
        </p:txBody>
      </p:sp>
      <p:sp>
        <p:nvSpPr>
          <p:cNvPr id="2" name="Espace réservé du pied de page 1"/>
          <p:cNvSpPr>
            <a:spLocks noGrp="1"/>
          </p:cNvSpPr>
          <p:nvPr>
            <p:ph type="ftr" sz="quarter" idx="16"/>
          </p:nvPr>
        </p:nvSpPr>
        <p:spPr/>
        <p:txBody>
          <a:bodyPr/>
          <a:lstStyle/>
          <a:p>
            <a:endParaRPr lang="fr-FR" dirty="0"/>
          </a:p>
        </p:txBody>
      </p:sp>
    </p:spTree>
    <p:extLst>
      <p:ext uri="{BB962C8B-B14F-4D97-AF65-F5344CB8AC3E}">
        <p14:creationId xmlns:p14="http://schemas.microsoft.com/office/powerpoint/2010/main" val="73681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1438"/>
            <a:ext cx="8229600" cy="5516562"/>
          </a:xfrm>
        </p:spPr>
        <p:txBody>
          <a:bodyPr>
            <a:normAutofit lnSpcReduction="10000"/>
          </a:bodyPr>
          <a:lstStyle/>
          <a:p>
            <a:pPr marL="274320" indent="-274320" eaLnBrk="1" fontAlgn="auto" hangingPunct="1">
              <a:spcAft>
                <a:spcPts val="0"/>
              </a:spcAft>
              <a:buFont typeface="Wingdings 2"/>
              <a:buChar char=""/>
              <a:defRPr/>
            </a:pPr>
            <a:r>
              <a:rPr lang="fr-FR" sz="2000" b="1" dirty="0" smtClean="0">
                <a:solidFill>
                  <a:srgbClr val="FFC000"/>
                </a:solidFill>
              </a:rPr>
              <a:t>Structure stockant les informations des threads clients et du magasin</a:t>
            </a:r>
            <a:r>
              <a:rPr lang="en-US" sz="2000" b="1" dirty="0" smtClean="0">
                <a:solidFill>
                  <a:srgbClr val="FFC000"/>
                </a:solidFill>
              </a:rPr>
              <a:t> .</a:t>
            </a:r>
          </a:p>
          <a:p>
            <a:pPr marL="274320" indent="-274320" eaLnBrk="1" fontAlgn="auto" hangingPunct="1">
              <a:spcAft>
                <a:spcPts val="0"/>
              </a:spcAft>
              <a:buFontTx/>
              <a:buNone/>
              <a:defRPr/>
            </a:pPr>
            <a:r>
              <a:rPr lang="en-US" sz="1600" b="1" dirty="0" smtClean="0">
                <a:solidFill>
                  <a:srgbClr val="FFFF00"/>
                </a:solidFill>
              </a:rPr>
              <a:t>/* Structure </a:t>
            </a:r>
            <a:r>
              <a:rPr lang="en-US" sz="1600" b="1" dirty="0" err="1" smtClean="0">
                <a:solidFill>
                  <a:srgbClr val="FFFF00"/>
                </a:solidFill>
              </a:rPr>
              <a:t>stockant</a:t>
            </a:r>
            <a:r>
              <a:rPr lang="en-US" sz="1600" b="1" dirty="0" smtClean="0">
                <a:solidFill>
                  <a:srgbClr val="FFFF00"/>
                </a:solidFill>
              </a:rPr>
              <a:t> les </a:t>
            </a:r>
            <a:r>
              <a:rPr lang="en-US" sz="1600" b="1" dirty="0" err="1" smtClean="0">
                <a:solidFill>
                  <a:srgbClr val="FFFF00"/>
                </a:solidFill>
              </a:rPr>
              <a:t>informations</a:t>
            </a:r>
            <a:r>
              <a:rPr lang="en-US" sz="1600" b="1" dirty="0" smtClean="0">
                <a:solidFill>
                  <a:srgbClr val="FFFF00"/>
                </a:solidFill>
              </a:rPr>
              <a:t> des threads clients et du </a:t>
            </a:r>
            <a:r>
              <a:rPr lang="en-US" sz="1600" b="1" dirty="0" err="1" smtClean="0">
                <a:solidFill>
                  <a:srgbClr val="FFFF00"/>
                </a:solidFill>
              </a:rPr>
              <a:t>magasin</a:t>
            </a:r>
            <a:r>
              <a:rPr lang="en-US" sz="1600" b="1" dirty="0" smtClean="0">
                <a:solidFill>
                  <a:srgbClr val="FFFF00"/>
                </a:solidFill>
              </a:rPr>
              <a:t>. */</a:t>
            </a:r>
          </a:p>
          <a:p>
            <a:pPr marL="274320" indent="-274320" eaLnBrk="1" fontAlgn="auto" hangingPunct="1">
              <a:spcAft>
                <a:spcPts val="0"/>
              </a:spcAft>
              <a:buFontTx/>
              <a:buNone/>
              <a:defRPr/>
            </a:pPr>
            <a:r>
              <a:rPr lang="en-US" sz="1600" b="1" dirty="0" err="1" smtClean="0">
                <a:solidFill>
                  <a:srgbClr val="C00000"/>
                </a:solidFill>
              </a:rPr>
              <a:t>typedef</a:t>
            </a:r>
            <a:r>
              <a:rPr lang="en-US" sz="1600" b="1" dirty="0" smtClean="0">
                <a:solidFill>
                  <a:srgbClr val="C00000"/>
                </a:solidFill>
              </a:rPr>
              <a:t> </a:t>
            </a:r>
            <a:r>
              <a:rPr lang="en-US" sz="1600" b="1" dirty="0" err="1" smtClean="0">
                <a:solidFill>
                  <a:srgbClr val="C00000"/>
                </a:solidFill>
              </a:rPr>
              <a:t>struct</a:t>
            </a:r>
            <a:r>
              <a:rPr lang="en-US" sz="1600" b="1" dirty="0" smtClean="0">
                <a:solidFill>
                  <a:schemeClr val="bg1"/>
                </a:solidFill>
              </a:rPr>
              <a:t>{ </a:t>
            </a:r>
            <a:r>
              <a:rPr lang="en-US" sz="1600" b="1" dirty="0" smtClean="0">
                <a:solidFill>
                  <a:srgbClr val="92D050"/>
                </a:solidFill>
              </a:rPr>
              <a:t> </a:t>
            </a:r>
            <a:r>
              <a:rPr lang="en-US" sz="1600" b="1" dirty="0" err="1" smtClean="0">
                <a:solidFill>
                  <a:srgbClr val="92D050"/>
                </a:solidFill>
              </a:rPr>
              <a:t>int</a:t>
            </a:r>
            <a:r>
              <a:rPr lang="en-US" sz="1600" b="1" dirty="0" smtClean="0">
                <a:solidFill>
                  <a:srgbClr val="92D050"/>
                </a:solidFill>
              </a:rPr>
              <a:t> </a:t>
            </a:r>
            <a:r>
              <a:rPr lang="en-US" sz="1600" b="1" dirty="0" err="1" smtClean="0">
                <a:solidFill>
                  <a:schemeClr val="bg1"/>
                </a:solidFill>
              </a:rPr>
              <a:t>stock_pans</a:t>
            </a:r>
            <a:r>
              <a:rPr lang="en-US" sz="1600" b="1" dirty="0" smtClean="0">
                <a:solidFill>
                  <a:schemeClr val="bg1"/>
                </a:solidFill>
              </a:rPr>
              <a:t>; </a:t>
            </a:r>
            <a:r>
              <a:rPr lang="en-US" sz="1600" b="1" dirty="0" smtClean="0">
                <a:solidFill>
                  <a:srgbClr val="92D050"/>
                </a:solidFill>
              </a:rPr>
              <a:t> </a:t>
            </a:r>
            <a:r>
              <a:rPr lang="en-US" sz="1600" b="1" dirty="0" err="1" smtClean="0">
                <a:solidFill>
                  <a:srgbClr val="92D050"/>
                </a:solidFill>
              </a:rPr>
              <a:t>int</a:t>
            </a:r>
            <a:r>
              <a:rPr lang="en-US" sz="1600" b="1" dirty="0" smtClean="0">
                <a:solidFill>
                  <a:srgbClr val="92D050"/>
                </a:solidFill>
              </a:rPr>
              <a:t> </a:t>
            </a:r>
            <a:r>
              <a:rPr lang="en-US" sz="1600" b="1" dirty="0" err="1" smtClean="0">
                <a:solidFill>
                  <a:schemeClr val="bg1"/>
                </a:solidFill>
              </a:rPr>
              <a:t>stock_cise</a:t>
            </a:r>
            <a:r>
              <a:rPr lang="en-US" sz="1600" b="1" dirty="0" smtClean="0">
                <a:solidFill>
                  <a:schemeClr val="bg1"/>
                </a:solidFill>
              </a:rPr>
              <a:t>; </a:t>
            </a:r>
            <a:r>
              <a:rPr lang="en-US" sz="1600" b="1" dirty="0" err="1" smtClean="0">
                <a:solidFill>
                  <a:srgbClr val="92D050"/>
                </a:solidFill>
              </a:rPr>
              <a:t>int</a:t>
            </a:r>
            <a:r>
              <a:rPr lang="en-US" sz="1600" b="1" dirty="0" smtClean="0">
                <a:solidFill>
                  <a:schemeClr val="bg1"/>
                </a:solidFill>
              </a:rPr>
              <a:t> </a:t>
            </a:r>
            <a:r>
              <a:rPr lang="en-US" sz="1600" b="1" dirty="0" err="1" smtClean="0">
                <a:solidFill>
                  <a:schemeClr val="bg1"/>
                </a:solidFill>
              </a:rPr>
              <a:t>stock_anti</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pthread_t</a:t>
            </a:r>
            <a:r>
              <a:rPr lang="en-US" sz="1600" b="1" dirty="0" smtClean="0">
                <a:solidFill>
                  <a:schemeClr val="bg1"/>
                </a:solidFill>
              </a:rPr>
              <a:t> </a:t>
            </a:r>
            <a:r>
              <a:rPr lang="en-US" sz="1600" b="1" dirty="0" err="1" smtClean="0">
                <a:solidFill>
                  <a:schemeClr val="bg1"/>
                </a:solidFill>
              </a:rPr>
              <a:t>thread_store_pans</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pthread_t</a:t>
            </a:r>
            <a:r>
              <a:rPr lang="en-US" sz="1600" b="1" dirty="0" smtClean="0">
                <a:solidFill>
                  <a:schemeClr val="bg1"/>
                </a:solidFill>
              </a:rPr>
              <a:t> </a:t>
            </a:r>
            <a:r>
              <a:rPr lang="en-US" sz="1600" b="1" dirty="0" err="1" smtClean="0">
                <a:solidFill>
                  <a:schemeClr val="bg1"/>
                </a:solidFill>
              </a:rPr>
              <a:t>thread_store_cise</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pthread_t</a:t>
            </a:r>
            <a:r>
              <a:rPr lang="en-US" sz="1600" b="1" dirty="0" smtClean="0">
                <a:solidFill>
                  <a:schemeClr val="bg1"/>
                </a:solidFill>
              </a:rPr>
              <a:t> </a:t>
            </a:r>
            <a:r>
              <a:rPr lang="en-US" sz="1600" b="1" dirty="0" err="1" smtClean="0">
                <a:solidFill>
                  <a:schemeClr val="bg1"/>
                </a:solidFill>
              </a:rPr>
              <a:t>thread_store_anti</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pthread_t</a:t>
            </a:r>
            <a:r>
              <a:rPr lang="en-US" sz="1600" b="1" dirty="0" smtClean="0">
                <a:solidFill>
                  <a:schemeClr val="bg1"/>
                </a:solidFill>
              </a:rPr>
              <a:t> </a:t>
            </a:r>
            <a:r>
              <a:rPr lang="en-US" sz="1600" b="1" dirty="0" err="1" smtClean="0">
                <a:solidFill>
                  <a:schemeClr val="bg1"/>
                </a:solidFill>
              </a:rPr>
              <a:t>thread_clients</a:t>
            </a:r>
            <a:r>
              <a:rPr lang="en-US" sz="1600" b="1" dirty="0" smtClean="0">
                <a:solidFill>
                  <a:schemeClr val="bg1"/>
                </a:solidFill>
              </a:rPr>
              <a:t> [NB_MEDECIN];</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pthread_mutex_t</a:t>
            </a:r>
            <a:r>
              <a:rPr lang="en-US" sz="1600" b="1" dirty="0" smtClean="0">
                <a:solidFill>
                  <a:schemeClr val="bg1"/>
                </a:solidFill>
              </a:rPr>
              <a:t> </a:t>
            </a:r>
            <a:r>
              <a:rPr lang="en-US" sz="1600" b="1" dirty="0" err="1" smtClean="0">
                <a:solidFill>
                  <a:schemeClr val="bg1"/>
                </a:solidFill>
              </a:rPr>
              <a:t>mutex_stock_pans</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cond_stock_pans</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cond_clients_pans</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pthread_mutex_t</a:t>
            </a:r>
            <a:r>
              <a:rPr lang="en-US" sz="1600" b="1" dirty="0" smtClean="0">
                <a:solidFill>
                  <a:schemeClr val="bg1"/>
                </a:solidFill>
              </a:rPr>
              <a:t> </a:t>
            </a:r>
            <a:r>
              <a:rPr lang="en-US" sz="1600" b="1" dirty="0" err="1" smtClean="0">
                <a:solidFill>
                  <a:schemeClr val="bg1"/>
                </a:solidFill>
              </a:rPr>
              <a:t>mutex_stock_cise</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cond_stock_cise</a:t>
            </a:r>
            <a:r>
              <a:rPr lang="en-US" sz="1600" b="1" dirty="0" smtClean="0">
                <a:solidFill>
                  <a:schemeClr val="bg1"/>
                </a:solidFill>
              </a:rPr>
              <a:t>;</a:t>
            </a:r>
          </a:p>
          <a:p>
            <a:pPr marL="274320" indent="-274320" eaLnBrk="1" fontAlgn="auto" hangingPunct="1">
              <a:spcAft>
                <a:spcPts val="0"/>
              </a:spcAft>
              <a:buFontTx/>
              <a:buNone/>
              <a:defRPr/>
            </a:pP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cond_clients_cise</a:t>
            </a:r>
            <a:r>
              <a:rPr lang="en-US" sz="1600" b="1" dirty="0" smtClean="0">
                <a:solidFill>
                  <a:schemeClr val="bg1"/>
                </a:solidFill>
              </a:rPr>
              <a:t>; </a:t>
            </a:r>
          </a:p>
          <a:p>
            <a:pPr marL="274320" indent="-274320" eaLnBrk="1" fontAlgn="auto" hangingPunct="1">
              <a:spcAft>
                <a:spcPts val="0"/>
              </a:spcAft>
              <a:buFontTx/>
              <a:buNone/>
              <a:defRPr/>
            </a:pP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cond_clients_cise</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pthread_mutex_t</a:t>
            </a:r>
            <a:r>
              <a:rPr lang="en-US" sz="1600" b="1" dirty="0" smtClean="0">
                <a:solidFill>
                  <a:schemeClr val="bg1"/>
                </a:solidFill>
              </a:rPr>
              <a:t> </a:t>
            </a:r>
            <a:r>
              <a:rPr lang="en-US" sz="1600" b="1" dirty="0" err="1" smtClean="0">
                <a:solidFill>
                  <a:schemeClr val="bg1"/>
                </a:solidFill>
              </a:rPr>
              <a:t>mutex_stock_anti</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cond_stock_anti</a:t>
            </a:r>
            <a:r>
              <a:rPr lang="en-US" sz="1600" b="1" dirty="0" smtClean="0">
                <a:solidFill>
                  <a:schemeClr val="bg1"/>
                </a:solidFill>
              </a:rPr>
              <a:t>;</a:t>
            </a:r>
          </a:p>
          <a:p>
            <a:pPr marL="274320" indent="-274320" eaLnBrk="1" fontAlgn="auto" hangingPunct="1">
              <a:spcAft>
                <a:spcPts val="0"/>
              </a:spcAft>
              <a:buFontTx/>
              <a:buNone/>
              <a:defRPr/>
            </a:pPr>
            <a:r>
              <a:rPr lang="en-US" sz="1600" b="1" dirty="0" smtClean="0">
                <a:solidFill>
                  <a:schemeClr val="bg1"/>
                </a:solidFill>
              </a:rPr>
              <a:t>   </a:t>
            </a:r>
            <a:r>
              <a:rPr lang="en-US" sz="1600" b="1" dirty="0" err="1" smtClean="0">
                <a:solidFill>
                  <a:schemeClr val="bg1"/>
                </a:solidFill>
              </a:rPr>
              <a:t>pthread_cond_t</a:t>
            </a:r>
            <a:r>
              <a:rPr lang="en-US" sz="1600" b="1" dirty="0" smtClean="0">
                <a:solidFill>
                  <a:schemeClr val="bg1"/>
                </a:solidFill>
              </a:rPr>
              <a:t> </a:t>
            </a:r>
            <a:r>
              <a:rPr lang="en-US" sz="1600" b="1" dirty="0" err="1" smtClean="0">
                <a:solidFill>
                  <a:schemeClr val="bg1"/>
                </a:solidFill>
              </a:rPr>
              <a:t>cond_clients_anti</a:t>
            </a:r>
            <a:r>
              <a:rPr lang="en-US" sz="1600" b="1" dirty="0" smtClean="0">
                <a:solidFill>
                  <a:schemeClr val="bg1"/>
                </a:solidFill>
              </a:rPr>
              <a:t>;  }</a:t>
            </a: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b="1" dirty="0" smtClean="0">
              <a:solidFill>
                <a:schemeClr val="bg1"/>
              </a:solidFill>
            </a:endParaRPr>
          </a:p>
          <a:p>
            <a:pPr marL="274320" indent="-274320" eaLnBrk="1" fontAlgn="auto" hangingPunct="1">
              <a:spcAft>
                <a:spcPts val="0"/>
              </a:spcAft>
              <a:buFontTx/>
              <a:buNone/>
              <a:defRPr/>
            </a:pPr>
            <a:endParaRPr lang="en-US" sz="1600" dirty="0" smtClean="0"/>
          </a:p>
        </p:txBody>
      </p:sp>
      <p:sp>
        <p:nvSpPr>
          <p:cNvPr id="8194" name="Titre 1"/>
          <p:cNvSpPr>
            <a:spLocks noGrp="1"/>
          </p:cNvSpPr>
          <p:nvPr>
            <p:ph type="title"/>
          </p:nvPr>
        </p:nvSpPr>
        <p:spPr>
          <a:xfrm>
            <a:off x="457200" y="549275"/>
            <a:ext cx="8229600" cy="576263"/>
          </a:xfrm>
        </p:spPr>
        <p:txBody>
          <a:bodyPr>
            <a:normAutofit fontScale="90000"/>
          </a:bodyPr>
          <a:lstStyle/>
          <a:p>
            <a:pPr eaLnBrk="1" fontAlgn="auto" hangingPunct="1">
              <a:spcAft>
                <a:spcPts val="0"/>
              </a:spcAft>
              <a:defRPr/>
            </a:pPr>
            <a:r>
              <a:rPr altLang="en-US" smtClean="0">
                <a:solidFill>
                  <a:srgbClr val="FFC000"/>
                </a:solidFill>
              </a:rPr>
              <a:t>Programme </a:t>
            </a:r>
            <a:r>
              <a:rPr altLang="en-US" smtClean="0">
                <a:solidFill>
                  <a:schemeClr val="bg1"/>
                </a:solidFill>
              </a:rPr>
              <a:t>:</a:t>
            </a:r>
          </a:p>
        </p:txBody>
      </p:sp>
    </p:spTree>
    <p:extLst>
      <p:ext uri="{BB962C8B-B14F-4D97-AF65-F5344CB8AC3E}">
        <p14:creationId xmlns:p14="http://schemas.microsoft.com/office/powerpoint/2010/main" val="206157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u contenu 2"/>
          <p:cNvSpPr>
            <a:spLocks noGrp="1"/>
          </p:cNvSpPr>
          <p:nvPr>
            <p:ph idx="1"/>
          </p:nvPr>
        </p:nvSpPr>
        <p:spPr/>
        <p:txBody>
          <a:bodyPr/>
          <a:lstStyle/>
          <a:p>
            <a:pPr eaLnBrk="1" hangingPunct="1"/>
            <a:r>
              <a:rPr lang="fr-FR" sz="2000" b="1" dirty="0" smtClean="0">
                <a:solidFill>
                  <a:srgbClr val="FFC000"/>
                </a:solidFill>
              </a:rPr>
              <a:t>Fonction pour tirer un nombre au sort entre 0 et max</a:t>
            </a:r>
            <a:r>
              <a:rPr lang="en-US" sz="2000" b="1" dirty="0" smtClean="0">
                <a:solidFill>
                  <a:srgbClr val="FFC000"/>
                </a:solidFill>
              </a:rPr>
              <a:t>  .</a:t>
            </a:r>
          </a:p>
          <a:p>
            <a:pPr eaLnBrk="1" hangingPunct="1">
              <a:buFontTx/>
              <a:buNone/>
            </a:pPr>
            <a:r>
              <a:rPr lang="fr-FR" sz="2000" dirty="0" smtClean="0">
                <a:solidFill>
                  <a:srgbClr val="FFFF00"/>
                </a:solidFill>
              </a:rPr>
              <a:t>/* Fonction pour tirer un nombre au sort entre 0 et max. */</a:t>
            </a:r>
          </a:p>
          <a:p>
            <a:pPr eaLnBrk="1" hangingPunct="1">
              <a:buFontTx/>
              <a:buNone/>
            </a:pPr>
            <a:r>
              <a:rPr lang="fr-FR" sz="2000" dirty="0" err="1" smtClean="0">
                <a:solidFill>
                  <a:srgbClr val="92D050"/>
                </a:solidFill>
              </a:rPr>
              <a:t>static</a:t>
            </a:r>
            <a:r>
              <a:rPr lang="fr-FR" sz="2000" dirty="0" smtClean="0">
                <a:solidFill>
                  <a:srgbClr val="92D050"/>
                </a:solidFill>
              </a:rPr>
              <a:t> </a:t>
            </a:r>
            <a:r>
              <a:rPr lang="fr-FR" sz="2000" dirty="0" err="1" smtClean="0">
                <a:solidFill>
                  <a:srgbClr val="92D050"/>
                </a:solidFill>
              </a:rPr>
              <a:t>int</a:t>
            </a:r>
            <a:r>
              <a:rPr lang="fr-FR" sz="2000" dirty="0" smtClean="0">
                <a:solidFill>
                  <a:srgbClr val="92D050"/>
                </a:solidFill>
              </a:rPr>
              <a:t> </a:t>
            </a:r>
            <a:r>
              <a:rPr lang="fr-FR" sz="2000" dirty="0" err="1" smtClean="0">
                <a:solidFill>
                  <a:schemeClr val="bg1"/>
                </a:solidFill>
              </a:rPr>
              <a:t>get_random</a:t>
            </a:r>
            <a:r>
              <a:rPr lang="fr-FR" sz="2000" dirty="0" smtClean="0">
                <a:solidFill>
                  <a:schemeClr val="bg1"/>
                </a:solidFill>
              </a:rPr>
              <a:t> (</a:t>
            </a:r>
            <a:r>
              <a:rPr lang="fr-FR" sz="2000" dirty="0" err="1" smtClean="0">
                <a:solidFill>
                  <a:srgbClr val="92D050"/>
                </a:solidFill>
              </a:rPr>
              <a:t>int</a:t>
            </a:r>
            <a:r>
              <a:rPr lang="fr-FR" sz="2000" dirty="0" smtClean="0">
                <a:solidFill>
                  <a:srgbClr val="92D050"/>
                </a:solidFill>
              </a:rPr>
              <a:t> </a:t>
            </a:r>
            <a:r>
              <a:rPr lang="fr-FR" sz="2000" dirty="0" smtClean="0">
                <a:solidFill>
                  <a:schemeClr val="bg1"/>
                </a:solidFill>
              </a:rPr>
              <a:t>max)</a:t>
            </a:r>
          </a:p>
          <a:p>
            <a:pPr eaLnBrk="1" hangingPunct="1">
              <a:buFontTx/>
              <a:buNone/>
            </a:pPr>
            <a:r>
              <a:rPr lang="fr-FR" sz="2000" dirty="0" smtClean="0">
                <a:solidFill>
                  <a:schemeClr val="bg1"/>
                </a:solidFill>
              </a:rPr>
              <a:t>{</a:t>
            </a:r>
          </a:p>
          <a:p>
            <a:pPr eaLnBrk="1" hangingPunct="1">
              <a:buFontTx/>
              <a:buNone/>
            </a:pPr>
            <a:r>
              <a:rPr lang="fr-FR" sz="2000" dirty="0" smtClean="0"/>
              <a:t>   </a:t>
            </a:r>
            <a:r>
              <a:rPr lang="fr-FR" sz="2000" dirty="0" smtClean="0">
                <a:solidFill>
                  <a:srgbClr val="92D050"/>
                </a:solidFill>
              </a:rPr>
              <a:t>double</a:t>
            </a:r>
            <a:r>
              <a:rPr lang="fr-FR" sz="2000" dirty="0" smtClean="0"/>
              <a:t> </a:t>
            </a:r>
            <a:r>
              <a:rPr lang="fr-FR" sz="2000" dirty="0" smtClean="0">
                <a:solidFill>
                  <a:schemeClr val="bg1"/>
                </a:solidFill>
              </a:rPr>
              <a:t>val;</a:t>
            </a:r>
          </a:p>
          <a:p>
            <a:pPr eaLnBrk="1" hangingPunct="1">
              <a:buFontTx/>
              <a:buNone/>
            </a:pPr>
            <a:endParaRPr lang="fr-FR" sz="2000" dirty="0" smtClean="0"/>
          </a:p>
          <a:p>
            <a:pPr eaLnBrk="1" hangingPunct="1">
              <a:buFontTx/>
              <a:buNone/>
            </a:pPr>
            <a:r>
              <a:rPr lang="fr-FR" sz="2000" dirty="0" smtClean="0">
                <a:solidFill>
                  <a:schemeClr val="bg1"/>
                </a:solidFill>
              </a:rPr>
              <a:t>   val = (</a:t>
            </a:r>
            <a:r>
              <a:rPr lang="fr-FR" sz="2000" dirty="0" smtClean="0">
                <a:solidFill>
                  <a:srgbClr val="92D050"/>
                </a:solidFill>
              </a:rPr>
              <a:t>double</a:t>
            </a:r>
            <a:r>
              <a:rPr lang="fr-FR" sz="2000" dirty="0" smtClean="0">
                <a:solidFill>
                  <a:schemeClr val="bg1"/>
                </a:solidFill>
              </a:rPr>
              <a:t>) max * rand ();</a:t>
            </a:r>
          </a:p>
          <a:p>
            <a:pPr eaLnBrk="1" hangingPunct="1">
              <a:buFontTx/>
              <a:buNone/>
            </a:pPr>
            <a:r>
              <a:rPr lang="fr-FR" sz="2000" dirty="0" smtClean="0">
                <a:solidFill>
                  <a:schemeClr val="bg1"/>
                </a:solidFill>
              </a:rPr>
              <a:t>   val = val / (RAND_MAX + </a:t>
            </a:r>
            <a:r>
              <a:rPr lang="fr-FR" sz="2000" dirty="0" smtClean="0">
                <a:solidFill>
                  <a:srgbClr val="FF3399"/>
                </a:solidFill>
              </a:rPr>
              <a:t>1.0</a:t>
            </a:r>
            <a:r>
              <a:rPr lang="fr-FR" sz="2000" dirty="0" smtClean="0">
                <a:solidFill>
                  <a:schemeClr val="bg1"/>
                </a:solidFill>
              </a:rPr>
              <a:t>);</a:t>
            </a:r>
          </a:p>
          <a:p>
            <a:pPr eaLnBrk="1" hangingPunct="1">
              <a:buFontTx/>
              <a:buNone/>
            </a:pPr>
            <a:endParaRPr lang="fr-FR" sz="2000" dirty="0" smtClean="0"/>
          </a:p>
          <a:p>
            <a:pPr eaLnBrk="1" hangingPunct="1">
              <a:buFontTx/>
              <a:buNone/>
            </a:pPr>
            <a:r>
              <a:rPr lang="fr-FR" sz="2000" dirty="0" smtClean="0">
                <a:solidFill>
                  <a:schemeClr val="bg1"/>
                </a:solidFill>
              </a:rPr>
              <a:t>   return ((</a:t>
            </a:r>
            <a:r>
              <a:rPr lang="fr-FR" sz="2000" dirty="0" err="1" smtClean="0">
                <a:solidFill>
                  <a:srgbClr val="92D050"/>
                </a:solidFill>
              </a:rPr>
              <a:t>int</a:t>
            </a:r>
            <a:r>
              <a:rPr lang="fr-FR" sz="2000" dirty="0" smtClean="0">
                <a:solidFill>
                  <a:schemeClr val="bg1"/>
                </a:solidFill>
              </a:rPr>
              <a:t>) val);</a:t>
            </a:r>
          </a:p>
          <a:p>
            <a:pPr eaLnBrk="1" hangingPunct="1">
              <a:buFontTx/>
              <a:buNone/>
            </a:pPr>
            <a:r>
              <a:rPr lang="fr-FR" sz="2000" dirty="0" smtClean="0">
                <a:solidFill>
                  <a:schemeClr val="bg1"/>
                </a:solidFill>
              </a:rPr>
              <a:t>}</a:t>
            </a:r>
          </a:p>
          <a:p>
            <a:pPr eaLnBrk="1" hangingPunct="1">
              <a:buFontTx/>
              <a:buNone/>
            </a:pPr>
            <a:endParaRPr lang="fr-FR" sz="2000" dirty="0" smtClean="0"/>
          </a:p>
          <a:p>
            <a:pPr eaLnBrk="1" hangingPunct="1">
              <a:buFontTx/>
              <a:buNone/>
            </a:pPr>
            <a:endParaRPr lang="en-US" sz="2000" dirty="0" smtClean="0"/>
          </a:p>
        </p:txBody>
      </p:sp>
      <p:sp>
        <p:nvSpPr>
          <p:cNvPr id="9218" name="Titre 1"/>
          <p:cNvSpPr>
            <a:spLocks noGrp="1"/>
          </p:cNvSpPr>
          <p:nvPr>
            <p:ph type="title"/>
          </p:nvPr>
        </p:nvSpPr>
        <p:spPr/>
        <p:txBody>
          <a:bodyPr/>
          <a:lstStyle/>
          <a:p>
            <a:pPr eaLnBrk="1" fontAlgn="auto" hangingPunct="1">
              <a:spcAft>
                <a:spcPts val="0"/>
              </a:spcAft>
              <a:defRPr/>
            </a:pPr>
            <a:r>
              <a:rPr altLang="en-US" smtClean="0">
                <a:solidFill>
                  <a:srgbClr val="FFC000"/>
                </a:solidFill>
              </a:rPr>
              <a:t>Programme</a:t>
            </a:r>
          </a:p>
        </p:txBody>
      </p:sp>
    </p:spTree>
    <p:extLst>
      <p:ext uri="{BB962C8B-B14F-4D97-AF65-F5344CB8AC3E}">
        <p14:creationId xmlns:p14="http://schemas.microsoft.com/office/powerpoint/2010/main" val="37312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850" y="1600200"/>
            <a:ext cx="8569325" cy="4781550"/>
          </a:xfrm>
        </p:spPr>
        <p:txBody>
          <a:bodyPr>
            <a:normAutofit fontScale="92500" lnSpcReduction="10000"/>
          </a:bodyPr>
          <a:lstStyle/>
          <a:p>
            <a:pPr marL="274320" indent="-274320" eaLnBrk="1" fontAlgn="auto" hangingPunct="1">
              <a:spcAft>
                <a:spcPts val="0"/>
              </a:spcAft>
              <a:buFont typeface="Wingdings 2"/>
              <a:buChar char=""/>
              <a:defRPr/>
            </a:pPr>
            <a:r>
              <a:rPr lang="fr-FR" sz="2000" b="1" dirty="0" smtClean="0">
                <a:solidFill>
                  <a:srgbClr val="FFC000"/>
                </a:solidFill>
              </a:rPr>
              <a:t>Fonction pour le thread du stock </a:t>
            </a:r>
            <a:r>
              <a:rPr lang="fr-FR" sz="2000" b="1" dirty="0" err="1" smtClean="0">
                <a:solidFill>
                  <a:srgbClr val="FFC000"/>
                </a:solidFill>
              </a:rPr>
              <a:t>hopital</a:t>
            </a:r>
            <a:r>
              <a:rPr lang="fr-FR" sz="2000" b="1" dirty="0" smtClean="0">
                <a:solidFill>
                  <a:srgbClr val="FFC000"/>
                </a:solidFill>
              </a:rPr>
              <a:t> .</a:t>
            </a:r>
          </a:p>
          <a:p>
            <a:pPr marL="274320" indent="-274320" eaLnBrk="1" fontAlgn="auto" hangingPunct="1">
              <a:spcAft>
                <a:spcPts val="0"/>
              </a:spcAft>
              <a:buFontTx/>
              <a:buNone/>
              <a:defRPr/>
            </a:pPr>
            <a:r>
              <a:rPr lang="en-US" sz="1600" dirty="0" smtClean="0">
                <a:solidFill>
                  <a:srgbClr val="FFFF00"/>
                </a:solidFill>
              </a:rPr>
              <a:t>/* </a:t>
            </a:r>
            <a:r>
              <a:rPr lang="en-US" sz="1600" dirty="0" err="1" smtClean="0">
                <a:solidFill>
                  <a:srgbClr val="FFFF00"/>
                </a:solidFill>
              </a:rPr>
              <a:t>Fonction</a:t>
            </a:r>
            <a:r>
              <a:rPr lang="en-US" sz="1600" dirty="0" smtClean="0">
                <a:solidFill>
                  <a:srgbClr val="FFFF00"/>
                </a:solidFill>
              </a:rPr>
              <a:t> pour le thread du </a:t>
            </a:r>
            <a:r>
              <a:rPr lang="en-US" sz="1600" dirty="0" err="1" smtClean="0">
                <a:solidFill>
                  <a:srgbClr val="FFFF00"/>
                </a:solidFill>
              </a:rPr>
              <a:t>magasin</a:t>
            </a:r>
            <a:r>
              <a:rPr lang="en-US" sz="1600" dirty="0" smtClean="0">
                <a:solidFill>
                  <a:srgbClr val="FFFF00"/>
                </a:solidFill>
              </a:rPr>
              <a:t>. */</a:t>
            </a:r>
          </a:p>
          <a:p>
            <a:pPr marL="274320" indent="-274320" eaLnBrk="1" fontAlgn="auto" hangingPunct="1">
              <a:spcAft>
                <a:spcPts val="0"/>
              </a:spcAft>
              <a:buFontTx/>
              <a:buNone/>
              <a:defRPr/>
            </a:pPr>
            <a:r>
              <a:rPr lang="en-US" sz="1600" dirty="0" smtClean="0">
                <a:solidFill>
                  <a:schemeClr val="bg1"/>
                </a:solidFill>
              </a:rPr>
              <a:t>static void * </a:t>
            </a:r>
            <a:r>
              <a:rPr lang="en-US" sz="1600" dirty="0" err="1" smtClean="0">
                <a:solidFill>
                  <a:schemeClr val="bg1"/>
                </a:solidFill>
              </a:rPr>
              <a:t>fn_store_pans</a:t>
            </a:r>
            <a:r>
              <a:rPr lang="en-US" sz="1600" dirty="0" smtClean="0">
                <a:solidFill>
                  <a:schemeClr val="bg1"/>
                </a:solidFill>
              </a:rPr>
              <a:t> (void * </a:t>
            </a:r>
            <a:r>
              <a:rPr lang="en-US" sz="1600" dirty="0" err="1" smtClean="0">
                <a:solidFill>
                  <a:schemeClr val="bg1"/>
                </a:solidFill>
              </a:rPr>
              <a:t>p_data</a:t>
            </a:r>
            <a:r>
              <a:rPr lang="en-US" sz="1600" dirty="0" smtClean="0">
                <a:solidFill>
                  <a:schemeClr val="bg1"/>
                </a:solidFill>
              </a:rPr>
              <a:t>)</a:t>
            </a:r>
          </a:p>
          <a:p>
            <a:pPr marL="274320" indent="-274320" eaLnBrk="1" fontAlgn="auto" hangingPunct="1">
              <a:spcAft>
                <a:spcPts val="0"/>
              </a:spcAft>
              <a:buFontTx/>
              <a:buNone/>
              <a:defRPr/>
            </a:pPr>
            <a:r>
              <a:rPr lang="en-US" sz="1600" dirty="0" smtClean="0">
                <a:solidFill>
                  <a:schemeClr val="bg1"/>
                </a:solidFill>
              </a:rPr>
              <a:t>{</a:t>
            </a:r>
          </a:p>
          <a:p>
            <a:pPr marL="274320" indent="-274320" eaLnBrk="1" fontAlgn="auto" hangingPunct="1">
              <a:spcAft>
                <a:spcPts val="0"/>
              </a:spcAft>
              <a:buFontTx/>
              <a:buNone/>
              <a:defRPr/>
            </a:pPr>
            <a:r>
              <a:rPr lang="en-US" sz="1600" dirty="0" smtClean="0"/>
              <a:t>  </a:t>
            </a:r>
            <a:r>
              <a:rPr lang="en-US" sz="1600" dirty="0" smtClean="0">
                <a:solidFill>
                  <a:srgbClr val="C00000"/>
                </a:solidFill>
              </a:rPr>
              <a:t> while </a:t>
            </a:r>
            <a:r>
              <a:rPr lang="en-US" sz="1600" dirty="0" smtClean="0"/>
              <a:t>(</a:t>
            </a:r>
            <a:r>
              <a:rPr lang="en-US" sz="1600" dirty="0" smtClean="0">
                <a:solidFill>
                  <a:srgbClr val="FF3399"/>
                </a:solidFill>
              </a:rPr>
              <a:t>1</a:t>
            </a:r>
            <a:r>
              <a:rPr lang="en-US" sz="1600" dirty="0" smtClean="0"/>
              <a:t>)</a:t>
            </a:r>
          </a:p>
          <a:p>
            <a:pPr marL="274320" indent="-274320" eaLnBrk="1" fontAlgn="auto" hangingPunct="1">
              <a:spcAft>
                <a:spcPts val="0"/>
              </a:spcAft>
              <a:buFontTx/>
              <a:buNone/>
              <a:defRPr/>
            </a:pPr>
            <a:r>
              <a:rPr lang="en-US" sz="1600" dirty="0" smtClean="0"/>
              <a:t>   </a:t>
            </a:r>
          </a:p>
          <a:p>
            <a:pPr marL="274320" indent="-274320" eaLnBrk="1" fontAlgn="auto" hangingPunct="1">
              <a:spcAft>
                <a:spcPts val="0"/>
              </a:spcAft>
              <a:buFontTx/>
              <a:buNone/>
              <a:defRPr/>
            </a:pPr>
            <a:r>
              <a:rPr lang="en-US" sz="1600" dirty="0" smtClean="0"/>
              <a:t>      </a:t>
            </a:r>
            <a:r>
              <a:rPr lang="en-US" sz="1600" dirty="0" smtClean="0">
                <a:solidFill>
                  <a:srgbClr val="FFFF00"/>
                </a:solidFill>
              </a:rPr>
              <a:t>/* Debut de la zone </a:t>
            </a:r>
            <a:r>
              <a:rPr lang="en-US" sz="1600" dirty="0" err="1" smtClean="0">
                <a:solidFill>
                  <a:srgbClr val="FFFF00"/>
                </a:solidFill>
              </a:rPr>
              <a:t>protegee</a:t>
            </a:r>
            <a:r>
              <a:rPr lang="en-US" sz="1600" dirty="0" smtClean="0">
                <a:solidFill>
                  <a:srgbClr val="FFFF00"/>
                </a:solidFill>
              </a:rPr>
              <a:t>. */</a:t>
            </a:r>
          </a:p>
          <a:p>
            <a:pPr marL="274320" indent="-274320" eaLnBrk="1" fontAlgn="auto" hangingPunct="1">
              <a:spcAft>
                <a:spcPts val="0"/>
              </a:spcAft>
              <a:buFontTx/>
              <a:buNone/>
              <a:defRPr/>
            </a:pPr>
            <a:r>
              <a:rPr lang="en-US" sz="1600" dirty="0" smtClean="0"/>
              <a:t>      </a:t>
            </a:r>
            <a:r>
              <a:rPr lang="en-US" sz="1600" dirty="0" err="1" smtClean="0">
                <a:solidFill>
                  <a:schemeClr val="bg1"/>
                </a:solidFill>
              </a:rPr>
              <a:t>pthread_mutex_lock</a:t>
            </a:r>
            <a:r>
              <a:rPr lang="en-US" sz="1600" dirty="0" smtClean="0">
                <a:solidFill>
                  <a:schemeClr val="bg1"/>
                </a:solidFill>
              </a:rPr>
              <a:t> (&amp; </a:t>
            </a:r>
            <a:r>
              <a:rPr lang="en-US" sz="1600" dirty="0" err="1" smtClean="0">
                <a:solidFill>
                  <a:schemeClr val="bg1"/>
                </a:solidFill>
              </a:rPr>
              <a:t>store.mutex_stock_pans</a:t>
            </a:r>
            <a:r>
              <a:rPr lang="en-US" sz="1600" dirty="0" smtClean="0">
                <a:solidFill>
                  <a:schemeClr val="bg1"/>
                </a:solidFill>
              </a:rPr>
              <a:t>);</a:t>
            </a:r>
          </a:p>
          <a:p>
            <a:pPr marL="274320" indent="-274320" eaLnBrk="1" fontAlgn="auto" hangingPunct="1">
              <a:spcAft>
                <a:spcPts val="0"/>
              </a:spcAft>
              <a:buFontTx/>
              <a:buNone/>
              <a:defRPr/>
            </a:pPr>
            <a:r>
              <a:rPr lang="en-US" sz="1600" dirty="0" smtClean="0">
                <a:solidFill>
                  <a:schemeClr val="bg1"/>
                </a:solidFill>
              </a:rPr>
              <a:t>      </a:t>
            </a:r>
            <a:r>
              <a:rPr lang="en-US" sz="1600" dirty="0" err="1" smtClean="0">
                <a:solidFill>
                  <a:schemeClr val="bg1"/>
                </a:solidFill>
              </a:rPr>
              <a:t>pthread_cond_wait</a:t>
            </a:r>
            <a:r>
              <a:rPr lang="en-US" sz="1600" dirty="0" smtClean="0">
                <a:solidFill>
                  <a:schemeClr val="bg1"/>
                </a:solidFill>
              </a:rPr>
              <a:t> (&amp; </a:t>
            </a:r>
            <a:r>
              <a:rPr lang="en-US" sz="1600" dirty="0" err="1" smtClean="0">
                <a:solidFill>
                  <a:schemeClr val="bg1"/>
                </a:solidFill>
              </a:rPr>
              <a:t>store.cond_stock_pans</a:t>
            </a:r>
            <a:r>
              <a:rPr lang="en-US" sz="1600" dirty="0" smtClean="0">
                <a:solidFill>
                  <a:schemeClr val="bg1"/>
                </a:solidFill>
              </a:rPr>
              <a:t>, &amp; </a:t>
            </a:r>
            <a:r>
              <a:rPr lang="en-US" sz="1600" dirty="0" err="1" smtClean="0">
                <a:solidFill>
                  <a:schemeClr val="bg1"/>
                </a:solidFill>
              </a:rPr>
              <a:t>store.mutex_stock_pans</a:t>
            </a:r>
            <a:r>
              <a:rPr lang="en-US" sz="1600" dirty="0" smtClean="0">
                <a:solidFill>
                  <a:schemeClr val="bg1"/>
                </a:solidFill>
              </a:rPr>
              <a:t>);</a:t>
            </a:r>
          </a:p>
          <a:p>
            <a:pPr marL="274320" indent="-274320" eaLnBrk="1" fontAlgn="auto" hangingPunct="1">
              <a:spcAft>
                <a:spcPts val="0"/>
              </a:spcAft>
              <a:buFontTx/>
              <a:buNone/>
              <a:defRPr/>
            </a:pPr>
            <a:r>
              <a:rPr lang="en-US" sz="1600" dirty="0" smtClean="0">
                <a:solidFill>
                  <a:schemeClr val="bg1"/>
                </a:solidFill>
              </a:rPr>
              <a:t>        </a:t>
            </a:r>
            <a:r>
              <a:rPr lang="en-US" sz="1600" dirty="0" err="1" smtClean="0">
                <a:solidFill>
                  <a:schemeClr val="bg1"/>
                </a:solidFill>
              </a:rPr>
              <a:t>store.stock_pans</a:t>
            </a:r>
            <a:r>
              <a:rPr lang="en-US" sz="1600" dirty="0" smtClean="0">
                <a:solidFill>
                  <a:schemeClr val="bg1"/>
                </a:solidFill>
              </a:rPr>
              <a:t> = </a:t>
            </a:r>
            <a:r>
              <a:rPr lang="en-US" sz="1600" dirty="0" err="1" smtClean="0">
                <a:solidFill>
                  <a:schemeClr val="bg1"/>
                </a:solidFill>
              </a:rPr>
              <a:t>INITIAL_STOCK_pans</a:t>
            </a:r>
            <a:r>
              <a:rPr lang="en-US" sz="1600" dirty="0" smtClean="0">
                <a:solidFill>
                  <a:schemeClr val="bg1"/>
                </a:solidFill>
              </a:rPr>
              <a:t>;</a:t>
            </a:r>
          </a:p>
          <a:p>
            <a:pPr marL="274320" indent="-274320" eaLnBrk="1" fontAlgn="auto" hangingPunct="1">
              <a:spcAft>
                <a:spcPts val="0"/>
              </a:spcAft>
              <a:buFontTx/>
              <a:buNone/>
              <a:defRPr/>
            </a:pPr>
            <a:r>
              <a:rPr lang="en-US" sz="1600" dirty="0" smtClean="0">
                <a:solidFill>
                  <a:schemeClr val="bg1"/>
                </a:solidFill>
              </a:rPr>
              <a:t> </a:t>
            </a:r>
            <a:r>
              <a:rPr lang="en-US" sz="1600" dirty="0" err="1" smtClean="0">
                <a:solidFill>
                  <a:schemeClr val="bg1"/>
                </a:solidFill>
              </a:rPr>
              <a:t>printf</a:t>
            </a:r>
            <a:r>
              <a:rPr lang="en-US" sz="1600" dirty="0" smtClean="0">
                <a:solidFill>
                  <a:schemeClr val="bg1"/>
                </a:solidFill>
              </a:rPr>
              <a:t> ("</a:t>
            </a:r>
            <a:r>
              <a:rPr lang="en-US" sz="1600" dirty="0" err="1" smtClean="0">
                <a:solidFill>
                  <a:srgbClr val="FF3399"/>
                </a:solidFill>
              </a:rPr>
              <a:t>Remplissage</a:t>
            </a:r>
            <a:r>
              <a:rPr lang="en-US" sz="1600" dirty="0" smtClean="0">
                <a:solidFill>
                  <a:srgbClr val="FF3399"/>
                </a:solidFill>
              </a:rPr>
              <a:t> du stock de </a:t>
            </a:r>
            <a:r>
              <a:rPr lang="en-US" sz="1600" dirty="0" smtClean="0">
                <a:solidFill>
                  <a:srgbClr val="FFFF00"/>
                </a:solidFill>
              </a:rPr>
              <a:t>%d </a:t>
            </a:r>
            <a:r>
              <a:rPr lang="en-US" sz="1600" dirty="0" err="1" smtClean="0">
                <a:solidFill>
                  <a:srgbClr val="FF3399"/>
                </a:solidFill>
              </a:rPr>
              <a:t>pansements</a:t>
            </a:r>
            <a:r>
              <a:rPr lang="en-US" sz="1600" dirty="0" smtClean="0"/>
              <a:t> </a:t>
            </a:r>
            <a:r>
              <a:rPr lang="en-US" sz="1600" dirty="0" smtClean="0">
                <a:solidFill>
                  <a:schemeClr val="bg1"/>
                </a:solidFill>
              </a:rPr>
              <a:t>!</a:t>
            </a:r>
            <a:r>
              <a:rPr lang="en-US" sz="1600" dirty="0" smtClean="0">
                <a:solidFill>
                  <a:srgbClr val="FFFF00"/>
                </a:solidFill>
              </a:rPr>
              <a:t>\n</a:t>
            </a:r>
            <a:r>
              <a:rPr lang="en-US" sz="1600" dirty="0" smtClean="0">
                <a:solidFill>
                  <a:schemeClr val="bg1"/>
                </a:solidFill>
              </a:rPr>
              <a:t>", </a:t>
            </a:r>
            <a:r>
              <a:rPr lang="en-US" sz="1600" dirty="0" err="1" smtClean="0">
                <a:solidFill>
                  <a:schemeClr val="bg1"/>
                </a:solidFill>
              </a:rPr>
              <a:t>store.stock_pans</a:t>
            </a:r>
            <a:r>
              <a:rPr lang="en-US" sz="1600" dirty="0" smtClean="0">
                <a:solidFill>
                  <a:schemeClr val="bg1"/>
                </a:solidFill>
              </a:rPr>
              <a:t>);</a:t>
            </a:r>
          </a:p>
          <a:p>
            <a:pPr marL="274320" indent="-274320" eaLnBrk="1" fontAlgn="auto" hangingPunct="1">
              <a:spcAft>
                <a:spcPts val="0"/>
              </a:spcAft>
              <a:buFontTx/>
              <a:buNone/>
              <a:defRPr/>
            </a:pPr>
            <a:r>
              <a:rPr lang="en-US" sz="1600" dirty="0" smtClean="0"/>
              <a:t>      </a:t>
            </a:r>
            <a:r>
              <a:rPr lang="en-US" sz="1600" dirty="0" err="1" smtClean="0">
                <a:solidFill>
                  <a:schemeClr val="bg1"/>
                </a:solidFill>
              </a:rPr>
              <a:t>pthread_cond_signal</a:t>
            </a:r>
            <a:r>
              <a:rPr lang="en-US" sz="1600" dirty="0" smtClean="0">
                <a:solidFill>
                  <a:schemeClr val="bg1"/>
                </a:solidFill>
              </a:rPr>
              <a:t> (&amp; </a:t>
            </a:r>
            <a:r>
              <a:rPr lang="en-US" sz="1600" dirty="0" err="1" smtClean="0">
                <a:solidFill>
                  <a:schemeClr val="bg1"/>
                </a:solidFill>
              </a:rPr>
              <a:t>store.cond_clients_pans</a:t>
            </a:r>
            <a:r>
              <a:rPr lang="en-US" sz="1600" dirty="0" smtClean="0">
                <a:solidFill>
                  <a:schemeClr val="bg1"/>
                </a:solidFill>
              </a:rPr>
              <a:t>);</a:t>
            </a:r>
          </a:p>
          <a:p>
            <a:pPr marL="274320" indent="-274320" eaLnBrk="1" fontAlgn="auto" hangingPunct="1">
              <a:spcAft>
                <a:spcPts val="0"/>
              </a:spcAft>
              <a:buFontTx/>
              <a:buNone/>
              <a:defRPr/>
            </a:pPr>
            <a:r>
              <a:rPr lang="en-US" sz="1600" dirty="0" smtClean="0">
                <a:solidFill>
                  <a:schemeClr val="bg1"/>
                </a:solidFill>
              </a:rPr>
              <a:t>      </a:t>
            </a:r>
            <a:r>
              <a:rPr lang="en-US" sz="1600" dirty="0" err="1" smtClean="0">
                <a:solidFill>
                  <a:schemeClr val="bg1"/>
                </a:solidFill>
              </a:rPr>
              <a:t>pthread_mutex_unlock</a:t>
            </a:r>
            <a:r>
              <a:rPr lang="en-US" sz="1600" dirty="0" smtClean="0">
                <a:solidFill>
                  <a:schemeClr val="bg1"/>
                </a:solidFill>
              </a:rPr>
              <a:t> (&amp; </a:t>
            </a:r>
            <a:r>
              <a:rPr lang="en-US" sz="1600" dirty="0" err="1" smtClean="0">
                <a:solidFill>
                  <a:schemeClr val="bg1"/>
                </a:solidFill>
              </a:rPr>
              <a:t>store.mutex_stock_pans</a:t>
            </a:r>
            <a:r>
              <a:rPr lang="en-US" sz="1600" dirty="0" smtClean="0">
                <a:solidFill>
                  <a:schemeClr val="bg1"/>
                </a:solidFill>
              </a:rPr>
              <a:t>)</a:t>
            </a:r>
            <a:r>
              <a:rPr lang="en-US" sz="1600" dirty="0" smtClean="0"/>
              <a:t>;</a:t>
            </a:r>
          </a:p>
          <a:p>
            <a:pPr marL="274320" indent="-274320" eaLnBrk="1" fontAlgn="auto" hangingPunct="1">
              <a:spcAft>
                <a:spcPts val="0"/>
              </a:spcAft>
              <a:buFontTx/>
              <a:buNone/>
              <a:defRPr/>
            </a:pPr>
            <a:r>
              <a:rPr lang="en-US" sz="1600" dirty="0" smtClean="0"/>
              <a:t>      </a:t>
            </a:r>
            <a:r>
              <a:rPr lang="en-US" sz="1600" dirty="0" smtClean="0">
                <a:solidFill>
                  <a:srgbClr val="FFFF00"/>
                </a:solidFill>
              </a:rPr>
              <a:t>/* Fin de la zone </a:t>
            </a:r>
            <a:r>
              <a:rPr lang="en-US" sz="1600" dirty="0" err="1" smtClean="0">
                <a:solidFill>
                  <a:srgbClr val="FFFF00"/>
                </a:solidFill>
              </a:rPr>
              <a:t>protegee</a:t>
            </a:r>
            <a:r>
              <a:rPr lang="en-US" sz="1600" dirty="0" smtClean="0">
                <a:solidFill>
                  <a:srgbClr val="FFFF00"/>
                </a:solidFill>
              </a:rPr>
              <a:t>. */ </a:t>
            </a:r>
          </a:p>
          <a:p>
            <a:pPr marL="274320" indent="-274320" eaLnBrk="1" fontAlgn="auto" hangingPunct="1">
              <a:spcAft>
                <a:spcPts val="0"/>
              </a:spcAft>
              <a:buFontTx/>
              <a:buNone/>
              <a:defRPr/>
            </a:pPr>
            <a:r>
              <a:rPr lang="en-US" sz="1600" dirty="0" smtClean="0">
                <a:solidFill>
                  <a:srgbClr val="FFFF00"/>
                </a:solidFill>
              </a:rPr>
              <a:t>}</a:t>
            </a:r>
          </a:p>
          <a:p>
            <a:pPr marL="274320" indent="-274320" eaLnBrk="1" fontAlgn="auto" hangingPunct="1">
              <a:spcAft>
                <a:spcPts val="0"/>
              </a:spcAft>
              <a:buFontTx/>
              <a:buNone/>
              <a:defRPr/>
            </a:pPr>
            <a:r>
              <a:rPr lang="en-US" sz="1600" dirty="0" smtClean="0">
                <a:solidFill>
                  <a:srgbClr val="C00000"/>
                </a:solidFill>
              </a:rPr>
              <a:t>return</a:t>
            </a:r>
            <a:r>
              <a:rPr lang="en-US" sz="1600" dirty="0" smtClean="0">
                <a:solidFill>
                  <a:srgbClr val="FF3399"/>
                </a:solidFill>
              </a:rPr>
              <a:t> NULL</a:t>
            </a:r>
            <a:r>
              <a:rPr lang="en-US" sz="1600" dirty="0" smtClean="0"/>
              <a:t>;</a:t>
            </a:r>
          </a:p>
          <a:p>
            <a:pPr marL="274320" indent="-274320" eaLnBrk="1" fontAlgn="auto" hangingPunct="1">
              <a:spcAft>
                <a:spcPts val="0"/>
              </a:spcAft>
              <a:buFontTx/>
              <a:buNone/>
              <a:defRPr/>
            </a:pPr>
            <a:endParaRPr lang="en-US" sz="1600" dirty="0" smtClean="0">
              <a:solidFill>
                <a:srgbClr val="FFFF00"/>
              </a:solidFill>
            </a:endParaRPr>
          </a:p>
          <a:p>
            <a:pPr marL="274320" indent="-274320" eaLnBrk="1" fontAlgn="auto" hangingPunct="1">
              <a:spcAft>
                <a:spcPts val="0"/>
              </a:spcAft>
              <a:buFontTx/>
              <a:buNone/>
              <a:defRPr/>
            </a:pPr>
            <a:endParaRPr lang="en-US" sz="1600" dirty="0" smtClean="0">
              <a:solidFill>
                <a:schemeClr val="bg1"/>
              </a:solidFill>
            </a:endParaRPr>
          </a:p>
          <a:p>
            <a:pPr marL="274320" indent="-274320" eaLnBrk="1" fontAlgn="auto" hangingPunct="1">
              <a:spcAft>
                <a:spcPts val="0"/>
              </a:spcAft>
              <a:buFontTx/>
              <a:buNone/>
              <a:defRPr/>
            </a:pPr>
            <a:endParaRPr lang="en-US" sz="1600" dirty="0" smtClean="0">
              <a:solidFill>
                <a:schemeClr val="bg1"/>
              </a:solidFill>
            </a:endParaRPr>
          </a:p>
          <a:p>
            <a:pPr marL="274320" indent="-274320" eaLnBrk="1" fontAlgn="auto" hangingPunct="1">
              <a:spcAft>
                <a:spcPts val="0"/>
              </a:spcAft>
              <a:buFontTx/>
              <a:buNone/>
              <a:defRPr/>
            </a:pPr>
            <a:endParaRPr lang="en-US" sz="1100" dirty="0" smtClean="0"/>
          </a:p>
        </p:txBody>
      </p:sp>
      <p:sp>
        <p:nvSpPr>
          <p:cNvPr id="10242" name="Titre 1"/>
          <p:cNvSpPr>
            <a:spLocks noGrp="1"/>
          </p:cNvSpPr>
          <p:nvPr>
            <p:ph type="title"/>
          </p:nvPr>
        </p:nvSpPr>
        <p:spPr>
          <a:xfrm>
            <a:off x="179388" y="274638"/>
            <a:ext cx="8507412" cy="1143000"/>
          </a:xfrm>
        </p:spPr>
        <p:txBody>
          <a:bodyPr/>
          <a:lstStyle/>
          <a:p>
            <a:pPr eaLnBrk="1" fontAlgn="auto" hangingPunct="1">
              <a:spcAft>
                <a:spcPts val="0"/>
              </a:spcAft>
              <a:defRPr/>
            </a:pPr>
            <a:r>
              <a:rPr altLang="en-US" smtClean="0">
                <a:solidFill>
                  <a:srgbClr val="FFC000"/>
                </a:solidFill>
              </a:rPr>
              <a:t>Programme</a:t>
            </a:r>
          </a:p>
        </p:txBody>
      </p:sp>
    </p:spTree>
    <p:extLst>
      <p:ext uri="{BB962C8B-B14F-4D97-AF65-F5344CB8AC3E}">
        <p14:creationId xmlns:p14="http://schemas.microsoft.com/office/powerpoint/2010/main" val="3780596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8313" y="908050"/>
            <a:ext cx="8229600" cy="5545138"/>
          </a:xfrm>
        </p:spPr>
        <p:txBody>
          <a:bodyPr>
            <a:normAutofit lnSpcReduction="10000"/>
          </a:bodyPr>
          <a:lstStyle/>
          <a:p>
            <a:pPr marL="274320" indent="-274320" eaLnBrk="1" fontAlgn="auto" hangingPunct="1">
              <a:spcAft>
                <a:spcPts val="0"/>
              </a:spcAft>
              <a:buFont typeface="Wingdings 2"/>
              <a:buChar char=""/>
              <a:defRPr/>
            </a:pPr>
            <a:r>
              <a:rPr lang="fr-FR" sz="2000" b="1" dirty="0" smtClean="0">
                <a:solidFill>
                  <a:srgbClr val="FFC000"/>
                </a:solidFill>
              </a:rPr>
              <a:t>Fonction pour les threads des clients </a:t>
            </a:r>
            <a:r>
              <a:rPr lang="fr-FR" sz="2000" b="1" dirty="0" err="1" smtClean="0">
                <a:solidFill>
                  <a:srgbClr val="FFC000"/>
                </a:solidFill>
              </a:rPr>
              <a:t>Medcin</a:t>
            </a:r>
            <a:r>
              <a:rPr lang="fr-FR" sz="2000" b="1" dirty="0" smtClean="0">
                <a:solidFill>
                  <a:srgbClr val="FFC000"/>
                </a:solidFill>
              </a:rPr>
              <a:t> .</a:t>
            </a:r>
          </a:p>
          <a:p>
            <a:pPr marL="274320" indent="-274320" eaLnBrk="1" fontAlgn="auto" hangingPunct="1">
              <a:spcAft>
                <a:spcPts val="0"/>
              </a:spcAft>
              <a:buFontTx/>
              <a:buNone/>
              <a:defRPr/>
            </a:pPr>
            <a:r>
              <a:rPr lang="fr-FR" sz="1100" b="1" dirty="0" smtClean="0">
                <a:solidFill>
                  <a:srgbClr val="FFFF00"/>
                </a:solidFill>
              </a:rPr>
              <a:t>/* Fonction pour les threads des clients. */</a:t>
            </a:r>
          </a:p>
          <a:p>
            <a:pPr marL="274320" indent="-274320" eaLnBrk="1" fontAlgn="auto" hangingPunct="1">
              <a:spcAft>
                <a:spcPts val="0"/>
              </a:spcAft>
              <a:buFontTx/>
              <a:buNone/>
              <a:defRPr/>
            </a:pPr>
            <a:r>
              <a:rPr lang="fr-FR" sz="1200" b="1" dirty="0" err="1" smtClean="0">
                <a:solidFill>
                  <a:srgbClr val="92D050"/>
                </a:solidFill>
              </a:rPr>
              <a:t>static</a:t>
            </a:r>
            <a:r>
              <a:rPr lang="fr-FR" sz="1200" b="1" dirty="0" smtClean="0">
                <a:solidFill>
                  <a:srgbClr val="92D050"/>
                </a:solidFill>
              </a:rPr>
              <a:t> </a:t>
            </a:r>
            <a:r>
              <a:rPr lang="fr-FR" sz="1200" b="1" dirty="0" err="1" smtClean="0">
                <a:solidFill>
                  <a:srgbClr val="92D050"/>
                </a:solidFill>
              </a:rPr>
              <a:t>void</a:t>
            </a:r>
            <a:r>
              <a:rPr lang="fr-FR" sz="1200" b="1" dirty="0" smtClean="0">
                <a:solidFill>
                  <a:srgbClr val="92D050"/>
                </a:solidFill>
              </a:rPr>
              <a:t> </a:t>
            </a:r>
            <a:r>
              <a:rPr lang="fr-FR" sz="1200" b="1" dirty="0" smtClean="0">
                <a:solidFill>
                  <a:schemeClr val="bg1"/>
                </a:solidFill>
              </a:rPr>
              <a:t>* </a:t>
            </a:r>
            <a:r>
              <a:rPr lang="fr-FR" sz="1200" b="1" dirty="0" err="1" smtClean="0">
                <a:solidFill>
                  <a:schemeClr val="bg1"/>
                </a:solidFill>
              </a:rPr>
              <a:t>fn_clients</a:t>
            </a:r>
            <a:r>
              <a:rPr lang="fr-FR" sz="1200" b="1" dirty="0" smtClean="0">
                <a:solidFill>
                  <a:schemeClr val="bg1"/>
                </a:solidFill>
              </a:rPr>
              <a:t> (</a:t>
            </a:r>
            <a:r>
              <a:rPr lang="fr-FR" sz="1200" b="1" dirty="0" err="1" smtClean="0">
                <a:solidFill>
                  <a:srgbClr val="92D050"/>
                </a:solidFill>
              </a:rPr>
              <a:t>void</a:t>
            </a:r>
            <a:r>
              <a:rPr lang="fr-FR" sz="1200" b="1" dirty="0" smtClean="0">
                <a:solidFill>
                  <a:schemeClr val="bg1"/>
                </a:solidFill>
              </a:rPr>
              <a:t> * </a:t>
            </a:r>
            <a:r>
              <a:rPr lang="fr-FR" sz="1200" b="1" dirty="0" err="1" smtClean="0">
                <a:solidFill>
                  <a:schemeClr val="bg1"/>
                </a:solidFill>
              </a:rPr>
              <a:t>p_data</a:t>
            </a:r>
            <a:r>
              <a:rPr lang="fr-FR" sz="1200" b="1" dirty="0" smtClean="0">
                <a:solidFill>
                  <a:schemeClr val="bg1"/>
                </a:solidFill>
              </a:rPr>
              <a:t>)</a:t>
            </a:r>
          </a:p>
          <a:p>
            <a:pPr marL="274320" indent="-274320" eaLnBrk="1" fontAlgn="auto" hangingPunct="1">
              <a:spcAft>
                <a:spcPts val="0"/>
              </a:spcAft>
              <a:buFontTx/>
              <a:buNone/>
              <a:defRPr/>
            </a:pPr>
            <a:r>
              <a:rPr lang="fr-FR" sz="1200" b="1" dirty="0" smtClean="0">
                <a:solidFill>
                  <a:schemeClr val="bg1"/>
                </a:solidFill>
              </a:rPr>
              <a:t>{</a:t>
            </a:r>
          </a:p>
          <a:p>
            <a:pPr marL="274320" indent="-274320" eaLnBrk="1" fontAlgn="auto" hangingPunct="1">
              <a:spcAft>
                <a:spcPts val="0"/>
              </a:spcAft>
              <a:buFontTx/>
              <a:buNone/>
              <a:defRPr/>
            </a:pPr>
            <a:r>
              <a:rPr lang="fr-FR" sz="1200" b="1" dirty="0" smtClean="0">
                <a:solidFill>
                  <a:schemeClr val="bg1"/>
                </a:solidFill>
              </a:rPr>
              <a:t>  </a:t>
            </a:r>
            <a:r>
              <a:rPr lang="fr-FR" sz="1200" b="1" dirty="0" smtClean="0">
                <a:solidFill>
                  <a:srgbClr val="92D050"/>
                </a:solidFill>
              </a:rPr>
              <a:t> </a:t>
            </a:r>
            <a:r>
              <a:rPr lang="fr-FR" sz="1200" b="1" dirty="0" err="1" smtClean="0">
                <a:solidFill>
                  <a:srgbClr val="92D050"/>
                </a:solidFill>
              </a:rPr>
              <a:t>int</a:t>
            </a:r>
            <a:r>
              <a:rPr lang="fr-FR" sz="1200" b="1" dirty="0" smtClean="0">
                <a:solidFill>
                  <a:srgbClr val="92D050"/>
                </a:solidFill>
              </a:rPr>
              <a:t> </a:t>
            </a:r>
            <a:r>
              <a:rPr lang="fr-FR" sz="1200" b="1" dirty="0" smtClean="0">
                <a:solidFill>
                  <a:schemeClr val="bg1"/>
                </a:solidFill>
              </a:rPr>
              <a:t>nb = (</a:t>
            </a:r>
            <a:r>
              <a:rPr lang="fr-FR" sz="1200" b="1" dirty="0" err="1" smtClean="0">
                <a:solidFill>
                  <a:srgbClr val="92D050"/>
                </a:solidFill>
              </a:rPr>
              <a:t>int</a:t>
            </a:r>
            <a:r>
              <a:rPr lang="fr-FR" sz="1200" b="1" dirty="0" smtClean="0">
                <a:solidFill>
                  <a:schemeClr val="bg1"/>
                </a:solidFill>
              </a:rPr>
              <a:t>) </a:t>
            </a:r>
            <a:r>
              <a:rPr lang="fr-FR" sz="1200" b="1" dirty="0" err="1" smtClean="0">
                <a:solidFill>
                  <a:schemeClr val="bg1"/>
                </a:solidFill>
              </a:rPr>
              <a:t>p_data</a:t>
            </a:r>
            <a:r>
              <a:rPr lang="fr-FR" sz="1200" b="1" dirty="0" smtClean="0">
                <a:solidFill>
                  <a:schemeClr val="bg1"/>
                </a:solidFill>
              </a:rPr>
              <a:t>;</a:t>
            </a:r>
          </a:p>
          <a:p>
            <a:pPr marL="274320" indent="-274320" eaLnBrk="1" fontAlgn="auto" hangingPunct="1">
              <a:spcAft>
                <a:spcPts val="0"/>
              </a:spcAft>
              <a:buFontTx/>
              <a:buNone/>
              <a:defRPr/>
            </a:pPr>
            <a:r>
              <a:rPr lang="fr-FR" sz="1200" b="1" dirty="0" smtClean="0">
                <a:solidFill>
                  <a:schemeClr val="bg1"/>
                </a:solidFill>
              </a:rPr>
              <a:t>   </a:t>
            </a:r>
            <a:r>
              <a:rPr lang="fr-FR" sz="1200" b="1" dirty="0" err="1" smtClean="0">
                <a:solidFill>
                  <a:srgbClr val="C00000"/>
                </a:solidFill>
              </a:rPr>
              <a:t>while</a:t>
            </a:r>
            <a:r>
              <a:rPr lang="fr-FR" sz="1200" b="1" dirty="0" smtClean="0">
                <a:solidFill>
                  <a:schemeClr val="bg1"/>
                </a:solidFill>
              </a:rPr>
              <a:t> (</a:t>
            </a:r>
            <a:r>
              <a:rPr lang="fr-FR" sz="1200" b="1" dirty="0" smtClean="0">
                <a:solidFill>
                  <a:srgbClr val="FF3399"/>
                </a:solidFill>
              </a:rPr>
              <a:t>1</a:t>
            </a:r>
            <a:r>
              <a:rPr lang="fr-FR" sz="1200" b="1" dirty="0" smtClean="0">
                <a:solidFill>
                  <a:schemeClr val="bg1"/>
                </a:solidFill>
              </a:rPr>
              <a:t>) {</a:t>
            </a:r>
          </a:p>
          <a:p>
            <a:pPr marL="274320" indent="-274320" eaLnBrk="1" fontAlgn="auto" hangingPunct="1">
              <a:spcAft>
                <a:spcPts val="0"/>
              </a:spcAft>
              <a:buFontTx/>
              <a:buNone/>
              <a:defRPr/>
            </a:pPr>
            <a:r>
              <a:rPr lang="fr-FR" sz="1200" b="1" dirty="0" smtClean="0">
                <a:solidFill>
                  <a:schemeClr val="bg1"/>
                </a:solidFill>
              </a:rPr>
              <a:t>      </a:t>
            </a:r>
            <a:r>
              <a:rPr lang="fr-FR" sz="1200" b="1" dirty="0" smtClean="0">
                <a:solidFill>
                  <a:srgbClr val="92D050"/>
                </a:solidFill>
              </a:rPr>
              <a:t> </a:t>
            </a:r>
            <a:r>
              <a:rPr lang="fr-FR" sz="1200" b="1" dirty="0" err="1" smtClean="0">
                <a:solidFill>
                  <a:srgbClr val="92D050"/>
                </a:solidFill>
              </a:rPr>
              <a:t>int</a:t>
            </a:r>
            <a:r>
              <a:rPr lang="fr-FR" sz="1200" b="1" dirty="0" smtClean="0">
                <a:solidFill>
                  <a:srgbClr val="92D050"/>
                </a:solidFill>
              </a:rPr>
              <a:t> </a:t>
            </a:r>
            <a:r>
              <a:rPr lang="fr-FR" sz="1200" b="1" dirty="0" smtClean="0">
                <a:solidFill>
                  <a:schemeClr val="bg1"/>
                </a:solidFill>
              </a:rPr>
              <a:t>produit= </a:t>
            </a:r>
            <a:r>
              <a:rPr lang="fr-FR" sz="1200" b="1" dirty="0" err="1" smtClean="0">
                <a:solidFill>
                  <a:srgbClr val="C00000"/>
                </a:solidFill>
              </a:rPr>
              <a:t>get_random</a:t>
            </a:r>
            <a:r>
              <a:rPr lang="fr-FR" sz="1200" b="1" dirty="0" smtClean="0">
                <a:solidFill>
                  <a:srgbClr val="C00000"/>
                </a:solidFill>
              </a:rPr>
              <a:t>(</a:t>
            </a:r>
            <a:r>
              <a:rPr lang="fr-FR" sz="1200" b="1" dirty="0" smtClean="0">
                <a:solidFill>
                  <a:srgbClr val="FF3399"/>
                </a:solidFill>
              </a:rPr>
              <a:t>4</a:t>
            </a:r>
            <a:r>
              <a:rPr lang="fr-FR" sz="1200" b="1" dirty="0" smtClean="0">
                <a:solidFill>
                  <a:srgbClr val="C00000"/>
                </a:solidFill>
              </a:rPr>
              <a:t>);</a:t>
            </a:r>
          </a:p>
          <a:p>
            <a:pPr marL="274320" indent="-274320" eaLnBrk="1" fontAlgn="auto" hangingPunct="1">
              <a:spcAft>
                <a:spcPts val="0"/>
              </a:spcAft>
              <a:buFontTx/>
              <a:buNone/>
              <a:defRPr/>
            </a:pPr>
            <a:r>
              <a:rPr lang="fr-FR" sz="1200" b="1" dirty="0" smtClean="0">
                <a:solidFill>
                  <a:schemeClr val="bg1"/>
                </a:solidFill>
              </a:rPr>
              <a:t>       </a:t>
            </a:r>
            <a:r>
              <a:rPr lang="fr-FR" sz="1200" b="1" dirty="0" err="1" smtClean="0">
                <a:solidFill>
                  <a:srgbClr val="92D050"/>
                </a:solidFill>
              </a:rPr>
              <a:t>int</a:t>
            </a:r>
            <a:r>
              <a:rPr lang="fr-FR" sz="1200" b="1" dirty="0" smtClean="0">
                <a:solidFill>
                  <a:schemeClr val="bg1"/>
                </a:solidFill>
              </a:rPr>
              <a:t> val;</a:t>
            </a:r>
          </a:p>
          <a:p>
            <a:pPr marL="274320" indent="-274320" eaLnBrk="1" fontAlgn="auto" hangingPunct="1">
              <a:spcAft>
                <a:spcPts val="0"/>
              </a:spcAft>
              <a:buFontTx/>
              <a:buNone/>
              <a:defRPr/>
            </a:pPr>
            <a:r>
              <a:rPr lang="fr-FR" sz="1200" b="1" dirty="0" smtClean="0">
                <a:solidFill>
                  <a:srgbClr val="FF3399"/>
                </a:solidFill>
              </a:rPr>
              <a:t>if</a:t>
            </a:r>
            <a:r>
              <a:rPr lang="fr-FR" sz="1200" b="1" dirty="0" smtClean="0">
                <a:solidFill>
                  <a:schemeClr val="bg1"/>
                </a:solidFill>
              </a:rPr>
              <a:t>(produit==</a:t>
            </a:r>
            <a:r>
              <a:rPr lang="fr-FR" sz="1200" b="1" dirty="0" smtClean="0">
                <a:solidFill>
                  <a:srgbClr val="FF3399"/>
                </a:solidFill>
              </a:rPr>
              <a:t>1</a:t>
            </a:r>
            <a:r>
              <a:rPr lang="fr-FR" sz="1200" b="1" dirty="0" smtClean="0">
                <a:solidFill>
                  <a:schemeClr val="bg1"/>
                </a:solidFill>
              </a:rPr>
              <a:t>)</a:t>
            </a:r>
          </a:p>
          <a:p>
            <a:pPr marL="274320" indent="-274320" eaLnBrk="1" fontAlgn="auto" hangingPunct="1">
              <a:spcAft>
                <a:spcPts val="0"/>
              </a:spcAft>
              <a:buFontTx/>
              <a:buNone/>
              <a:defRPr/>
            </a:pPr>
            <a:r>
              <a:rPr lang="fr-FR" sz="1200" b="1" dirty="0" smtClean="0">
                <a:solidFill>
                  <a:schemeClr val="bg1"/>
                </a:solidFill>
              </a:rPr>
              <a:t>      { val = </a:t>
            </a:r>
            <a:r>
              <a:rPr lang="fr-FR" sz="1200" b="1" dirty="0" err="1" smtClean="0">
                <a:solidFill>
                  <a:schemeClr val="bg1"/>
                </a:solidFill>
              </a:rPr>
              <a:t>get_random</a:t>
            </a:r>
            <a:r>
              <a:rPr lang="fr-FR" sz="1200" b="1" dirty="0" smtClean="0">
                <a:solidFill>
                  <a:schemeClr val="bg1"/>
                </a:solidFill>
              </a:rPr>
              <a:t> (</a:t>
            </a:r>
            <a:r>
              <a:rPr lang="fr-FR" sz="1200" b="1" dirty="0" smtClean="0">
                <a:solidFill>
                  <a:srgbClr val="FF3399"/>
                </a:solidFill>
              </a:rPr>
              <a:t>101</a:t>
            </a:r>
            <a:r>
              <a:rPr lang="fr-FR" sz="1200" b="1" dirty="0" smtClean="0">
                <a:solidFill>
                  <a:schemeClr val="bg1"/>
                </a:solidFill>
              </a:rPr>
              <a:t>);</a:t>
            </a:r>
          </a:p>
          <a:p>
            <a:pPr marL="274320" indent="-274320" eaLnBrk="1" fontAlgn="auto" hangingPunct="1">
              <a:spcAft>
                <a:spcPts val="0"/>
              </a:spcAft>
              <a:buFontTx/>
              <a:buNone/>
              <a:defRPr/>
            </a:pPr>
            <a:r>
              <a:rPr lang="fr-FR" sz="1200" b="1" dirty="0" smtClean="0">
                <a:solidFill>
                  <a:schemeClr val="bg1"/>
                </a:solidFill>
              </a:rPr>
              <a:t>      </a:t>
            </a:r>
            <a:r>
              <a:rPr lang="fr-FR" sz="1200" b="1" dirty="0" err="1" smtClean="0">
                <a:solidFill>
                  <a:schemeClr val="bg1"/>
                </a:solidFill>
              </a:rPr>
              <a:t>psleep</a:t>
            </a:r>
            <a:r>
              <a:rPr lang="fr-FR" sz="1200" b="1" dirty="0" smtClean="0">
                <a:solidFill>
                  <a:schemeClr val="bg1"/>
                </a:solidFill>
              </a:rPr>
              <a:t> (</a:t>
            </a:r>
            <a:r>
              <a:rPr lang="fr-FR" sz="1200" b="1" dirty="0" err="1" smtClean="0">
                <a:solidFill>
                  <a:srgbClr val="C00000"/>
                </a:solidFill>
              </a:rPr>
              <a:t>get_random</a:t>
            </a:r>
            <a:r>
              <a:rPr lang="fr-FR" sz="1200" b="1" dirty="0" smtClean="0">
                <a:solidFill>
                  <a:srgbClr val="C00000"/>
                </a:solidFill>
              </a:rPr>
              <a:t> (</a:t>
            </a:r>
            <a:r>
              <a:rPr lang="fr-FR" sz="1200" b="1" dirty="0" smtClean="0">
                <a:solidFill>
                  <a:srgbClr val="FF3399"/>
                </a:solidFill>
              </a:rPr>
              <a:t>3</a:t>
            </a:r>
            <a:r>
              <a:rPr lang="fr-FR" sz="1200" b="1" dirty="0" smtClean="0">
                <a:solidFill>
                  <a:schemeClr val="bg1"/>
                </a:solidFill>
              </a:rPr>
              <a:t>));</a:t>
            </a:r>
          </a:p>
          <a:p>
            <a:pPr marL="274320" indent="-274320" eaLnBrk="1" fontAlgn="auto" hangingPunct="1">
              <a:spcAft>
                <a:spcPts val="0"/>
              </a:spcAft>
              <a:buFontTx/>
              <a:buNone/>
              <a:defRPr/>
            </a:pPr>
            <a:r>
              <a:rPr lang="fr-FR" sz="1100" b="1" dirty="0" smtClean="0">
                <a:solidFill>
                  <a:srgbClr val="FFC000"/>
                </a:solidFill>
              </a:rPr>
              <a:t> </a:t>
            </a:r>
            <a:r>
              <a:rPr lang="fr-FR" sz="1100" b="1" dirty="0" smtClean="0">
                <a:solidFill>
                  <a:srgbClr val="FFFF00"/>
                </a:solidFill>
              </a:rPr>
              <a:t>/* </a:t>
            </a:r>
            <a:r>
              <a:rPr lang="fr-FR" sz="1100" b="1" dirty="0" err="1" smtClean="0">
                <a:solidFill>
                  <a:srgbClr val="FFFF00"/>
                </a:solidFill>
              </a:rPr>
              <a:t>Debut</a:t>
            </a:r>
            <a:r>
              <a:rPr lang="fr-FR" sz="1100" b="1" dirty="0" smtClean="0">
                <a:solidFill>
                  <a:srgbClr val="FFFF00"/>
                </a:solidFill>
              </a:rPr>
              <a:t> de la zone </a:t>
            </a:r>
            <a:r>
              <a:rPr lang="fr-FR" sz="1100" b="1" dirty="0" err="1" smtClean="0">
                <a:solidFill>
                  <a:srgbClr val="FFFF00"/>
                </a:solidFill>
              </a:rPr>
              <a:t>protegee</a:t>
            </a:r>
            <a:r>
              <a:rPr lang="fr-FR" sz="1100" b="1" dirty="0" smtClean="0">
                <a:solidFill>
                  <a:srgbClr val="FFFF00"/>
                </a:solidFill>
              </a:rPr>
              <a:t>. */</a:t>
            </a:r>
          </a:p>
          <a:p>
            <a:pPr marL="274320" indent="-274320" eaLnBrk="1" fontAlgn="auto" hangingPunct="1">
              <a:spcAft>
                <a:spcPts val="0"/>
              </a:spcAft>
              <a:buFontTx/>
              <a:buNone/>
              <a:defRPr/>
            </a:pPr>
            <a:r>
              <a:rPr lang="fr-FR" sz="1100" b="1" dirty="0" smtClean="0">
                <a:solidFill>
                  <a:srgbClr val="FFC000"/>
                </a:solidFill>
              </a:rPr>
              <a:t>  </a:t>
            </a:r>
            <a:r>
              <a:rPr lang="fr-FR" sz="1100" b="1" dirty="0" smtClean="0">
                <a:solidFill>
                  <a:schemeClr val="bg1"/>
                </a:solidFill>
              </a:rPr>
              <a:t>    </a:t>
            </a:r>
            <a:r>
              <a:rPr lang="fr-FR" sz="1100" b="1" dirty="0" err="1" smtClean="0">
                <a:solidFill>
                  <a:schemeClr val="bg1"/>
                </a:solidFill>
              </a:rPr>
              <a:t>pthread_mutex_lock</a:t>
            </a:r>
            <a:r>
              <a:rPr lang="fr-FR" sz="1100" b="1" dirty="0" smtClean="0">
                <a:solidFill>
                  <a:schemeClr val="bg1"/>
                </a:solidFill>
              </a:rPr>
              <a:t> (&amp; </a:t>
            </a:r>
            <a:r>
              <a:rPr lang="fr-FR" sz="1100" b="1" dirty="0" err="1" smtClean="0">
                <a:solidFill>
                  <a:schemeClr val="bg1"/>
                </a:solidFill>
              </a:rPr>
              <a:t>store.mutex_stock_pans</a:t>
            </a:r>
            <a:r>
              <a:rPr lang="fr-FR" sz="1100" b="1" dirty="0" smtClean="0">
                <a:solidFill>
                  <a:schemeClr val="bg1"/>
                </a:solidFill>
              </a:rPr>
              <a:t>);</a:t>
            </a:r>
          </a:p>
          <a:p>
            <a:pPr marL="274320" indent="-274320" eaLnBrk="1" fontAlgn="auto" hangingPunct="1">
              <a:spcAft>
                <a:spcPts val="0"/>
              </a:spcAft>
              <a:buFontTx/>
              <a:buNone/>
              <a:defRPr/>
            </a:pPr>
            <a:r>
              <a:rPr lang="fr-FR" sz="1100" b="1" dirty="0" smtClean="0">
                <a:solidFill>
                  <a:schemeClr val="bg1"/>
                </a:solidFill>
              </a:rPr>
              <a:t>     </a:t>
            </a:r>
            <a:r>
              <a:rPr lang="fr-FR" sz="1100" b="1" dirty="0" smtClean="0">
                <a:solidFill>
                  <a:srgbClr val="FF3399"/>
                </a:solidFill>
              </a:rPr>
              <a:t> if </a:t>
            </a:r>
            <a:r>
              <a:rPr lang="fr-FR" sz="1100" b="1" dirty="0" smtClean="0">
                <a:solidFill>
                  <a:schemeClr val="bg1"/>
                </a:solidFill>
              </a:rPr>
              <a:t>(val &gt; </a:t>
            </a:r>
            <a:r>
              <a:rPr lang="fr-FR" sz="1100" b="1" dirty="0" err="1" smtClean="0">
                <a:solidFill>
                  <a:schemeClr val="bg1"/>
                </a:solidFill>
              </a:rPr>
              <a:t>store.stock_pans</a:t>
            </a:r>
            <a:r>
              <a:rPr lang="fr-FR" sz="1100" b="1" dirty="0" smtClean="0">
                <a:solidFill>
                  <a:schemeClr val="bg1"/>
                </a:solidFill>
              </a:rPr>
              <a:t>)</a:t>
            </a:r>
          </a:p>
          <a:p>
            <a:pPr marL="274320" indent="-274320" eaLnBrk="1" fontAlgn="auto" hangingPunct="1">
              <a:spcAft>
                <a:spcPts val="0"/>
              </a:spcAft>
              <a:buFontTx/>
              <a:buNone/>
              <a:defRPr/>
            </a:pPr>
            <a:r>
              <a:rPr lang="fr-FR" sz="1100" b="1" dirty="0" smtClean="0">
                <a:solidFill>
                  <a:schemeClr val="bg1"/>
                </a:solidFill>
              </a:rPr>
              <a:t> {</a:t>
            </a:r>
          </a:p>
          <a:p>
            <a:pPr marL="274320" indent="-274320" eaLnBrk="1" fontAlgn="auto" hangingPunct="1">
              <a:spcAft>
                <a:spcPts val="0"/>
              </a:spcAft>
              <a:buFontTx/>
              <a:buNone/>
              <a:defRPr/>
            </a:pPr>
            <a:r>
              <a:rPr lang="fr-FR" sz="1100" b="1" dirty="0" smtClean="0">
                <a:solidFill>
                  <a:schemeClr val="bg1"/>
                </a:solidFill>
              </a:rPr>
              <a:t>         </a:t>
            </a:r>
            <a:r>
              <a:rPr lang="fr-FR" sz="1100" b="1" dirty="0" err="1" smtClean="0">
                <a:solidFill>
                  <a:schemeClr val="bg1"/>
                </a:solidFill>
              </a:rPr>
              <a:t>pthread_cond_signal</a:t>
            </a:r>
            <a:r>
              <a:rPr lang="fr-FR" sz="1100" b="1" dirty="0" smtClean="0">
                <a:solidFill>
                  <a:schemeClr val="bg1"/>
                </a:solidFill>
              </a:rPr>
              <a:t> (&amp; </a:t>
            </a:r>
            <a:r>
              <a:rPr lang="fr-FR" sz="1100" b="1" dirty="0" err="1" smtClean="0">
                <a:solidFill>
                  <a:schemeClr val="bg1"/>
                </a:solidFill>
              </a:rPr>
              <a:t>store.cond_stock_pans</a:t>
            </a:r>
            <a:r>
              <a:rPr lang="fr-FR" sz="1100" b="1" dirty="0" smtClean="0">
                <a:solidFill>
                  <a:schemeClr val="bg1"/>
                </a:solidFill>
              </a:rPr>
              <a:t>);</a:t>
            </a:r>
          </a:p>
          <a:p>
            <a:pPr marL="274320" indent="-274320" eaLnBrk="1" fontAlgn="auto" hangingPunct="1">
              <a:spcAft>
                <a:spcPts val="0"/>
              </a:spcAft>
              <a:buFontTx/>
              <a:buNone/>
              <a:defRPr/>
            </a:pPr>
            <a:r>
              <a:rPr lang="fr-FR" sz="1100" b="1" dirty="0" smtClean="0">
                <a:solidFill>
                  <a:schemeClr val="bg1"/>
                </a:solidFill>
              </a:rPr>
              <a:t>         </a:t>
            </a:r>
            <a:r>
              <a:rPr lang="fr-FR" sz="1100" b="1" dirty="0" err="1" smtClean="0">
                <a:solidFill>
                  <a:schemeClr val="bg1"/>
                </a:solidFill>
              </a:rPr>
              <a:t>pthread_cond_wait</a:t>
            </a:r>
            <a:r>
              <a:rPr lang="fr-FR" sz="1100" b="1" dirty="0" smtClean="0">
                <a:solidFill>
                  <a:schemeClr val="bg1"/>
                </a:solidFill>
              </a:rPr>
              <a:t> (&amp; </a:t>
            </a:r>
            <a:r>
              <a:rPr lang="fr-FR" sz="1100" b="1" dirty="0" err="1" smtClean="0">
                <a:solidFill>
                  <a:schemeClr val="bg1"/>
                </a:solidFill>
              </a:rPr>
              <a:t>store.cond_clients_pans</a:t>
            </a:r>
            <a:r>
              <a:rPr lang="fr-FR" sz="1100" b="1" dirty="0" smtClean="0">
                <a:solidFill>
                  <a:schemeClr val="bg1"/>
                </a:solidFill>
              </a:rPr>
              <a:t>, &amp; </a:t>
            </a:r>
            <a:r>
              <a:rPr lang="fr-FR" sz="1100" b="1" dirty="0" err="1" smtClean="0">
                <a:solidFill>
                  <a:schemeClr val="bg1"/>
                </a:solidFill>
              </a:rPr>
              <a:t>store.mutex_stock_pans</a:t>
            </a:r>
            <a:r>
              <a:rPr lang="fr-FR" sz="1100" b="1" dirty="0" smtClean="0">
                <a:solidFill>
                  <a:schemeClr val="bg1"/>
                </a:solidFill>
              </a:rPr>
              <a:t>);</a:t>
            </a:r>
          </a:p>
          <a:p>
            <a:pPr marL="274320" indent="-274320" eaLnBrk="1" fontAlgn="auto" hangingPunct="1">
              <a:spcAft>
                <a:spcPts val="0"/>
              </a:spcAft>
              <a:buFontTx/>
              <a:buNone/>
              <a:defRPr/>
            </a:pPr>
            <a:r>
              <a:rPr lang="fr-FR" sz="1100" b="1" dirty="0" smtClean="0">
                <a:solidFill>
                  <a:schemeClr val="bg1"/>
                </a:solidFill>
              </a:rPr>
              <a:t>      }</a:t>
            </a:r>
          </a:p>
          <a:p>
            <a:pPr marL="274320" indent="-274320" eaLnBrk="1" fontAlgn="auto" hangingPunct="1">
              <a:spcAft>
                <a:spcPts val="0"/>
              </a:spcAft>
              <a:buFontTx/>
              <a:buNone/>
              <a:defRPr/>
            </a:pPr>
            <a:r>
              <a:rPr lang="fr-FR" sz="1100" b="1" dirty="0" err="1" smtClean="0">
                <a:solidFill>
                  <a:schemeClr val="bg1"/>
                </a:solidFill>
              </a:rPr>
              <a:t>store.stock_pans</a:t>
            </a:r>
            <a:r>
              <a:rPr lang="fr-FR" sz="1100" b="1" dirty="0" smtClean="0">
                <a:solidFill>
                  <a:schemeClr val="bg1"/>
                </a:solidFill>
              </a:rPr>
              <a:t> = </a:t>
            </a:r>
            <a:r>
              <a:rPr lang="fr-FR" sz="1100" b="1" dirty="0" err="1" smtClean="0">
                <a:solidFill>
                  <a:schemeClr val="bg1"/>
                </a:solidFill>
              </a:rPr>
              <a:t>store.stock_pans</a:t>
            </a:r>
            <a:r>
              <a:rPr lang="fr-FR" sz="1100" b="1" dirty="0" smtClean="0">
                <a:solidFill>
                  <a:schemeClr val="bg1"/>
                </a:solidFill>
              </a:rPr>
              <a:t> - val;</a:t>
            </a:r>
          </a:p>
          <a:p>
            <a:pPr marL="274320" indent="-274320" eaLnBrk="1" fontAlgn="auto" hangingPunct="1">
              <a:spcAft>
                <a:spcPts val="0"/>
              </a:spcAft>
              <a:buFontTx/>
              <a:buNone/>
              <a:defRPr/>
            </a:pPr>
            <a:r>
              <a:rPr lang="fr-FR" sz="1100" b="1" dirty="0" smtClean="0">
                <a:solidFill>
                  <a:schemeClr val="bg1"/>
                </a:solidFill>
              </a:rPr>
              <a:t>      </a:t>
            </a:r>
            <a:r>
              <a:rPr lang="fr-FR" sz="1100" b="1" dirty="0" err="1" smtClean="0">
                <a:solidFill>
                  <a:schemeClr val="bg1"/>
                </a:solidFill>
              </a:rPr>
              <a:t>printf</a:t>
            </a:r>
            <a:r>
              <a:rPr lang="fr-FR" sz="1100" b="1" dirty="0" smtClean="0">
                <a:solidFill>
                  <a:schemeClr val="bg1"/>
                </a:solidFill>
              </a:rPr>
              <a:t> ("</a:t>
            </a:r>
            <a:r>
              <a:rPr lang="fr-FR" sz="1100" b="1" dirty="0" smtClean="0">
                <a:solidFill>
                  <a:srgbClr val="FF3399"/>
                </a:solidFill>
              </a:rPr>
              <a:t>Client %d prend %d du pansements, reste %d en stock !\n </a:t>
            </a:r>
            <a:r>
              <a:rPr lang="fr-FR" sz="1100" b="1" dirty="0" smtClean="0">
                <a:solidFill>
                  <a:schemeClr val="bg1"/>
                </a:solidFill>
              </a:rPr>
              <a:t>" ,nb, val, </a:t>
            </a:r>
            <a:r>
              <a:rPr lang="fr-FR" sz="1100" b="1" dirty="0" err="1" smtClean="0">
                <a:solidFill>
                  <a:schemeClr val="bg1"/>
                </a:solidFill>
              </a:rPr>
              <a:t>store.stock_pans</a:t>
            </a:r>
            <a:r>
              <a:rPr lang="fr-FR" sz="1100" b="1" dirty="0" smtClean="0">
                <a:solidFill>
                  <a:schemeClr val="bg1"/>
                </a:solidFill>
              </a:rPr>
              <a:t> );</a:t>
            </a:r>
          </a:p>
          <a:p>
            <a:pPr marL="274320" indent="-274320" eaLnBrk="1" fontAlgn="auto" hangingPunct="1">
              <a:spcAft>
                <a:spcPts val="0"/>
              </a:spcAft>
              <a:buFontTx/>
              <a:buNone/>
              <a:defRPr/>
            </a:pPr>
            <a:r>
              <a:rPr lang="fr-FR" sz="1100" b="1" dirty="0" err="1" smtClean="0">
                <a:solidFill>
                  <a:schemeClr val="bg1"/>
                </a:solidFill>
              </a:rPr>
              <a:t>pthread_mutex_unlock</a:t>
            </a:r>
            <a:r>
              <a:rPr lang="fr-FR" sz="1100" b="1" dirty="0" smtClean="0">
                <a:solidFill>
                  <a:schemeClr val="bg1"/>
                </a:solidFill>
              </a:rPr>
              <a:t> (&amp; </a:t>
            </a:r>
            <a:r>
              <a:rPr lang="fr-FR" sz="1100" b="1" dirty="0" err="1" smtClean="0">
                <a:solidFill>
                  <a:schemeClr val="bg1"/>
                </a:solidFill>
              </a:rPr>
              <a:t>store.mutex_stock_pans</a:t>
            </a:r>
            <a:r>
              <a:rPr lang="fr-FR" sz="1100" b="1" dirty="0" smtClean="0">
                <a:solidFill>
                  <a:schemeClr val="bg1"/>
                </a:solidFill>
              </a:rPr>
              <a:t>);</a:t>
            </a:r>
          </a:p>
          <a:p>
            <a:pPr marL="274320" indent="-274320" eaLnBrk="1" fontAlgn="auto" hangingPunct="1">
              <a:spcAft>
                <a:spcPts val="0"/>
              </a:spcAft>
              <a:buFontTx/>
              <a:buNone/>
              <a:defRPr/>
            </a:pPr>
            <a:r>
              <a:rPr lang="fr-FR" sz="1100" b="1" dirty="0" smtClean="0">
                <a:solidFill>
                  <a:schemeClr val="bg1"/>
                </a:solidFill>
              </a:rPr>
              <a:t>      </a:t>
            </a:r>
            <a:r>
              <a:rPr lang="fr-FR" sz="1100" b="1" dirty="0" smtClean="0">
                <a:solidFill>
                  <a:srgbClr val="FFFF00"/>
                </a:solidFill>
              </a:rPr>
              <a:t>/* Fin de la zone </a:t>
            </a:r>
            <a:r>
              <a:rPr lang="fr-FR" sz="1100" b="1" dirty="0" err="1" smtClean="0">
                <a:solidFill>
                  <a:srgbClr val="FFFF00"/>
                </a:solidFill>
              </a:rPr>
              <a:t>protegee</a:t>
            </a:r>
            <a:r>
              <a:rPr lang="fr-FR" sz="1100" b="1" dirty="0" smtClean="0">
                <a:solidFill>
                  <a:srgbClr val="FFFF00"/>
                </a:solidFill>
              </a:rPr>
              <a:t>. */}</a:t>
            </a:r>
          </a:p>
          <a:p>
            <a:pPr marL="274320" indent="-274320" eaLnBrk="1" fontAlgn="auto" hangingPunct="1">
              <a:spcAft>
                <a:spcPts val="0"/>
              </a:spcAft>
              <a:buFontTx/>
              <a:buNone/>
              <a:defRPr/>
            </a:pPr>
            <a:endParaRPr lang="en-US" sz="1100" dirty="0" smtClean="0"/>
          </a:p>
        </p:txBody>
      </p:sp>
      <p:sp>
        <p:nvSpPr>
          <p:cNvPr id="11266" name="Titre 1"/>
          <p:cNvSpPr>
            <a:spLocks noGrp="1"/>
          </p:cNvSpPr>
          <p:nvPr>
            <p:ph type="title"/>
          </p:nvPr>
        </p:nvSpPr>
        <p:spPr>
          <a:xfrm>
            <a:off x="467544" y="-243408"/>
            <a:ext cx="8229600" cy="1219200"/>
          </a:xfrm>
        </p:spPr>
        <p:txBody>
          <a:bodyPr/>
          <a:lstStyle/>
          <a:p>
            <a:pPr eaLnBrk="1" fontAlgn="auto" hangingPunct="1">
              <a:spcAft>
                <a:spcPts val="0"/>
              </a:spcAft>
              <a:defRPr/>
            </a:pPr>
            <a:r>
              <a:rPr altLang="en-US" err="1" smtClean="0">
                <a:solidFill>
                  <a:srgbClr val="FFC000"/>
                </a:solidFill>
              </a:rPr>
              <a:t>Programme</a:t>
            </a:r>
            <a:endParaRPr altLang="en-US" smtClean="0">
              <a:solidFill>
                <a:srgbClr val="FFC000"/>
              </a:solidFill>
            </a:endParaRPr>
          </a:p>
        </p:txBody>
      </p:sp>
    </p:spTree>
    <p:extLst>
      <p:ext uri="{BB962C8B-B14F-4D97-AF65-F5344CB8AC3E}">
        <p14:creationId xmlns:p14="http://schemas.microsoft.com/office/powerpoint/2010/main" val="121909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850" y="981075"/>
            <a:ext cx="8229600" cy="5543550"/>
          </a:xfrm>
        </p:spPr>
        <p:txBody>
          <a:bodyPr>
            <a:normAutofit lnSpcReduction="10000"/>
          </a:bodyPr>
          <a:lstStyle/>
          <a:p>
            <a:pPr marL="0" indent="0" eaLnBrk="1" fontAlgn="auto" hangingPunct="1">
              <a:spcAft>
                <a:spcPts val="0"/>
              </a:spcAft>
              <a:buFontTx/>
              <a:buNone/>
              <a:defRPr/>
            </a:pPr>
            <a:endParaRPr lang="fr-FR" sz="1800" b="1" smtClean="0">
              <a:solidFill>
                <a:schemeClr val="bg1"/>
              </a:solidFill>
            </a:endParaRPr>
          </a:p>
          <a:p>
            <a:pPr marL="0" indent="0" eaLnBrk="1" fontAlgn="auto" hangingPunct="1">
              <a:spcAft>
                <a:spcPts val="0"/>
              </a:spcAft>
              <a:buFontTx/>
              <a:buNone/>
              <a:defRPr/>
            </a:pPr>
            <a:r>
              <a:rPr lang="fr-FR" sz="1800" b="1" smtClean="0">
                <a:solidFill>
                  <a:srgbClr val="FF3399"/>
                </a:solidFill>
              </a:rPr>
              <a:t>if</a:t>
            </a:r>
            <a:r>
              <a:rPr lang="fr-FR" sz="1800" b="1" smtClean="0">
                <a:solidFill>
                  <a:schemeClr val="bg1"/>
                </a:solidFill>
              </a:rPr>
              <a:t>(produit</a:t>
            </a:r>
            <a:r>
              <a:rPr lang="fr-FR" sz="1800" b="1" smtClean="0">
                <a:solidFill>
                  <a:srgbClr val="FF3399"/>
                </a:solidFill>
              </a:rPr>
              <a:t>==2</a:t>
            </a:r>
            <a:r>
              <a:rPr lang="fr-FR" sz="1800" b="1" smtClean="0">
                <a:solidFill>
                  <a:schemeClr val="bg1"/>
                </a:solidFill>
              </a:rPr>
              <a:t>)</a:t>
            </a:r>
          </a:p>
          <a:p>
            <a:pPr marL="0" indent="0" eaLnBrk="1" fontAlgn="auto" hangingPunct="1">
              <a:spcAft>
                <a:spcPts val="0"/>
              </a:spcAft>
              <a:buFontTx/>
              <a:buNone/>
              <a:defRPr/>
            </a:pPr>
            <a:r>
              <a:rPr lang="fr-FR" sz="1800" b="1" smtClean="0">
                <a:solidFill>
                  <a:schemeClr val="bg1"/>
                </a:solidFill>
              </a:rPr>
              <a:t>      { val = get_random (11);</a:t>
            </a:r>
          </a:p>
          <a:p>
            <a:pPr marL="0" indent="0" eaLnBrk="1" fontAlgn="auto" hangingPunct="1">
              <a:spcAft>
                <a:spcPts val="0"/>
              </a:spcAft>
              <a:buFontTx/>
              <a:buNone/>
              <a:defRPr/>
            </a:pPr>
            <a:r>
              <a:rPr lang="fr-FR" sz="1800" b="1" smtClean="0">
                <a:solidFill>
                  <a:schemeClr val="bg1"/>
                </a:solidFill>
              </a:rPr>
              <a:t>      psleep (get_random (3));</a:t>
            </a:r>
          </a:p>
          <a:p>
            <a:pPr marL="0" indent="0" eaLnBrk="1" fontAlgn="auto" hangingPunct="1">
              <a:spcAft>
                <a:spcPts val="0"/>
              </a:spcAft>
              <a:buFontTx/>
              <a:buNone/>
              <a:defRPr/>
            </a:pPr>
            <a:r>
              <a:rPr lang="fr-FR" sz="1800" b="1" smtClean="0">
                <a:solidFill>
                  <a:srgbClr val="FFFF00"/>
                </a:solidFill>
              </a:rPr>
              <a:t> /* Debut de la zone protegee. */</a:t>
            </a:r>
          </a:p>
          <a:p>
            <a:pPr marL="0" indent="0" eaLnBrk="1" fontAlgn="auto" hangingPunct="1">
              <a:spcAft>
                <a:spcPts val="0"/>
              </a:spcAft>
              <a:buFontTx/>
              <a:buNone/>
              <a:defRPr/>
            </a:pPr>
            <a:r>
              <a:rPr lang="fr-FR" sz="1800" b="1" smtClean="0">
                <a:solidFill>
                  <a:schemeClr val="bg1"/>
                </a:solidFill>
              </a:rPr>
              <a:t>      pthread_mutex_lock (&amp; store.mutex_stock_cise);</a:t>
            </a:r>
          </a:p>
          <a:p>
            <a:pPr marL="0" indent="0" eaLnBrk="1" fontAlgn="auto" hangingPunct="1">
              <a:spcAft>
                <a:spcPts val="0"/>
              </a:spcAft>
              <a:buFontTx/>
              <a:buNone/>
              <a:defRPr/>
            </a:pPr>
            <a:endParaRPr lang="fr-FR" sz="1800" b="1" smtClean="0">
              <a:solidFill>
                <a:srgbClr val="FFC000"/>
              </a:solidFill>
            </a:endParaRPr>
          </a:p>
          <a:p>
            <a:pPr marL="0" indent="0" eaLnBrk="1" fontAlgn="auto" hangingPunct="1">
              <a:spcAft>
                <a:spcPts val="0"/>
              </a:spcAft>
              <a:buFontTx/>
              <a:buNone/>
              <a:defRPr/>
            </a:pPr>
            <a:r>
              <a:rPr lang="fr-FR" sz="1800" b="1" smtClean="0">
                <a:solidFill>
                  <a:schemeClr val="bg1"/>
                </a:solidFill>
              </a:rPr>
              <a:t>      </a:t>
            </a:r>
            <a:r>
              <a:rPr lang="fr-FR" sz="1800" b="1" smtClean="0">
                <a:solidFill>
                  <a:srgbClr val="FF3399"/>
                </a:solidFill>
              </a:rPr>
              <a:t>if </a:t>
            </a:r>
            <a:r>
              <a:rPr lang="fr-FR" sz="1800" b="1" smtClean="0">
                <a:solidFill>
                  <a:schemeClr val="bg1"/>
                </a:solidFill>
              </a:rPr>
              <a:t>(val &gt; store.stock_cise)</a:t>
            </a:r>
          </a:p>
          <a:p>
            <a:pPr marL="0" indent="0" eaLnBrk="1" fontAlgn="auto" hangingPunct="1">
              <a:spcAft>
                <a:spcPts val="0"/>
              </a:spcAft>
              <a:buFontTx/>
              <a:buNone/>
              <a:defRPr/>
            </a:pPr>
            <a:r>
              <a:rPr lang="fr-FR" sz="1800" b="1" smtClean="0">
                <a:solidFill>
                  <a:schemeClr val="bg1"/>
                </a:solidFill>
              </a:rPr>
              <a:t>      {</a:t>
            </a:r>
          </a:p>
          <a:p>
            <a:pPr marL="0" indent="0" eaLnBrk="1" fontAlgn="auto" hangingPunct="1">
              <a:spcAft>
                <a:spcPts val="0"/>
              </a:spcAft>
              <a:buFontTx/>
              <a:buNone/>
              <a:defRPr/>
            </a:pPr>
            <a:r>
              <a:rPr lang="fr-FR" sz="1800" b="1" smtClean="0">
                <a:solidFill>
                  <a:schemeClr val="bg1"/>
                </a:solidFill>
              </a:rPr>
              <a:t>         pthread_cond_signal (&amp; store.cond_stock_cise);</a:t>
            </a:r>
          </a:p>
          <a:p>
            <a:pPr marL="0" indent="0" eaLnBrk="1" fontAlgn="auto" hangingPunct="1">
              <a:spcAft>
                <a:spcPts val="0"/>
              </a:spcAft>
              <a:buFontTx/>
              <a:buNone/>
              <a:defRPr/>
            </a:pPr>
            <a:r>
              <a:rPr lang="fr-FR" sz="1800" b="1" smtClean="0">
                <a:solidFill>
                  <a:schemeClr val="bg1"/>
                </a:solidFill>
              </a:rPr>
              <a:t>         pthread_cond_wait (&amp; store.cond_clients_cise, &amp; store.mutex_stock_cise);</a:t>
            </a:r>
          </a:p>
          <a:p>
            <a:pPr marL="0" indent="0" eaLnBrk="1" fontAlgn="auto" hangingPunct="1">
              <a:spcAft>
                <a:spcPts val="0"/>
              </a:spcAft>
              <a:buFontTx/>
              <a:buNone/>
              <a:defRPr/>
            </a:pPr>
            <a:r>
              <a:rPr lang="fr-FR" sz="1800" b="1" smtClean="0">
                <a:solidFill>
                  <a:schemeClr val="bg1"/>
                </a:solidFill>
              </a:rPr>
              <a:t>      }</a:t>
            </a:r>
          </a:p>
          <a:p>
            <a:pPr marL="0" indent="0" eaLnBrk="1" fontAlgn="auto" hangingPunct="1">
              <a:spcAft>
                <a:spcPts val="0"/>
              </a:spcAft>
              <a:buFontTx/>
              <a:buNone/>
              <a:defRPr/>
            </a:pPr>
            <a:endParaRPr lang="fr-FR" sz="1800" b="1" smtClean="0">
              <a:solidFill>
                <a:schemeClr val="bg1"/>
              </a:solidFill>
            </a:endParaRPr>
          </a:p>
          <a:p>
            <a:pPr marL="0" indent="0" eaLnBrk="1" fontAlgn="auto" hangingPunct="1">
              <a:spcAft>
                <a:spcPts val="0"/>
              </a:spcAft>
              <a:buFontTx/>
              <a:buNone/>
              <a:defRPr/>
            </a:pPr>
            <a:r>
              <a:rPr lang="fr-FR" sz="1800" b="1" smtClean="0">
                <a:solidFill>
                  <a:schemeClr val="bg1"/>
                </a:solidFill>
              </a:rPr>
              <a:t>      store.stock_cise = store.stock_cise - val;</a:t>
            </a:r>
          </a:p>
          <a:p>
            <a:pPr marL="0" indent="0" eaLnBrk="1" fontAlgn="auto" hangingPunct="1">
              <a:spcAft>
                <a:spcPts val="0"/>
              </a:spcAft>
              <a:buFontTx/>
              <a:buNone/>
              <a:defRPr/>
            </a:pPr>
            <a:r>
              <a:rPr lang="fr-FR" sz="1800" b="1" smtClean="0">
                <a:solidFill>
                  <a:schemeClr val="bg1"/>
                </a:solidFill>
              </a:rPr>
              <a:t>      printf </a:t>
            </a:r>
            <a:r>
              <a:rPr lang="fr-FR" sz="1800" b="1" smtClean="0">
                <a:solidFill>
                  <a:srgbClr val="FF3399"/>
                </a:solidFill>
              </a:rPr>
              <a:t>("Client %d prend %d du ciseaux, reste %d en stock !\n",nb, val, store.stock_cise</a:t>
            </a:r>
            <a:r>
              <a:rPr lang="fr-FR" sz="1800" b="1" smtClean="0">
                <a:solidFill>
                  <a:schemeClr val="bg1"/>
                </a:solidFill>
              </a:rPr>
              <a:t> );</a:t>
            </a:r>
          </a:p>
          <a:p>
            <a:pPr marL="0" indent="0" eaLnBrk="1" fontAlgn="auto" hangingPunct="1">
              <a:spcAft>
                <a:spcPts val="0"/>
              </a:spcAft>
              <a:buFont typeface="Wingdings 2"/>
              <a:buChar char=""/>
              <a:defRPr/>
            </a:pPr>
            <a:endParaRPr lang="en-US" sz="1800" smtClean="0"/>
          </a:p>
          <a:p>
            <a:pPr marL="0" indent="0" eaLnBrk="1" fontAlgn="auto" hangingPunct="1">
              <a:spcAft>
                <a:spcPts val="0"/>
              </a:spcAft>
              <a:buFontTx/>
              <a:buNone/>
              <a:defRPr/>
            </a:pPr>
            <a:endParaRPr lang="fr-FR" sz="1800" b="1" smtClean="0">
              <a:solidFill>
                <a:schemeClr val="bg1"/>
              </a:solidFill>
            </a:endParaRPr>
          </a:p>
          <a:p>
            <a:pPr marL="0" indent="0" eaLnBrk="1" fontAlgn="auto" hangingPunct="1">
              <a:spcAft>
                <a:spcPts val="0"/>
              </a:spcAft>
              <a:buFont typeface="Wingdings 2"/>
              <a:buChar char=""/>
              <a:defRPr/>
            </a:pPr>
            <a:endParaRPr lang="en-US" sz="1800" smtClean="0"/>
          </a:p>
        </p:txBody>
      </p:sp>
      <p:sp>
        <p:nvSpPr>
          <p:cNvPr id="12290" name="Titre 1"/>
          <p:cNvSpPr>
            <a:spLocks noGrp="1"/>
          </p:cNvSpPr>
          <p:nvPr>
            <p:ph type="title"/>
          </p:nvPr>
        </p:nvSpPr>
        <p:spPr>
          <a:xfrm>
            <a:off x="899592" y="260648"/>
            <a:ext cx="7344817" cy="648072"/>
          </a:xfrm>
        </p:spPr>
        <p:txBody>
          <a:bodyPr/>
          <a:lstStyle/>
          <a:p>
            <a:pPr algn="ctr" eaLnBrk="1" fontAlgn="auto" hangingPunct="1">
              <a:spcAft>
                <a:spcPts val="0"/>
              </a:spcAft>
              <a:defRPr/>
            </a:pPr>
            <a:r>
              <a:rPr lang="fr-FR" altLang="en-US" sz="2400" b="1" smtClean="0">
                <a:solidFill>
                  <a:srgbClr val="FFC000"/>
                </a:solidFill>
              </a:rPr>
              <a:t>Fonction pour les threads des clients </a:t>
            </a:r>
            <a:r>
              <a:rPr lang="fr-FR" altLang="en-US" sz="2400" b="1" err="1" smtClean="0">
                <a:solidFill>
                  <a:srgbClr val="FFC000"/>
                </a:solidFill>
              </a:rPr>
              <a:t>Medcin</a:t>
            </a:r>
            <a:r>
              <a:rPr lang="fr-FR" altLang="en-US" sz="2400" b="1" smtClean="0">
                <a:solidFill>
                  <a:srgbClr val="FFC000"/>
                </a:solidFill>
              </a:rPr>
              <a:t> .  (suite)</a:t>
            </a:r>
            <a:endParaRPr altLang="en-US" sz="2400" smtClean="0"/>
          </a:p>
        </p:txBody>
      </p:sp>
    </p:spTree>
    <p:extLst>
      <p:ext uri="{BB962C8B-B14F-4D97-AF65-F5344CB8AC3E}">
        <p14:creationId xmlns:p14="http://schemas.microsoft.com/office/powerpoint/2010/main" val="3124950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461</TotalTime>
  <Words>1188</Words>
  <Application>Microsoft Office PowerPoint</Application>
  <PresentationFormat>Affichage à l'écran (4:3)</PresentationFormat>
  <Paragraphs>177</Paragraphs>
  <Slides>20</Slides>
  <Notes>1</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Papier</vt:lpstr>
      <vt:lpstr>Mini Projet systeme d’exploitation: </vt:lpstr>
      <vt:lpstr>Remerciement</vt:lpstr>
      <vt:lpstr>Plan</vt:lpstr>
      <vt:lpstr> Énoncé</vt:lpstr>
      <vt:lpstr>Programme :</vt:lpstr>
      <vt:lpstr>Programme</vt:lpstr>
      <vt:lpstr>Programme</vt:lpstr>
      <vt:lpstr>Programme</vt:lpstr>
      <vt:lpstr>Fonction pour les threads des clients Medcin .  (suite)</vt:lpstr>
      <vt:lpstr>Fonction principale . </vt:lpstr>
      <vt:lpstr>Fonction principale : (suite) </vt:lpstr>
      <vt:lpstr>Programme principale : </vt:lpstr>
      <vt:lpstr>Programme principale : (suite) </vt:lpstr>
      <vt:lpstr>Programme principale : (suite) </vt:lpstr>
      <vt:lpstr>Programme principale : (suite) </vt:lpstr>
      <vt:lpstr>Programme principale : (suite) </vt:lpstr>
      <vt:lpstr>Programme principale : (suite) </vt:lpstr>
      <vt:lpstr>Programme principale : (suite) </vt:lpstr>
      <vt:lpstr>Programme principale : (suite)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Projet systeme d’exploitation: </dc:title>
  <dc:creator>user</dc:creator>
  <cp:lastModifiedBy>user</cp:lastModifiedBy>
  <cp:revision>6</cp:revision>
  <dcterms:created xsi:type="dcterms:W3CDTF">2018-05-11T20:17:36Z</dcterms:created>
  <dcterms:modified xsi:type="dcterms:W3CDTF">2019-05-19T23:09:09Z</dcterms:modified>
</cp:coreProperties>
</file>