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4" r:id="rId3"/>
    <p:sldId id="269" r:id="rId4"/>
    <p:sldId id="274" r:id="rId5"/>
    <p:sldId id="275" r:id="rId6"/>
    <p:sldId id="276" r:id="rId7"/>
    <p:sldId id="277" r:id="rId8"/>
    <p:sldId id="284" r:id="rId9"/>
    <p:sldId id="285" r:id="rId10"/>
    <p:sldId id="278" r:id="rId11"/>
    <p:sldId id="287" r:id="rId12"/>
    <p:sldId id="281" r:id="rId13"/>
    <p:sldId id="291" r:id="rId14"/>
    <p:sldId id="283" r:id="rId15"/>
    <p:sldId id="288" r:id="rId16"/>
    <p:sldId id="290" r:id="rId17"/>
    <p:sldId id="286"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9E5AC-57AA-48AB-9E51-AE69EA83AECF}" v="4" dt="2022-05-30T23:12:02.069"/>
    <p1510:client id="{A2D7F1F7-B646-46FA-9698-1AA68E5334EC}" v="325" dt="2022-05-31T00:31:47.096"/>
    <p1510:client id="{A92CB687-027E-4563-8AF5-AFE606DA472F}" v="10" dt="2022-05-30T23:22:51.320"/>
    <p1510:client id="{D9BF689A-75AD-421F-85C4-A215B347C8F0}" v="223" dt="2022-05-31T00:12:27.915"/>
    <p1510:client id="{EF2EB59E-1062-41A2-946D-22639F88DCD7}" v="437" dt="2022-05-31T02:51:46.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hyperlink" Target="https://www.kaggle.com/c/house-prices-advanced-regression-techniques" TargetMode="External"/><Relationship Id="rId5" Type="http://schemas.openxmlformats.org/officeDocument/2006/relationships/image" Target="../media/image14.svg"/><Relationship Id="rId4"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hyperlink" Target="https://www.kaggle.com/c/house-prices-advanced-regression-techniques" TargetMode="External"/><Relationship Id="rId5" Type="http://schemas.openxmlformats.org/officeDocument/2006/relationships/image" Target="../media/image14.svg"/><Relationship Id="rId4"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kaggle.com/c/house-prices-advanced-regression-techniques" TargetMode="External"/><Relationship Id="rId2" Type="http://schemas.openxmlformats.org/officeDocument/2006/relationships/image" Target="../media/image12.svg"/><Relationship Id="rId1"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hyperlink" Target="https://www.kaggle.com/c/house-prices-advanced-regression-techniques" TargetMode="External"/><Relationship Id="rId2" Type="http://schemas.openxmlformats.org/officeDocument/2006/relationships/image" Target="../media/image12.svg"/><Relationship Id="rId1"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74457-E470-43AE-B7D4-6475455D1D2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C6E58E-3F8A-40B5-87E5-A4F29C02BF18}">
      <dgm:prSet custT="1"/>
      <dgm:spPr/>
      <dgm:t>
        <a:bodyPr/>
        <a:lstStyle/>
        <a:p>
          <a:pPr>
            <a:lnSpc>
              <a:spcPct val="100000"/>
            </a:lnSpc>
          </a:pPr>
          <a:r>
            <a:rPr lang="en-US" sz="2400"/>
            <a:t>To predict the housing price with the most accuracy with the highest R2 score</a:t>
          </a:r>
        </a:p>
      </dgm:t>
    </dgm:pt>
    <dgm:pt modelId="{D89D41B9-063F-49A3-9D95-81F6CF9F869E}" type="parTrans" cxnId="{B0D92757-3AF1-4E00-9BE4-7CFC4D1635FF}">
      <dgm:prSet/>
      <dgm:spPr/>
      <dgm:t>
        <a:bodyPr/>
        <a:lstStyle/>
        <a:p>
          <a:endParaRPr lang="en-US"/>
        </a:p>
      </dgm:t>
    </dgm:pt>
    <dgm:pt modelId="{C4F75941-1662-42FE-8CF5-BAA793F249DC}" type="sibTrans" cxnId="{B0D92757-3AF1-4E00-9BE4-7CFC4D1635FF}">
      <dgm:prSet/>
      <dgm:spPr/>
      <dgm:t>
        <a:bodyPr/>
        <a:lstStyle/>
        <a:p>
          <a:endParaRPr lang="en-US"/>
        </a:p>
      </dgm:t>
    </dgm:pt>
    <dgm:pt modelId="{AE3F3882-48F7-4298-9BF4-F5E802EE3261}">
      <dgm:prSet custT="1"/>
      <dgm:spPr/>
      <dgm:t>
        <a:bodyPr/>
        <a:lstStyle/>
        <a:p>
          <a:pPr>
            <a:lnSpc>
              <a:spcPct val="100000"/>
            </a:lnSpc>
          </a:pPr>
          <a:r>
            <a:rPr lang="en-US" sz="2400"/>
            <a:t>We trained 2 different machine learning algorithm:</a:t>
          </a:r>
        </a:p>
      </dgm:t>
    </dgm:pt>
    <dgm:pt modelId="{EBCCDE2C-6CC1-476D-BCF5-2766CE5F9289}" type="parTrans" cxnId="{33DA856A-0819-4743-8C47-4C3D18B9D8C5}">
      <dgm:prSet/>
      <dgm:spPr/>
      <dgm:t>
        <a:bodyPr/>
        <a:lstStyle/>
        <a:p>
          <a:endParaRPr lang="en-US"/>
        </a:p>
      </dgm:t>
    </dgm:pt>
    <dgm:pt modelId="{601D6320-484D-4AE6-9646-CE639560ACD3}" type="sibTrans" cxnId="{33DA856A-0819-4743-8C47-4C3D18B9D8C5}">
      <dgm:prSet/>
      <dgm:spPr/>
      <dgm:t>
        <a:bodyPr/>
        <a:lstStyle/>
        <a:p>
          <a:endParaRPr lang="en-US"/>
        </a:p>
      </dgm:t>
    </dgm:pt>
    <dgm:pt modelId="{FFCE1380-94F3-4F40-BFFC-33AFD69046C9}">
      <dgm:prSet custT="1"/>
      <dgm:spPr/>
      <dgm:t>
        <a:bodyPr/>
        <a:lstStyle/>
        <a:p>
          <a:pPr>
            <a:lnSpc>
              <a:spcPct val="100000"/>
            </a:lnSpc>
          </a:pPr>
          <a:r>
            <a:rPr lang="en-US" sz="2400">
              <a:latin typeface="Calibri Light" panose="020F0302020204030204"/>
            </a:rPr>
            <a:t>Linear</a:t>
          </a:r>
          <a:r>
            <a:rPr lang="en-US" sz="2400"/>
            <a:t> Regression</a:t>
          </a:r>
        </a:p>
      </dgm:t>
    </dgm:pt>
    <dgm:pt modelId="{C2EB6FB5-DC97-44AC-9D4A-AD69017F168D}" type="parTrans" cxnId="{46AAB265-F83F-4B77-9D86-25C299784BCC}">
      <dgm:prSet/>
      <dgm:spPr/>
      <dgm:t>
        <a:bodyPr/>
        <a:lstStyle/>
        <a:p>
          <a:endParaRPr lang="en-US"/>
        </a:p>
      </dgm:t>
    </dgm:pt>
    <dgm:pt modelId="{446AC7BF-23C7-4717-B675-43C4FFC362D7}" type="sibTrans" cxnId="{46AAB265-F83F-4B77-9D86-25C299784BCC}">
      <dgm:prSet/>
      <dgm:spPr/>
      <dgm:t>
        <a:bodyPr/>
        <a:lstStyle/>
        <a:p>
          <a:endParaRPr lang="en-US"/>
        </a:p>
      </dgm:t>
    </dgm:pt>
    <dgm:pt modelId="{F9668499-F509-42F9-A85A-A88AAB313174}">
      <dgm:prSet custT="1"/>
      <dgm:spPr/>
      <dgm:t>
        <a:bodyPr/>
        <a:lstStyle/>
        <a:p>
          <a:pPr>
            <a:lnSpc>
              <a:spcPct val="100000"/>
            </a:lnSpc>
          </a:pPr>
          <a:r>
            <a:rPr lang="en-US" sz="2400"/>
            <a:t>Random Forest Regression</a:t>
          </a:r>
        </a:p>
      </dgm:t>
    </dgm:pt>
    <dgm:pt modelId="{5BABE53C-605C-47C8-A76A-25CA05A96B46}" type="parTrans" cxnId="{AF23E773-F3E0-4D6C-BE44-2FA47591BCBB}">
      <dgm:prSet/>
      <dgm:spPr/>
      <dgm:t>
        <a:bodyPr/>
        <a:lstStyle/>
        <a:p>
          <a:endParaRPr lang="en-US"/>
        </a:p>
      </dgm:t>
    </dgm:pt>
    <dgm:pt modelId="{A97EDD77-6B45-429E-A390-6357C863397F}" type="sibTrans" cxnId="{AF23E773-F3E0-4D6C-BE44-2FA47591BCBB}">
      <dgm:prSet/>
      <dgm:spPr/>
      <dgm:t>
        <a:bodyPr/>
        <a:lstStyle/>
        <a:p>
          <a:endParaRPr lang="en-US"/>
        </a:p>
      </dgm:t>
    </dgm:pt>
    <dgm:pt modelId="{A5FD040A-470E-4B91-87DB-FADF6F6FADC1}" type="pres">
      <dgm:prSet presAssocID="{1B774457-E470-43AE-B7D4-6475455D1D24}" presName="root" presStyleCnt="0">
        <dgm:presLayoutVars>
          <dgm:dir/>
          <dgm:resizeHandles val="exact"/>
        </dgm:presLayoutVars>
      </dgm:prSet>
      <dgm:spPr/>
    </dgm:pt>
    <dgm:pt modelId="{59E6C0C5-6A20-4E13-B475-55A34B3B3812}" type="pres">
      <dgm:prSet presAssocID="{5CC6E58E-3F8A-40B5-87E5-A4F29C02BF18}" presName="compNode" presStyleCnt="0"/>
      <dgm:spPr/>
    </dgm:pt>
    <dgm:pt modelId="{8599EE99-9513-41ED-8038-74FC969A0625}" type="pres">
      <dgm:prSet presAssocID="{5CC6E58E-3F8A-40B5-87E5-A4F29C02BF18}" presName="bgRect" presStyleLbl="bgShp" presStyleIdx="0" presStyleCnt="2"/>
      <dgm:spPr/>
    </dgm:pt>
    <dgm:pt modelId="{C565EE9B-1CE9-4344-AD55-4E80919A4B1A}" type="pres">
      <dgm:prSet presAssocID="{5CC6E58E-3F8A-40B5-87E5-A4F29C02BF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ouse with solid fill"/>
        </a:ext>
      </dgm:extLst>
    </dgm:pt>
    <dgm:pt modelId="{A06C5BD0-6CA8-4F36-BCE4-390E780BE41E}" type="pres">
      <dgm:prSet presAssocID="{5CC6E58E-3F8A-40B5-87E5-A4F29C02BF18}" presName="spaceRect" presStyleCnt="0"/>
      <dgm:spPr/>
    </dgm:pt>
    <dgm:pt modelId="{C0011B37-3888-4291-B645-AB74D2903234}" type="pres">
      <dgm:prSet presAssocID="{5CC6E58E-3F8A-40B5-87E5-A4F29C02BF18}" presName="parTx" presStyleLbl="revTx" presStyleIdx="0" presStyleCnt="3">
        <dgm:presLayoutVars>
          <dgm:chMax val="0"/>
          <dgm:chPref val="0"/>
        </dgm:presLayoutVars>
      </dgm:prSet>
      <dgm:spPr/>
    </dgm:pt>
    <dgm:pt modelId="{F18A27E7-10D8-438A-B742-711694883467}" type="pres">
      <dgm:prSet presAssocID="{C4F75941-1662-42FE-8CF5-BAA793F249DC}" presName="sibTrans" presStyleCnt="0"/>
      <dgm:spPr/>
    </dgm:pt>
    <dgm:pt modelId="{964DBED4-BF0A-457A-B1C0-D35F5C9C8A7E}" type="pres">
      <dgm:prSet presAssocID="{AE3F3882-48F7-4298-9BF4-F5E802EE3261}" presName="compNode" presStyleCnt="0"/>
      <dgm:spPr/>
    </dgm:pt>
    <dgm:pt modelId="{560A3CDA-65F0-4559-9C52-2EFAF0279BDB}" type="pres">
      <dgm:prSet presAssocID="{AE3F3882-48F7-4298-9BF4-F5E802EE3261}" presName="bgRect" presStyleLbl="bgShp" presStyleIdx="1" presStyleCnt="2"/>
      <dgm:spPr/>
    </dgm:pt>
    <dgm:pt modelId="{ADCFE76A-151C-4B8C-8FA9-C17E1C6A8740}" type="pres">
      <dgm:prSet presAssocID="{AE3F3882-48F7-4298-9BF4-F5E802EE32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Right And Left Brain with solid fill"/>
        </a:ext>
      </dgm:extLst>
    </dgm:pt>
    <dgm:pt modelId="{9EB407D0-394C-47F4-BFF9-37D441650762}" type="pres">
      <dgm:prSet presAssocID="{AE3F3882-48F7-4298-9BF4-F5E802EE3261}" presName="spaceRect" presStyleCnt="0"/>
      <dgm:spPr/>
    </dgm:pt>
    <dgm:pt modelId="{893E7A95-7AFD-4335-A74F-41011292FC74}" type="pres">
      <dgm:prSet presAssocID="{AE3F3882-48F7-4298-9BF4-F5E802EE3261}" presName="parTx" presStyleLbl="revTx" presStyleIdx="1" presStyleCnt="3">
        <dgm:presLayoutVars>
          <dgm:chMax val="0"/>
          <dgm:chPref val="0"/>
        </dgm:presLayoutVars>
      </dgm:prSet>
      <dgm:spPr/>
    </dgm:pt>
    <dgm:pt modelId="{0B335761-C56F-4C8B-AD86-C5D57F0032A2}" type="pres">
      <dgm:prSet presAssocID="{AE3F3882-48F7-4298-9BF4-F5E802EE3261}" presName="desTx" presStyleLbl="revTx" presStyleIdx="2" presStyleCnt="3" custScaleX="99108">
        <dgm:presLayoutVars/>
      </dgm:prSet>
      <dgm:spPr/>
    </dgm:pt>
  </dgm:ptLst>
  <dgm:cxnLst>
    <dgm:cxn modelId="{BE71B433-9DD5-45F1-9633-A686F0C4DCD3}" type="presOf" srcId="{1B774457-E470-43AE-B7D4-6475455D1D24}" destId="{A5FD040A-470E-4B91-87DB-FADF6F6FADC1}" srcOrd="0" destOrd="0" presId="urn:microsoft.com/office/officeart/2018/2/layout/IconVerticalSolidList"/>
    <dgm:cxn modelId="{46AAB265-F83F-4B77-9D86-25C299784BCC}" srcId="{AE3F3882-48F7-4298-9BF4-F5E802EE3261}" destId="{FFCE1380-94F3-4F40-BFFC-33AFD69046C9}" srcOrd="0" destOrd="0" parTransId="{C2EB6FB5-DC97-44AC-9D4A-AD69017F168D}" sibTransId="{446AC7BF-23C7-4717-B675-43C4FFC362D7}"/>
    <dgm:cxn modelId="{33DA856A-0819-4743-8C47-4C3D18B9D8C5}" srcId="{1B774457-E470-43AE-B7D4-6475455D1D24}" destId="{AE3F3882-48F7-4298-9BF4-F5E802EE3261}" srcOrd="1" destOrd="0" parTransId="{EBCCDE2C-6CC1-476D-BCF5-2766CE5F9289}" sibTransId="{601D6320-484D-4AE6-9646-CE639560ACD3}"/>
    <dgm:cxn modelId="{3DC44951-DAFB-428D-A22A-E793712058B1}" type="presOf" srcId="{F9668499-F509-42F9-A85A-A88AAB313174}" destId="{0B335761-C56F-4C8B-AD86-C5D57F0032A2}" srcOrd="0" destOrd="1" presId="urn:microsoft.com/office/officeart/2018/2/layout/IconVerticalSolidList"/>
    <dgm:cxn modelId="{AF23E773-F3E0-4D6C-BE44-2FA47591BCBB}" srcId="{AE3F3882-48F7-4298-9BF4-F5E802EE3261}" destId="{F9668499-F509-42F9-A85A-A88AAB313174}" srcOrd="1" destOrd="0" parTransId="{5BABE53C-605C-47C8-A76A-25CA05A96B46}" sibTransId="{A97EDD77-6B45-429E-A390-6357C863397F}"/>
    <dgm:cxn modelId="{B0D92757-3AF1-4E00-9BE4-7CFC4D1635FF}" srcId="{1B774457-E470-43AE-B7D4-6475455D1D24}" destId="{5CC6E58E-3F8A-40B5-87E5-A4F29C02BF18}" srcOrd="0" destOrd="0" parTransId="{D89D41B9-063F-49A3-9D95-81F6CF9F869E}" sibTransId="{C4F75941-1662-42FE-8CF5-BAA793F249DC}"/>
    <dgm:cxn modelId="{3C8C8983-92FD-4F36-BF9B-C9708E67D5F4}" type="presOf" srcId="{FFCE1380-94F3-4F40-BFFC-33AFD69046C9}" destId="{0B335761-C56F-4C8B-AD86-C5D57F0032A2}" srcOrd="0" destOrd="0" presId="urn:microsoft.com/office/officeart/2018/2/layout/IconVerticalSolidList"/>
    <dgm:cxn modelId="{45D750B2-397E-49E0-A6D1-346F6D2E04A5}" type="presOf" srcId="{AE3F3882-48F7-4298-9BF4-F5E802EE3261}" destId="{893E7A95-7AFD-4335-A74F-41011292FC74}" srcOrd="0" destOrd="0" presId="urn:microsoft.com/office/officeart/2018/2/layout/IconVerticalSolidList"/>
    <dgm:cxn modelId="{DC4621D3-E642-448D-9659-7412FA3E508C}" type="presOf" srcId="{5CC6E58E-3F8A-40B5-87E5-A4F29C02BF18}" destId="{C0011B37-3888-4291-B645-AB74D2903234}" srcOrd="0" destOrd="0" presId="urn:microsoft.com/office/officeart/2018/2/layout/IconVerticalSolidList"/>
    <dgm:cxn modelId="{FF13C687-B983-4E81-AD7C-1EDFFFCDC26E}" type="presParOf" srcId="{A5FD040A-470E-4B91-87DB-FADF6F6FADC1}" destId="{59E6C0C5-6A20-4E13-B475-55A34B3B3812}" srcOrd="0" destOrd="0" presId="urn:microsoft.com/office/officeart/2018/2/layout/IconVerticalSolidList"/>
    <dgm:cxn modelId="{0D397F2D-993C-4388-A46D-938BD3802E01}" type="presParOf" srcId="{59E6C0C5-6A20-4E13-B475-55A34B3B3812}" destId="{8599EE99-9513-41ED-8038-74FC969A0625}" srcOrd="0" destOrd="0" presId="urn:microsoft.com/office/officeart/2018/2/layout/IconVerticalSolidList"/>
    <dgm:cxn modelId="{0646F0CF-9B25-4AA4-A21B-2C7D0A491705}" type="presParOf" srcId="{59E6C0C5-6A20-4E13-B475-55A34B3B3812}" destId="{C565EE9B-1CE9-4344-AD55-4E80919A4B1A}" srcOrd="1" destOrd="0" presId="urn:microsoft.com/office/officeart/2018/2/layout/IconVerticalSolidList"/>
    <dgm:cxn modelId="{5A842BB0-AE1B-4F26-B7D0-E0B2B024D007}" type="presParOf" srcId="{59E6C0C5-6A20-4E13-B475-55A34B3B3812}" destId="{A06C5BD0-6CA8-4F36-BCE4-390E780BE41E}" srcOrd="2" destOrd="0" presId="urn:microsoft.com/office/officeart/2018/2/layout/IconVerticalSolidList"/>
    <dgm:cxn modelId="{51F0A7E5-C77B-4B7C-A964-6DC20652E137}" type="presParOf" srcId="{59E6C0C5-6A20-4E13-B475-55A34B3B3812}" destId="{C0011B37-3888-4291-B645-AB74D2903234}" srcOrd="3" destOrd="0" presId="urn:microsoft.com/office/officeart/2018/2/layout/IconVerticalSolidList"/>
    <dgm:cxn modelId="{A54485C0-6100-4150-8CE9-A236C0051DCD}" type="presParOf" srcId="{A5FD040A-470E-4B91-87DB-FADF6F6FADC1}" destId="{F18A27E7-10D8-438A-B742-711694883467}" srcOrd="1" destOrd="0" presId="urn:microsoft.com/office/officeart/2018/2/layout/IconVerticalSolidList"/>
    <dgm:cxn modelId="{3E3F3A1D-1043-4A28-8971-FCE066ECFF46}" type="presParOf" srcId="{A5FD040A-470E-4B91-87DB-FADF6F6FADC1}" destId="{964DBED4-BF0A-457A-B1C0-D35F5C9C8A7E}" srcOrd="2" destOrd="0" presId="urn:microsoft.com/office/officeart/2018/2/layout/IconVerticalSolidList"/>
    <dgm:cxn modelId="{BC90E0EB-25F5-4D5E-A75A-386498938D3D}" type="presParOf" srcId="{964DBED4-BF0A-457A-B1C0-D35F5C9C8A7E}" destId="{560A3CDA-65F0-4559-9C52-2EFAF0279BDB}" srcOrd="0" destOrd="0" presId="urn:microsoft.com/office/officeart/2018/2/layout/IconVerticalSolidList"/>
    <dgm:cxn modelId="{2E64276C-8274-4C2E-8E91-56897AA74902}" type="presParOf" srcId="{964DBED4-BF0A-457A-B1C0-D35F5C9C8A7E}" destId="{ADCFE76A-151C-4B8C-8FA9-C17E1C6A8740}" srcOrd="1" destOrd="0" presId="urn:microsoft.com/office/officeart/2018/2/layout/IconVerticalSolidList"/>
    <dgm:cxn modelId="{C8A1A0C0-87F2-4FB8-9FFC-0AA11B9DA9CE}" type="presParOf" srcId="{964DBED4-BF0A-457A-B1C0-D35F5C9C8A7E}" destId="{9EB407D0-394C-47F4-BFF9-37D441650762}" srcOrd="2" destOrd="0" presId="urn:microsoft.com/office/officeart/2018/2/layout/IconVerticalSolidList"/>
    <dgm:cxn modelId="{FFF9C6A6-2C96-4DE2-857A-6388768784A8}" type="presParOf" srcId="{964DBED4-BF0A-457A-B1C0-D35F5C9C8A7E}" destId="{893E7A95-7AFD-4335-A74F-41011292FC74}" srcOrd="3" destOrd="0" presId="urn:microsoft.com/office/officeart/2018/2/layout/IconVerticalSolidList"/>
    <dgm:cxn modelId="{F9E4B5B5-38CC-4C9F-81D5-4BF631AFA610}" type="presParOf" srcId="{964DBED4-BF0A-457A-B1C0-D35F5C9C8A7E}" destId="{0B335761-C56F-4C8B-AD86-C5D57F0032A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774457-E470-43AE-B7D4-6475455D1D2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C6E58E-3F8A-40B5-87E5-A4F29C02BF18}">
      <dgm:prSet/>
      <dgm:spPr/>
      <dgm:t>
        <a:bodyPr/>
        <a:lstStyle/>
        <a:p>
          <a:pPr>
            <a:lnSpc>
              <a:spcPct val="100000"/>
            </a:lnSpc>
          </a:pPr>
          <a:r>
            <a:rPr lang="en-US">
              <a:hlinkClick xmlns:r="http://schemas.openxmlformats.org/officeDocument/2006/relationships" r:id="rId1"/>
            </a:rPr>
            <a:t>https://www.kaggle.com/c/house-prices-advanced-regression-techniques</a:t>
          </a:r>
          <a:endParaRPr lang="en-US"/>
        </a:p>
      </dgm:t>
    </dgm:pt>
    <dgm:pt modelId="{D89D41B9-063F-49A3-9D95-81F6CF9F869E}" type="parTrans" cxnId="{B0D92757-3AF1-4E00-9BE4-7CFC4D1635FF}">
      <dgm:prSet/>
      <dgm:spPr/>
      <dgm:t>
        <a:bodyPr/>
        <a:lstStyle/>
        <a:p>
          <a:endParaRPr lang="en-US"/>
        </a:p>
      </dgm:t>
    </dgm:pt>
    <dgm:pt modelId="{C4F75941-1662-42FE-8CF5-BAA793F249DC}" type="sibTrans" cxnId="{B0D92757-3AF1-4E00-9BE4-7CFC4D1635FF}">
      <dgm:prSet/>
      <dgm:spPr/>
      <dgm:t>
        <a:bodyPr/>
        <a:lstStyle/>
        <a:p>
          <a:endParaRPr lang="en-US"/>
        </a:p>
      </dgm:t>
    </dgm:pt>
    <dgm:pt modelId="{AE3F3882-48F7-4298-9BF4-F5E802EE3261}">
      <dgm:prSet/>
      <dgm:spPr/>
      <dgm:t>
        <a:bodyPr/>
        <a:lstStyle/>
        <a:p>
          <a:pPr>
            <a:lnSpc>
              <a:spcPct val="100000"/>
            </a:lnSpc>
          </a:pPr>
          <a:r>
            <a:rPr lang="en-US" b="0" i="0"/>
            <a:t>With 80 explanatory variables describing (almost) every aspect of residential homes in Ames, Iowa.</a:t>
          </a:r>
          <a:endParaRPr lang="en-US"/>
        </a:p>
      </dgm:t>
    </dgm:pt>
    <dgm:pt modelId="{EBCCDE2C-6CC1-476D-BCF5-2766CE5F9289}" type="parTrans" cxnId="{33DA856A-0819-4743-8C47-4C3D18B9D8C5}">
      <dgm:prSet/>
      <dgm:spPr/>
      <dgm:t>
        <a:bodyPr/>
        <a:lstStyle/>
        <a:p>
          <a:endParaRPr lang="en-US"/>
        </a:p>
      </dgm:t>
    </dgm:pt>
    <dgm:pt modelId="{601D6320-484D-4AE6-9646-CE639560ACD3}" type="sibTrans" cxnId="{33DA856A-0819-4743-8C47-4C3D18B9D8C5}">
      <dgm:prSet/>
      <dgm:spPr/>
      <dgm:t>
        <a:bodyPr/>
        <a:lstStyle/>
        <a:p>
          <a:endParaRPr lang="en-US"/>
        </a:p>
      </dgm:t>
    </dgm:pt>
    <dgm:pt modelId="{A5FD040A-470E-4B91-87DB-FADF6F6FADC1}" type="pres">
      <dgm:prSet presAssocID="{1B774457-E470-43AE-B7D4-6475455D1D24}" presName="root" presStyleCnt="0">
        <dgm:presLayoutVars>
          <dgm:dir/>
          <dgm:resizeHandles val="exact"/>
        </dgm:presLayoutVars>
      </dgm:prSet>
      <dgm:spPr/>
    </dgm:pt>
    <dgm:pt modelId="{59E6C0C5-6A20-4E13-B475-55A34B3B3812}" type="pres">
      <dgm:prSet presAssocID="{5CC6E58E-3F8A-40B5-87E5-A4F29C02BF18}" presName="compNode" presStyleCnt="0"/>
      <dgm:spPr/>
    </dgm:pt>
    <dgm:pt modelId="{8599EE99-9513-41ED-8038-74FC969A0625}" type="pres">
      <dgm:prSet presAssocID="{5CC6E58E-3F8A-40B5-87E5-A4F29C02BF18}" presName="bgRect" presStyleLbl="bgShp" presStyleIdx="0" presStyleCnt="2"/>
      <dgm:spPr/>
    </dgm:pt>
    <dgm:pt modelId="{C565EE9B-1CE9-4344-AD55-4E80919A4B1A}" type="pres">
      <dgm:prSet presAssocID="{5CC6E58E-3F8A-40B5-87E5-A4F29C02BF1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Folder Search with solid fill"/>
        </a:ext>
      </dgm:extLst>
    </dgm:pt>
    <dgm:pt modelId="{A06C5BD0-6CA8-4F36-BCE4-390E780BE41E}" type="pres">
      <dgm:prSet presAssocID="{5CC6E58E-3F8A-40B5-87E5-A4F29C02BF18}" presName="spaceRect" presStyleCnt="0"/>
      <dgm:spPr/>
    </dgm:pt>
    <dgm:pt modelId="{C0011B37-3888-4291-B645-AB74D2903234}" type="pres">
      <dgm:prSet presAssocID="{5CC6E58E-3F8A-40B5-87E5-A4F29C02BF18}" presName="parTx" presStyleLbl="revTx" presStyleIdx="0" presStyleCnt="2">
        <dgm:presLayoutVars>
          <dgm:chMax val="0"/>
          <dgm:chPref val="0"/>
        </dgm:presLayoutVars>
      </dgm:prSet>
      <dgm:spPr/>
    </dgm:pt>
    <dgm:pt modelId="{F18A27E7-10D8-438A-B742-711694883467}" type="pres">
      <dgm:prSet presAssocID="{C4F75941-1662-42FE-8CF5-BAA793F249DC}" presName="sibTrans" presStyleCnt="0"/>
      <dgm:spPr/>
    </dgm:pt>
    <dgm:pt modelId="{964DBED4-BF0A-457A-B1C0-D35F5C9C8A7E}" type="pres">
      <dgm:prSet presAssocID="{AE3F3882-48F7-4298-9BF4-F5E802EE3261}" presName="compNode" presStyleCnt="0"/>
      <dgm:spPr/>
    </dgm:pt>
    <dgm:pt modelId="{560A3CDA-65F0-4559-9C52-2EFAF0279BDB}" type="pres">
      <dgm:prSet presAssocID="{AE3F3882-48F7-4298-9BF4-F5E802EE3261}" presName="bgRect" presStyleLbl="bgShp" presStyleIdx="1" presStyleCnt="2"/>
      <dgm:spPr/>
    </dgm:pt>
    <dgm:pt modelId="{ADCFE76A-151C-4B8C-8FA9-C17E1C6A8740}" type="pres">
      <dgm:prSet presAssocID="{AE3F3882-48F7-4298-9BF4-F5E802EE3261}"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Newspaper outline"/>
        </a:ext>
      </dgm:extLst>
    </dgm:pt>
    <dgm:pt modelId="{9EB407D0-394C-47F4-BFF9-37D441650762}" type="pres">
      <dgm:prSet presAssocID="{AE3F3882-48F7-4298-9BF4-F5E802EE3261}" presName="spaceRect" presStyleCnt="0"/>
      <dgm:spPr/>
    </dgm:pt>
    <dgm:pt modelId="{893E7A95-7AFD-4335-A74F-41011292FC74}" type="pres">
      <dgm:prSet presAssocID="{AE3F3882-48F7-4298-9BF4-F5E802EE3261}" presName="parTx" presStyleLbl="revTx" presStyleIdx="1" presStyleCnt="2">
        <dgm:presLayoutVars>
          <dgm:chMax val="0"/>
          <dgm:chPref val="0"/>
        </dgm:presLayoutVars>
      </dgm:prSet>
      <dgm:spPr/>
    </dgm:pt>
  </dgm:ptLst>
  <dgm:cxnLst>
    <dgm:cxn modelId="{BE71B433-9DD5-45F1-9633-A686F0C4DCD3}" type="presOf" srcId="{1B774457-E470-43AE-B7D4-6475455D1D24}" destId="{A5FD040A-470E-4B91-87DB-FADF6F6FADC1}" srcOrd="0" destOrd="0" presId="urn:microsoft.com/office/officeart/2018/2/layout/IconVerticalSolidList"/>
    <dgm:cxn modelId="{33DA856A-0819-4743-8C47-4C3D18B9D8C5}" srcId="{1B774457-E470-43AE-B7D4-6475455D1D24}" destId="{AE3F3882-48F7-4298-9BF4-F5E802EE3261}" srcOrd="1" destOrd="0" parTransId="{EBCCDE2C-6CC1-476D-BCF5-2766CE5F9289}" sibTransId="{601D6320-484D-4AE6-9646-CE639560ACD3}"/>
    <dgm:cxn modelId="{B0D92757-3AF1-4E00-9BE4-7CFC4D1635FF}" srcId="{1B774457-E470-43AE-B7D4-6475455D1D24}" destId="{5CC6E58E-3F8A-40B5-87E5-A4F29C02BF18}" srcOrd="0" destOrd="0" parTransId="{D89D41B9-063F-49A3-9D95-81F6CF9F869E}" sibTransId="{C4F75941-1662-42FE-8CF5-BAA793F249DC}"/>
    <dgm:cxn modelId="{45D750B2-397E-49E0-A6D1-346F6D2E04A5}" type="presOf" srcId="{AE3F3882-48F7-4298-9BF4-F5E802EE3261}" destId="{893E7A95-7AFD-4335-A74F-41011292FC74}" srcOrd="0" destOrd="0" presId="urn:microsoft.com/office/officeart/2018/2/layout/IconVerticalSolidList"/>
    <dgm:cxn modelId="{DC4621D3-E642-448D-9659-7412FA3E508C}" type="presOf" srcId="{5CC6E58E-3F8A-40B5-87E5-A4F29C02BF18}" destId="{C0011B37-3888-4291-B645-AB74D2903234}" srcOrd="0" destOrd="0" presId="urn:microsoft.com/office/officeart/2018/2/layout/IconVerticalSolidList"/>
    <dgm:cxn modelId="{FF13C687-B983-4E81-AD7C-1EDFFFCDC26E}" type="presParOf" srcId="{A5FD040A-470E-4B91-87DB-FADF6F6FADC1}" destId="{59E6C0C5-6A20-4E13-B475-55A34B3B3812}" srcOrd="0" destOrd="0" presId="urn:microsoft.com/office/officeart/2018/2/layout/IconVerticalSolidList"/>
    <dgm:cxn modelId="{0D397F2D-993C-4388-A46D-938BD3802E01}" type="presParOf" srcId="{59E6C0C5-6A20-4E13-B475-55A34B3B3812}" destId="{8599EE99-9513-41ED-8038-74FC969A0625}" srcOrd="0" destOrd="0" presId="urn:microsoft.com/office/officeart/2018/2/layout/IconVerticalSolidList"/>
    <dgm:cxn modelId="{0646F0CF-9B25-4AA4-A21B-2C7D0A491705}" type="presParOf" srcId="{59E6C0C5-6A20-4E13-B475-55A34B3B3812}" destId="{C565EE9B-1CE9-4344-AD55-4E80919A4B1A}" srcOrd="1" destOrd="0" presId="urn:microsoft.com/office/officeart/2018/2/layout/IconVerticalSolidList"/>
    <dgm:cxn modelId="{5A842BB0-AE1B-4F26-B7D0-E0B2B024D007}" type="presParOf" srcId="{59E6C0C5-6A20-4E13-B475-55A34B3B3812}" destId="{A06C5BD0-6CA8-4F36-BCE4-390E780BE41E}" srcOrd="2" destOrd="0" presId="urn:microsoft.com/office/officeart/2018/2/layout/IconVerticalSolidList"/>
    <dgm:cxn modelId="{51F0A7E5-C77B-4B7C-A964-6DC20652E137}" type="presParOf" srcId="{59E6C0C5-6A20-4E13-B475-55A34B3B3812}" destId="{C0011B37-3888-4291-B645-AB74D2903234}" srcOrd="3" destOrd="0" presId="urn:microsoft.com/office/officeart/2018/2/layout/IconVerticalSolidList"/>
    <dgm:cxn modelId="{A54485C0-6100-4150-8CE9-A236C0051DCD}" type="presParOf" srcId="{A5FD040A-470E-4B91-87DB-FADF6F6FADC1}" destId="{F18A27E7-10D8-438A-B742-711694883467}" srcOrd="1" destOrd="0" presId="urn:microsoft.com/office/officeart/2018/2/layout/IconVerticalSolidList"/>
    <dgm:cxn modelId="{3E3F3A1D-1043-4A28-8971-FCE066ECFF46}" type="presParOf" srcId="{A5FD040A-470E-4B91-87DB-FADF6F6FADC1}" destId="{964DBED4-BF0A-457A-B1C0-D35F5C9C8A7E}" srcOrd="2" destOrd="0" presId="urn:microsoft.com/office/officeart/2018/2/layout/IconVerticalSolidList"/>
    <dgm:cxn modelId="{BC90E0EB-25F5-4D5E-A75A-386498938D3D}" type="presParOf" srcId="{964DBED4-BF0A-457A-B1C0-D35F5C9C8A7E}" destId="{560A3CDA-65F0-4559-9C52-2EFAF0279BDB}" srcOrd="0" destOrd="0" presId="urn:microsoft.com/office/officeart/2018/2/layout/IconVerticalSolidList"/>
    <dgm:cxn modelId="{2E64276C-8274-4C2E-8E91-56897AA74902}" type="presParOf" srcId="{964DBED4-BF0A-457A-B1C0-D35F5C9C8A7E}" destId="{ADCFE76A-151C-4B8C-8FA9-C17E1C6A8740}" srcOrd="1" destOrd="0" presId="urn:microsoft.com/office/officeart/2018/2/layout/IconVerticalSolidList"/>
    <dgm:cxn modelId="{C8A1A0C0-87F2-4FB8-9FFC-0AA11B9DA9CE}" type="presParOf" srcId="{964DBED4-BF0A-457A-B1C0-D35F5C9C8A7E}" destId="{9EB407D0-394C-47F4-BFF9-37D441650762}" srcOrd="2" destOrd="0" presId="urn:microsoft.com/office/officeart/2018/2/layout/IconVerticalSolidList"/>
    <dgm:cxn modelId="{FFF9C6A6-2C96-4DE2-857A-6388768784A8}" type="presParOf" srcId="{964DBED4-BF0A-457A-B1C0-D35F5C9C8A7E}" destId="{893E7A95-7AFD-4335-A74F-41011292FC7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774457-E470-43AE-B7D4-6475455D1D2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C6E58E-3F8A-40B5-87E5-A4F29C02BF18}">
      <dgm:prSet/>
      <dgm:spPr/>
      <dgm:t>
        <a:bodyPr/>
        <a:lstStyle/>
        <a:p>
          <a:pPr>
            <a:lnSpc>
              <a:spcPct val="100000"/>
            </a:lnSpc>
          </a:pPr>
          <a:r>
            <a:rPr lang="en-US">
              <a:hlinkClick xmlns:r="http://schemas.openxmlformats.org/officeDocument/2006/relationships" r:id="rId1"/>
            </a:rPr>
            <a:t>https://www.kaggle.com/c/house-prices-advanced-regression-techniques</a:t>
          </a:r>
          <a:endParaRPr lang="en-US"/>
        </a:p>
      </dgm:t>
    </dgm:pt>
    <dgm:pt modelId="{D89D41B9-063F-49A3-9D95-81F6CF9F869E}" type="parTrans" cxnId="{B0D92757-3AF1-4E00-9BE4-7CFC4D1635FF}">
      <dgm:prSet/>
      <dgm:spPr/>
      <dgm:t>
        <a:bodyPr/>
        <a:lstStyle/>
        <a:p>
          <a:endParaRPr lang="en-US"/>
        </a:p>
      </dgm:t>
    </dgm:pt>
    <dgm:pt modelId="{C4F75941-1662-42FE-8CF5-BAA793F249DC}" type="sibTrans" cxnId="{B0D92757-3AF1-4E00-9BE4-7CFC4D1635FF}">
      <dgm:prSet/>
      <dgm:spPr/>
      <dgm:t>
        <a:bodyPr/>
        <a:lstStyle/>
        <a:p>
          <a:endParaRPr lang="en-US"/>
        </a:p>
      </dgm:t>
    </dgm:pt>
    <dgm:pt modelId="{AE3F3882-48F7-4298-9BF4-F5E802EE3261}">
      <dgm:prSet custT="1"/>
      <dgm:spPr/>
      <dgm:t>
        <a:bodyPr/>
        <a:lstStyle/>
        <a:p>
          <a:pPr>
            <a:lnSpc>
              <a:spcPct val="100000"/>
            </a:lnSpc>
          </a:pPr>
          <a:r>
            <a:rPr lang="en-US" sz="2400" b="0" i="0"/>
            <a:t>With 80 explanatory variables describing (almost) every aspect of residential homes in Ames, Iowa.</a:t>
          </a:r>
          <a:endParaRPr lang="en-US" sz="2400"/>
        </a:p>
      </dgm:t>
    </dgm:pt>
    <dgm:pt modelId="{EBCCDE2C-6CC1-476D-BCF5-2766CE5F9289}" type="parTrans" cxnId="{33DA856A-0819-4743-8C47-4C3D18B9D8C5}">
      <dgm:prSet/>
      <dgm:spPr/>
      <dgm:t>
        <a:bodyPr/>
        <a:lstStyle/>
        <a:p>
          <a:endParaRPr lang="en-US"/>
        </a:p>
      </dgm:t>
    </dgm:pt>
    <dgm:pt modelId="{601D6320-484D-4AE6-9646-CE639560ACD3}" type="sibTrans" cxnId="{33DA856A-0819-4743-8C47-4C3D18B9D8C5}">
      <dgm:prSet/>
      <dgm:spPr/>
      <dgm:t>
        <a:bodyPr/>
        <a:lstStyle/>
        <a:p>
          <a:endParaRPr lang="en-US"/>
        </a:p>
      </dgm:t>
    </dgm:pt>
    <dgm:pt modelId="{A5FD040A-470E-4B91-87DB-FADF6F6FADC1}" type="pres">
      <dgm:prSet presAssocID="{1B774457-E470-43AE-B7D4-6475455D1D24}" presName="root" presStyleCnt="0">
        <dgm:presLayoutVars>
          <dgm:dir/>
          <dgm:resizeHandles val="exact"/>
        </dgm:presLayoutVars>
      </dgm:prSet>
      <dgm:spPr/>
    </dgm:pt>
    <dgm:pt modelId="{59E6C0C5-6A20-4E13-B475-55A34B3B3812}" type="pres">
      <dgm:prSet presAssocID="{5CC6E58E-3F8A-40B5-87E5-A4F29C02BF18}" presName="compNode" presStyleCnt="0"/>
      <dgm:spPr/>
    </dgm:pt>
    <dgm:pt modelId="{8599EE99-9513-41ED-8038-74FC969A0625}" type="pres">
      <dgm:prSet presAssocID="{5CC6E58E-3F8A-40B5-87E5-A4F29C02BF18}" presName="bgRect" presStyleLbl="bgShp" presStyleIdx="0" presStyleCnt="2"/>
      <dgm:spPr/>
    </dgm:pt>
    <dgm:pt modelId="{C565EE9B-1CE9-4344-AD55-4E80919A4B1A}" type="pres">
      <dgm:prSet presAssocID="{5CC6E58E-3F8A-40B5-87E5-A4F29C02BF1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Folder Search with solid fill"/>
        </a:ext>
      </dgm:extLst>
    </dgm:pt>
    <dgm:pt modelId="{A06C5BD0-6CA8-4F36-BCE4-390E780BE41E}" type="pres">
      <dgm:prSet presAssocID="{5CC6E58E-3F8A-40B5-87E5-A4F29C02BF18}" presName="spaceRect" presStyleCnt="0"/>
      <dgm:spPr/>
    </dgm:pt>
    <dgm:pt modelId="{C0011B37-3888-4291-B645-AB74D2903234}" type="pres">
      <dgm:prSet presAssocID="{5CC6E58E-3F8A-40B5-87E5-A4F29C02BF18}" presName="parTx" presStyleLbl="revTx" presStyleIdx="0" presStyleCnt="2">
        <dgm:presLayoutVars>
          <dgm:chMax val="0"/>
          <dgm:chPref val="0"/>
        </dgm:presLayoutVars>
      </dgm:prSet>
      <dgm:spPr/>
    </dgm:pt>
    <dgm:pt modelId="{F18A27E7-10D8-438A-B742-711694883467}" type="pres">
      <dgm:prSet presAssocID="{C4F75941-1662-42FE-8CF5-BAA793F249DC}" presName="sibTrans" presStyleCnt="0"/>
      <dgm:spPr/>
    </dgm:pt>
    <dgm:pt modelId="{964DBED4-BF0A-457A-B1C0-D35F5C9C8A7E}" type="pres">
      <dgm:prSet presAssocID="{AE3F3882-48F7-4298-9BF4-F5E802EE3261}" presName="compNode" presStyleCnt="0"/>
      <dgm:spPr/>
    </dgm:pt>
    <dgm:pt modelId="{560A3CDA-65F0-4559-9C52-2EFAF0279BDB}" type="pres">
      <dgm:prSet presAssocID="{AE3F3882-48F7-4298-9BF4-F5E802EE3261}" presName="bgRect" presStyleLbl="bgShp" presStyleIdx="1" presStyleCnt="2"/>
      <dgm:spPr/>
    </dgm:pt>
    <dgm:pt modelId="{ADCFE76A-151C-4B8C-8FA9-C17E1C6A8740}" type="pres">
      <dgm:prSet presAssocID="{AE3F3882-48F7-4298-9BF4-F5E802EE3261}"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Newspaper outline"/>
        </a:ext>
      </dgm:extLst>
    </dgm:pt>
    <dgm:pt modelId="{9EB407D0-394C-47F4-BFF9-37D441650762}" type="pres">
      <dgm:prSet presAssocID="{AE3F3882-48F7-4298-9BF4-F5E802EE3261}" presName="spaceRect" presStyleCnt="0"/>
      <dgm:spPr/>
    </dgm:pt>
    <dgm:pt modelId="{893E7A95-7AFD-4335-A74F-41011292FC74}" type="pres">
      <dgm:prSet presAssocID="{AE3F3882-48F7-4298-9BF4-F5E802EE3261}" presName="parTx" presStyleLbl="revTx" presStyleIdx="1" presStyleCnt="2">
        <dgm:presLayoutVars>
          <dgm:chMax val="0"/>
          <dgm:chPref val="0"/>
        </dgm:presLayoutVars>
      </dgm:prSet>
      <dgm:spPr/>
    </dgm:pt>
  </dgm:ptLst>
  <dgm:cxnLst>
    <dgm:cxn modelId="{BE71B433-9DD5-45F1-9633-A686F0C4DCD3}" type="presOf" srcId="{1B774457-E470-43AE-B7D4-6475455D1D24}" destId="{A5FD040A-470E-4B91-87DB-FADF6F6FADC1}" srcOrd="0" destOrd="0" presId="urn:microsoft.com/office/officeart/2018/2/layout/IconVerticalSolidList"/>
    <dgm:cxn modelId="{33DA856A-0819-4743-8C47-4C3D18B9D8C5}" srcId="{1B774457-E470-43AE-B7D4-6475455D1D24}" destId="{AE3F3882-48F7-4298-9BF4-F5E802EE3261}" srcOrd="1" destOrd="0" parTransId="{EBCCDE2C-6CC1-476D-BCF5-2766CE5F9289}" sibTransId="{601D6320-484D-4AE6-9646-CE639560ACD3}"/>
    <dgm:cxn modelId="{B0D92757-3AF1-4E00-9BE4-7CFC4D1635FF}" srcId="{1B774457-E470-43AE-B7D4-6475455D1D24}" destId="{5CC6E58E-3F8A-40B5-87E5-A4F29C02BF18}" srcOrd="0" destOrd="0" parTransId="{D89D41B9-063F-49A3-9D95-81F6CF9F869E}" sibTransId="{C4F75941-1662-42FE-8CF5-BAA793F249DC}"/>
    <dgm:cxn modelId="{45D750B2-397E-49E0-A6D1-346F6D2E04A5}" type="presOf" srcId="{AE3F3882-48F7-4298-9BF4-F5E802EE3261}" destId="{893E7A95-7AFD-4335-A74F-41011292FC74}" srcOrd="0" destOrd="0" presId="urn:microsoft.com/office/officeart/2018/2/layout/IconVerticalSolidList"/>
    <dgm:cxn modelId="{DC4621D3-E642-448D-9659-7412FA3E508C}" type="presOf" srcId="{5CC6E58E-3F8A-40B5-87E5-A4F29C02BF18}" destId="{C0011B37-3888-4291-B645-AB74D2903234}" srcOrd="0" destOrd="0" presId="urn:microsoft.com/office/officeart/2018/2/layout/IconVerticalSolidList"/>
    <dgm:cxn modelId="{FF13C687-B983-4E81-AD7C-1EDFFFCDC26E}" type="presParOf" srcId="{A5FD040A-470E-4B91-87DB-FADF6F6FADC1}" destId="{59E6C0C5-6A20-4E13-B475-55A34B3B3812}" srcOrd="0" destOrd="0" presId="urn:microsoft.com/office/officeart/2018/2/layout/IconVerticalSolidList"/>
    <dgm:cxn modelId="{0D397F2D-993C-4388-A46D-938BD3802E01}" type="presParOf" srcId="{59E6C0C5-6A20-4E13-B475-55A34B3B3812}" destId="{8599EE99-9513-41ED-8038-74FC969A0625}" srcOrd="0" destOrd="0" presId="urn:microsoft.com/office/officeart/2018/2/layout/IconVerticalSolidList"/>
    <dgm:cxn modelId="{0646F0CF-9B25-4AA4-A21B-2C7D0A491705}" type="presParOf" srcId="{59E6C0C5-6A20-4E13-B475-55A34B3B3812}" destId="{C565EE9B-1CE9-4344-AD55-4E80919A4B1A}" srcOrd="1" destOrd="0" presId="urn:microsoft.com/office/officeart/2018/2/layout/IconVerticalSolidList"/>
    <dgm:cxn modelId="{5A842BB0-AE1B-4F26-B7D0-E0B2B024D007}" type="presParOf" srcId="{59E6C0C5-6A20-4E13-B475-55A34B3B3812}" destId="{A06C5BD0-6CA8-4F36-BCE4-390E780BE41E}" srcOrd="2" destOrd="0" presId="urn:microsoft.com/office/officeart/2018/2/layout/IconVerticalSolidList"/>
    <dgm:cxn modelId="{51F0A7E5-C77B-4B7C-A964-6DC20652E137}" type="presParOf" srcId="{59E6C0C5-6A20-4E13-B475-55A34B3B3812}" destId="{C0011B37-3888-4291-B645-AB74D2903234}" srcOrd="3" destOrd="0" presId="urn:microsoft.com/office/officeart/2018/2/layout/IconVerticalSolidList"/>
    <dgm:cxn modelId="{A54485C0-6100-4150-8CE9-A236C0051DCD}" type="presParOf" srcId="{A5FD040A-470E-4B91-87DB-FADF6F6FADC1}" destId="{F18A27E7-10D8-438A-B742-711694883467}" srcOrd="1" destOrd="0" presId="urn:microsoft.com/office/officeart/2018/2/layout/IconVerticalSolidList"/>
    <dgm:cxn modelId="{3E3F3A1D-1043-4A28-8971-FCE066ECFF46}" type="presParOf" srcId="{A5FD040A-470E-4B91-87DB-FADF6F6FADC1}" destId="{964DBED4-BF0A-457A-B1C0-D35F5C9C8A7E}" srcOrd="2" destOrd="0" presId="urn:microsoft.com/office/officeart/2018/2/layout/IconVerticalSolidList"/>
    <dgm:cxn modelId="{BC90E0EB-25F5-4D5E-A75A-386498938D3D}" type="presParOf" srcId="{964DBED4-BF0A-457A-B1C0-D35F5C9C8A7E}" destId="{560A3CDA-65F0-4559-9C52-2EFAF0279BDB}" srcOrd="0" destOrd="0" presId="urn:microsoft.com/office/officeart/2018/2/layout/IconVerticalSolidList"/>
    <dgm:cxn modelId="{2E64276C-8274-4C2E-8E91-56897AA74902}" type="presParOf" srcId="{964DBED4-BF0A-457A-B1C0-D35F5C9C8A7E}" destId="{ADCFE76A-151C-4B8C-8FA9-C17E1C6A8740}" srcOrd="1" destOrd="0" presId="urn:microsoft.com/office/officeart/2018/2/layout/IconVerticalSolidList"/>
    <dgm:cxn modelId="{C8A1A0C0-87F2-4FB8-9FFC-0AA11B9DA9CE}" type="presParOf" srcId="{964DBED4-BF0A-457A-B1C0-D35F5C9C8A7E}" destId="{9EB407D0-394C-47F4-BFF9-37D441650762}" srcOrd="2" destOrd="0" presId="urn:microsoft.com/office/officeart/2018/2/layout/IconVerticalSolidList"/>
    <dgm:cxn modelId="{FFF9C6A6-2C96-4DE2-857A-6388768784A8}" type="presParOf" srcId="{964DBED4-BF0A-457A-B1C0-D35F5C9C8A7E}" destId="{893E7A95-7AFD-4335-A74F-41011292FC7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774457-E470-43AE-B7D4-6475455D1D2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E3F3882-48F7-4298-9BF4-F5E802EE3261}">
      <dgm:prSet custT="1"/>
      <dgm:spPr/>
      <dgm:t>
        <a:bodyPr/>
        <a:lstStyle/>
        <a:p>
          <a:pPr>
            <a:lnSpc>
              <a:spcPct val="100000"/>
            </a:lnSpc>
          </a:pPr>
          <a:r>
            <a:rPr lang="en-US" sz="2400" b="0"/>
            <a:t>Delete</a:t>
          </a:r>
          <a:r>
            <a:rPr lang="en-US" sz="2400" b="0" baseline="0"/>
            <a:t> rows with null values</a:t>
          </a:r>
          <a:endParaRPr lang="en-US" sz="2400" b="0"/>
        </a:p>
      </dgm:t>
    </dgm:pt>
    <dgm:pt modelId="{EBCCDE2C-6CC1-476D-BCF5-2766CE5F9289}" type="parTrans" cxnId="{33DA856A-0819-4743-8C47-4C3D18B9D8C5}">
      <dgm:prSet/>
      <dgm:spPr/>
      <dgm:t>
        <a:bodyPr/>
        <a:lstStyle/>
        <a:p>
          <a:endParaRPr lang="en-US"/>
        </a:p>
      </dgm:t>
    </dgm:pt>
    <dgm:pt modelId="{601D6320-484D-4AE6-9646-CE639560ACD3}" type="sibTrans" cxnId="{33DA856A-0819-4743-8C47-4C3D18B9D8C5}">
      <dgm:prSet/>
      <dgm:spPr/>
      <dgm:t>
        <a:bodyPr/>
        <a:lstStyle/>
        <a:p>
          <a:endParaRPr lang="en-US"/>
        </a:p>
      </dgm:t>
    </dgm:pt>
    <dgm:pt modelId="{A5FD040A-470E-4B91-87DB-FADF6F6FADC1}" type="pres">
      <dgm:prSet presAssocID="{1B774457-E470-43AE-B7D4-6475455D1D24}" presName="root" presStyleCnt="0">
        <dgm:presLayoutVars>
          <dgm:dir/>
          <dgm:resizeHandles val="exact"/>
        </dgm:presLayoutVars>
      </dgm:prSet>
      <dgm:spPr/>
    </dgm:pt>
    <dgm:pt modelId="{964DBED4-BF0A-457A-B1C0-D35F5C9C8A7E}" type="pres">
      <dgm:prSet presAssocID="{AE3F3882-48F7-4298-9BF4-F5E802EE3261}" presName="compNode" presStyleCnt="0"/>
      <dgm:spPr/>
    </dgm:pt>
    <dgm:pt modelId="{560A3CDA-65F0-4559-9C52-2EFAF0279BDB}" type="pres">
      <dgm:prSet presAssocID="{AE3F3882-48F7-4298-9BF4-F5E802EE3261}" presName="bgRect" presStyleLbl="bgShp" presStyleIdx="0" presStyleCnt="1" custScaleX="100000" custScaleY="81240" custLinFactNeighborX="0" custLinFactNeighborY="3158"/>
      <dgm:spPr/>
    </dgm:pt>
    <dgm:pt modelId="{ADCFE76A-151C-4B8C-8FA9-C17E1C6A8740}" type="pres">
      <dgm:prSet presAssocID="{AE3F3882-48F7-4298-9BF4-F5E802EE3261}" presName="iconRect" presStyleLbl="node1" presStyleIdx="0" presStyleCnt="1" custScaleX="122658" custScaleY="95458" custLinFactNeighborX="3950" custLinFactNeighborY="862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EB407D0-394C-47F4-BFF9-37D441650762}" type="pres">
      <dgm:prSet presAssocID="{AE3F3882-48F7-4298-9BF4-F5E802EE3261}" presName="spaceRect" presStyleCnt="0"/>
      <dgm:spPr/>
    </dgm:pt>
    <dgm:pt modelId="{893E7A95-7AFD-4335-A74F-41011292FC74}" type="pres">
      <dgm:prSet presAssocID="{AE3F3882-48F7-4298-9BF4-F5E802EE3261}" presName="parTx" presStyleLbl="revTx" presStyleIdx="0" presStyleCnt="1" custScaleX="105181" custScaleY="51025" custLinFactNeighborX="-1514" custLinFactNeighborY="23501">
        <dgm:presLayoutVars>
          <dgm:chMax val="0"/>
          <dgm:chPref val="0"/>
        </dgm:presLayoutVars>
      </dgm:prSet>
      <dgm:spPr/>
    </dgm:pt>
  </dgm:ptLst>
  <dgm:cxnLst>
    <dgm:cxn modelId="{BE71B433-9DD5-45F1-9633-A686F0C4DCD3}" type="presOf" srcId="{1B774457-E470-43AE-B7D4-6475455D1D24}" destId="{A5FD040A-470E-4B91-87DB-FADF6F6FADC1}" srcOrd="0" destOrd="0" presId="urn:microsoft.com/office/officeart/2018/2/layout/IconVerticalSolidList"/>
    <dgm:cxn modelId="{33DA856A-0819-4743-8C47-4C3D18B9D8C5}" srcId="{1B774457-E470-43AE-B7D4-6475455D1D24}" destId="{AE3F3882-48F7-4298-9BF4-F5E802EE3261}" srcOrd="0" destOrd="0" parTransId="{EBCCDE2C-6CC1-476D-BCF5-2766CE5F9289}" sibTransId="{601D6320-484D-4AE6-9646-CE639560ACD3}"/>
    <dgm:cxn modelId="{45D750B2-397E-49E0-A6D1-346F6D2E04A5}" type="presOf" srcId="{AE3F3882-48F7-4298-9BF4-F5E802EE3261}" destId="{893E7A95-7AFD-4335-A74F-41011292FC74}" srcOrd="0" destOrd="0" presId="urn:microsoft.com/office/officeart/2018/2/layout/IconVerticalSolidList"/>
    <dgm:cxn modelId="{3E3F3A1D-1043-4A28-8971-FCE066ECFF46}" type="presParOf" srcId="{A5FD040A-470E-4B91-87DB-FADF6F6FADC1}" destId="{964DBED4-BF0A-457A-B1C0-D35F5C9C8A7E}" srcOrd="0" destOrd="0" presId="urn:microsoft.com/office/officeart/2018/2/layout/IconVerticalSolidList"/>
    <dgm:cxn modelId="{BC90E0EB-25F5-4D5E-A75A-386498938D3D}" type="presParOf" srcId="{964DBED4-BF0A-457A-B1C0-D35F5C9C8A7E}" destId="{560A3CDA-65F0-4559-9C52-2EFAF0279BDB}" srcOrd="0" destOrd="0" presId="urn:microsoft.com/office/officeart/2018/2/layout/IconVerticalSolidList"/>
    <dgm:cxn modelId="{2E64276C-8274-4C2E-8E91-56897AA74902}" type="presParOf" srcId="{964DBED4-BF0A-457A-B1C0-D35F5C9C8A7E}" destId="{ADCFE76A-151C-4B8C-8FA9-C17E1C6A8740}" srcOrd="1" destOrd="0" presId="urn:microsoft.com/office/officeart/2018/2/layout/IconVerticalSolidList"/>
    <dgm:cxn modelId="{C8A1A0C0-87F2-4FB8-9FFC-0AA11B9DA9CE}" type="presParOf" srcId="{964DBED4-BF0A-457A-B1C0-D35F5C9C8A7E}" destId="{9EB407D0-394C-47F4-BFF9-37D441650762}" srcOrd="2" destOrd="0" presId="urn:microsoft.com/office/officeart/2018/2/layout/IconVerticalSolidList"/>
    <dgm:cxn modelId="{FFF9C6A6-2C96-4DE2-857A-6388768784A8}" type="presParOf" srcId="{964DBED4-BF0A-457A-B1C0-D35F5C9C8A7E}" destId="{893E7A95-7AFD-4335-A74F-41011292FC7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9EE99-9513-41ED-8038-74FC969A0625}">
      <dsp:nvSpPr>
        <dsp:cNvPr id="0" name=""/>
        <dsp:cNvSpPr/>
      </dsp:nvSpPr>
      <dsp:spPr>
        <a:xfrm>
          <a:off x="0" y="650370"/>
          <a:ext cx="7610621" cy="144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5EE9B-1CE9-4344-AD55-4E80919A4B1A}">
      <dsp:nvSpPr>
        <dsp:cNvPr id="0" name=""/>
        <dsp:cNvSpPr/>
      </dsp:nvSpPr>
      <dsp:spPr>
        <a:xfrm>
          <a:off x="436242" y="974848"/>
          <a:ext cx="793168" cy="793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11B37-3888-4291-B645-AB74D2903234}">
      <dsp:nvSpPr>
        <dsp:cNvPr id="0" name=""/>
        <dsp:cNvSpPr/>
      </dsp:nvSpPr>
      <dsp:spPr>
        <a:xfrm>
          <a:off x="1665654" y="650370"/>
          <a:ext cx="5944966" cy="144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25" tIns="152625" rIns="152625" bIns="152625" numCol="1" spcCol="1270" anchor="ctr" anchorCtr="0">
          <a:noAutofit/>
        </a:bodyPr>
        <a:lstStyle/>
        <a:p>
          <a:pPr marL="0" lvl="0" indent="0" algn="l" defTabSz="1066800">
            <a:lnSpc>
              <a:spcPct val="100000"/>
            </a:lnSpc>
            <a:spcBef>
              <a:spcPct val="0"/>
            </a:spcBef>
            <a:spcAft>
              <a:spcPct val="35000"/>
            </a:spcAft>
            <a:buNone/>
          </a:pPr>
          <a:r>
            <a:rPr lang="en-US" sz="2400" kern="1200"/>
            <a:t>To predict the housing price with the most accuracy with the highest R2 score</a:t>
          </a:r>
        </a:p>
      </dsp:txBody>
      <dsp:txXfrm>
        <a:off x="1665654" y="650370"/>
        <a:ext cx="5944966" cy="1442125"/>
      </dsp:txXfrm>
    </dsp:sp>
    <dsp:sp modelId="{560A3CDA-65F0-4559-9C52-2EFAF0279BDB}">
      <dsp:nvSpPr>
        <dsp:cNvPr id="0" name=""/>
        <dsp:cNvSpPr/>
      </dsp:nvSpPr>
      <dsp:spPr>
        <a:xfrm>
          <a:off x="0" y="2431819"/>
          <a:ext cx="7610621" cy="144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FE76A-151C-4B8C-8FA9-C17E1C6A8740}">
      <dsp:nvSpPr>
        <dsp:cNvPr id="0" name=""/>
        <dsp:cNvSpPr/>
      </dsp:nvSpPr>
      <dsp:spPr>
        <a:xfrm>
          <a:off x="436242" y="2756297"/>
          <a:ext cx="793168" cy="793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E7A95-7AFD-4335-A74F-41011292FC74}">
      <dsp:nvSpPr>
        <dsp:cNvPr id="0" name=""/>
        <dsp:cNvSpPr/>
      </dsp:nvSpPr>
      <dsp:spPr>
        <a:xfrm>
          <a:off x="1665654" y="2431819"/>
          <a:ext cx="3424779" cy="144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25" tIns="152625" rIns="152625" bIns="152625" numCol="1" spcCol="1270" anchor="ctr" anchorCtr="0">
          <a:noAutofit/>
        </a:bodyPr>
        <a:lstStyle/>
        <a:p>
          <a:pPr marL="0" lvl="0" indent="0" algn="l" defTabSz="1066800">
            <a:lnSpc>
              <a:spcPct val="100000"/>
            </a:lnSpc>
            <a:spcBef>
              <a:spcPct val="0"/>
            </a:spcBef>
            <a:spcAft>
              <a:spcPct val="35000"/>
            </a:spcAft>
            <a:buNone/>
          </a:pPr>
          <a:r>
            <a:rPr lang="en-US" sz="2400" kern="1200"/>
            <a:t>We trained 2 different machine learning algorithm:</a:t>
          </a:r>
        </a:p>
      </dsp:txBody>
      <dsp:txXfrm>
        <a:off x="1665654" y="2431819"/>
        <a:ext cx="3424779" cy="1442125"/>
      </dsp:txXfrm>
    </dsp:sp>
    <dsp:sp modelId="{0B335761-C56F-4C8B-AD86-C5D57F0032A2}">
      <dsp:nvSpPr>
        <dsp:cNvPr id="0" name=""/>
        <dsp:cNvSpPr/>
      </dsp:nvSpPr>
      <dsp:spPr>
        <a:xfrm>
          <a:off x="5101674" y="2431819"/>
          <a:ext cx="2497706" cy="144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25" tIns="152625" rIns="152625" bIns="152625" numCol="1" spcCol="1270" anchor="ctr" anchorCtr="0">
          <a:noAutofit/>
        </a:bodyPr>
        <a:lstStyle/>
        <a:p>
          <a:pPr marL="0" lvl="0" indent="0" algn="l" defTabSz="1066800">
            <a:lnSpc>
              <a:spcPct val="100000"/>
            </a:lnSpc>
            <a:spcBef>
              <a:spcPct val="0"/>
            </a:spcBef>
            <a:spcAft>
              <a:spcPct val="35000"/>
            </a:spcAft>
            <a:buNone/>
          </a:pPr>
          <a:r>
            <a:rPr lang="en-US" sz="2400" kern="1200">
              <a:latin typeface="Calibri Light" panose="020F0302020204030204"/>
            </a:rPr>
            <a:t>Linear</a:t>
          </a:r>
          <a:r>
            <a:rPr lang="en-US" sz="2400" kern="1200"/>
            <a:t> Regression</a:t>
          </a:r>
        </a:p>
        <a:p>
          <a:pPr marL="0" lvl="0" indent="0" algn="l" defTabSz="1066800">
            <a:lnSpc>
              <a:spcPct val="100000"/>
            </a:lnSpc>
            <a:spcBef>
              <a:spcPct val="0"/>
            </a:spcBef>
            <a:spcAft>
              <a:spcPct val="35000"/>
            </a:spcAft>
            <a:buNone/>
          </a:pPr>
          <a:r>
            <a:rPr lang="en-US" sz="2400" kern="1200"/>
            <a:t>Random Forest Regression</a:t>
          </a:r>
        </a:p>
      </dsp:txBody>
      <dsp:txXfrm>
        <a:off x="5101674" y="2431819"/>
        <a:ext cx="2497706" cy="1442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9EE99-9513-41ED-8038-74FC969A0625}">
      <dsp:nvSpPr>
        <dsp:cNvPr id="0" name=""/>
        <dsp:cNvSpPr/>
      </dsp:nvSpPr>
      <dsp:spPr>
        <a:xfrm>
          <a:off x="0" y="735201"/>
          <a:ext cx="7610621" cy="13572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5EE9B-1CE9-4344-AD55-4E80919A4B1A}">
      <dsp:nvSpPr>
        <dsp:cNvPr id="0" name=""/>
        <dsp:cNvSpPr/>
      </dsp:nvSpPr>
      <dsp:spPr>
        <a:xfrm>
          <a:off x="410581" y="1040592"/>
          <a:ext cx="746511" cy="746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11B37-3888-4291-B645-AB74D2903234}">
      <dsp:nvSpPr>
        <dsp:cNvPr id="0" name=""/>
        <dsp:cNvSpPr/>
      </dsp:nvSpPr>
      <dsp:spPr>
        <a:xfrm>
          <a:off x="1567675" y="735201"/>
          <a:ext cx="6042945" cy="1357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47" tIns="143647" rIns="143647" bIns="143647" numCol="1" spcCol="1270" anchor="ctr" anchorCtr="0">
          <a:noAutofit/>
        </a:bodyPr>
        <a:lstStyle/>
        <a:p>
          <a:pPr marL="0" lvl="0" indent="0" algn="l" defTabSz="1022350">
            <a:lnSpc>
              <a:spcPct val="100000"/>
            </a:lnSpc>
            <a:spcBef>
              <a:spcPct val="0"/>
            </a:spcBef>
            <a:spcAft>
              <a:spcPct val="35000"/>
            </a:spcAft>
            <a:buNone/>
          </a:pPr>
          <a:r>
            <a:rPr lang="en-US" sz="2300" kern="1200">
              <a:hlinkClick xmlns:r="http://schemas.openxmlformats.org/officeDocument/2006/relationships" r:id="rId3"/>
            </a:rPr>
            <a:t>https://www.kaggle.com/c/house-prices-advanced-regression-techniques</a:t>
          </a:r>
          <a:endParaRPr lang="en-US" sz="2300" kern="1200"/>
        </a:p>
      </dsp:txBody>
      <dsp:txXfrm>
        <a:off x="1567675" y="735201"/>
        <a:ext cx="6042945" cy="1357294"/>
      </dsp:txXfrm>
    </dsp:sp>
    <dsp:sp modelId="{560A3CDA-65F0-4559-9C52-2EFAF0279BDB}">
      <dsp:nvSpPr>
        <dsp:cNvPr id="0" name=""/>
        <dsp:cNvSpPr/>
      </dsp:nvSpPr>
      <dsp:spPr>
        <a:xfrm>
          <a:off x="0" y="2431819"/>
          <a:ext cx="7610621" cy="13572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FE76A-151C-4B8C-8FA9-C17E1C6A8740}">
      <dsp:nvSpPr>
        <dsp:cNvPr id="0" name=""/>
        <dsp:cNvSpPr/>
      </dsp:nvSpPr>
      <dsp:spPr>
        <a:xfrm>
          <a:off x="410581" y="2737210"/>
          <a:ext cx="746511" cy="74651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E7A95-7AFD-4335-A74F-41011292FC74}">
      <dsp:nvSpPr>
        <dsp:cNvPr id="0" name=""/>
        <dsp:cNvSpPr/>
      </dsp:nvSpPr>
      <dsp:spPr>
        <a:xfrm>
          <a:off x="1567675" y="2431819"/>
          <a:ext cx="6042945" cy="1357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47" tIns="143647" rIns="143647" bIns="143647" numCol="1" spcCol="1270" anchor="ctr" anchorCtr="0">
          <a:noAutofit/>
        </a:bodyPr>
        <a:lstStyle/>
        <a:p>
          <a:pPr marL="0" lvl="0" indent="0" algn="l" defTabSz="1022350">
            <a:lnSpc>
              <a:spcPct val="100000"/>
            </a:lnSpc>
            <a:spcBef>
              <a:spcPct val="0"/>
            </a:spcBef>
            <a:spcAft>
              <a:spcPct val="35000"/>
            </a:spcAft>
            <a:buNone/>
          </a:pPr>
          <a:r>
            <a:rPr lang="en-US" sz="2300" b="0" i="0" kern="1200"/>
            <a:t>With 80 explanatory variables describing (almost) every aspect of residential homes in Ames, Iowa.</a:t>
          </a:r>
          <a:endParaRPr lang="en-US" sz="2300" kern="1200"/>
        </a:p>
      </dsp:txBody>
      <dsp:txXfrm>
        <a:off x="1567675" y="2431819"/>
        <a:ext cx="6042945" cy="13572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9EE99-9513-41ED-8038-74FC969A0625}">
      <dsp:nvSpPr>
        <dsp:cNvPr id="0" name=""/>
        <dsp:cNvSpPr/>
      </dsp:nvSpPr>
      <dsp:spPr>
        <a:xfrm>
          <a:off x="0" y="650370"/>
          <a:ext cx="7610621" cy="144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5EE9B-1CE9-4344-AD55-4E80919A4B1A}">
      <dsp:nvSpPr>
        <dsp:cNvPr id="0" name=""/>
        <dsp:cNvSpPr/>
      </dsp:nvSpPr>
      <dsp:spPr>
        <a:xfrm>
          <a:off x="436242" y="974848"/>
          <a:ext cx="793168" cy="793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11B37-3888-4291-B645-AB74D2903234}">
      <dsp:nvSpPr>
        <dsp:cNvPr id="0" name=""/>
        <dsp:cNvSpPr/>
      </dsp:nvSpPr>
      <dsp:spPr>
        <a:xfrm>
          <a:off x="1665654" y="650370"/>
          <a:ext cx="5944966" cy="144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25" tIns="152625" rIns="152625" bIns="152625" numCol="1" spcCol="1270" anchor="ctr" anchorCtr="0">
          <a:noAutofit/>
        </a:bodyPr>
        <a:lstStyle/>
        <a:p>
          <a:pPr marL="0" lvl="0" indent="0" algn="l" defTabSz="1111250">
            <a:lnSpc>
              <a:spcPct val="100000"/>
            </a:lnSpc>
            <a:spcBef>
              <a:spcPct val="0"/>
            </a:spcBef>
            <a:spcAft>
              <a:spcPct val="35000"/>
            </a:spcAft>
            <a:buNone/>
          </a:pPr>
          <a:r>
            <a:rPr lang="en-US" sz="2500" kern="1200">
              <a:hlinkClick xmlns:r="http://schemas.openxmlformats.org/officeDocument/2006/relationships" r:id="rId3"/>
            </a:rPr>
            <a:t>https://www.kaggle.com/c/house-prices-advanced-regression-techniques</a:t>
          </a:r>
          <a:endParaRPr lang="en-US" sz="2500" kern="1200"/>
        </a:p>
      </dsp:txBody>
      <dsp:txXfrm>
        <a:off x="1665654" y="650370"/>
        <a:ext cx="5944966" cy="1442125"/>
      </dsp:txXfrm>
    </dsp:sp>
    <dsp:sp modelId="{560A3CDA-65F0-4559-9C52-2EFAF0279BDB}">
      <dsp:nvSpPr>
        <dsp:cNvPr id="0" name=""/>
        <dsp:cNvSpPr/>
      </dsp:nvSpPr>
      <dsp:spPr>
        <a:xfrm>
          <a:off x="0" y="2431819"/>
          <a:ext cx="7610621" cy="1442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FE76A-151C-4B8C-8FA9-C17E1C6A8740}">
      <dsp:nvSpPr>
        <dsp:cNvPr id="0" name=""/>
        <dsp:cNvSpPr/>
      </dsp:nvSpPr>
      <dsp:spPr>
        <a:xfrm>
          <a:off x="436242" y="2756297"/>
          <a:ext cx="793168" cy="79316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E7A95-7AFD-4335-A74F-41011292FC74}">
      <dsp:nvSpPr>
        <dsp:cNvPr id="0" name=""/>
        <dsp:cNvSpPr/>
      </dsp:nvSpPr>
      <dsp:spPr>
        <a:xfrm>
          <a:off x="1665654" y="2431819"/>
          <a:ext cx="5944966" cy="144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625" tIns="152625" rIns="152625" bIns="152625" numCol="1" spcCol="1270" anchor="ctr" anchorCtr="0">
          <a:noAutofit/>
        </a:bodyPr>
        <a:lstStyle/>
        <a:p>
          <a:pPr marL="0" lvl="0" indent="0" algn="l" defTabSz="1066800">
            <a:lnSpc>
              <a:spcPct val="100000"/>
            </a:lnSpc>
            <a:spcBef>
              <a:spcPct val="0"/>
            </a:spcBef>
            <a:spcAft>
              <a:spcPct val="35000"/>
            </a:spcAft>
            <a:buNone/>
          </a:pPr>
          <a:r>
            <a:rPr lang="en-US" sz="2400" b="0" i="0" kern="1200"/>
            <a:t>With 80 explanatory variables describing (almost) every aspect of residential homes in Ames, Iowa.</a:t>
          </a:r>
          <a:endParaRPr lang="en-US" sz="2400" kern="1200"/>
        </a:p>
      </dsp:txBody>
      <dsp:txXfrm>
        <a:off x="1665654" y="2431819"/>
        <a:ext cx="5944966" cy="1442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A3CDA-65F0-4559-9C52-2EFAF0279BDB}">
      <dsp:nvSpPr>
        <dsp:cNvPr id="0" name=""/>
        <dsp:cNvSpPr/>
      </dsp:nvSpPr>
      <dsp:spPr>
        <a:xfrm>
          <a:off x="-91539" y="1981381"/>
          <a:ext cx="10581249" cy="1027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FE76A-151C-4B8C-8FA9-C17E1C6A8740}">
      <dsp:nvSpPr>
        <dsp:cNvPr id="0" name=""/>
        <dsp:cNvSpPr/>
      </dsp:nvSpPr>
      <dsp:spPr>
        <a:xfrm>
          <a:off x="294933" y="2135534"/>
          <a:ext cx="1048168" cy="7802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E7A95-7AFD-4335-A74F-41011292FC74}">
      <dsp:nvSpPr>
        <dsp:cNvPr id="0" name=""/>
        <dsp:cNvSpPr/>
      </dsp:nvSpPr>
      <dsp:spPr>
        <a:xfrm>
          <a:off x="1301559" y="2204001"/>
          <a:ext cx="9238252" cy="40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67" tIns="84067" rIns="84067" bIns="84067" numCol="1" spcCol="1270" anchor="ctr" anchorCtr="0">
          <a:noAutofit/>
        </a:bodyPr>
        <a:lstStyle/>
        <a:p>
          <a:pPr marL="0" lvl="0" indent="0" algn="l" defTabSz="1066800">
            <a:lnSpc>
              <a:spcPct val="100000"/>
            </a:lnSpc>
            <a:spcBef>
              <a:spcPct val="0"/>
            </a:spcBef>
            <a:spcAft>
              <a:spcPct val="35000"/>
            </a:spcAft>
            <a:buNone/>
          </a:pPr>
          <a:r>
            <a:rPr lang="en-US" sz="2400" b="0" kern="1200"/>
            <a:t>Delete</a:t>
          </a:r>
          <a:r>
            <a:rPr lang="en-US" sz="2400" b="0" kern="1200" baseline="0"/>
            <a:t> rows with null values</a:t>
          </a:r>
          <a:endParaRPr lang="en-US" sz="2400" b="0" kern="1200"/>
        </a:p>
      </dsp:txBody>
      <dsp:txXfrm>
        <a:off x="1301559" y="2204001"/>
        <a:ext cx="9238252" cy="4053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6459F-1E1B-4023-B09D-7ED55B8C2943}" type="datetimeFigureOut">
              <a:rPr lang="en-US" smtClean="0"/>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EC5C7-85FE-406C-B7AB-9D82D246182A}" type="slidenum">
              <a:rPr lang="en-US" smtClean="0"/>
              <a:t>‹#›</a:t>
            </a:fld>
            <a:endParaRPr lang="en-US"/>
          </a:p>
        </p:txBody>
      </p:sp>
    </p:spTree>
    <p:extLst>
      <p:ext uri="{BB962C8B-B14F-4D97-AF65-F5344CB8AC3E}">
        <p14:creationId xmlns:p14="http://schemas.microsoft.com/office/powerpoint/2010/main" val="3101920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7EC5C7-85FE-406C-B7AB-9D82D246182A}" type="slidenum">
              <a:rPr lang="en-US" smtClean="0"/>
              <a:t>18</a:t>
            </a:fld>
            <a:endParaRPr lang="en-US"/>
          </a:p>
        </p:txBody>
      </p:sp>
    </p:spTree>
    <p:extLst>
      <p:ext uri="{BB962C8B-B14F-4D97-AF65-F5344CB8AC3E}">
        <p14:creationId xmlns:p14="http://schemas.microsoft.com/office/powerpoint/2010/main" val="109349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B969-1649-42A3-83E9-304C6D90A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FF86B-7CB0-463C-B111-D48645377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B24594-36F4-40FD-93C9-F74A7C4AB870}"/>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5" name="Footer Placeholder 4">
            <a:extLst>
              <a:ext uri="{FF2B5EF4-FFF2-40B4-BE49-F238E27FC236}">
                <a16:creationId xmlns:a16="http://schemas.microsoft.com/office/drawing/2014/main" id="{CED445F9-D19D-44A2-B79C-C9C8CBCD4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A3353-57E5-4D40-8DF1-198FAFD272E8}"/>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344807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46D6-D437-4F93-82A8-D77B53605F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205CB4-85F2-4CE3-AFE8-72B251B93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2E151-09C8-44F2-B343-55D1B903A02F}"/>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5" name="Footer Placeholder 4">
            <a:extLst>
              <a:ext uri="{FF2B5EF4-FFF2-40B4-BE49-F238E27FC236}">
                <a16:creationId xmlns:a16="http://schemas.microsoft.com/office/drawing/2014/main" id="{3BACB67C-4E39-453E-8D7F-5076DA166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B05D2-D136-4A76-8A29-15181955842A}"/>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287396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8B228-3299-4DFD-AE08-49AF176622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451B54-278C-4685-A1AC-1E5921E2D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C0449-3056-47BD-88B4-FA095E1F7813}"/>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5" name="Footer Placeholder 4">
            <a:extLst>
              <a:ext uri="{FF2B5EF4-FFF2-40B4-BE49-F238E27FC236}">
                <a16:creationId xmlns:a16="http://schemas.microsoft.com/office/drawing/2014/main" id="{7963C818-E67C-4975-8A79-FF9D2CBDF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CD2CC-E11F-475D-ABAE-4D0F6B060142}"/>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68759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38A9-11BC-4995-8A10-44DBE06F9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C701C-7C73-4BB8-B741-E20C66BED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87406-900F-4C65-9C89-243E7C6CE320}"/>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5" name="Footer Placeholder 4">
            <a:extLst>
              <a:ext uri="{FF2B5EF4-FFF2-40B4-BE49-F238E27FC236}">
                <a16:creationId xmlns:a16="http://schemas.microsoft.com/office/drawing/2014/main" id="{2CE72731-0476-4B64-BB26-139FA4A18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27DFA-1F75-402F-AED7-A4851ED329AE}"/>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70165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F135-950B-4717-A643-3AD758C6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B0FAA0-D66C-4685-BF43-8E55A466C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5DD30-1479-46E3-B778-52F7458BF88E}"/>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5" name="Footer Placeholder 4">
            <a:extLst>
              <a:ext uri="{FF2B5EF4-FFF2-40B4-BE49-F238E27FC236}">
                <a16:creationId xmlns:a16="http://schemas.microsoft.com/office/drawing/2014/main" id="{6DB060BB-1CC5-46F1-88EE-1CC087C8B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041CB-A2FB-4606-95C3-834F088D395A}"/>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404100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16CC-534E-4869-A6F9-2DE98F911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21DBD-9444-4576-B206-7AD4E9AA7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392937-F2CE-401C-A98D-797D69D791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EC95A6-EB52-4D93-A5B5-76EF2B199D85}"/>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6" name="Footer Placeholder 5">
            <a:extLst>
              <a:ext uri="{FF2B5EF4-FFF2-40B4-BE49-F238E27FC236}">
                <a16:creationId xmlns:a16="http://schemas.microsoft.com/office/drawing/2014/main" id="{AEAED8E9-B239-461E-B1A5-3D62A29FF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87ED7-5B7E-4C6A-B1EF-98E3CDB864B7}"/>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218042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FCA2-C7DE-4404-A8D9-329D7E5A8C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B89DC7-1F90-4D62-B5B8-B0BC7C829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371399-3247-4791-A796-F6CDDDE342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19613B-2776-4224-95A2-3D9019165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622DDA-097B-4B19-B38E-94E7A8671A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70229F-BEF2-4BC5-9044-C68BB70D3B4A}"/>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8" name="Footer Placeholder 7">
            <a:extLst>
              <a:ext uri="{FF2B5EF4-FFF2-40B4-BE49-F238E27FC236}">
                <a16:creationId xmlns:a16="http://schemas.microsoft.com/office/drawing/2014/main" id="{3A23EFC3-CDEA-4690-9483-7A7FCD33F1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855A20-A833-4BB8-AD14-B3BB6064DE46}"/>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419634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2276-12CE-4623-99F2-70ECAF49F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A439E-03A8-4A7F-AD1C-D6506501200D}"/>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4" name="Footer Placeholder 3">
            <a:extLst>
              <a:ext uri="{FF2B5EF4-FFF2-40B4-BE49-F238E27FC236}">
                <a16:creationId xmlns:a16="http://schemas.microsoft.com/office/drawing/2014/main" id="{3495B1D6-EDA1-49B9-A71C-DCCD4A7BE1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75D670-49BA-46E5-B5B8-ED0016C26D2B}"/>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363886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E7E67-6C28-48D2-8A4C-D83C3AAB057E}"/>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3" name="Footer Placeholder 2">
            <a:extLst>
              <a:ext uri="{FF2B5EF4-FFF2-40B4-BE49-F238E27FC236}">
                <a16:creationId xmlns:a16="http://schemas.microsoft.com/office/drawing/2014/main" id="{BB90EDEB-885E-423E-BF4B-86C8C8F274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352A6A-9C63-4F8D-A7DA-AF02ABC9707E}"/>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188917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2861-FA19-423C-A715-865FB6453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1EE3E-468C-4E2E-B7AE-6CBFF10DB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381348-171C-45DA-BD7B-14444B8BC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D5808-9E12-497A-83C9-595F8FCFDDFF}"/>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6" name="Footer Placeholder 5">
            <a:extLst>
              <a:ext uri="{FF2B5EF4-FFF2-40B4-BE49-F238E27FC236}">
                <a16:creationId xmlns:a16="http://schemas.microsoft.com/office/drawing/2014/main" id="{6403AF09-38BB-45D2-980D-7A259E05C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ED0C8-47C8-4CA5-AE92-FC6912F20DFD}"/>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55457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5B65-2221-4472-9473-49314516C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055F43-B13D-4F1C-8AE3-4D149B9BB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64C209-A94C-499D-A300-A0E591498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7222F-FA10-4AB5-9215-EFA49C7D9841}"/>
              </a:ext>
            </a:extLst>
          </p:cNvPr>
          <p:cNvSpPr>
            <a:spLocks noGrp="1"/>
          </p:cNvSpPr>
          <p:nvPr>
            <p:ph type="dt" sz="half" idx="10"/>
          </p:nvPr>
        </p:nvSpPr>
        <p:spPr/>
        <p:txBody>
          <a:bodyPr/>
          <a:lstStyle/>
          <a:p>
            <a:fld id="{4D70E0FD-CF88-4EF4-9695-F5D0375E1557}" type="datetimeFigureOut">
              <a:rPr lang="en-US" smtClean="0"/>
              <a:t>5/30/2022</a:t>
            </a:fld>
            <a:endParaRPr lang="en-US"/>
          </a:p>
        </p:txBody>
      </p:sp>
      <p:sp>
        <p:nvSpPr>
          <p:cNvPr id="6" name="Footer Placeholder 5">
            <a:extLst>
              <a:ext uri="{FF2B5EF4-FFF2-40B4-BE49-F238E27FC236}">
                <a16:creationId xmlns:a16="http://schemas.microsoft.com/office/drawing/2014/main" id="{719A6849-E058-4126-B6B9-69920FF3E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866DA-0B20-48E4-B3D6-AFECAF68F04B}"/>
              </a:ext>
            </a:extLst>
          </p:cNvPr>
          <p:cNvSpPr>
            <a:spLocks noGrp="1"/>
          </p:cNvSpPr>
          <p:nvPr>
            <p:ph type="sldNum" sz="quarter" idx="12"/>
          </p:nvPr>
        </p:nvSpPr>
        <p:spPr/>
        <p:txBody>
          <a:bodyPr/>
          <a:lstStyle/>
          <a:p>
            <a:fld id="{46104243-E33D-4D40-B38E-9BB3CEA93D3F}" type="slidenum">
              <a:rPr lang="en-US" smtClean="0"/>
              <a:t>‹#›</a:t>
            </a:fld>
            <a:endParaRPr lang="en-US"/>
          </a:p>
        </p:txBody>
      </p:sp>
    </p:spTree>
    <p:extLst>
      <p:ext uri="{BB962C8B-B14F-4D97-AF65-F5344CB8AC3E}">
        <p14:creationId xmlns:p14="http://schemas.microsoft.com/office/powerpoint/2010/main" val="383018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FAB4E-3737-4454-B242-BDCABFDBA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3BEA1B-A3EA-4AF0-BA47-10B6EC834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2CA31-2185-43E7-9977-F9CF56928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0E0FD-CF88-4EF4-9695-F5D0375E1557}" type="datetimeFigureOut">
              <a:rPr lang="en-US" smtClean="0"/>
              <a:t>5/30/2022</a:t>
            </a:fld>
            <a:endParaRPr lang="en-US"/>
          </a:p>
        </p:txBody>
      </p:sp>
      <p:sp>
        <p:nvSpPr>
          <p:cNvPr id="5" name="Footer Placeholder 4">
            <a:extLst>
              <a:ext uri="{FF2B5EF4-FFF2-40B4-BE49-F238E27FC236}">
                <a16:creationId xmlns:a16="http://schemas.microsoft.com/office/drawing/2014/main" id="{85295363-BD0F-4B5F-98F9-B64DA2795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4891CF-B98D-4F9F-9A1E-C1B86397B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04243-E33D-4D40-B38E-9BB3CEA93D3F}" type="slidenum">
              <a:rPr lang="en-US" smtClean="0"/>
              <a:t>‹#›</a:t>
            </a:fld>
            <a:endParaRPr lang="en-US"/>
          </a:p>
        </p:txBody>
      </p:sp>
    </p:spTree>
    <p:extLst>
      <p:ext uri="{BB962C8B-B14F-4D97-AF65-F5344CB8AC3E}">
        <p14:creationId xmlns:p14="http://schemas.microsoft.com/office/powerpoint/2010/main" val="124685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hyperlink" Target="https://insidelearningmachines.com/mean_absolute_error/"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hyperlink" Target="http://flask.pocoo.org/docs/0.12/api/#flask.Request.get_json"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494" r="10715" b="1"/>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C881F46A-91F2-4B07-B523-05F1939F2F07}"/>
              </a:ext>
            </a:extLst>
          </p:cNvPr>
          <p:cNvSpPr txBox="1"/>
          <p:nvPr/>
        </p:nvSpPr>
        <p:spPr>
          <a:xfrm>
            <a:off x="2827607" y="2293034"/>
            <a:ext cx="5786306" cy="2554545"/>
          </a:xfrm>
          <a:prstGeom prst="rect">
            <a:avLst/>
          </a:prstGeom>
          <a:noFill/>
        </p:spPr>
        <p:txBody>
          <a:bodyPr wrap="square" lIns="91440" tIns="45720" rIns="91440" bIns="45720" rtlCol="0" anchor="t">
            <a:spAutoFit/>
          </a:bodyPr>
          <a:lstStyle/>
          <a:p>
            <a:pPr algn="ctr"/>
            <a:r>
              <a:rPr lang="en-US" sz="4000" b="1">
                <a:latin typeface="Bell MT"/>
              </a:rPr>
              <a:t>HOUSE PRICE PREDICTION WITH </a:t>
            </a:r>
            <a:endParaRPr lang="en-US" sz="4000" b="1">
              <a:latin typeface="Bell MT" panose="02020503060305020303" pitchFamily="18" charset="0"/>
            </a:endParaRPr>
          </a:p>
          <a:p>
            <a:pPr algn="ctr"/>
            <a:r>
              <a:rPr lang="en-US" sz="4000" b="1">
                <a:latin typeface="Bell MT" panose="02020503060305020303" pitchFamily="18" charset="0"/>
              </a:rPr>
              <a:t>MACHINE LEARNING</a:t>
            </a:r>
          </a:p>
        </p:txBody>
      </p:sp>
      <p:pic>
        <p:nvPicPr>
          <p:cNvPr id="12" name="Picture 11" descr="A picture containing shape&#10;&#10;Description automatically generated">
            <a:extLst>
              <a:ext uri="{FF2B5EF4-FFF2-40B4-BE49-F238E27FC236}">
                <a16:creationId xmlns:a16="http://schemas.microsoft.com/office/drawing/2014/main" id="{CBBCE578-ACA5-4123-A445-E50EAEC4ABFD}"/>
              </a:ext>
            </a:extLst>
          </p:cNvPr>
          <p:cNvPicPr>
            <a:picLocks noChangeAspect="1"/>
          </p:cNvPicPr>
          <p:nvPr/>
        </p:nvPicPr>
        <p:blipFill>
          <a:blip r:embed="rId3">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2411804" y="-1547446"/>
            <a:ext cx="8310856" cy="4976446"/>
          </a:xfrm>
          <a:prstGeom prst="rect">
            <a:avLst/>
          </a:prstGeom>
        </p:spPr>
      </p:pic>
    </p:spTree>
    <p:extLst>
      <p:ext uri="{BB962C8B-B14F-4D97-AF65-F5344CB8AC3E}">
        <p14:creationId xmlns:p14="http://schemas.microsoft.com/office/powerpoint/2010/main" val="372043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DEPLOYMENT</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FBD9AEA6-6951-4B50-A919-5DE771D1F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355" y="1942426"/>
            <a:ext cx="8853196" cy="4059109"/>
          </a:xfrm>
          <a:prstGeom prst="rect">
            <a:avLst/>
          </a:prstGeom>
        </p:spPr>
      </p:pic>
    </p:spTree>
    <p:extLst>
      <p:ext uri="{BB962C8B-B14F-4D97-AF65-F5344CB8AC3E}">
        <p14:creationId xmlns:p14="http://schemas.microsoft.com/office/powerpoint/2010/main" val="292110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MACHINE LEARNING - Preprocessing</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40E350DE-F80C-47A5-956C-B9893FDEF1C5}"/>
              </a:ext>
            </a:extLst>
          </p:cNvPr>
          <p:cNvSpPr/>
          <p:nvPr/>
        </p:nvSpPr>
        <p:spPr>
          <a:xfrm>
            <a:off x="763173" y="1664867"/>
            <a:ext cx="10665653" cy="429972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endParaRPr lang="en-US" sz="2400"/>
          </a:p>
          <a:p>
            <a:pPr marL="457200" indent="-457200">
              <a:buAutoNum type="arabicPeriod"/>
            </a:pPr>
            <a:r>
              <a:rPr lang="en-US" sz="2400">
                <a:cs typeface="Calibri" panose="020F0502020204030204"/>
              </a:rPr>
              <a:t>Reduce from 80 to 16 features: </a:t>
            </a:r>
            <a:r>
              <a:rPr lang="en-US" sz="2400">
                <a:latin typeface="Consolas"/>
                <a:cs typeface="Calibri" panose="020F0502020204030204"/>
              </a:rPr>
              <a:t>
</a:t>
            </a:r>
            <a:r>
              <a:rPr lang="en-US">
                <a:latin typeface="Consolas"/>
                <a:cs typeface="Calibri" panose="020F0502020204030204"/>
              </a:rPr>
              <a:t>cols </a:t>
            </a:r>
            <a:r>
              <a:rPr lang="en-US" b="1">
                <a:latin typeface="Consolas"/>
                <a:cs typeface="Calibri" panose="020F0502020204030204"/>
              </a:rPr>
              <a:t>=</a:t>
            </a:r>
            <a:r>
              <a:rPr lang="en-US">
                <a:latin typeface="Consolas"/>
                <a:cs typeface="Calibri" panose="020F0502020204030204"/>
              </a:rPr>
              <a:t> ['</a:t>
            </a:r>
            <a:r>
              <a:rPr lang="en-US" err="1">
                <a:latin typeface="Consolas"/>
                <a:cs typeface="Calibri" panose="020F0502020204030204"/>
              </a:rPr>
              <a:t>GrLivArea</a:t>
            </a:r>
            <a:r>
              <a:rPr lang="en-US">
                <a:latin typeface="Consolas"/>
                <a:cs typeface="Calibri" panose="020F0502020204030204"/>
              </a:rPr>
              <a:t>', 'Neighborhood', '</a:t>
            </a:r>
            <a:r>
              <a:rPr lang="en-US" err="1">
                <a:latin typeface="Consolas"/>
                <a:cs typeface="Calibri" panose="020F0502020204030204"/>
              </a:rPr>
              <a:t>OverallQual</a:t>
            </a:r>
            <a:r>
              <a:rPr lang="en-US">
                <a:latin typeface="Consolas"/>
                <a:cs typeface="Calibri" panose="020F0502020204030204"/>
              </a:rPr>
              <a:t>', '</a:t>
            </a:r>
            <a:r>
              <a:rPr lang="en-US" err="1">
                <a:latin typeface="Consolas"/>
                <a:cs typeface="Calibri" panose="020F0502020204030204"/>
              </a:rPr>
              <a:t>OverallCond</a:t>
            </a:r>
            <a:r>
              <a:rPr lang="en-US">
                <a:latin typeface="Consolas"/>
                <a:cs typeface="Calibri" panose="020F0502020204030204"/>
              </a:rPr>
              <a:t>', '</a:t>
            </a:r>
            <a:r>
              <a:rPr lang="en-US" err="1">
                <a:latin typeface="Consolas"/>
                <a:cs typeface="Calibri" panose="020F0502020204030204"/>
              </a:rPr>
              <a:t>YearBuilt</a:t>
            </a:r>
            <a:r>
              <a:rPr lang="en-US">
                <a:latin typeface="Consolas"/>
                <a:cs typeface="Calibri" panose="020F0502020204030204"/>
              </a:rPr>
              <a:t>', '</a:t>
            </a:r>
            <a:r>
              <a:rPr lang="en-US" err="1">
                <a:latin typeface="Consolas"/>
                <a:cs typeface="Calibri" panose="020F0502020204030204"/>
              </a:rPr>
              <a:t>ExterQual</a:t>
            </a:r>
            <a:r>
              <a:rPr lang="en-US">
                <a:latin typeface="Consolas"/>
                <a:cs typeface="Calibri" panose="020F0502020204030204"/>
              </a:rPr>
              <a:t>', '</a:t>
            </a:r>
            <a:r>
              <a:rPr lang="en-US" err="1">
                <a:latin typeface="Consolas"/>
                <a:cs typeface="Calibri" panose="020F0502020204030204"/>
              </a:rPr>
              <a:t>TotalBsmtSF</a:t>
            </a:r>
            <a:r>
              <a:rPr lang="en-US">
                <a:latin typeface="Consolas"/>
                <a:cs typeface="Calibri" panose="020F0502020204030204"/>
              </a:rPr>
              <a:t>', BsmtFinSF1', '</a:t>
            </a:r>
            <a:r>
              <a:rPr lang="en-US" err="1">
                <a:latin typeface="Consolas"/>
                <a:cs typeface="Calibri" panose="020F0502020204030204"/>
              </a:rPr>
              <a:t>LotArea</a:t>
            </a:r>
            <a:r>
              <a:rPr lang="en-US">
                <a:latin typeface="Consolas"/>
                <a:cs typeface="Calibri" panose="020F0502020204030204"/>
              </a:rPr>
              <a:t>', '</a:t>
            </a:r>
            <a:r>
              <a:rPr lang="en-US" err="1">
                <a:latin typeface="Consolas"/>
                <a:cs typeface="Calibri" panose="020F0502020204030204"/>
              </a:rPr>
              <a:t>TotRmsAbvGrd</a:t>
            </a:r>
            <a:r>
              <a:rPr lang="en-US">
                <a:latin typeface="Consolas"/>
                <a:cs typeface="Calibri" panose="020F0502020204030204"/>
              </a:rPr>
              <a:t>', '</a:t>
            </a:r>
            <a:r>
              <a:rPr lang="en-US" err="1">
                <a:latin typeface="Consolas"/>
                <a:cs typeface="Calibri" panose="020F0502020204030204"/>
              </a:rPr>
              <a:t>FullBath</a:t>
            </a:r>
            <a:r>
              <a:rPr lang="en-US">
                <a:latin typeface="Consolas"/>
                <a:cs typeface="Calibri" panose="020F0502020204030204"/>
              </a:rPr>
              <a:t>', '</a:t>
            </a:r>
            <a:r>
              <a:rPr lang="en-US" err="1">
                <a:latin typeface="Consolas"/>
                <a:cs typeface="Calibri" panose="020F0502020204030204"/>
              </a:rPr>
              <a:t>HalfBath</a:t>
            </a:r>
            <a:r>
              <a:rPr lang="en-US">
                <a:latin typeface="Consolas"/>
                <a:cs typeface="Calibri" panose="020F0502020204030204"/>
              </a:rPr>
              <a:t>', '</a:t>
            </a:r>
            <a:r>
              <a:rPr lang="en-US" err="1">
                <a:latin typeface="Consolas"/>
                <a:cs typeface="Calibri" panose="020F0502020204030204"/>
              </a:rPr>
              <a:t>BedroomAbvGr</a:t>
            </a:r>
            <a:r>
              <a:rPr lang="en-US">
                <a:latin typeface="Consolas"/>
                <a:cs typeface="Calibri" panose="020F0502020204030204"/>
              </a:rPr>
              <a:t>', '</a:t>
            </a:r>
            <a:r>
              <a:rPr lang="en-US" err="1">
                <a:latin typeface="Consolas"/>
                <a:cs typeface="Calibri" panose="020F0502020204030204"/>
              </a:rPr>
              <a:t>KitchenQual</a:t>
            </a:r>
            <a:r>
              <a:rPr lang="en-US">
                <a:latin typeface="Consolas"/>
                <a:cs typeface="Calibri" panose="020F0502020204030204"/>
              </a:rPr>
              <a:t>', '</a:t>
            </a:r>
            <a:r>
              <a:rPr lang="en-US" err="1">
                <a:latin typeface="Consolas"/>
                <a:cs typeface="Calibri" panose="020F0502020204030204"/>
              </a:rPr>
              <a:t>BldgType</a:t>
            </a:r>
            <a:r>
              <a:rPr lang="en-US">
                <a:latin typeface="Consolas"/>
                <a:cs typeface="Calibri" panose="020F0502020204030204"/>
              </a:rPr>
              <a:t>', '</a:t>
            </a:r>
            <a:r>
              <a:rPr lang="en-US" err="1">
                <a:latin typeface="Consolas"/>
                <a:cs typeface="Calibri" panose="020F0502020204030204"/>
              </a:rPr>
              <a:t>HouseStyle</a:t>
            </a:r>
            <a:r>
              <a:rPr lang="en-US">
                <a:latin typeface="Consolas"/>
                <a:cs typeface="Calibri" panose="020F0502020204030204"/>
              </a:rPr>
              <a:t>', '</a:t>
            </a:r>
            <a:r>
              <a:rPr lang="en-US" err="1">
                <a:latin typeface="Consolas"/>
                <a:cs typeface="Calibri" panose="020F0502020204030204"/>
              </a:rPr>
              <a:t>GarageCars</a:t>
            </a:r>
            <a:r>
              <a:rPr lang="en-US">
                <a:latin typeface="Consolas"/>
                <a:cs typeface="Calibri" panose="020F0502020204030204"/>
              </a:rPr>
              <a:t>', '</a:t>
            </a:r>
            <a:r>
              <a:rPr lang="en-US" err="1">
                <a:latin typeface="Consolas"/>
                <a:cs typeface="Calibri" panose="020F0502020204030204"/>
              </a:rPr>
              <a:t>SalePrice</a:t>
            </a:r>
            <a:r>
              <a:rPr lang="en-US">
                <a:latin typeface="Consolas"/>
                <a:cs typeface="Calibri" panose="020F0502020204030204"/>
              </a:rPr>
              <a:t>']</a:t>
            </a:r>
            <a:endParaRPr lang="en-US">
              <a:cs typeface="Calibri" panose="020F0502020204030204"/>
            </a:endParaRPr>
          </a:p>
          <a:p>
            <a:pPr marL="457200" indent="-457200">
              <a:buAutoNum type="arabicPeriod"/>
            </a:pPr>
            <a:endParaRPr lang="en-US">
              <a:latin typeface="Consolas"/>
              <a:cs typeface="Calibri" panose="020F0502020204030204"/>
            </a:endParaRPr>
          </a:p>
          <a:p>
            <a:pPr marL="457200" indent="-457200">
              <a:buAutoNum type="arabicPeriod"/>
            </a:pPr>
            <a:r>
              <a:rPr lang="en-US" sz="2400">
                <a:latin typeface="Calibri"/>
                <a:cs typeface="Calibri" panose="020F0502020204030204"/>
              </a:rPr>
              <a:t>Convert categorical data to numerical using </a:t>
            </a:r>
            <a:r>
              <a:rPr lang="en-US" sz="2400" err="1">
                <a:latin typeface="Calibri"/>
                <a:cs typeface="Calibri" panose="020F0502020204030204"/>
              </a:rPr>
              <a:t>pd.get_dummies</a:t>
            </a:r>
            <a:r>
              <a:rPr lang="en-US" sz="2400">
                <a:latin typeface="Calibri"/>
                <a:cs typeface="Calibri" panose="020F0502020204030204"/>
              </a:rPr>
              <a:t>()</a:t>
            </a:r>
            <a:endParaRPr lang="en-US">
              <a:latin typeface="Calibri" panose="020F0502020204030204"/>
              <a:cs typeface="Calibri" panose="020F0502020204030204"/>
            </a:endParaRPr>
          </a:p>
          <a:p>
            <a:pPr marL="457200" indent="-457200">
              <a:buAutoNum type="arabicPeriod"/>
            </a:pPr>
            <a:endParaRPr lang="en-US" sz="2400">
              <a:latin typeface="Calibri" panose="020F0502020204030204"/>
              <a:cs typeface="Calibri" panose="020F0502020204030204"/>
            </a:endParaRPr>
          </a:p>
          <a:p>
            <a:pPr marL="457200" indent="-457200">
              <a:buAutoNum type="arabicPeriod"/>
            </a:pPr>
            <a:r>
              <a:rPr lang="en-US" sz="2400">
                <a:latin typeface="Calibri" panose="020F0502020204030204"/>
                <a:cs typeface="Calibri" panose="020F0502020204030204"/>
              </a:rPr>
              <a:t>Train/test split - (80/20)</a:t>
            </a:r>
          </a:p>
          <a:p>
            <a:pPr marL="457200" indent="-457200">
              <a:buAutoNum type="arabicPeriod"/>
            </a:pPr>
            <a:endParaRPr lang="en-US" sz="2400">
              <a:latin typeface="Calibri" panose="020F0502020204030204"/>
              <a:cs typeface="Calibri" panose="020F0502020204030204"/>
            </a:endParaRPr>
          </a:p>
          <a:p>
            <a:pPr marL="457200" indent="-457200">
              <a:buAutoNum type="arabicPeriod"/>
            </a:pPr>
            <a:r>
              <a:rPr lang="en-US" sz="2400">
                <a:latin typeface="Calibri" panose="020F0502020204030204"/>
                <a:cs typeface="Calibri" panose="020F0502020204030204"/>
              </a:rPr>
              <a:t>Scale data using </a:t>
            </a:r>
            <a:r>
              <a:rPr lang="en-US" sz="2400" err="1">
                <a:latin typeface="Calibri" panose="020F0502020204030204"/>
                <a:cs typeface="Calibri" panose="020F0502020204030204"/>
              </a:rPr>
              <a:t>StandardScaler</a:t>
            </a:r>
            <a:r>
              <a:rPr lang="en-US" sz="2400">
                <a:latin typeface="Calibri" panose="020F0502020204030204"/>
                <a:cs typeface="Calibri" panose="020F0502020204030204"/>
              </a:rPr>
              <a:t>() from </a:t>
            </a:r>
            <a:r>
              <a:rPr lang="en-US" sz="2400" err="1">
                <a:latin typeface="Calibri" panose="020F0502020204030204"/>
                <a:cs typeface="Calibri" panose="020F0502020204030204"/>
              </a:rPr>
              <a:t>sklearn</a:t>
            </a:r>
            <a:endParaRPr lang="en-US" sz="2400">
              <a:latin typeface="Calibri" panose="020F0502020204030204"/>
              <a:cs typeface="Calibri" panose="020F0502020204030204"/>
            </a:endParaRPr>
          </a:p>
          <a:p>
            <a:pPr marL="457200" indent="-457200">
              <a:buAutoNum type="arabicPeriod"/>
            </a:pPr>
            <a:endParaRPr lang="en-US" sz="2400">
              <a:latin typeface="Calibri" panose="020F0502020204030204"/>
              <a:cs typeface="Calibri" panose="020F0502020204030204"/>
            </a:endParaRPr>
          </a:p>
          <a:p>
            <a:pPr marL="457200" indent="-457200">
              <a:buAutoNum type="arabicPeriod"/>
            </a:pPr>
            <a:endParaRPr lang="en-US" sz="2400">
              <a:latin typeface="Calibri" panose="020F0502020204030204"/>
              <a:cs typeface="Calibri" panose="020F0502020204030204"/>
            </a:endParaRPr>
          </a:p>
          <a:p>
            <a:endParaRPr lang="en-US">
              <a:latin typeface="Calibri" panose="020F0502020204030204"/>
              <a:cs typeface="Calibri" panose="020F0502020204030204"/>
            </a:endParaRPr>
          </a:p>
        </p:txBody>
      </p:sp>
      <p:sp>
        <p:nvSpPr>
          <p:cNvPr id="3" name="Rectangle 1">
            <a:extLst>
              <a:ext uri="{FF2B5EF4-FFF2-40B4-BE49-F238E27FC236}">
                <a16:creationId xmlns:a16="http://schemas.microsoft.com/office/drawing/2014/main" id="{CC57A8A0-4589-41F9-97AD-F8E41591A69D}"/>
              </a:ext>
            </a:extLst>
          </p:cNvPr>
          <p:cNvSpPr>
            <a:spLocks noChangeArrowheads="1"/>
          </p:cNvSpPr>
          <p:nvPr/>
        </p:nvSpPr>
        <p:spPr bwMode="auto">
          <a:xfrm>
            <a:off x="763172" y="487832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0" i="0" u="none" strike="noStrike" cap="none" normalizeH="0" baseline="0">
              <a:ln>
                <a:noFill/>
              </a:ln>
              <a:solidFill>
                <a:srgbClr val="212121"/>
              </a:solidFill>
              <a:effectLst/>
              <a:latin typeface="+mn-lt"/>
              <a:cs typeface="Calibri"/>
            </a:endParaRPr>
          </a:p>
        </p:txBody>
      </p:sp>
    </p:spTree>
    <p:extLst>
      <p:ext uri="{BB962C8B-B14F-4D97-AF65-F5344CB8AC3E}">
        <p14:creationId xmlns:p14="http://schemas.microsoft.com/office/powerpoint/2010/main" val="267502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Ridge Regression</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40E350DE-F80C-47A5-956C-B9893FDEF1C5}"/>
              </a:ext>
            </a:extLst>
          </p:cNvPr>
          <p:cNvSpPr/>
          <p:nvPr/>
        </p:nvSpPr>
        <p:spPr>
          <a:xfrm>
            <a:off x="782711" y="1449944"/>
            <a:ext cx="4804115" cy="114426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r>
              <a:rPr lang="en-US" i="1">
                <a:latin typeface="Consolas"/>
                <a:cs typeface="Calibri"/>
              </a:rPr>
              <a:t># fit linear regression model</a:t>
            </a:r>
            <a:r>
              <a:rPr lang="en-US">
                <a:latin typeface="Consolas"/>
                <a:cs typeface="Calibri"/>
              </a:rPr>
              <a:t>
model </a:t>
            </a:r>
            <a:r>
              <a:rPr lang="en-US" b="1">
                <a:latin typeface="Consolas"/>
                <a:cs typeface="Calibri"/>
              </a:rPr>
              <a:t>=</a:t>
            </a:r>
            <a:r>
              <a:rPr lang="en-US">
                <a:latin typeface="Consolas"/>
                <a:cs typeface="Calibri"/>
              </a:rPr>
              <a:t> Ridge(alpha</a:t>
            </a:r>
            <a:r>
              <a:rPr lang="en-US" b="1">
                <a:latin typeface="Consolas"/>
                <a:cs typeface="Calibri"/>
              </a:rPr>
              <a:t>=</a:t>
            </a:r>
            <a:r>
              <a:rPr lang="en-US">
                <a:latin typeface="Consolas"/>
                <a:cs typeface="Calibri"/>
              </a:rPr>
              <a:t>1)
</a:t>
            </a:r>
            <a:r>
              <a:rPr lang="en-US" err="1">
                <a:latin typeface="Consolas"/>
                <a:cs typeface="Calibri"/>
              </a:rPr>
              <a:t>model</a:t>
            </a:r>
            <a:r>
              <a:rPr lang="en-US" b="1" err="1">
                <a:latin typeface="Consolas"/>
                <a:cs typeface="Calibri"/>
              </a:rPr>
              <a:t>.</a:t>
            </a:r>
            <a:r>
              <a:rPr lang="en-US" err="1">
                <a:latin typeface="Consolas"/>
                <a:cs typeface="Calibri"/>
              </a:rPr>
              <a:t>fit</a:t>
            </a:r>
            <a:r>
              <a:rPr lang="en-US">
                <a:latin typeface="Consolas"/>
                <a:cs typeface="Calibri"/>
              </a:rPr>
              <a:t>(</a:t>
            </a:r>
            <a:r>
              <a:rPr lang="en-US" err="1">
                <a:latin typeface="Consolas"/>
                <a:cs typeface="Calibri"/>
              </a:rPr>
              <a:t>X_train_scaled</a:t>
            </a:r>
            <a:r>
              <a:rPr lang="en-US">
                <a:latin typeface="Consolas"/>
                <a:cs typeface="Calibri"/>
              </a:rPr>
              <a:t>, </a:t>
            </a:r>
            <a:r>
              <a:rPr lang="en-US" err="1">
                <a:latin typeface="Consolas"/>
                <a:cs typeface="Calibri"/>
              </a:rPr>
              <a:t>y_train</a:t>
            </a:r>
            <a:r>
              <a:rPr lang="en-US">
                <a:latin typeface="Consolas"/>
                <a:cs typeface="Calibri"/>
              </a:rPr>
              <a:t>)</a:t>
            </a:r>
            <a:endParaRPr lang="en-US">
              <a:cs typeface="Calibri" panose="020F0502020204030204"/>
            </a:endParaRPr>
          </a:p>
          <a:p>
            <a:endParaRPr lang="en-US"/>
          </a:p>
        </p:txBody>
      </p:sp>
      <p:sp>
        <p:nvSpPr>
          <p:cNvPr id="6" name="Rectangle: Rounded Corners 5">
            <a:extLst>
              <a:ext uri="{FF2B5EF4-FFF2-40B4-BE49-F238E27FC236}">
                <a16:creationId xmlns:a16="http://schemas.microsoft.com/office/drawing/2014/main" id="{3BEA1AE3-56C5-47AE-FDCC-4884C8AC3A9E}"/>
              </a:ext>
            </a:extLst>
          </p:cNvPr>
          <p:cNvSpPr/>
          <p:nvPr/>
        </p:nvSpPr>
        <p:spPr>
          <a:xfrm>
            <a:off x="782712" y="2856714"/>
            <a:ext cx="4813884" cy="122242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r>
              <a:rPr lang="en-US" err="1">
                <a:latin typeface="Consolas"/>
                <a:cs typeface="Calibri"/>
              </a:rPr>
              <a:t>model</a:t>
            </a:r>
            <a:r>
              <a:rPr lang="en-US" b="1" err="1">
                <a:latin typeface="Consolas"/>
                <a:cs typeface="Calibri"/>
              </a:rPr>
              <a:t>.</a:t>
            </a:r>
            <a:r>
              <a:rPr lang="en-US" err="1">
                <a:latin typeface="Consolas"/>
                <a:cs typeface="Calibri"/>
              </a:rPr>
              <a:t>score</a:t>
            </a:r>
            <a:r>
              <a:rPr lang="en-US">
                <a:latin typeface="Consolas"/>
                <a:cs typeface="Calibri"/>
              </a:rPr>
              <a:t>(</a:t>
            </a:r>
            <a:r>
              <a:rPr lang="en-US" err="1">
                <a:latin typeface="Consolas"/>
                <a:cs typeface="Calibri"/>
              </a:rPr>
              <a:t>X_test_scaled</a:t>
            </a:r>
            <a:r>
              <a:rPr lang="en-US">
                <a:latin typeface="Consolas"/>
                <a:cs typeface="Calibri"/>
              </a:rPr>
              <a:t>, </a:t>
            </a:r>
            <a:r>
              <a:rPr lang="en-US" err="1">
                <a:latin typeface="Consolas"/>
                <a:cs typeface="Calibri"/>
              </a:rPr>
              <a:t>y_test</a:t>
            </a:r>
            <a:r>
              <a:rPr lang="en-US">
                <a:latin typeface="Consolas"/>
                <a:cs typeface="Calibri"/>
              </a:rPr>
              <a:t>)</a:t>
            </a:r>
            <a:r>
              <a:rPr lang="en-US">
                <a:latin typeface="Consolas"/>
                <a:ea typeface="+mn-lt"/>
                <a:cs typeface="+mn-lt"/>
              </a:rPr>
              <a:t>
</a:t>
            </a:r>
            <a:r>
              <a:rPr lang="en-US">
                <a:ea typeface="+mn-lt"/>
                <a:cs typeface="+mn-lt"/>
              </a:rPr>
              <a:t>Out[127]:</a:t>
            </a:r>
            <a:endParaRPr lang="en-US">
              <a:cs typeface="Calibri"/>
            </a:endParaRPr>
          </a:p>
          <a:p>
            <a:r>
              <a:rPr lang="en-US">
                <a:latin typeface="Consolas"/>
                <a:cs typeface="Calibri"/>
              </a:rPr>
              <a:t>0.864767217574047</a:t>
            </a:r>
            <a:endParaRPr lang="en-US"/>
          </a:p>
          <a:p>
            <a:endParaRPr lang="en-US" sz="2400">
              <a:cs typeface="Calibri"/>
            </a:endParaRPr>
          </a:p>
          <a:p>
            <a:endParaRPr lang="en-US"/>
          </a:p>
        </p:txBody>
      </p:sp>
      <p:pic>
        <p:nvPicPr>
          <p:cNvPr id="9" name="Picture 9" descr="Table&#10;&#10;Description automatically generated">
            <a:extLst>
              <a:ext uri="{FF2B5EF4-FFF2-40B4-BE49-F238E27FC236}">
                <a16:creationId xmlns:a16="http://schemas.microsoft.com/office/drawing/2014/main" id="{EA6EA9A0-82ED-B990-B33B-4CCE8E5CEC22}"/>
              </a:ext>
            </a:extLst>
          </p:cNvPr>
          <p:cNvPicPr>
            <a:picLocks noChangeAspect="1"/>
          </p:cNvPicPr>
          <p:nvPr/>
        </p:nvPicPr>
        <p:blipFill>
          <a:blip r:embed="rId3"/>
          <a:stretch>
            <a:fillRect/>
          </a:stretch>
        </p:blipFill>
        <p:spPr>
          <a:xfrm>
            <a:off x="1021861" y="4257900"/>
            <a:ext cx="3085122" cy="2562507"/>
          </a:xfrm>
          <a:prstGeom prst="rect">
            <a:avLst/>
          </a:prstGeom>
        </p:spPr>
      </p:pic>
      <p:pic>
        <p:nvPicPr>
          <p:cNvPr id="11" name="Picture 11" descr="Table&#10;&#10;Description automatically generated">
            <a:extLst>
              <a:ext uri="{FF2B5EF4-FFF2-40B4-BE49-F238E27FC236}">
                <a16:creationId xmlns:a16="http://schemas.microsoft.com/office/drawing/2014/main" id="{1EC6D474-CD7C-7DC4-3D15-250283D50933}"/>
              </a:ext>
            </a:extLst>
          </p:cNvPr>
          <p:cNvPicPr>
            <a:picLocks noChangeAspect="1"/>
          </p:cNvPicPr>
          <p:nvPr/>
        </p:nvPicPr>
        <p:blipFill>
          <a:blip r:embed="rId4"/>
          <a:stretch>
            <a:fillRect/>
          </a:stretch>
        </p:blipFill>
        <p:spPr>
          <a:xfrm>
            <a:off x="7373736" y="1244600"/>
            <a:ext cx="3266989" cy="5599723"/>
          </a:xfrm>
          <a:prstGeom prst="rect">
            <a:avLst/>
          </a:prstGeom>
        </p:spPr>
      </p:pic>
    </p:spTree>
    <p:extLst>
      <p:ext uri="{BB962C8B-B14F-4D97-AF65-F5344CB8AC3E}">
        <p14:creationId xmlns:p14="http://schemas.microsoft.com/office/powerpoint/2010/main" val="224153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64265"/>
            <a:ext cx="12191980" cy="6920983"/>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Calibri Light"/>
              </a:rPr>
              <a:t>Version 2 - Encoding Data </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40E350DE-F80C-47A5-956C-B9893FDEF1C5}"/>
              </a:ext>
            </a:extLst>
          </p:cNvPr>
          <p:cNvSpPr/>
          <p:nvPr/>
        </p:nvSpPr>
        <p:spPr>
          <a:xfrm>
            <a:off x="726450" y="1398626"/>
            <a:ext cx="10665653" cy="143734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r>
              <a:rPr lang="en-US" sz="2400">
                <a:cs typeface="Calibri"/>
              </a:rPr>
              <a:t>Last Reduced Data: </a:t>
            </a:r>
          </a:p>
          <a:p>
            <a:endParaRPr lang="en-US" sz="2400">
              <a:cs typeface="Calibri"/>
            </a:endParaRPr>
          </a:p>
          <a:p>
            <a:endParaRPr lang="en-US" sz="2400">
              <a:cs typeface="Calibri"/>
            </a:endParaRPr>
          </a:p>
          <a:p>
            <a:endParaRPr lang="en-US">
              <a:cs typeface="Calibri" panose="020F0502020204030204"/>
            </a:endParaRPr>
          </a:p>
        </p:txBody>
      </p:sp>
      <p:sp>
        <p:nvSpPr>
          <p:cNvPr id="3" name="Rectangle 1">
            <a:extLst>
              <a:ext uri="{FF2B5EF4-FFF2-40B4-BE49-F238E27FC236}">
                <a16:creationId xmlns:a16="http://schemas.microsoft.com/office/drawing/2014/main" id="{CC57A8A0-4589-41F9-97AD-F8E41591A69D}"/>
              </a:ext>
            </a:extLst>
          </p:cNvPr>
          <p:cNvSpPr>
            <a:spLocks noChangeArrowheads="1"/>
          </p:cNvSpPr>
          <p:nvPr/>
        </p:nvSpPr>
        <p:spPr bwMode="auto">
          <a:xfrm>
            <a:off x="763172" y="215270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endParaRPr lang="en-US" altLang="en-US" sz="2400">
              <a:latin typeface="Calibri"/>
              <a:cs typeface="Calibri"/>
            </a:endParaRPr>
          </a:p>
        </p:txBody>
      </p:sp>
      <p:pic>
        <p:nvPicPr>
          <p:cNvPr id="4" name="Picture 5" descr="Graphical user interface, text, application&#10;&#10;Description automatically generated">
            <a:extLst>
              <a:ext uri="{FF2B5EF4-FFF2-40B4-BE49-F238E27FC236}">
                <a16:creationId xmlns:a16="http://schemas.microsoft.com/office/drawing/2014/main" id="{CDCFCC3B-360D-5319-46BE-612A811AFBDD}"/>
              </a:ext>
            </a:extLst>
          </p:cNvPr>
          <p:cNvPicPr>
            <a:picLocks noChangeAspect="1"/>
          </p:cNvPicPr>
          <p:nvPr/>
        </p:nvPicPr>
        <p:blipFill>
          <a:blip r:embed="rId3"/>
          <a:stretch>
            <a:fillRect/>
          </a:stretch>
        </p:blipFill>
        <p:spPr>
          <a:xfrm>
            <a:off x="2970882" y="4374296"/>
            <a:ext cx="4900669" cy="1726614"/>
          </a:xfrm>
          <a:prstGeom prst="rect">
            <a:avLst/>
          </a:prstGeom>
        </p:spPr>
      </p:pic>
      <p:sp>
        <p:nvSpPr>
          <p:cNvPr id="6" name="Rectangle: Rounded Corners 5">
            <a:extLst>
              <a:ext uri="{FF2B5EF4-FFF2-40B4-BE49-F238E27FC236}">
                <a16:creationId xmlns:a16="http://schemas.microsoft.com/office/drawing/2014/main" id="{C2D5C723-EF48-DA3B-6C5E-B6FD069552E8}"/>
              </a:ext>
            </a:extLst>
          </p:cNvPr>
          <p:cNvSpPr/>
          <p:nvPr/>
        </p:nvSpPr>
        <p:spPr>
          <a:xfrm>
            <a:off x="763172" y="2931951"/>
            <a:ext cx="10665653" cy="143734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r>
              <a:rPr lang="en-US" sz="2400"/>
              <a:t>One Hot Encoder:</a:t>
            </a:r>
          </a:p>
          <a:p>
            <a:r>
              <a:rPr lang="en-US" sz="1600">
                <a:ea typeface="+mn-lt"/>
                <a:cs typeface="+mn-lt"/>
              </a:rPr>
              <a:t>One hot encoding is one method of </a:t>
            </a:r>
            <a:r>
              <a:rPr lang="en-US" sz="1600" b="1">
                <a:ea typeface="+mn-lt"/>
                <a:cs typeface="+mn-lt"/>
              </a:rPr>
              <a:t>converting data</a:t>
            </a:r>
            <a:r>
              <a:rPr lang="en-US" sz="1600">
                <a:ea typeface="+mn-lt"/>
                <a:cs typeface="+mn-lt"/>
              </a:rPr>
              <a:t> to prepare it for an algorithm and get a better prediction. With one-hot, we convert each categorical value into a new categorical column and assign a binary value of 1 or 0 to those columns.</a:t>
            </a:r>
          </a:p>
          <a:p>
            <a:endParaRPr lang="en-US" sz="1600">
              <a:cs typeface="Calibri"/>
            </a:endParaRPr>
          </a:p>
        </p:txBody>
      </p:sp>
      <p:pic>
        <p:nvPicPr>
          <p:cNvPr id="10" name="Picture 10" descr="Graphical user interface, text, application, email&#10;&#10;Description automatically generated">
            <a:extLst>
              <a:ext uri="{FF2B5EF4-FFF2-40B4-BE49-F238E27FC236}">
                <a16:creationId xmlns:a16="http://schemas.microsoft.com/office/drawing/2014/main" id="{72797262-C882-EE76-19B9-41D09F368B2F}"/>
              </a:ext>
            </a:extLst>
          </p:cNvPr>
          <p:cNvPicPr>
            <a:picLocks noChangeAspect="1"/>
          </p:cNvPicPr>
          <p:nvPr/>
        </p:nvPicPr>
        <p:blipFill>
          <a:blip r:embed="rId4"/>
          <a:stretch>
            <a:fillRect/>
          </a:stretch>
        </p:blipFill>
        <p:spPr>
          <a:xfrm>
            <a:off x="3558448" y="1572604"/>
            <a:ext cx="6204332" cy="967756"/>
          </a:xfrm>
          <a:prstGeom prst="rect">
            <a:avLst/>
          </a:prstGeom>
        </p:spPr>
      </p:pic>
    </p:spTree>
    <p:extLst>
      <p:ext uri="{BB962C8B-B14F-4D97-AF65-F5344CB8AC3E}">
        <p14:creationId xmlns:p14="http://schemas.microsoft.com/office/powerpoint/2010/main" val="214769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MACHINE LEARNING ALGORITHM</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40E350DE-F80C-47A5-956C-B9893FDEF1C5}"/>
              </a:ext>
            </a:extLst>
          </p:cNvPr>
          <p:cNvSpPr/>
          <p:nvPr/>
        </p:nvSpPr>
        <p:spPr>
          <a:xfrm>
            <a:off x="726450" y="1159928"/>
            <a:ext cx="4633918" cy="223606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r>
              <a:rPr lang="en-US" b="1" dirty="0"/>
              <a:t>Random Forest Regressor </a:t>
            </a:r>
            <a:endParaRPr lang="en-US" b="1">
              <a:cs typeface="Calibri"/>
            </a:endParaRPr>
          </a:p>
          <a:p>
            <a:r>
              <a:rPr lang="en-US" sz="1400" dirty="0">
                <a:ea typeface="+mn-lt"/>
                <a:cs typeface="+mn-lt"/>
              </a:rPr>
              <a:t>A random forest is a meta estimator that fits a number of classifying decision trees on various sub-samples of the dataset and uses averaging to improve the predictive accuracy and control over-fitting. The sub-sample size is controlled with the </a:t>
            </a:r>
            <a:r>
              <a:rPr lang="en-US" sz="1400" dirty="0" err="1">
                <a:ea typeface="+mn-lt"/>
                <a:cs typeface="+mn-lt"/>
              </a:rPr>
              <a:t>max_samples</a:t>
            </a:r>
            <a:r>
              <a:rPr lang="en-US" sz="1400" dirty="0">
                <a:ea typeface="+mn-lt"/>
                <a:cs typeface="+mn-lt"/>
              </a:rPr>
              <a:t> parameter if bootstrap=True (default), otherwise the whole dataset is used to build each tree.</a:t>
            </a:r>
            <a:endParaRPr lang="en-US" sz="1400" dirty="0">
              <a:cs typeface="Calibri"/>
            </a:endParaRPr>
          </a:p>
          <a:p>
            <a:endParaRPr lang="en-US" sz="2400">
              <a:cs typeface="Calibri"/>
            </a:endParaRPr>
          </a:p>
        </p:txBody>
      </p:sp>
      <p:sp>
        <p:nvSpPr>
          <p:cNvPr id="8" name="Rectangle: Rounded Corners 7">
            <a:extLst>
              <a:ext uri="{FF2B5EF4-FFF2-40B4-BE49-F238E27FC236}">
                <a16:creationId xmlns:a16="http://schemas.microsoft.com/office/drawing/2014/main" id="{8549C7F9-1B72-4FB4-89C0-DC1991742421}"/>
              </a:ext>
            </a:extLst>
          </p:cNvPr>
          <p:cNvSpPr/>
          <p:nvPr/>
        </p:nvSpPr>
        <p:spPr>
          <a:xfrm>
            <a:off x="643822" y="3657228"/>
            <a:ext cx="5083774" cy="252984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r>
              <a:rPr lang="en-US" b="1"/>
              <a:t>Adjusted R square</a:t>
            </a:r>
            <a:endParaRPr lang="en-US"/>
          </a:p>
          <a:p>
            <a:r>
              <a:rPr lang="en-US" sz="1400">
                <a:ea typeface="+mn-lt"/>
                <a:cs typeface="+mn-lt"/>
              </a:rPr>
              <a:t>Adjusted R2 is a corrected goodness-of-fit (model accuracy) measure for linear models. It identifies the percentage of variance in the target field that is explained by the input or inputs.</a:t>
            </a:r>
          </a:p>
          <a:p>
            <a:r>
              <a:rPr lang="en-US" sz="1400">
                <a:ea typeface="+mn-lt"/>
                <a:cs typeface="+mn-lt"/>
              </a:rPr>
              <a:t>R2 tends to optimistically estimate the fit of the linear regression. It always increases as the number of effects are included in the model. Adjusted R2 attempts to correct for this overestimation. Adjusted R2 might decrease if a specific effect does not improve the model.</a:t>
            </a:r>
          </a:p>
          <a:p>
            <a:endParaRPr lang="en-US" sz="2400">
              <a:cs typeface="Calibri"/>
            </a:endParaRPr>
          </a:p>
        </p:txBody>
      </p:sp>
      <p:sp>
        <p:nvSpPr>
          <p:cNvPr id="3" name="Rectangle 1">
            <a:extLst>
              <a:ext uri="{FF2B5EF4-FFF2-40B4-BE49-F238E27FC236}">
                <a16:creationId xmlns:a16="http://schemas.microsoft.com/office/drawing/2014/main" id="{CC57A8A0-4589-41F9-97AD-F8E41591A69D}"/>
              </a:ext>
            </a:extLst>
          </p:cNvPr>
          <p:cNvSpPr>
            <a:spLocks noChangeArrowheads="1"/>
          </p:cNvSpPr>
          <p:nvPr/>
        </p:nvSpPr>
        <p:spPr bwMode="auto">
          <a:xfrm>
            <a:off x="763172" y="215270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mn-lt"/>
            </a:endParaRPr>
          </a:p>
        </p:txBody>
      </p:sp>
      <p:pic>
        <p:nvPicPr>
          <p:cNvPr id="4" name="Picture 5" descr="A picture containing graphical user interface&#10;&#10;Description automatically generated">
            <a:extLst>
              <a:ext uri="{FF2B5EF4-FFF2-40B4-BE49-F238E27FC236}">
                <a16:creationId xmlns:a16="http://schemas.microsoft.com/office/drawing/2014/main" id="{2D230059-43F1-D39F-DFCD-AEEF2B8EF9D1}"/>
              </a:ext>
            </a:extLst>
          </p:cNvPr>
          <p:cNvPicPr>
            <a:picLocks noChangeAspect="1"/>
          </p:cNvPicPr>
          <p:nvPr/>
        </p:nvPicPr>
        <p:blipFill>
          <a:blip r:embed="rId3"/>
          <a:stretch>
            <a:fillRect/>
          </a:stretch>
        </p:blipFill>
        <p:spPr>
          <a:xfrm>
            <a:off x="5394593" y="1420009"/>
            <a:ext cx="5020018" cy="1300487"/>
          </a:xfrm>
          <a:prstGeom prst="rect">
            <a:avLst/>
          </a:prstGeom>
        </p:spPr>
      </p:pic>
      <p:pic>
        <p:nvPicPr>
          <p:cNvPr id="9" name="Picture 9" descr="Text&#10;&#10;Description automatically generated">
            <a:extLst>
              <a:ext uri="{FF2B5EF4-FFF2-40B4-BE49-F238E27FC236}">
                <a16:creationId xmlns:a16="http://schemas.microsoft.com/office/drawing/2014/main" id="{626C1D0C-125C-1DC6-7653-73DD65AA7DDF}"/>
              </a:ext>
            </a:extLst>
          </p:cNvPr>
          <p:cNvPicPr>
            <a:picLocks noChangeAspect="1"/>
          </p:cNvPicPr>
          <p:nvPr/>
        </p:nvPicPr>
        <p:blipFill>
          <a:blip r:embed="rId4"/>
          <a:stretch>
            <a:fillRect/>
          </a:stretch>
        </p:blipFill>
        <p:spPr>
          <a:xfrm>
            <a:off x="5954616" y="3832624"/>
            <a:ext cx="4432452" cy="2350921"/>
          </a:xfrm>
          <a:prstGeom prst="rect">
            <a:avLst/>
          </a:prstGeom>
        </p:spPr>
      </p:pic>
    </p:spTree>
    <p:extLst>
      <p:ext uri="{BB962C8B-B14F-4D97-AF65-F5344CB8AC3E}">
        <p14:creationId xmlns:p14="http://schemas.microsoft.com/office/powerpoint/2010/main" val="251899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3600" b="1">
              <a:solidFill>
                <a:schemeClr val="tx1">
                  <a:lumMod val="85000"/>
                  <a:lumOff val="15000"/>
                </a:schemeClr>
              </a:solidFill>
              <a:latin typeface="+mj-lt"/>
              <a:ea typeface="+mj-ea"/>
              <a:cs typeface="Calibri Light"/>
            </a:endParaRP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40E350DE-F80C-47A5-956C-B9893FDEF1C5}"/>
              </a:ext>
            </a:extLst>
          </p:cNvPr>
          <p:cNvSpPr/>
          <p:nvPr/>
        </p:nvSpPr>
        <p:spPr>
          <a:xfrm>
            <a:off x="331679" y="1306819"/>
            <a:ext cx="5662159" cy="252066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r>
              <a:rPr lang="en-US" b="1"/>
              <a:t>Mean Absolute Error (MAE)</a:t>
            </a:r>
            <a:endParaRPr lang="en-US"/>
          </a:p>
          <a:p>
            <a:r>
              <a:rPr lang="en-US" sz="1200">
                <a:ea typeface="+mn-lt"/>
                <a:cs typeface="+mn-lt"/>
              </a:rPr>
              <a:t>With any machine learning project, it is essential to measure the performance of the model. What we need is a metric to quantify the prediction error in a way that is easily understandable to an audience without a strong technical background. For regression problems, the Mean Absolute Error (MAE) is just such a metric.</a:t>
            </a:r>
            <a:endParaRPr lang="en-US" sz="1200">
              <a:cs typeface="Calibri"/>
            </a:endParaRPr>
          </a:p>
          <a:p>
            <a:r>
              <a:rPr lang="en-US" sz="1200">
                <a:ea typeface="+mn-lt"/>
                <a:cs typeface="+mn-lt"/>
              </a:rPr>
              <a:t>The mean absolute error is the average difference between the observations (true values) and model output (predictions). The sign of these differences is ignored so that cancellations between positive and negative values do not occur. If we didn’t ignore the sign, the MAE calculated would likely be far lower than the true difference between model and data. (</a:t>
            </a:r>
            <a:r>
              <a:rPr lang="en-US" sz="1200" u="sng">
                <a:ea typeface="+mn-lt"/>
                <a:cs typeface="+mn-lt"/>
                <a:hlinkClick r:id="rId3"/>
              </a:rPr>
              <a:t>https://insidelearningmachines.com/mean_absolute_error/</a:t>
            </a:r>
            <a:r>
              <a:rPr lang="en-US" sz="1200">
                <a:ea typeface="+mn-lt"/>
                <a:cs typeface="+mn-lt"/>
              </a:rPr>
              <a:t>)</a:t>
            </a:r>
            <a:endParaRPr lang="en-US" sz="1200">
              <a:cs typeface="Calibri"/>
            </a:endParaRPr>
          </a:p>
          <a:p>
            <a:endParaRPr lang="en-US" sz="1200">
              <a:cs typeface="Calibri"/>
            </a:endParaRPr>
          </a:p>
          <a:p>
            <a:endParaRPr lang="en-US" sz="1200">
              <a:cs typeface="Calibri"/>
            </a:endParaRPr>
          </a:p>
        </p:txBody>
      </p:sp>
      <p:sp>
        <p:nvSpPr>
          <p:cNvPr id="8" name="Rectangle: Rounded Corners 7">
            <a:extLst>
              <a:ext uri="{FF2B5EF4-FFF2-40B4-BE49-F238E27FC236}">
                <a16:creationId xmlns:a16="http://schemas.microsoft.com/office/drawing/2014/main" id="{8549C7F9-1B72-4FB4-89C0-DC1991742421}"/>
              </a:ext>
            </a:extLst>
          </p:cNvPr>
          <p:cNvSpPr/>
          <p:nvPr/>
        </p:nvSpPr>
        <p:spPr>
          <a:xfrm>
            <a:off x="1277292" y="3877566"/>
            <a:ext cx="5515267" cy="290625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r>
              <a:rPr lang="en-US" b="1" dirty="0"/>
              <a:t>MODEL SAVED WITH PICKLE </a:t>
            </a:r>
          </a:p>
          <a:p>
            <a:r>
              <a:rPr lang="en-US" b="1" dirty="0">
                <a:ea typeface="+mn-lt"/>
                <a:cs typeface="+mn-lt"/>
              </a:rPr>
              <a:t>Why Pickle?</a:t>
            </a:r>
          </a:p>
          <a:p>
            <a:r>
              <a:rPr lang="en-US" sz="1400" dirty="0">
                <a:ea typeface="+mn-lt"/>
                <a:cs typeface="+mn-lt"/>
              </a:rPr>
              <a:t>The use of pickling conserves memory, enables start-and-stop model training, and makes trained models portable (and, thereby, shareable). Pickling is easy to implement, is built into Python without requiring additional dependencies, and supports serialization of custom objects. </a:t>
            </a:r>
            <a:endParaRPr lang="en-US" sz="1400" dirty="0">
              <a:cs typeface="Calibri"/>
            </a:endParaRPr>
          </a:p>
          <a:p>
            <a:pPr marL="285750" indent="-285750">
              <a:buFont typeface="Arial"/>
              <a:buChar char="•"/>
            </a:pPr>
            <a:r>
              <a:rPr lang="en-US" sz="1400" dirty="0">
                <a:ea typeface="+mn-lt"/>
                <a:cs typeface="+mn-lt"/>
              </a:rPr>
              <a:t>Pickle is a Standard way of serializing objects in Python. It can be a Machine Learning Algorithm or any other Object.</a:t>
            </a:r>
            <a:endParaRPr lang="en-US" dirty="0"/>
          </a:p>
          <a:p>
            <a:pPr marL="285750" indent="-285750">
              <a:buFont typeface="Arial"/>
              <a:buChar char="•"/>
            </a:pPr>
            <a:r>
              <a:rPr lang="en-US" sz="1400" dirty="0">
                <a:ea typeface="+mn-lt"/>
                <a:cs typeface="+mn-lt"/>
              </a:rPr>
              <a:t>You can serialize and save the model or Object using Pickle . It is saved in a serialized format as a file.</a:t>
            </a:r>
            <a:endParaRPr lang="en-US" dirty="0"/>
          </a:p>
          <a:p>
            <a:pPr marL="285750" indent="-285750">
              <a:buFont typeface="Arial"/>
              <a:buChar char="•"/>
            </a:pPr>
            <a:r>
              <a:rPr lang="en-US" sz="1400" dirty="0">
                <a:ea typeface="+mn-lt"/>
                <a:cs typeface="+mn-lt"/>
              </a:rPr>
              <a:t>When you need to re-use or re-load the same Model or Object , you can reload and de-serialize the file using Pickle.</a:t>
            </a:r>
            <a:endParaRPr lang="en-US" dirty="0">
              <a:ea typeface="+mn-lt"/>
              <a:cs typeface="+mn-lt"/>
            </a:endParaRPr>
          </a:p>
          <a:p>
            <a:endParaRPr lang="en-US" sz="1400" dirty="0">
              <a:ea typeface="+mn-lt"/>
              <a:cs typeface="+mn-lt"/>
            </a:endParaRPr>
          </a:p>
        </p:txBody>
      </p:sp>
      <p:sp>
        <p:nvSpPr>
          <p:cNvPr id="3" name="Rectangle 1">
            <a:extLst>
              <a:ext uri="{FF2B5EF4-FFF2-40B4-BE49-F238E27FC236}">
                <a16:creationId xmlns:a16="http://schemas.microsoft.com/office/drawing/2014/main" id="{CC57A8A0-4589-41F9-97AD-F8E41591A69D}"/>
              </a:ext>
            </a:extLst>
          </p:cNvPr>
          <p:cNvSpPr>
            <a:spLocks noChangeArrowheads="1"/>
          </p:cNvSpPr>
          <p:nvPr/>
        </p:nvSpPr>
        <p:spPr bwMode="auto">
          <a:xfrm>
            <a:off x="763172" y="215270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endParaRPr lang="en-US" altLang="en-US" sz="2400">
              <a:latin typeface="Calibri"/>
              <a:cs typeface="Calibri"/>
            </a:endParaRPr>
          </a:p>
        </p:txBody>
      </p:sp>
      <p:pic>
        <p:nvPicPr>
          <p:cNvPr id="6" name="Picture 8" descr="Graphical user interface, text&#10;&#10;Description automatically generated">
            <a:extLst>
              <a:ext uri="{FF2B5EF4-FFF2-40B4-BE49-F238E27FC236}">
                <a16:creationId xmlns:a16="http://schemas.microsoft.com/office/drawing/2014/main" id="{9F4123C3-1682-29B9-523B-6DE170D3C66A}"/>
              </a:ext>
            </a:extLst>
          </p:cNvPr>
          <p:cNvPicPr>
            <a:picLocks noChangeAspect="1"/>
          </p:cNvPicPr>
          <p:nvPr/>
        </p:nvPicPr>
        <p:blipFill>
          <a:blip r:embed="rId4"/>
          <a:stretch>
            <a:fillRect/>
          </a:stretch>
        </p:blipFill>
        <p:spPr>
          <a:xfrm>
            <a:off x="6129052" y="1303176"/>
            <a:ext cx="5047560" cy="1708589"/>
          </a:xfrm>
          <a:prstGeom prst="rect">
            <a:avLst/>
          </a:prstGeom>
        </p:spPr>
      </p:pic>
      <p:sp>
        <p:nvSpPr>
          <p:cNvPr id="9" name="TextBox 8">
            <a:extLst>
              <a:ext uri="{FF2B5EF4-FFF2-40B4-BE49-F238E27FC236}">
                <a16:creationId xmlns:a16="http://schemas.microsoft.com/office/drawing/2014/main" id="{38BB9849-B6CC-C179-94D9-92F657C90DBD}"/>
              </a:ext>
            </a:extLst>
          </p:cNvPr>
          <p:cNvSpPr txBox="1"/>
          <p:nvPr/>
        </p:nvSpPr>
        <p:spPr>
          <a:xfrm>
            <a:off x="519629" y="381917"/>
            <a:ext cx="1151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tx1">
                    <a:lumMod val="85000"/>
                    <a:lumOff val="15000"/>
                  </a:schemeClr>
                </a:solidFill>
                <a:latin typeface="+mj-lt"/>
                <a:ea typeface="+mj-ea"/>
                <a:cs typeface="+mj-cs"/>
              </a:rPr>
              <a:t>MEAN ABSOLUTE ERROR AND RELOAD MODEL </a:t>
            </a:r>
          </a:p>
        </p:txBody>
      </p:sp>
      <p:pic>
        <p:nvPicPr>
          <p:cNvPr id="10" name="Picture 10" descr="Text&#10;&#10;Description automatically generated">
            <a:extLst>
              <a:ext uri="{FF2B5EF4-FFF2-40B4-BE49-F238E27FC236}">
                <a16:creationId xmlns:a16="http://schemas.microsoft.com/office/drawing/2014/main" id="{B4138DA9-DC11-60E1-5EEF-E6902E603CB7}"/>
              </a:ext>
            </a:extLst>
          </p:cNvPr>
          <p:cNvPicPr>
            <a:picLocks noChangeAspect="1"/>
          </p:cNvPicPr>
          <p:nvPr/>
        </p:nvPicPr>
        <p:blipFill>
          <a:blip r:embed="rId5"/>
          <a:stretch>
            <a:fillRect/>
          </a:stretch>
        </p:blipFill>
        <p:spPr>
          <a:xfrm>
            <a:off x="6982857" y="3104402"/>
            <a:ext cx="4028500" cy="3091269"/>
          </a:xfrm>
          <a:prstGeom prst="rect">
            <a:avLst/>
          </a:prstGeom>
        </p:spPr>
      </p:pic>
    </p:spTree>
    <p:extLst>
      <p:ext uri="{BB962C8B-B14F-4D97-AF65-F5344CB8AC3E}">
        <p14:creationId xmlns:p14="http://schemas.microsoft.com/office/powerpoint/2010/main" val="359583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3600" b="1">
              <a:solidFill>
                <a:schemeClr val="tx1">
                  <a:lumMod val="85000"/>
                  <a:lumOff val="15000"/>
                </a:schemeClr>
              </a:solidFill>
              <a:latin typeface="+mj-lt"/>
              <a:ea typeface="+mj-ea"/>
              <a:cs typeface="Calibri Light"/>
            </a:endParaRP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40E350DE-F80C-47A5-956C-B9893FDEF1C5}"/>
              </a:ext>
            </a:extLst>
          </p:cNvPr>
          <p:cNvSpPr/>
          <p:nvPr/>
        </p:nvSpPr>
        <p:spPr>
          <a:xfrm>
            <a:off x="763173" y="1664867"/>
            <a:ext cx="4762449" cy="109765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r>
              <a:rPr lang="en-US" sz="1400" dirty="0">
                <a:ea typeface="+mn-lt"/>
                <a:cs typeface="+mn-lt"/>
              </a:rPr>
              <a:t>It is time to deploy our model now that we are sure that our model achieve an accuracy of 84% approximately, and has been saved it using Pickle. </a:t>
            </a:r>
          </a:p>
          <a:p>
            <a:r>
              <a:rPr lang="en-US" sz="1400" dirty="0">
                <a:ea typeface="+mn-lt"/>
                <a:cs typeface="+mn-lt"/>
              </a:rPr>
              <a:t>We used </a:t>
            </a:r>
            <a:r>
              <a:rPr lang="en-US" sz="1400" dirty="0" err="1">
                <a:ea typeface="+mn-lt"/>
                <a:cs typeface="+mn-lt"/>
              </a:rPr>
              <a:t>Falsk</a:t>
            </a:r>
            <a:r>
              <a:rPr lang="en-US" sz="1400" dirty="0">
                <a:ea typeface="+mn-lt"/>
                <a:cs typeface="+mn-lt"/>
              </a:rPr>
              <a:t> to deploy our model </a:t>
            </a:r>
            <a:endParaRPr lang="en-US" b="1" dirty="0">
              <a:ea typeface="+mn-lt"/>
              <a:cs typeface="+mn-lt"/>
            </a:endParaRPr>
          </a:p>
          <a:p>
            <a:endParaRPr lang="en-US" sz="1400">
              <a:ea typeface="+mn-lt"/>
              <a:cs typeface="+mn-lt"/>
            </a:endParaRPr>
          </a:p>
        </p:txBody>
      </p:sp>
      <p:sp>
        <p:nvSpPr>
          <p:cNvPr id="8" name="Rectangle: Rounded Corners 7">
            <a:extLst>
              <a:ext uri="{FF2B5EF4-FFF2-40B4-BE49-F238E27FC236}">
                <a16:creationId xmlns:a16="http://schemas.microsoft.com/office/drawing/2014/main" id="{8549C7F9-1B72-4FB4-89C0-DC1991742421}"/>
              </a:ext>
            </a:extLst>
          </p:cNvPr>
          <p:cNvSpPr/>
          <p:nvPr/>
        </p:nvSpPr>
        <p:spPr>
          <a:xfrm>
            <a:off x="763172" y="3005396"/>
            <a:ext cx="4927702" cy="265837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91440" tIns="45720" rIns="91440" bIns="45720" anchor="t"/>
          <a:lstStyle/>
          <a:p>
            <a:r>
              <a:rPr lang="en-US" sz="2400" b="1" dirty="0">
                <a:ea typeface="+mn-lt"/>
                <a:cs typeface="+mn-lt"/>
              </a:rPr>
              <a:t>Prediction API</a:t>
            </a:r>
            <a:endParaRPr lang="en-US" sz="2400">
              <a:ea typeface="+mn-lt"/>
              <a:cs typeface="+mn-lt"/>
            </a:endParaRPr>
          </a:p>
          <a:p>
            <a:r>
              <a:rPr lang="en-US" sz="1400" dirty="0">
                <a:ea typeface="+mn-lt"/>
                <a:cs typeface="+mn-lt"/>
              </a:rPr>
              <a:t>The prediction API is quite simple. We give it our data, the area of the house, and pass that into our </a:t>
            </a:r>
            <a:r>
              <a:rPr lang="en-US" sz="1400" u="sng" dirty="0">
                <a:solidFill>
                  <a:srgbClr val="FF0000"/>
                </a:solidFill>
                <a:ea typeface="+mn-lt"/>
                <a:cs typeface="+mn-lt"/>
              </a:rPr>
              <a:t>predict</a:t>
            </a:r>
            <a:r>
              <a:rPr lang="en-US" sz="1400" dirty="0">
                <a:ea typeface="+mn-lt"/>
                <a:cs typeface="+mn-lt"/>
              </a:rPr>
              <a:t> method of our model.</a:t>
            </a:r>
            <a:endParaRPr lang="en-US" sz="1400">
              <a:ea typeface="+mn-lt"/>
              <a:cs typeface="+mn-lt"/>
            </a:endParaRPr>
          </a:p>
          <a:p>
            <a:r>
              <a:rPr lang="en-US" sz="1400" dirty="0">
                <a:ea typeface="+mn-lt"/>
                <a:cs typeface="+mn-lt"/>
              </a:rPr>
              <a:t>In our route method definition, we restrict the request methods to be GET/POST and if so, we</a:t>
            </a:r>
            <a:r>
              <a:rPr lang="en-US" sz="1400" dirty="0">
                <a:solidFill>
                  <a:schemeClr val="tx1"/>
                </a:solidFill>
                <a:ea typeface="+mn-lt"/>
                <a:cs typeface="+mn-lt"/>
              </a:rPr>
              <a:t> </a:t>
            </a:r>
            <a:r>
              <a:rPr lang="en-US" sz="1400" dirty="0">
                <a:solidFill>
                  <a:schemeClr val="tx1"/>
                </a:solidFill>
                <a:ea typeface="+mn-lt"/>
                <a:cs typeface="+mn-lt"/>
                <a:hlinkClick r:id="rId3">
                  <a:extLst>
                    <a:ext uri="{A12FA001-AC4F-418D-AE19-62706E023703}">
                      <ahyp:hlinkClr xmlns:ahyp="http://schemas.microsoft.com/office/drawing/2018/hyperlinkcolor" val="tx"/>
                    </a:ext>
                  </a:extLst>
                </a:hlinkClick>
              </a:rPr>
              <a:t>get the JSON of the request body</a:t>
            </a:r>
            <a:r>
              <a:rPr lang="en-US" sz="1400" dirty="0">
                <a:solidFill>
                  <a:schemeClr val="tx1"/>
                </a:solidFill>
                <a:ea typeface="+mn-lt"/>
                <a:cs typeface="+mn-lt"/>
              </a:rPr>
              <a:t> </a:t>
            </a:r>
            <a:r>
              <a:rPr lang="en-US" sz="1400" dirty="0">
                <a:ea typeface="+mn-lt"/>
                <a:cs typeface="+mn-lt"/>
              </a:rPr>
              <a:t>so we can access its data. With that variable, we access the key of the data we want — area and parse it into a float. We also load our model into memory from the persisted file.</a:t>
            </a:r>
          </a:p>
          <a:p>
            <a:endParaRPr lang="en-US" sz="2400" dirty="0">
              <a:cs typeface="Calibri"/>
            </a:endParaRPr>
          </a:p>
          <a:p>
            <a:endParaRPr lang="en-US" sz="1600">
              <a:cs typeface="Calibri"/>
            </a:endParaRPr>
          </a:p>
        </p:txBody>
      </p:sp>
      <p:sp>
        <p:nvSpPr>
          <p:cNvPr id="4" name="TextBox 3">
            <a:extLst>
              <a:ext uri="{FF2B5EF4-FFF2-40B4-BE49-F238E27FC236}">
                <a16:creationId xmlns:a16="http://schemas.microsoft.com/office/drawing/2014/main" id="{AD50F250-18A8-AC0B-E888-27BF87F56576}"/>
              </a:ext>
            </a:extLst>
          </p:cNvPr>
          <p:cNvSpPr txBox="1"/>
          <p:nvPr/>
        </p:nvSpPr>
        <p:spPr>
          <a:xfrm>
            <a:off x="1199003" y="492086"/>
            <a:ext cx="96654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tx1">
                    <a:lumMod val="85000"/>
                    <a:lumOff val="15000"/>
                  </a:schemeClr>
                </a:solidFill>
                <a:latin typeface="+mj-lt"/>
                <a:ea typeface="+mj-ea"/>
                <a:cs typeface="+mj-cs"/>
              </a:rPr>
              <a:t>DEPLOY PICKLE MODEL WITH FLASK</a:t>
            </a:r>
          </a:p>
        </p:txBody>
      </p:sp>
      <p:pic>
        <p:nvPicPr>
          <p:cNvPr id="6" name="Picture 8" descr="Text&#10;&#10;Description automatically generated">
            <a:extLst>
              <a:ext uri="{FF2B5EF4-FFF2-40B4-BE49-F238E27FC236}">
                <a16:creationId xmlns:a16="http://schemas.microsoft.com/office/drawing/2014/main" id="{67CC2B1B-3E61-B6BB-DFD0-1C946F9801DC}"/>
              </a:ext>
            </a:extLst>
          </p:cNvPr>
          <p:cNvPicPr>
            <a:picLocks noChangeAspect="1"/>
          </p:cNvPicPr>
          <p:nvPr/>
        </p:nvPicPr>
        <p:blipFill>
          <a:blip r:embed="rId4"/>
          <a:stretch>
            <a:fillRect/>
          </a:stretch>
        </p:blipFill>
        <p:spPr>
          <a:xfrm>
            <a:off x="6400800" y="1473861"/>
            <a:ext cx="5334000" cy="4596078"/>
          </a:xfrm>
          <a:prstGeom prst="rect">
            <a:avLst/>
          </a:prstGeom>
        </p:spPr>
      </p:pic>
    </p:spTree>
    <p:extLst>
      <p:ext uri="{BB962C8B-B14F-4D97-AF65-F5344CB8AC3E}">
        <p14:creationId xmlns:p14="http://schemas.microsoft.com/office/powerpoint/2010/main" val="1454869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33347" y="1282"/>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PRODUCT DEMO</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AEC187A-EE84-4857-AFFC-A81E014BB812}"/>
              </a:ext>
            </a:extLst>
          </p:cNvPr>
          <p:cNvSpPr txBox="1"/>
          <p:nvPr/>
        </p:nvSpPr>
        <p:spPr>
          <a:xfrm>
            <a:off x="3488788" y="2767281"/>
            <a:ext cx="5838092" cy="1323439"/>
          </a:xfrm>
          <a:prstGeom prst="rect">
            <a:avLst/>
          </a:prstGeom>
          <a:noFill/>
        </p:spPr>
        <p:txBody>
          <a:bodyPr wrap="square" rtlCol="0">
            <a:spAutoFit/>
          </a:bodyPr>
          <a:lstStyle/>
          <a:p>
            <a:r>
              <a:rPr lang="en-US" sz="4000" b="1">
                <a:latin typeface="Bell MT" panose="02020503060305020303" pitchFamily="18" charset="0"/>
              </a:rPr>
              <a:t>HOUSE PRICE PREDICTION</a:t>
            </a:r>
          </a:p>
        </p:txBody>
      </p:sp>
      <p:pic>
        <p:nvPicPr>
          <p:cNvPr id="6" name="Picture 5" descr="A picture containing shape&#10;&#10;Description automatically generated">
            <a:extLst>
              <a:ext uri="{FF2B5EF4-FFF2-40B4-BE49-F238E27FC236}">
                <a16:creationId xmlns:a16="http://schemas.microsoft.com/office/drawing/2014/main" id="{40A2533D-FEF0-4DF1-8A9F-F212730FDF7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19353" y="-1488873"/>
            <a:ext cx="8124825" cy="4572000"/>
          </a:xfrm>
          <a:prstGeom prst="rect">
            <a:avLst/>
          </a:prstGeom>
        </p:spPr>
      </p:pic>
    </p:spTree>
    <p:extLst>
      <p:ext uri="{BB962C8B-B14F-4D97-AF65-F5344CB8AC3E}">
        <p14:creationId xmlns:p14="http://schemas.microsoft.com/office/powerpoint/2010/main" val="266914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3">
            <a:extLst>
              <a:ext uri="{28A0092B-C50C-407E-A947-70E740481C1C}">
                <a14:useLocalDpi xmlns:a14="http://schemas.microsoft.com/office/drawing/2010/main" val="0"/>
              </a:ext>
            </a:extLst>
          </a:blip>
          <a:srcRect l="15495" r="10715" b="1"/>
          <a:stretch/>
        </p:blipFill>
        <p:spPr>
          <a:xfrm>
            <a:off x="20" y="1282"/>
            <a:ext cx="12191980" cy="6856718"/>
          </a:xfrm>
          <a:prstGeom prst="rect">
            <a:avLst/>
          </a:prstGeom>
        </p:spPr>
      </p:pic>
    </p:spTree>
    <p:extLst>
      <p:ext uri="{BB962C8B-B14F-4D97-AF65-F5344CB8AC3E}">
        <p14:creationId xmlns:p14="http://schemas.microsoft.com/office/powerpoint/2010/main" val="118985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TEAM INTRODUCTION</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person smiling for the camera&#10;&#10;Description automatically generated with medium confidence">
            <a:extLst>
              <a:ext uri="{FF2B5EF4-FFF2-40B4-BE49-F238E27FC236}">
                <a16:creationId xmlns:a16="http://schemas.microsoft.com/office/drawing/2014/main" id="{6696FE9A-FD3E-47F0-94AB-0E8B2BD9F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1918950"/>
            <a:ext cx="2190750" cy="2564945"/>
          </a:xfrm>
          <a:prstGeom prst="rect">
            <a:avLst/>
          </a:prstGeom>
        </p:spPr>
      </p:pic>
      <p:pic>
        <p:nvPicPr>
          <p:cNvPr id="8" name="Picture 7" descr="A picture containing outdoor, tree, person, day&#10;&#10;Description automatically generated">
            <a:extLst>
              <a:ext uri="{FF2B5EF4-FFF2-40B4-BE49-F238E27FC236}">
                <a16:creationId xmlns:a16="http://schemas.microsoft.com/office/drawing/2014/main" id="{06691952-3A1F-46F7-8E3E-7AE8A8E36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5357" y="1918950"/>
            <a:ext cx="2190750" cy="2564945"/>
          </a:xfrm>
          <a:prstGeom prst="rect">
            <a:avLst/>
          </a:prstGeom>
        </p:spPr>
      </p:pic>
      <p:pic>
        <p:nvPicPr>
          <p:cNvPr id="11" name="Picture 10" descr="A person smiling for the camera&#10;&#10;Description automatically generated with medium confidence">
            <a:extLst>
              <a:ext uri="{FF2B5EF4-FFF2-40B4-BE49-F238E27FC236}">
                <a16:creationId xmlns:a16="http://schemas.microsoft.com/office/drawing/2014/main" id="{AB03CC9C-733A-461F-BE5D-84FE6FE7C2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988" y="1918950"/>
            <a:ext cx="2317057" cy="2564945"/>
          </a:xfrm>
          <a:prstGeom prst="rect">
            <a:avLst/>
          </a:prstGeom>
        </p:spPr>
      </p:pic>
      <p:pic>
        <p:nvPicPr>
          <p:cNvPr id="13" name="Picture 12" descr="A person taking a selfie&#10;&#10;Description automatically generated">
            <a:extLst>
              <a:ext uri="{FF2B5EF4-FFF2-40B4-BE49-F238E27FC236}">
                <a16:creationId xmlns:a16="http://schemas.microsoft.com/office/drawing/2014/main" id="{CED4804B-0854-47AE-9D06-10EAB94F5D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1068" y="1918950"/>
            <a:ext cx="2317057" cy="2564945"/>
          </a:xfrm>
          <a:prstGeom prst="rect">
            <a:avLst/>
          </a:prstGeom>
        </p:spPr>
      </p:pic>
      <p:sp>
        <p:nvSpPr>
          <p:cNvPr id="16" name="TextBox 15">
            <a:extLst>
              <a:ext uri="{FF2B5EF4-FFF2-40B4-BE49-F238E27FC236}">
                <a16:creationId xmlns:a16="http://schemas.microsoft.com/office/drawing/2014/main" id="{DD76C93F-6EE0-4BEB-BC6F-DCBC0766A4F4}"/>
              </a:ext>
            </a:extLst>
          </p:cNvPr>
          <p:cNvSpPr txBox="1"/>
          <p:nvPr/>
        </p:nvSpPr>
        <p:spPr>
          <a:xfrm>
            <a:off x="523875" y="4620673"/>
            <a:ext cx="2190750" cy="954107"/>
          </a:xfrm>
          <a:prstGeom prst="rect">
            <a:avLst/>
          </a:prstGeom>
          <a:noFill/>
        </p:spPr>
        <p:txBody>
          <a:bodyPr wrap="square" rtlCol="0">
            <a:spAutoFit/>
          </a:bodyPr>
          <a:lstStyle/>
          <a:p>
            <a:r>
              <a:rPr lang="en-US" sz="2400">
                <a:latin typeface="Amasis MT Pro Black" panose="02040A04050005020304" pitchFamily="18" charset="0"/>
                <a:ea typeface="STCaiyun" panose="020B0503020204020204" pitchFamily="2" charset="-122"/>
              </a:rPr>
              <a:t>Norma</a:t>
            </a:r>
            <a:r>
              <a:rPr lang="en-US" sz="3200">
                <a:latin typeface="Amasis MT Pro Black" panose="02040A04050005020304" pitchFamily="18" charset="0"/>
                <a:ea typeface="STCaiyun" panose="020B0503020204020204" pitchFamily="2" charset="-122"/>
              </a:rPr>
              <a:t> </a:t>
            </a:r>
            <a:r>
              <a:rPr lang="en-US" sz="2400">
                <a:latin typeface="Amasis MT Pro Black" panose="02040A04050005020304" pitchFamily="18" charset="0"/>
                <a:ea typeface="STCaiyun" panose="020B0503020204020204" pitchFamily="2" charset="-122"/>
              </a:rPr>
              <a:t>Espinosa</a:t>
            </a:r>
          </a:p>
        </p:txBody>
      </p:sp>
      <p:sp>
        <p:nvSpPr>
          <p:cNvPr id="20" name="TextBox 19">
            <a:extLst>
              <a:ext uri="{FF2B5EF4-FFF2-40B4-BE49-F238E27FC236}">
                <a16:creationId xmlns:a16="http://schemas.microsoft.com/office/drawing/2014/main" id="{D795700F-0FEA-4A00-B024-6DA237B4F29B}"/>
              </a:ext>
            </a:extLst>
          </p:cNvPr>
          <p:cNvSpPr txBox="1"/>
          <p:nvPr/>
        </p:nvSpPr>
        <p:spPr>
          <a:xfrm>
            <a:off x="3475357" y="4839309"/>
            <a:ext cx="2190750" cy="830997"/>
          </a:xfrm>
          <a:prstGeom prst="rect">
            <a:avLst/>
          </a:prstGeom>
          <a:noFill/>
        </p:spPr>
        <p:txBody>
          <a:bodyPr wrap="square" rtlCol="0">
            <a:spAutoFit/>
          </a:bodyPr>
          <a:lstStyle/>
          <a:p>
            <a:r>
              <a:rPr lang="en-US" sz="2400">
                <a:latin typeface="Amasis MT Pro Black" panose="02040A04050005020304" pitchFamily="18" charset="0"/>
              </a:rPr>
              <a:t>Carla </a:t>
            </a:r>
            <a:r>
              <a:rPr lang="en-US" sz="2400" err="1">
                <a:latin typeface="Amasis MT Pro Black" panose="02040A04050005020304" pitchFamily="18" charset="0"/>
              </a:rPr>
              <a:t>Lorente</a:t>
            </a:r>
            <a:endParaRPr lang="en-US" sz="2400">
              <a:latin typeface="Amasis MT Pro Black" panose="02040A04050005020304" pitchFamily="18" charset="0"/>
            </a:endParaRPr>
          </a:p>
        </p:txBody>
      </p:sp>
      <p:sp>
        <p:nvSpPr>
          <p:cNvPr id="21" name="TextBox 20">
            <a:extLst>
              <a:ext uri="{FF2B5EF4-FFF2-40B4-BE49-F238E27FC236}">
                <a16:creationId xmlns:a16="http://schemas.microsoft.com/office/drawing/2014/main" id="{62377B93-F6E6-4872-9942-C060303E47F1}"/>
              </a:ext>
            </a:extLst>
          </p:cNvPr>
          <p:cNvSpPr txBox="1"/>
          <p:nvPr/>
        </p:nvSpPr>
        <p:spPr>
          <a:xfrm>
            <a:off x="6338988" y="4849816"/>
            <a:ext cx="2190750" cy="830997"/>
          </a:xfrm>
          <a:prstGeom prst="rect">
            <a:avLst/>
          </a:prstGeom>
          <a:noFill/>
        </p:spPr>
        <p:txBody>
          <a:bodyPr wrap="square" rtlCol="0">
            <a:spAutoFit/>
          </a:bodyPr>
          <a:lstStyle/>
          <a:p>
            <a:r>
              <a:rPr lang="en-US" sz="2400">
                <a:latin typeface="Amasis MT Pro Black" panose="02040A04050005020304" pitchFamily="18" charset="0"/>
              </a:rPr>
              <a:t>Eddy Salgado</a:t>
            </a:r>
          </a:p>
        </p:txBody>
      </p:sp>
      <p:sp>
        <p:nvSpPr>
          <p:cNvPr id="22" name="TextBox 21">
            <a:extLst>
              <a:ext uri="{FF2B5EF4-FFF2-40B4-BE49-F238E27FC236}">
                <a16:creationId xmlns:a16="http://schemas.microsoft.com/office/drawing/2014/main" id="{13ABACEF-B1A4-403D-8957-6EFD0BA8CF2B}"/>
              </a:ext>
            </a:extLst>
          </p:cNvPr>
          <p:cNvSpPr txBox="1"/>
          <p:nvPr/>
        </p:nvSpPr>
        <p:spPr>
          <a:xfrm>
            <a:off x="9446459" y="4884723"/>
            <a:ext cx="2190750" cy="461665"/>
          </a:xfrm>
          <a:prstGeom prst="rect">
            <a:avLst/>
          </a:prstGeom>
          <a:noFill/>
        </p:spPr>
        <p:txBody>
          <a:bodyPr wrap="square" rtlCol="0">
            <a:spAutoFit/>
          </a:bodyPr>
          <a:lstStyle/>
          <a:p>
            <a:r>
              <a:rPr lang="en-US" sz="2400">
                <a:latin typeface="Amasis MT Pro Black" panose="02040A04050005020304" pitchFamily="18" charset="0"/>
              </a:rPr>
              <a:t>Helen Tan</a:t>
            </a:r>
          </a:p>
        </p:txBody>
      </p:sp>
    </p:spTree>
    <p:extLst>
      <p:ext uri="{BB962C8B-B14F-4D97-AF65-F5344CB8AC3E}">
        <p14:creationId xmlns:p14="http://schemas.microsoft.com/office/powerpoint/2010/main" val="193533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PURPOSE</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extBox 2">
            <a:extLst>
              <a:ext uri="{FF2B5EF4-FFF2-40B4-BE49-F238E27FC236}">
                <a16:creationId xmlns:a16="http://schemas.microsoft.com/office/drawing/2014/main" id="{998EC9BF-57FF-4141-A4F7-071EA8C16270}"/>
              </a:ext>
            </a:extLst>
          </p:cNvPr>
          <p:cNvGraphicFramePr/>
          <p:nvPr>
            <p:extLst>
              <p:ext uri="{D42A27DB-BD31-4B8C-83A1-F6EECF244321}">
                <p14:modId xmlns:p14="http://schemas.microsoft.com/office/powerpoint/2010/main" val="733878972"/>
              </p:ext>
            </p:extLst>
          </p:nvPr>
        </p:nvGraphicFramePr>
        <p:xfrm>
          <a:off x="1153551" y="1913206"/>
          <a:ext cx="7610621"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448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DATASETS</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TextBox 2">
            <a:extLst>
              <a:ext uri="{FF2B5EF4-FFF2-40B4-BE49-F238E27FC236}">
                <a16:creationId xmlns:a16="http://schemas.microsoft.com/office/drawing/2014/main" id="{4D0B228C-973B-46BC-96EB-1EA7052F7E32}"/>
              </a:ext>
            </a:extLst>
          </p:cNvPr>
          <p:cNvGraphicFramePr/>
          <p:nvPr>
            <p:extLst>
              <p:ext uri="{D42A27DB-BD31-4B8C-83A1-F6EECF244321}">
                <p14:modId xmlns:p14="http://schemas.microsoft.com/office/powerpoint/2010/main" val="12997992"/>
              </p:ext>
            </p:extLst>
          </p:nvPr>
        </p:nvGraphicFramePr>
        <p:xfrm>
          <a:off x="1153551" y="1913206"/>
          <a:ext cx="7610621"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367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DATASETS</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TextBox 2">
            <a:extLst>
              <a:ext uri="{FF2B5EF4-FFF2-40B4-BE49-F238E27FC236}">
                <a16:creationId xmlns:a16="http://schemas.microsoft.com/office/drawing/2014/main" id="{4D0B228C-973B-46BC-96EB-1EA7052F7E32}"/>
              </a:ext>
            </a:extLst>
          </p:cNvPr>
          <p:cNvGraphicFramePr/>
          <p:nvPr>
            <p:extLst>
              <p:ext uri="{D42A27DB-BD31-4B8C-83A1-F6EECF244321}">
                <p14:modId xmlns:p14="http://schemas.microsoft.com/office/powerpoint/2010/main" val="1403032732"/>
              </p:ext>
            </p:extLst>
          </p:nvPr>
        </p:nvGraphicFramePr>
        <p:xfrm>
          <a:off x="1153551" y="1913206"/>
          <a:ext cx="7610621"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390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DATA CLEANING</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TextBox 2">
            <a:extLst>
              <a:ext uri="{FF2B5EF4-FFF2-40B4-BE49-F238E27FC236}">
                <a16:creationId xmlns:a16="http://schemas.microsoft.com/office/drawing/2014/main" id="{4D0B228C-973B-46BC-96EB-1EA7052F7E32}"/>
              </a:ext>
            </a:extLst>
          </p:cNvPr>
          <p:cNvGraphicFramePr/>
          <p:nvPr>
            <p:extLst>
              <p:ext uri="{D42A27DB-BD31-4B8C-83A1-F6EECF244321}">
                <p14:modId xmlns:p14="http://schemas.microsoft.com/office/powerpoint/2010/main" val="3156127220"/>
              </p:ext>
            </p:extLst>
          </p:nvPr>
        </p:nvGraphicFramePr>
        <p:xfrm>
          <a:off x="1153550" y="1238180"/>
          <a:ext cx="10581250" cy="519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Rounded Corners 7">
            <a:extLst>
              <a:ext uri="{FF2B5EF4-FFF2-40B4-BE49-F238E27FC236}">
                <a16:creationId xmlns:a16="http://schemas.microsoft.com/office/drawing/2014/main" id="{1748FADA-3B7A-4C6A-AE97-148BE7D47970}"/>
              </a:ext>
            </a:extLst>
          </p:cNvPr>
          <p:cNvSpPr/>
          <p:nvPr/>
        </p:nvSpPr>
        <p:spPr>
          <a:xfrm>
            <a:off x="1153551" y="1440235"/>
            <a:ext cx="10665653" cy="143734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TextBox 6">
            <a:extLst>
              <a:ext uri="{FF2B5EF4-FFF2-40B4-BE49-F238E27FC236}">
                <a16:creationId xmlns:a16="http://schemas.microsoft.com/office/drawing/2014/main" id="{A29CF3D2-3A88-494B-938A-55CF75918D97}"/>
              </a:ext>
            </a:extLst>
          </p:cNvPr>
          <p:cNvSpPr txBox="1"/>
          <p:nvPr/>
        </p:nvSpPr>
        <p:spPr>
          <a:xfrm>
            <a:off x="2424257" y="1493562"/>
            <a:ext cx="8422690" cy="1477328"/>
          </a:xfrm>
          <a:prstGeom prst="rect">
            <a:avLst/>
          </a:prstGeom>
          <a:noFill/>
        </p:spPr>
        <p:txBody>
          <a:bodyPr wrap="none" rtlCol="0">
            <a:spAutoFit/>
          </a:bodyPr>
          <a:lstStyle/>
          <a:p>
            <a:r>
              <a:rPr lang="en-US" sz="2400"/>
              <a:t> Dealing with missing values.</a:t>
            </a:r>
          </a:p>
          <a:p>
            <a:r>
              <a:rPr lang="en-US" sz="2400"/>
              <a:t> Need at least 50% non-NA values (columns with more than these </a:t>
            </a:r>
          </a:p>
          <a:p>
            <a:r>
              <a:rPr lang="en-US" sz="2400"/>
              <a:t> will be dropped</a:t>
            </a:r>
            <a:r>
              <a:rPr lang="en-US"/>
              <a:t>)</a:t>
            </a:r>
          </a:p>
          <a:p>
            <a:endParaRPr lang="en-US"/>
          </a:p>
        </p:txBody>
      </p:sp>
      <p:sp>
        <p:nvSpPr>
          <p:cNvPr id="14" name="Rectangle 13">
            <a:extLst>
              <a:ext uri="{FF2B5EF4-FFF2-40B4-BE49-F238E27FC236}">
                <a16:creationId xmlns:a16="http://schemas.microsoft.com/office/drawing/2014/main" id="{F99021FA-6228-431B-8088-61A7EB399FC4}"/>
              </a:ext>
            </a:extLst>
          </p:cNvPr>
          <p:cNvSpPr/>
          <p:nvPr/>
        </p:nvSpPr>
        <p:spPr>
          <a:xfrm>
            <a:off x="1511640" y="1710953"/>
            <a:ext cx="910834" cy="775422"/>
          </a:xfrm>
          <a:prstGeom prst="rect">
            <a:avLst/>
          </a:prstGeom>
          <a: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Rounded Corners 17">
            <a:extLst>
              <a:ext uri="{FF2B5EF4-FFF2-40B4-BE49-F238E27FC236}">
                <a16:creationId xmlns:a16="http://schemas.microsoft.com/office/drawing/2014/main" id="{47CCC074-C25B-4F58-94FB-34515653B8F4}"/>
              </a:ext>
            </a:extLst>
          </p:cNvPr>
          <p:cNvSpPr/>
          <p:nvPr/>
        </p:nvSpPr>
        <p:spPr>
          <a:xfrm>
            <a:off x="1069145" y="4928339"/>
            <a:ext cx="10750060" cy="170585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Rectangle 19">
            <a:extLst>
              <a:ext uri="{FF2B5EF4-FFF2-40B4-BE49-F238E27FC236}">
                <a16:creationId xmlns:a16="http://schemas.microsoft.com/office/drawing/2014/main" id="{8B77E7E3-B328-4012-8DD5-C02CDF59CF5A}"/>
              </a:ext>
            </a:extLst>
          </p:cNvPr>
          <p:cNvSpPr/>
          <p:nvPr/>
        </p:nvSpPr>
        <p:spPr>
          <a:xfrm>
            <a:off x="1374306" y="5035781"/>
            <a:ext cx="1048168" cy="780204"/>
          </a:xfrm>
          <a:prstGeom prst="rect">
            <a:avLst/>
          </a:prstGeom>
          <a: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TextBox 20">
            <a:extLst>
              <a:ext uri="{FF2B5EF4-FFF2-40B4-BE49-F238E27FC236}">
                <a16:creationId xmlns:a16="http://schemas.microsoft.com/office/drawing/2014/main" id="{24431283-8E3F-4841-A799-1241835E42CA}"/>
              </a:ext>
            </a:extLst>
          </p:cNvPr>
          <p:cNvSpPr txBox="1"/>
          <p:nvPr/>
        </p:nvSpPr>
        <p:spPr>
          <a:xfrm>
            <a:off x="2549081" y="5162270"/>
            <a:ext cx="8887953" cy="830997"/>
          </a:xfrm>
          <a:prstGeom prst="rect">
            <a:avLst/>
          </a:prstGeom>
          <a:noFill/>
        </p:spPr>
        <p:txBody>
          <a:bodyPr wrap="square" rtlCol="0">
            <a:spAutoFit/>
          </a:bodyPr>
          <a:lstStyle/>
          <a:p>
            <a:r>
              <a:rPr lang="en-US" sz="2400"/>
              <a:t>Imputing missing values with mean (it’s an estimate to observe the whole dataset</a:t>
            </a:r>
          </a:p>
        </p:txBody>
      </p:sp>
    </p:spTree>
    <p:extLst>
      <p:ext uri="{BB962C8B-B14F-4D97-AF65-F5344CB8AC3E}">
        <p14:creationId xmlns:p14="http://schemas.microsoft.com/office/powerpoint/2010/main" val="202070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20" y="0"/>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CORRELATION VALUES vs SALE PRICE</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80EB818-9B3D-4ED5-B62C-970535A4C887}"/>
              </a:ext>
            </a:extLst>
          </p:cNvPr>
          <p:cNvSpPr/>
          <p:nvPr/>
        </p:nvSpPr>
        <p:spPr>
          <a:xfrm>
            <a:off x="523875" y="1491364"/>
            <a:ext cx="10969430" cy="514753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4" name="Picture 3" descr="Graphical user interface&#10;&#10;Description automatically generated with low confidence">
            <a:extLst>
              <a:ext uri="{FF2B5EF4-FFF2-40B4-BE49-F238E27FC236}">
                <a16:creationId xmlns:a16="http://schemas.microsoft.com/office/drawing/2014/main" id="{43B64A77-57EB-4B86-9C02-35FE84A7B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06" y="1972053"/>
            <a:ext cx="2712056" cy="4029637"/>
          </a:xfrm>
          <a:prstGeom prst="rect">
            <a:avLst/>
          </a:prstGeom>
        </p:spPr>
      </p:pic>
      <p:pic>
        <p:nvPicPr>
          <p:cNvPr id="7" name="Picture 6" descr="Square&#10;&#10;Description automatically generated with low confidence">
            <a:extLst>
              <a:ext uri="{FF2B5EF4-FFF2-40B4-BE49-F238E27FC236}">
                <a16:creationId xmlns:a16="http://schemas.microsoft.com/office/drawing/2014/main" id="{830EB82A-7E63-4CDD-BFCA-C0E5CA2720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7262" y="1419601"/>
            <a:ext cx="8147538" cy="5473505"/>
          </a:xfrm>
          <a:prstGeom prst="rect">
            <a:avLst/>
          </a:prstGeom>
        </p:spPr>
      </p:pic>
    </p:spTree>
    <p:extLst>
      <p:ext uri="{BB962C8B-B14F-4D97-AF65-F5344CB8AC3E}">
        <p14:creationId xmlns:p14="http://schemas.microsoft.com/office/powerpoint/2010/main" val="320048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0" y="1282"/>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Scatter Plots</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27A8DB5F-32F8-42AB-91F3-4AAD7F5E9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1957295"/>
            <a:ext cx="5485714" cy="3657143"/>
          </a:xfrm>
          <a:prstGeom prst="rect">
            <a:avLst/>
          </a:prstGeom>
        </p:spPr>
      </p:pic>
      <p:pic>
        <p:nvPicPr>
          <p:cNvPr id="7" name="Picture 6" descr="Chart, scatter chart&#10;&#10;Description automatically generated">
            <a:extLst>
              <a:ext uri="{FF2B5EF4-FFF2-40B4-BE49-F238E27FC236}">
                <a16:creationId xmlns:a16="http://schemas.microsoft.com/office/drawing/2014/main" id="{BDA6428F-E05D-4FCF-802B-53DC70AED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498" y="1957294"/>
            <a:ext cx="5485714" cy="3657143"/>
          </a:xfrm>
          <a:prstGeom prst="rect">
            <a:avLst/>
          </a:prstGeom>
        </p:spPr>
      </p:pic>
    </p:spTree>
    <p:extLst>
      <p:ext uri="{BB962C8B-B14F-4D97-AF65-F5344CB8AC3E}">
        <p14:creationId xmlns:p14="http://schemas.microsoft.com/office/powerpoint/2010/main" val="328654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house with trees in the front&#10;&#10;Description automatically generated with low confidence">
            <a:extLst>
              <a:ext uri="{FF2B5EF4-FFF2-40B4-BE49-F238E27FC236}">
                <a16:creationId xmlns:a16="http://schemas.microsoft.com/office/drawing/2014/main" id="{4F30F94D-BAA8-4A23-BCD3-B84E04D2B9B8}"/>
              </a:ext>
            </a:extLst>
          </p:cNvPr>
          <p:cNvPicPr>
            <a:picLocks noChangeAspect="1"/>
          </p:cNvPicPr>
          <p:nvPr/>
        </p:nvPicPr>
        <p:blipFill rotWithShape="1">
          <a:blip r:embed="rId2">
            <a:extLst>
              <a:ext uri="{28A0092B-C50C-407E-A947-70E740481C1C}">
                <a14:useLocalDpi xmlns:a14="http://schemas.microsoft.com/office/drawing/2010/main" val="0"/>
              </a:ext>
            </a:extLst>
          </a:blip>
          <a:srcRect l="15501" r="10721"/>
          <a:stretch/>
        </p:blipFill>
        <p:spPr>
          <a:xfrm>
            <a:off x="0" y="1282"/>
            <a:ext cx="12191980" cy="6856718"/>
          </a:xfrm>
          <a:prstGeom prst="rect">
            <a:avLst/>
          </a:prstGeom>
        </p:spPr>
      </p:pic>
      <p:sp>
        <p:nvSpPr>
          <p:cNvPr id="15"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6AAB8D-CF97-4440-9ABF-408B62393FA7}"/>
              </a:ext>
            </a:extLst>
          </p:cNvPr>
          <p:cNvSpPr txBox="1"/>
          <p:nvPr/>
        </p:nvSpPr>
        <p:spPr>
          <a:xfrm>
            <a:off x="523875" y="42595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mj-lt"/>
                <a:ea typeface="+mj-ea"/>
                <a:cs typeface="+mj-cs"/>
              </a:rPr>
              <a:t>Scatter Plots</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Chart, scatter chart&#10;&#10;Description automatically generated">
            <a:extLst>
              <a:ext uri="{FF2B5EF4-FFF2-40B4-BE49-F238E27FC236}">
                <a16:creationId xmlns:a16="http://schemas.microsoft.com/office/drawing/2014/main" id="{42FEDFEA-93AA-4FD6-BED4-9762F2030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44" y="1712970"/>
            <a:ext cx="5485714" cy="3657143"/>
          </a:xfrm>
          <a:prstGeom prst="rect">
            <a:avLst/>
          </a:prstGeom>
        </p:spPr>
      </p:pic>
      <p:pic>
        <p:nvPicPr>
          <p:cNvPr id="9" name="Picture 8" descr="Chart, scatter chart&#10;&#10;Description automatically generated">
            <a:extLst>
              <a:ext uri="{FF2B5EF4-FFF2-40B4-BE49-F238E27FC236}">
                <a16:creationId xmlns:a16="http://schemas.microsoft.com/office/drawing/2014/main" id="{FEF0D801-7E6E-4C7D-9807-9C63F6AB14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9086" y="1712970"/>
            <a:ext cx="5485714" cy="3657143"/>
          </a:xfrm>
          <a:prstGeom prst="rect">
            <a:avLst/>
          </a:prstGeom>
        </p:spPr>
      </p:pic>
    </p:spTree>
    <p:extLst>
      <p:ext uri="{BB962C8B-B14F-4D97-AF65-F5344CB8AC3E}">
        <p14:creationId xmlns:p14="http://schemas.microsoft.com/office/powerpoint/2010/main" val="423329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helentan3839@gmail.com</dc:creator>
  <cp:revision>51</cp:revision>
  <dcterms:created xsi:type="dcterms:W3CDTF">2022-05-26T18:01:45Z</dcterms:created>
  <dcterms:modified xsi:type="dcterms:W3CDTF">2022-05-31T02:52:07Z</dcterms:modified>
</cp:coreProperties>
</file>