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88989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889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88989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8898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88989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8898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d3ef998b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d3ef998b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f889893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f88989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6f889893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6f8898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d3ef998b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d3ef998b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d3ef998b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d3ef998b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PROJECT ASSIGNMENT</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Naduja Mohamed </a:t>
            </a:r>
            <a:endParaRPr/>
          </a:p>
          <a:p>
            <a:pPr indent="0" lvl="0" marL="0" rtl="0" algn="l">
              <a:spcBef>
                <a:spcPts val="0"/>
              </a:spcBef>
              <a:spcAft>
                <a:spcPts val="0"/>
              </a:spcAft>
              <a:buNone/>
            </a:pPr>
            <a:r>
              <a:rPr lang="en"/>
              <a:t>Student ID: 23027771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1200"/>
              </a:spcBef>
              <a:spcAft>
                <a:spcPts val="1200"/>
              </a:spcAft>
              <a:buNone/>
            </a:pPr>
            <a:r>
              <a:rPr b="1" lang="en" sz="2448">
                <a:solidFill>
                  <a:srgbClr val="FFFFFF"/>
                </a:solidFill>
                <a:latin typeface="Arial"/>
                <a:ea typeface="Arial"/>
                <a:cs typeface="Arial"/>
                <a:sym typeface="Arial"/>
              </a:rPr>
              <a:t>AGENDA</a:t>
            </a:r>
            <a:endParaRPr sz="28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n" sz="2048">
                <a:solidFill>
                  <a:srgbClr val="FFFFFF"/>
                </a:solidFill>
                <a:latin typeface="Arial"/>
                <a:ea typeface="Arial"/>
                <a:cs typeface="Arial"/>
                <a:sym typeface="Arial"/>
              </a:rPr>
              <a:t>   </a:t>
            </a:r>
            <a:r>
              <a:rPr lang="en" sz="2148">
                <a:solidFill>
                  <a:srgbClr val="FFFFFF"/>
                </a:solidFill>
                <a:latin typeface="Verdana"/>
                <a:ea typeface="Verdana"/>
                <a:cs typeface="Verdana"/>
                <a:sym typeface="Verdana"/>
              </a:rPr>
              <a:t>   </a:t>
            </a:r>
            <a:endParaRPr sz="2508">
              <a:solidFill>
                <a:srgbClr val="FFFFFF"/>
              </a:solidFill>
              <a:latin typeface="Verdana"/>
              <a:ea typeface="Verdana"/>
              <a:cs typeface="Verdana"/>
              <a:sym typeface="Verdana"/>
            </a:endParaRPr>
          </a:p>
          <a:p>
            <a:pPr indent="-375920" lvl="1" marL="914400" rtl="0" algn="l">
              <a:spcBef>
                <a:spcPts val="1200"/>
              </a:spcBef>
              <a:spcAft>
                <a:spcPts val="0"/>
              </a:spcAft>
              <a:buClr>
                <a:srgbClr val="FFFFFF"/>
              </a:buClr>
              <a:buSzPct val="116729"/>
              <a:buFont typeface="Verdana"/>
              <a:buChar char="○"/>
            </a:pPr>
            <a:r>
              <a:rPr lang="en" sz="2148">
                <a:solidFill>
                  <a:srgbClr val="FFFFFF"/>
                </a:solidFill>
                <a:latin typeface="Verdana"/>
                <a:ea typeface="Verdana"/>
                <a:cs typeface="Verdana"/>
                <a:sym typeface="Verdana"/>
              </a:rPr>
              <a:t>Database design and normalisation</a:t>
            </a:r>
            <a:endParaRPr sz="2148">
              <a:solidFill>
                <a:srgbClr val="FFFFFF"/>
              </a:solidFill>
              <a:latin typeface="Verdana"/>
              <a:ea typeface="Verdana"/>
              <a:cs typeface="Verdana"/>
              <a:sym typeface="Verdana"/>
            </a:endParaRPr>
          </a:p>
          <a:p>
            <a:pPr indent="-354806" lvl="1" marL="914400" rtl="0" algn="l">
              <a:spcBef>
                <a:spcPts val="0"/>
              </a:spcBef>
              <a:spcAft>
                <a:spcPts val="0"/>
              </a:spcAft>
              <a:buClr>
                <a:srgbClr val="FFFFFF"/>
              </a:buClr>
              <a:buSzPct val="100000"/>
              <a:buFont typeface="Verdana"/>
              <a:buChar char="○"/>
            </a:pPr>
            <a:r>
              <a:rPr lang="en" sz="2148">
                <a:solidFill>
                  <a:srgbClr val="FFFFFF"/>
                </a:solidFill>
                <a:latin typeface="Verdana"/>
                <a:ea typeface="Verdana"/>
                <a:cs typeface="Verdana"/>
                <a:sym typeface="Verdana"/>
              </a:rPr>
              <a:t>Design Choices and implementation</a:t>
            </a:r>
            <a:endParaRPr sz="2148">
              <a:solidFill>
                <a:srgbClr val="FFFFFF"/>
              </a:solidFill>
              <a:latin typeface="Verdana"/>
              <a:ea typeface="Verdana"/>
              <a:cs typeface="Verdana"/>
              <a:sym typeface="Verdana"/>
            </a:endParaRPr>
          </a:p>
          <a:p>
            <a:pPr indent="-354806" lvl="1" marL="914400" rtl="0" algn="l">
              <a:spcBef>
                <a:spcPts val="0"/>
              </a:spcBef>
              <a:spcAft>
                <a:spcPts val="0"/>
              </a:spcAft>
              <a:buClr>
                <a:srgbClr val="FFFFFF"/>
              </a:buClr>
              <a:buSzPct val="100000"/>
              <a:buFont typeface="Verdana"/>
              <a:buChar char="○"/>
            </a:pPr>
            <a:r>
              <a:rPr lang="en" sz="2148">
                <a:solidFill>
                  <a:srgbClr val="FFFFFF"/>
                </a:solidFill>
                <a:latin typeface="Verdana"/>
                <a:ea typeface="Verdana"/>
                <a:cs typeface="Verdana"/>
                <a:sym typeface="Verdana"/>
              </a:rPr>
              <a:t>LESP Aspects</a:t>
            </a:r>
            <a:endParaRPr sz="2148">
              <a:solidFill>
                <a:srgbClr val="FFFFFF"/>
              </a:solidFill>
              <a:latin typeface="Verdana"/>
              <a:ea typeface="Verdana"/>
              <a:cs typeface="Verdana"/>
              <a:sym typeface="Verdana"/>
            </a:endParaRPr>
          </a:p>
          <a:p>
            <a:pPr indent="-375920" lvl="1" marL="914400" rtl="0" algn="l">
              <a:spcBef>
                <a:spcPts val="0"/>
              </a:spcBef>
              <a:spcAft>
                <a:spcPts val="0"/>
              </a:spcAft>
              <a:buClr>
                <a:srgbClr val="FFFFFF"/>
              </a:buClr>
              <a:buSzPct val="100000"/>
              <a:buFont typeface="Verdana"/>
              <a:buChar char="○"/>
            </a:pPr>
            <a:r>
              <a:rPr lang="en" sz="2508">
                <a:solidFill>
                  <a:srgbClr val="FFFFFF"/>
                </a:solidFill>
                <a:latin typeface="Verdana"/>
                <a:ea typeface="Verdana"/>
                <a:cs typeface="Verdana"/>
                <a:sym typeface="Verdana"/>
              </a:rPr>
              <a:t>Demonstration of Website Functionality</a:t>
            </a:r>
            <a:endParaRPr sz="2508">
              <a:solidFill>
                <a:srgbClr val="FFFFFF"/>
              </a:solidFill>
              <a:latin typeface="Verdana"/>
              <a:ea typeface="Verdana"/>
              <a:cs typeface="Verdana"/>
              <a:sym typeface="Verdana"/>
            </a:endParaRPr>
          </a:p>
          <a:p>
            <a:pPr indent="-375920" lvl="1" marL="914400" rtl="0" algn="l">
              <a:spcBef>
                <a:spcPts val="0"/>
              </a:spcBef>
              <a:spcAft>
                <a:spcPts val="0"/>
              </a:spcAft>
              <a:buClr>
                <a:srgbClr val="FFFFFF"/>
              </a:buClr>
              <a:buSzPct val="100000"/>
              <a:buFont typeface="Verdana"/>
              <a:buChar char="○"/>
            </a:pPr>
            <a:r>
              <a:rPr lang="en" sz="2508">
                <a:solidFill>
                  <a:srgbClr val="FFFFFF"/>
                </a:solidFill>
                <a:latin typeface="Verdana"/>
                <a:ea typeface="Verdana"/>
                <a:cs typeface="Verdana"/>
                <a:sym typeface="Verdana"/>
              </a:rPr>
              <a:t>Summary and Self-Evaluation</a:t>
            </a:r>
            <a:endParaRPr b="1" sz="1500">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4294967295" type="title"/>
          </p:nvPr>
        </p:nvSpPr>
        <p:spPr>
          <a:xfrm>
            <a:off x="387900" y="45802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LESP ASPECTS</a:t>
            </a:r>
            <a:endParaRPr/>
          </a:p>
        </p:txBody>
      </p:sp>
      <p:grpSp>
        <p:nvGrpSpPr>
          <p:cNvPr id="147" name="Google Shape;147;p15"/>
          <p:cNvGrpSpPr/>
          <p:nvPr/>
        </p:nvGrpSpPr>
        <p:grpSpPr>
          <a:xfrm>
            <a:off x="431825" y="1342525"/>
            <a:ext cx="2683300" cy="3302700"/>
            <a:chOff x="431825" y="1342525"/>
            <a:chExt cx="2683300" cy="3302700"/>
          </a:xfrm>
        </p:grpSpPr>
        <p:sp>
          <p:nvSpPr>
            <p:cNvPr id="148" name="Google Shape;148;p15"/>
            <p:cNvSpPr/>
            <p:nvPr/>
          </p:nvSpPr>
          <p:spPr>
            <a:xfrm>
              <a:off x="431825" y="1342525"/>
              <a:ext cx="26832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nvSpPr>
          <p:spPr>
            <a:xfrm>
              <a:off x="431925" y="1342525"/>
              <a:ext cx="26832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5"/>
          <p:cNvSpPr txBox="1"/>
          <p:nvPr>
            <p:ph idx="4294967295" type="body"/>
          </p:nvPr>
        </p:nvSpPr>
        <p:spPr>
          <a:xfrm>
            <a:off x="489192" y="13377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cxnSp>
        <p:nvCxnSpPr>
          <p:cNvPr id="151" name="Google Shape;151;p15"/>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152" name="Google Shape;152;p15"/>
          <p:cNvSpPr txBox="1"/>
          <p:nvPr>
            <p:ph idx="4294967295" type="body"/>
          </p:nvPr>
        </p:nvSpPr>
        <p:spPr>
          <a:xfrm>
            <a:off x="933875" y="1337725"/>
            <a:ext cx="2101800" cy="823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t>LEGAL</a:t>
            </a:r>
            <a:endParaRPr>
              <a:solidFill>
                <a:schemeClr val="lt1"/>
              </a:solidFill>
            </a:endParaRPr>
          </a:p>
        </p:txBody>
      </p:sp>
      <p:sp>
        <p:nvSpPr>
          <p:cNvPr id="153" name="Google Shape;153;p15"/>
          <p:cNvSpPr txBox="1"/>
          <p:nvPr>
            <p:ph idx="4294967295" type="body"/>
          </p:nvPr>
        </p:nvSpPr>
        <p:spPr>
          <a:xfrm>
            <a:off x="508125" y="2268950"/>
            <a:ext cx="2530800" cy="2376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1400"/>
              <a:t>User informed consent:Terms and conditions and privacy policy clearly outlined for user. Users are informed on how their data is being used</a:t>
            </a:r>
            <a:endParaRPr sz="1400"/>
          </a:p>
          <a:p>
            <a:pPr indent="0" lvl="0" marL="0" rtl="0" algn="l">
              <a:spcBef>
                <a:spcPts val="1200"/>
              </a:spcBef>
              <a:spcAft>
                <a:spcPts val="0"/>
              </a:spcAft>
              <a:buNone/>
            </a:pPr>
            <a:r>
              <a:rPr lang="en" sz="1400"/>
              <a:t>Data security measures:Implemented secure authentication and encryption to ensure user data is protected from unauthorised access. User can see their dashboard only once they are logged in.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400"/>
          </a:p>
        </p:txBody>
      </p:sp>
      <p:grpSp>
        <p:nvGrpSpPr>
          <p:cNvPr id="154" name="Google Shape;154;p15"/>
          <p:cNvGrpSpPr/>
          <p:nvPr/>
        </p:nvGrpSpPr>
        <p:grpSpPr>
          <a:xfrm>
            <a:off x="3221800" y="1342525"/>
            <a:ext cx="2673003" cy="3302700"/>
            <a:chOff x="3221800" y="1342525"/>
            <a:chExt cx="2673003" cy="3302700"/>
          </a:xfrm>
        </p:grpSpPr>
        <p:sp>
          <p:nvSpPr>
            <p:cNvPr id="155" name="Google Shape;155;p15"/>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15"/>
          <p:cNvSpPr txBox="1"/>
          <p:nvPr>
            <p:ph idx="4294967295" type="body"/>
          </p:nvPr>
        </p:nvSpPr>
        <p:spPr>
          <a:xfrm>
            <a:off x="3275767" y="13377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2</a:t>
            </a:r>
            <a:endParaRPr>
              <a:solidFill>
                <a:schemeClr val="lt1"/>
              </a:solidFill>
            </a:endParaRPr>
          </a:p>
        </p:txBody>
      </p:sp>
      <p:cxnSp>
        <p:nvCxnSpPr>
          <p:cNvPr id="158" name="Google Shape;158;p15"/>
          <p:cNvCxnSpPr/>
          <p:nvPr/>
        </p:nvCxnSpPr>
        <p:spPr>
          <a:xfrm>
            <a:off x="3647550" y="1514725"/>
            <a:ext cx="0" cy="478800"/>
          </a:xfrm>
          <a:prstGeom prst="straightConnector1">
            <a:avLst/>
          </a:prstGeom>
          <a:noFill/>
          <a:ln cap="flat" cmpd="sng" w="9525">
            <a:solidFill>
              <a:schemeClr val="lt1"/>
            </a:solidFill>
            <a:prstDash val="solid"/>
            <a:round/>
            <a:headEnd len="sm" w="sm" type="none"/>
            <a:tailEnd len="sm" w="sm" type="none"/>
          </a:ln>
        </p:spPr>
      </p:cxnSp>
      <p:sp>
        <p:nvSpPr>
          <p:cNvPr id="159" name="Google Shape;159;p15"/>
          <p:cNvSpPr txBox="1"/>
          <p:nvPr>
            <p:ph idx="4294967295" type="body"/>
          </p:nvPr>
        </p:nvSpPr>
        <p:spPr>
          <a:xfrm>
            <a:off x="3723750" y="1342525"/>
            <a:ext cx="2101800" cy="823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t>ETHICAL</a:t>
            </a:r>
            <a:endParaRPr>
              <a:solidFill>
                <a:schemeClr val="lt1"/>
              </a:solidFill>
            </a:endParaRPr>
          </a:p>
        </p:txBody>
      </p:sp>
      <p:sp>
        <p:nvSpPr>
          <p:cNvPr id="160" name="Google Shape;160;p15"/>
          <p:cNvSpPr txBox="1"/>
          <p:nvPr>
            <p:ph idx="4294967295" type="body"/>
          </p:nvPr>
        </p:nvSpPr>
        <p:spPr>
          <a:xfrm>
            <a:off x="3294700" y="2268950"/>
            <a:ext cx="2530800" cy="2376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1400"/>
          </a:p>
          <a:p>
            <a:pPr indent="0" lvl="0" marL="457200" rtl="0" algn="l">
              <a:spcBef>
                <a:spcPts val="1200"/>
              </a:spcBef>
              <a:spcAft>
                <a:spcPts val="0"/>
              </a:spcAft>
              <a:buNone/>
            </a:pPr>
            <a:r>
              <a:rPr lang="en" sz="1400"/>
              <a:t>Transparency and confidentiality: Website ensures transparency with user by clearly communicating data collection policy. User is well informed on how their data is to be collected and who has access</a:t>
            </a:r>
            <a:endParaRPr sz="1400"/>
          </a:p>
          <a:p>
            <a:pPr indent="0" lvl="0" marL="457200" rtl="0" algn="l">
              <a:spcBef>
                <a:spcPts val="0"/>
              </a:spcBef>
              <a:spcAft>
                <a:spcPts val="0"/>
              </a:spcAft>
              <a:buNone/>
            </a:pPr>
            <a:r>
              <a:t/>
            </a:r>
            <a:endParaRPr sz="1400"/>
          </a:p>
        </p:txBody>
      </p:sp>
      <p:grpSp>
        <p:nvGrpSpPr>
          <p:cNvPr id="161" name="Google Shape;161;p15"/>
          <p:cNvGrpSpPr/>
          <p:nvPr/>
        </p:nvGrpSpPr>
        <p:grpSpPr>
          <a:xfrm>
            <a:off x="6007125" y="1342525"/>
            <a:ext cx="2673000" cy="3302700"/>
            <a:chOff x="6007125" y="1342525"/>
            <a:chExt cx="2673000" cy="3302700"/>
          </a:xfrm>
        </p:grpSpPr>
        <p:sp>
          <p:nvSpPr>
            <p:cNvPr id="162" name="Google Shape;162;p15"/>
            <p:cNvSpPr/>
            <p:nvPr/>
          </p:nvSpPr>
          <p:spPr>
            <a:xfrm>
              <a:off x="6007125"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txBox="1"/>
            <p:nvPr/>
          </p:nvSpPr>
          <p:spPr>
            <a:xfrm>
              <a:off x="6007125"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5"/>
          <p:cNvSpPr txBox="1"/>
          <p:nvPr>
            <p:ph idx="4294967295" type="body"/>
          </p:nvPr>
        </p:nvSpPr>
        <p:spPr>
          <a:xfrm>
            <a:off x="6058742" y="13377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3</a:t>
            </a:r>
            <a:endParaRPr>
              <a:solidFill>
                <a:schemeClr val="lt1"/>
              </a:solidFill>
            </a:endParaRPr>
          </a:p>
        </p:txBody>
      </p:sp>
      <p:cxnSp>
        <p:nvCxnSpPr>
          <p:cNvPr id="165" name="Google Shape;165;p15"/>
          <p:cNvCxnSpPr/>
          <p:nvPr/>
        </p:nvCxnSpPr>
        <p:spPr>
          <a:xfrm>
            <a:off x="6427225" y="1514725"/>
            <a:ext cx="0" cy="478800"/>
          </a:xfrm>
          <a:prstGeom prst="straightConnector1">
            <a:avLst/>
          </a:prstGeom>
          <a:noFill/>
          <a:ln cap="flat" cmpd="sng" w="9525">
            <a:solidFill>
              <a:schemeClr val="lt1"/>
            </a:solidFill>
            <a:prstDash val="solid"/>
            <a:round/>
            <a:headEnd len="sm" w="sm" type="none"/>
            <a:tailEnd len="sm" w="sm" type="none"/>
          </a:ln>
        </p:spPr>
      </p:cxnSp>
      <p:sp>
        <p:nvSpPr>
          <p:cNvPr id="166" name="Google Shape;166;p15"/>
          <p:cNvSpPr txBox="1"/>
          <p:nvPr>
            <p:ph idx="4294967295" type="body"/>
          </p:nvPr>
        </p:nvSpPr>
        <p:spPr>
          <a:xfrm>
            <a:off x="6503425" y="1342525"/>
            <a:ext cx="2101800" cy="823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t>SOCIAL     </a:t>
            </a:r>
            <a:endParaRPr/>
          </a:p>
        </p:txBody>
      </p:sp>
      <p:sp>
        <p:nvSpPr>
          <p:cNvPr id="167" name="Google Shape;167;p15"/>
          <p:cNvSpPr txBox="1"/>
          <p:nvPr>
            <p:ph idx="4294967295" type="body"/>
          </p:nvPr>
        </p:nvSpPr>
        <p:spPr>
          <a:xfrm>
            <a:off x="6077675" y="2268950"/>
            <a:ext cx="2530800" cy="237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Accessibility:Website ensures it is inclusive and accessible to as many people as possible.features include colour contrast considerations for color blind people and alt text for images.</a:t>
            </a:r>
            <a:endParaRPr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6"/>
          <p:cNvSpPr txBox="1"/>
          <p:nvPr/>
        </p:nvSpPr>
        <p:spPr>
          <a:xfrm>
            <a:off x="481475" y="272150"/>
            <a:ext cx="8247900" cy="10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Lato"/>
                <a:ea typeface="Lato"/>
                <a:cs typeface="Lato"/>
                <a:sym typeface="Lato"/>
              </a:rPr>
              <a:t>LESP ASPECTS</a:t>
            </a:r>
            <a:endParaRPr sz="2600">
              <a:solidFill>
                <a:schemeClr val="lt1"/>
              </a:solidFill>
              <a:latin typeface="Lato"/>
              <a:ea typeface="Lato"/>
              <a:cs typeface="Lato"/>
              <a:sym typeface="Lato"/>
            </a:endParaRPr>
          </a:p>
        </p:txBody>
      </p:sp>
      <p:sp>
        <p:nvSpPr>
          <p:cNvPr id="173" name="Google Shape;173;p16"/>
          <p:cNvSpPr txBox="1"/>
          <p:nvPr/>
        </p:nvSpPr>
        <p:spPr>
          <a:xfrm>
            <a:off x="512875" y="1611925"/>
            <a:ext cx="8331900" cy="31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rPr lang="en" sz="2600">
                <a:solidFill>
                  <a:schemeClr val="lt1"/>
                </a:solidFill>
                <a:latin typeface="Lato"/>
                <a:ea typeface="Lato"/>
                <a:cs typeface="Lato"/>
                <a:sym typeface="Lato"/>
              </a:rPr>
              <a:t> code quality:for the most part website adheres to coding standard practices such as comments, read me file and ensuring readability </a:t>
            </a:r>
            <a:endParaRPr sz="1100"/>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Font typeface="Lato"/>
              <a:buAutoNum type="arabicPeriod"/>
            </a:pPr>
            <a:r>
              <a:rPr b="1" lang="en" sz="2100">
                <a:latin typeface="Lato"/>
                <a:ea typeface="Lato"/>
                <a:cs typeface="Lato"/>
                <a:sym typeface="Lato"/>
              </a:rPr>
              <a:t>Design Options and Implementation</a:t>
            </a:r>
            <a:endParaRPr/>
          </a:p>
        </p:txBody>
      </p:sp>
      <p:sp>
        <p:nvSpPr>
          <p:cNvPr id="179" name="Google Shape;179;p17"/>
          <p:cNvSpPr txBox="1"/>
          <p:nvPr>
            <p:ph idx="1" type="body"/>
          </p:nvPr>
        </p:nvSpPr>
        <p:spPr>
          <a:xfrm>
            <a:off x="460150" y="1057175"/>
            <a:ext cx="3978000" cy="3651900"/>
          </a:xfrm>
          <a:prstGeom prst="rect">
            <a:avLst/>
          </a:prstGeom>
        </p:spPr>
        <p:txBody>
          <a:bodyPr anchorCtr="0" anchor="t" bIns="91425" lIns="91425" spcFirstLastPara="1" rIns="91425" wrap="square" tIns="91425">
            <a:normAutofit/>
          </a:bodyPr>
          <a:lstStyle/>
          <a:p>
            <a:pPr indent="-271414" lvl="0" marL="457200" rtl="0" algn="l">
              <a:spcBef>
                <a:spcPts val="0"/>
              </a:spcBef>
              <a:spcAft>
                <a:spcPts val="0"/>
              </a:spcAft>
              <a:buSzPts val="674"/>
              <a:buAutoNum type="arabicPeriod"/>
            </a:pPr>
            <a:r>
              <a:rPr b="1" lang="en" sz="1474"/>
              <a:t>a simple and intuitive layout was </a:t>
            </a:r>
            <a:r>
              <a:rPr b="1" lang="en" sz="1474"/>
              <a:t>chosen</a:t>
            </a:r>
            <a:r>
              <a:rPr b="1" lang="en" sz="1474"/>
              <a:t> to improve user experience and navigation. </a:t>
            </a:r>
            <a:endParaRPr b="1" sz="1474"/>
          </a:p>
          <a:p>
            <a:pPr indent="-271414" lvl="0" marL="457200" rtl="0" algn="l">
              <a:spcBef>
                <a:spcPts val="0"/>
              </a:spcBef>
              <a:spcAft>
                <a:spcPts val="0"/>
              </a:spcAft>
              <a:buSzPts val="674"/>
              <a:buAutoNum type="arabicPeriod"/>
            </a:pPr>
            <a:r>
              <a:rPr b="1" lang="en" sz="1474"/>
              <a:t>Colour palette: A cohesive and simple colour palette was selected to represent professionalism and clarity. </a:t>
            </a:r>
            <a:endParaRPr b="1" sz="1474"/>
          </a:p>
          <a:p>
            <a:pPr indent="-271414" lvl="0" marL="457200" rtl="0" algn="l">
              <a:spcBef>
                <a:spcPts val="0"/>
              </a:spcBef>
              <a:spcAft>
                <a:spcPts val="0"/>
              </a:spcAft>
              <a:buSzPts val="674"/>
              <a:buAutoNum type="arabicPeriod"/>
            </a:pPr>
            <a:r>
              <a:rPr b="1" lang="en" sz="1474"/>
              <a:t> Navigation: Clear and simple navigation options were built to provide quick access to various areas of the website for </a:t>
            </a:r>
            <a:r>
              <a:rPr b="1" lang="en" sz="1474"/>
              <a:t>convenience</a:t>
            </a:r>
            <a:r>
              <a:rPr b="1" lang="en" sz="1474"/>
              <a:t> and easy use. </a:t>
            </a:r>
            <a:endParaRPr b="1" sz="1474"/>
          </a:p>
          <a:p>
            <a:pPr indent="-311150" lvl="0" marL="457200" rtl="0" algn="l">
              <a:spcBef>
                <a:spcPts val="0"/>
              </a:spcBef>
              <a:spcAft>
                <a:spcPts val="0"/>
              </a:spcAft>
              <a:buSzPts val="1300"/>
              <a:buAutoNum type="arabicPeriod"/>
            </a:pPr>
            <a:r>
              <a:t/>
            </a:r>
            <a:endParaRPr/>
          </a:p>
        </p:txBody>
      </p:sp>
      <p:sp>
        <p:nvSpPr>
          <p:cNvPr id="180" name="Google Shape;180;p17"/>
          <p:cNvSpPr txBox="1"/>
          <p:nvPr/>
        </p:nvSpPr>
        <p:spPr>
          <a:xfrm>
            <a:off x="5076500" y="1182775"/>
            <a:ext cx="3768300" cy="3412200"/>
          </a:xfrm>
          <a:prstGeom prst="rect">
            <a:avLst/>
          </a:prstGeom>
          <a:noFill/>
          <a:ln>
            <a:noFill/>
          </a:ln>
        </p:spPr>
        <p:txBody>
          <a:bodyPr anchorCtr="0" anchor="t" bIns="91425" lIns="91425" spcFirstLastPara="1" rIns="91425" wrap="square" tIns="91425">
            <a:noAutofit/>
          </a:bodyPr>
          <a:lstStyle/>
          <a:p>
            <a:pPr indent="-266700" lvl="0" marL="457200" rtl="0" algn="l">
              <a:lnSpc>
                <a:spcPct val="115000"/>
              </a:lnSpc>
              <a:spcBef>
                <a:spcPts val="0"/>
              </a:spcBef>
              <a:spcAft>
                <a:spcPts val="0"/>
              </a:spcAft>
              <a:buClr>
                <a:schemeClr val="lt1"/>
              </a:buClr>
              <a:buSzPts val="600"/>
              <a:buFont typeface="Lato"/>
              <a:buAutoNum type="arabicPeriod"/>
            </a:pPr>
            <a:r>
              <a:rPr b="1" lang="en">
                <a:solidFill>
                  <a:schemeClr val="lt1"/>
                </a:solidFill>
                <a:latin typeface="Lato"/>
                <a:ea typeface="Lato"/>
                <a:cs typeface="Lato"/>
                <a:sym typeface="Lato"/>
              </a:rPr>
              <a:t>Implementation Strategy: </a:t>
            </a:r>
            <a:endParaRPr b="1">
              <a:solidFill>
                <a:schemeClr val="lt1"/>
              </a:solidFill>
              <a:latin typeface="Lato"/>
              <a:ea typeface="Lato"/>
              <a:cs typeface="Lato"/>
              <a:sym typeface="Lato"/>
            </a:endParaRPr>
          </a:p>
          <a:p>
            <a:pPr indent="-266700" lvl="0" marL="457200" rtl="0" algn="l">
              <a:lnSpc>
                <a:spcPct val="115000"/>
              </a:lnSpc>
              <a:spcBef>
                <a:spcPts val="0"/>
              </a:spcBef>
              <a:spcAft>
                <a:spcPts val="0"/>
              </a:spcAft>
              <a:buClr>
                <a:schemeClr val="lt1"/>
              </a:buClr>
              <a:buSzPts val="600"/>
              <a:buFont typeface="Lato"/>
              <a:buAutoNum type="arabicPeriod"/>
            </a:pPr>
            <a:r>
              <a:rPr b="1" lang="en">
                <a:solidFill>
                  <a:schemeClr val="lt1"/>
                </a:solidFill>
                <a:latin typeface="Lato"/>
                <a:ea typeface="Lato"/>
                <a:cs typeface="Lato"/>
                <a:sym typeface="Lato"/>
              </a:rPr>
              <a:t>Responsive Design: My website is responsive, allowing for optimal viewing and interaction on a variety of devices and screens. </a:t>
            </a:r>
            <a:endParaRPr b="1">
              <a:solidFill>
                <a:schemeClr val="lt1"/>
              </a:solidFill>
              <a:latin typeface="Lato"/>
              <a:ea typeface="Lato"/>
              <a:cs typeface="Lato"/>
              <a:sym typeface="Lato"/>
            </a:endParaRPr>
          </a:p>
          <a:p>
            <a:pPr indent="-266700" lvl="0" marL="457200" rtl="0" algn="l">
              <a:lnSpc>
                <a:spcPct val="115000"/>
              </a:lnSpc>
              <a:spcBef>
                <a:spcPts val="0"/>
              </a:spcBef>
              <a:spcAft>
                <a:spcPts val="0"/>
              </a:spcAft>
              <a:buClr>
                <a:schemeClr val="lt1"/>
              </a:buClr>
              <a:buSzPts val="600"/>
              <a:buFont typeface="Lato"/>
              <a:buAutoNum type="arabicPeriod"/>
            </a:pPr>
            <a:r>
              <a:rPr b="1" lang="en">
                <a:solidFill>
                  <a:schemeClr val="lt1"/>
                </a:solidFill>
                <a:latin typeface="Lato"/>
                <a:ea typeface="Lato"/>
                <a:cs typeface="Lato"/>
                <a:sym typeface="Lato"/>
              </a:rPr>
              <a:t>Security Measures: To safeguard user from details being accessed by just anyone, login system was set up.</a:t>
            </a:r>
            <a:endParaRPr b="1">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AutoNum type="arabicPeriod"/>
            </a:pPr>
            <a:r>
              <a:rPr b="1" lang="en">
                <a:solidFill>
                  <a:schemeClr val="lt1"/>
                </a:solidFill>
                <a:latin typeface="Lato"/>
                <a:ea typeface="Lato"/>
                <a:cs typeface="Lato"/>
                <a:sym typeface="Lato"/>
              </a:rPr>
              <a:t>User friendly forms: forms are implemented with clear input fields and prompts to make the process easy for user to submit</a:t>
            </a:r>
            <a:endParaRPr b="1">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2082075" y="19850"/>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Db design and normalisation </a:t>
            </a:r>
            <a:endParaRPr/>
          </a:p>
        </p:txBody>
      </p:sp>
      <p:sp>
        <p:nvSpPr>
          <p:cNvPr id="186" name="Google Shape;186;p18"/>
          <p:cNvSpPr txBox="1"/>
          <p:nvPr>
            <p:ph idx="1" type="subTitle"/>
          </p:nvPr>
        </p:nvSpPr>
        <p:spPr>
          <a:xfrm>
            <a:off x="219925" y="1360875"/>
            <a:ext cx="4720500" cy="395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decision leading to 3nf:</a:t>
            </a:r>
            <a:endParaRPr/>
          </a:p>
          <a:p>
            <a:pPr indent="0" lvl="0" marL="0" rtl="0" algn="l">
              <a:spcBef>
                <a:spcPts val="0"/>
              </a:spcBef>
              <a:spcAft>
                <a:spcPts val="0"/>
              </a:spcAft>
              <a:buNone/>
            </a:pPr>
            <a:r>
              <a:rPr lang="en"/>
              <a:t> User and Admin Separation: By keeping the user and admin tables apart, it is possible to distinguish between administrators and ordinary users.</a:t>
            </a:r>
            <a:endParaRPr/>
          </a:p>
          <a:p>
            <a:pPr indent="0" lvl="0" marL="0" rtl="0" algn="l">
              <a:spcBef>
                <a:spcPts val="0"/>
              </a:spcBef>
              <a:spcAft>
                <a:spcPts val="0"/>
              </a:spcAft>
              <a:buNone/>
            </a:pPr>
            <a:r>
              <a:rPr lang="en"/>
              <a:t>Relationship between City and Hotel: In the hotel table, the foreign key city_id denotes the association between each hotel and a city. In doing so, redundancy is avoided and data integrity is preserved.</a:t>
            </a:r>
            <a:endParaRPr/>
          </a:p>
          <a:p>
            <a:pPr indent="0" lvl="0" marL="0" rtl="0" algn="l">
              <a:spcBef>
                <a:spcPts val="0"/>
              </a:spcBef>
              <a:spcAft>
                <a:spcPts val="0"/>
              </a:spcAft>
              <a:buNone/>
            </a:pPr>
            <a:r>
              <a:rPr lang="en"/>
              <a:t>Room Types: The room_type table lists several room kinds along with the characteristics that correspond to them, such as price multiplier and capacity. This prevents repeating data and aids in the proper management of room information.</a:t>
            </a:r>
            <a:endParaRPr/>
          </a:p>
          <a:p>
            <a:pPr indent="0" lvl="0" marL="0" rtl="0" algn="l">
              <a:spcBef>
                <a:spcPts val="0"/>
              </a:spcBef>
              <a:spcAft>
                <a:spcPts val="0"/>
              </a:spcAft>
              <a:buNone/>
            </a:pPr>
            <a:r>
              <a:t/>
            </a:r>
            <a:endParaRPr/>
          </a:p>
        </p:txBody>
      </p:sp>
      <p:pic>
        <p:nvPicPr>
          <p:cNvPr id="187" name="Google Shape;187;p18"/>
          <p:cNvPicPr preferRelativeResize="0"/>
          <p:nvPr/>
        </p:nvPicPr>
        <p:blipFill>
          <a:blip r:embed="rId3">
            <a:alphaModFix/>
          </a:blip>
          <a:stretch>
            <a:fillRect/>
          </a:stretch>
        </p:blipFill>
        <p:spPr>
          <a:xfrm>
            <a:off x="4804375" y="19850"/>
            <a:ext cx="4339624" cy="5123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5557575" y="749025"/>
            <a:ext cx="3036300" cy="345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latin typeface="Lato"/>
                <a:ea typeface="Lato"/>
                <a:cs typeface="Lato"/>
                <a:sym typeface="Lato"/>
              </a:rPr>
              <a:t>Currency Management: A variety of currencies and their rates of exchange to GBP are handled by the currency table. This makes handling prices in different currencies flexible.</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Booking Information: The booking table records the user, hotel, room, dates of check-in and check-out, booking date, total cost, and currency, among other important booking facts. This structure supports detailed booking records</a:t>
            </a:r>
            <a:endParaRPr sz="1300">
              <a:latin typeface="Lato"/>
              <a:ea typeface="Lato"/>
              <a:cs typeface="Lato"/>
              <a:sym typeface="Lato"/>
            </a:endParaRPr>
          </a:p>
          <a:p>
            <a:pPr indent="0" lvl="0" marL="0" rtl="0" algn="l">
              <a:spcBef>
                <a:spcPts val="0"/>
              </a:spcBef>
              <a:spcAft>
                <a:spcPts val="0"/>
              </a:spcAft>
              <a:buNone/>
            </a:pPr>
            <a:r>
              <a:t/>
            </a:r>
            <a:endParaRPr/>
          </a:p>
        </p:txBody>
      </p:sp>
      <p:sp>
        <p:nvSpPr>
          <p:cNvPr id="193" name="Google Shape;193;p1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4" name="Google Shape;194;p19"/>
          <p:cNvSpPr txBox="1"/>
          <p:nvPr>
            <p:ph idx="2" type="body"/>
          </p:nvPr>
        </p:nvSpPr>
        <p:spPr>
          <a:xfrm>
            <a:off x="5035475" y="6013975"/>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19"/>
          <p:cNvPicPr preferRelativeResize="0"/>
          <p:nvPr/>
        </p:nvPicPr>
        <p:blipFill>
          <a:blip r:embed="rId3">
            <a:alphaModFix/>
          </a:blip>
          <a:stretch>
            <a:fillRect/>
          </a:stretch>
        </p:blipFill>
        <p:spPr>
          <a:xfrm>
            <a:off x="0" y="0"/>
            <a:ext cx="472062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1056725" y="360425"/>
            <a:ext cx="7589100" cy="126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a:t>
            </a:r>
            <a:r>
              <a:rPr lang="en"/>
              <a:t>Strengths</a:t>
            </a:r>
            <a:r>
              <a:rPr lang="en"/>
              <a:t> and Weaknesses</a:t>
            </a:r>
            <a:endParaRPr/>
          </a:p>
        </p:txBody>
      </p:sp>
      <p:sp>
        <p:nvSpPr>
          <p:cNvPr id="201" name="Google Shape;201;p20"/>
          <p:cNvSpPr txBox="1"/>
          <p:nvPr>
            <p:ph idx="1" type="subTitle"/>
          </p:nvPr>
        </p:nvSpPr>
        <p:spPr>
          <a:xfrm>
            <a:off x="1224650" y="1318875"/>
            <a:ext cx="7159500" cy="29307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2429"/>
              <a:t>The website features quality aspects such as the booking system and login/register functionalities. It has a nice look and feel to it with easy to access and convenient  layout.</a:t>
            </a:r>
            <a:endParaRPr sz="2429"/>
          </a:p>
          <a:p>
            <a:pPr indent="0" lvl="0" marL="0" rtl="0" algn="l">
              <a:spcBef>
                <a:spcPts val="0"/>
              </a:spcBef>
              <a:spcAft>
                <a:spcPts val="0"/>
              </a:spcAft>
              <a:buNone/>
            </a:pPr>
            <a:r>
              <a:rPr lang="en" sz="2429"/>
              <a:t>Design decisions: Users can easily explore and locate information on the website thanks to its clear and simple layout.</a:t>
            </a:r>
            <a:endParaRPr sz="2429"/>
          </a:p>
          <a:p>
            <a:pPr indent="0" lvl="0" marL="0" rtl="0" algn="l">
              <a:spcBef>
                <a:spcPts val="0"/>
              </a:spcBef>
              <a:spcAft>
                <a:spcPts val="0"/>
              </a:spcAft>
              <a:buNone/>
            </a:pPr>
            <a:r>
              <a:rPr lang="en" sz="2429"/>
              <a:t>Responsiveness: The design offers a consistent user experience across desktop, tablet, and smartphone platforms by adjusting effectively to various screen sizes.</a:t>
            </a:r>
            <a:endParaRPr sz="2429"/>
          </a:p>
          <a:p>
            <a:pPr indent="0" lvl="0" marL="0" rtl="0" algn="l">
              <a:spcBef>
                <a:spcPts val="0"/>
              </a:spcBef>
              <a:spcAft>
                <a:spcPts val="0"/>
              </a:spcAft>
              <a:buNone/>
            </a:pPr>
            <a:r>
              <a:t/>
            </a:r>
            <a:endParaRPr sz="2429"/>
          </a:p>
          <a:p>
            <a:pPr indent="0" lvl="0" marL="0" rtl="0" algn="l">
              <a:spcBef>
                <a:spcPts val="0"/>
              </a:spcBef>
              <a:spcAft>
                <a:spcPts val="0"/>
              </a:spcAft>
              <a:buNone/>
            </a:pPr>
            <a:r>
              <a:t/>
            </a:r>
            <a:endParaRPr sz="2429"/>
          </a:p>
          <a:p>
            <a:pPr indent="0" lvl="0" marL="0" rtl="0" algn="l">
              <a:spcBef>
                <a:spcPts val="0"/>
              </a:spcBef>
              <a:spcAft>
                <a:spcPts val="0"/>
              </a:spcAft>
              <a:buNone/>
            </a:pPr>
            <a:r>
              <a:rPr lang="en" sz="2429"/>
              <a:t>In the future, I would improve on providing more functionalities on the website and ensuring all aspects function as they should such as the user dashboards providing functionality such as viewing booking,updating etc.. I would add more features that adhere to the LESP so that it is even more </a:t>
            </a:r>
            <a:r>
              <a:rPr lang="en" sz="2429"/>
              <a:t>accessible</a:t>
            </a:r>
            <a:r>
              <a:rPr lang="en" sz="2429"/>
              <a:t> for users such as those who can not see.</a:t>
            </a:r>
            <a:endParaRPr sz="2429"/>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