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48" r:id="rId2"/>
  </p:sldMasterIdLst>
  <p:notesMasterIdLst>
    <p:notesMasterId r:id="rId70"/>
  </p:notesMasterIdLst>
  <p:handoutMasterIdLst>
    <p:handoutMasterId r:id="rId71"/>
  </p:handoutMasterIdLst>
  <p:sldIdLst>
    <p:sldId id="277" r:id="rId3"/>
    <p:sldId id="295" r:id="rId4"/>
    <p:sldId id="262" r:id="rId5"/>
    <p:sldId id="293" r:id="rId6"/>
    <p:sldId id="259" r:id="rId7"/>
    <p:sldId id="292" r:id="rId8"/>
    <p:sldId id="32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5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54" r:id="rId33"/>
    <p:sldId id="318" r:id="rId34"/>
    <p:sldId id="319" r:id="rId35"/>
    <p:sldId id="320" r:id="rId36"/>
    <p:sldId id="321" r:id="rId37"/>
    <p:sldId id="322" r:id="rId38"/>
    <p:sldId id="356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75" d="100"/>
          <a:sy n="75" d="100"/>
        </p:scale>
        <p:origin x="43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AE38-79BE-4082-9A4D-2BEC47341C0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13-D24F-46B4-9010-BD7B318E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CF22-2D75-4779-9C8B-6270AA3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8AC8-E212-48B2-9917-7448FC83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jec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6200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the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Project ID</a:t>
            </a:r>
          </a:p>
        </p:txBody>
      </p:sp>
      <p:pic>
        <p:nvPicPr>
          <p:cNvPr id="20" name="Picture 19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C4A8CD1C-223D-4C87-9519-FDBD49BC59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0286" r="71976"/>
          <a:stretch/>
        </p:blipFill>
        <p:spPr>
          <a:xfrm>
            <a:off x="0" y="6373302"/>
            <a:ext cx="2514600" cy="4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75490AD-C6C9-4021-8C34-1F6444AB48BF}"/>
              </a:ext>
            </a:extLst>
          </p:cNvPr>
          <p:cNvSpPr txBox="1">
            <a:spLocks/>
          </p:cNvSpPr>
          <p:nvPr userDrawn="1"/>
        </p:nvSpPr>
        <p:spPr>
          <a:xfrm>
            <a:off x="11435142" y="6492875"/>
            <a:ext cx="680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6051F-EF20-4D26-A49B-A9D5F0B34C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二等辺三角形 11"/>
          <p:cNvSpPr/>
          <p:nvPr userDrawn="1"/>
        </p:nvSpPr>
        <p:spPr>
          <a:xfrm>
            <a:off x="0" y="6406010"/>
            <a:ext cx="12192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55743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75240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61207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31085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8237-B2C3-661D-3DF4-580F7EBC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0756-16F6-9BEE-BB73-43218E27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7FD4-75FA-2705-5C50-097CF05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52B-0BC4-47AA-8F0D-95F21ED860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63DC-4E5C-86AB-23B7-329EAD9A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B60E-502C-2751-A147-5854311B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904B-9EA9-5B6C-4A23-E40F3C6C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433C-D5D5-0209-5399-BEE3CD5E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CB6-0CAA-1609-332A-4D1036B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52B-0BC4-47AA-8F0D-95F21ED860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53CC-ADF1-4792-D96D-F03E9E72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A326-1809-E538-88C8-27645233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7622-3796-0F2C-A0D6-3E5BBBBF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3342-2A5A-F718-0F3B-F9ED09B6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E662-B4F2-3F02-FC2C-C642423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52B-0BC4-47AA-8F0D-95F21ED860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B497-9332-EE0C-FB9D-9A85B5DC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D744-8CFE-81F2-8188-603C605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" name="Picture 19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C4A8CD1C-223D-4C87-9519-FDBD49BC59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0286" r="71976"/>
          <a:stretch/>
        </p:blipFill>
        <p:spPr>
          <a:xfrm>
            <a:off x="0" y="6373302"/>
            <a:ext cx="2514600" cy="4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vid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18889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2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83708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23726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Sub-Titles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29E58-4878-471A-A8CF-FA8607A4052E}"/>
              </a:ext>
            </a:extLst>
          </p:cNvPr>
          <p:cNvSpPr/>
          <p:nvPr userDrawn="1"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ITXXXXXXXX</a:t>
            </a:r>
            <a:r>
              <a:rPr lang="en-US" sz="1800" dirty="0">
                <a:solidFill>
                  <a:schemeClr val="tx1"/>
                </a:solidFill>
              </a:rPr>
              <a:t>   |   &lt;</a:t>
            </a:r>
            <a:r>
              <a:rPr lang="en-US" sz="1800" b="1" dirty="0">
                <a:solidFill>
                  <a:schemeClr val="tx1"/>
                </a:solidFill>
              </a:rPr>
              <a:t>&lt;Student Name&gt;&gt;  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sz="1800" b="0" dirty="0">
                <a:solidFill>
                  <a:schemeClr val="tx1"/>
                </a:solidFill>
              </a:rPr>
              <a:t>&lt;&lt;Project ID&gt;&gt;</a:t>
            </a:r>
          </a:p>
        </p:txBody>
      </p:sp>
    </p:spTree>
    <p:extLst>
      <p:ext uri="{BB962C8B-B14F-4D97-AF65-F5344CB8AC3E}">
        <p14:creationId xmlns:p14="http://schemas.microsoft.com/office/powerpoint/2010/main" val="32933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Inform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83708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Student IT Number | Student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23726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Student’s Specialization</a:t>
            </a:r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789F7-2DE1-4BD0-98A0-4D627E8C7924}"/>
              </a:ext>
            </a:extLst>
          </p:cNvPr>
          <p:cNvSpPr/>
          <p:nvPr userDrawn="1"/>
        </p:nvSpPr>
        <p:spPr>
          <a:xfrm>
            <a:off x="10134600" y="152400"/>
            <a:ext cx="1981200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Must add a professional photo to this cage</a:t>
            </a:r>
          </a:p>
        </p:txBody>
      </p:sp>
    </p:spTree>
    <p:extLst>
      <p:ext uri="{BB962C8B-B14F-4D97-AF65-F5344CB8AC3E}">
        <p14:creationId xmlns:p14="http://schemas.microsoft.com/office/powerpoint/2010/main" val="20085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0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0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68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684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64364F-1F37-4C7B-B31F-2D4F671B2CB9}"/>
              </a:ext>
            </a:extLst>
          </p:cNvPr>
          <p:cNvSpPr txBox="1">
            <a:spLocks/>
          </p:cNvSpPr>
          <p:nvPr userDrawn="1"/>
        </p:nvSpPr>
        <p:spPr>
          <a:xfrm>
            <a:off x="11435142" y="6492875"/>
            <a:ext cx="680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6051F-EF20-4D26-A49B-A9D5F0B34C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0503738D-67F6-4FC8-88E8-C0D768AD33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90286" r="71976"/>
          <a:stretch/>
        </p:blipFill>
        <p:spPr>
          <a:xfrm>
            <a:off x="0" y="6373302"/>
            <a:ext cx="2514600" cy="490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EC11E-4ADA-413C-92B1-C0871F068AF1}"/>
              </a:ext>
            </a:extLst>
          </p:cNvPr>
          <p:cNvSpPr txBox="1"/>
          <p:nvPr userDrawn="1"/>
        </p:nvSpPr>
        <p:spPr>
          <a:xfrm>
            <a:off x="10287000" y="653693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C4007C-554A-4B16-A31C-089CB53EF86F}" type="datetime1">
              <a:rPr lang="en-US" sz="1200" b="1" smtClean="0"/>
              <a:t>8/2/2023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74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2" r:id="rId4"/>
    <p:sldLayoutId id="2147483666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Devanagari" pitchFamily="18" charset="0"/>
          <a:ea typeface="+mj-ea"/>
          <a:cs typeface="Adobe Devanagari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7360C-7065-1AF1-DBFC-BFCFF47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0F4A-ABAE-618D-DA30-33CAEBC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4A72-4AFC-7ED0-29E4-F72EC72DC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152B-0BC4-47AA-8F0D-95F21ED860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1778-4FD5-56B8-F273-24A8CF5B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F1F1-73FE-11FB-D3CD-54C327987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4088323_A_systematic_review_of_adaptive_machine_learning_techniques_for_early_detection_of_Parkinson%27s_disease" TargetMode="External"/><Relationship Id="rId2" Type="http://schemas.openxmlformats.org/officeDocument/2006/relationships/hyperlink" Target="https://www.researchgate.net/search.Search.html?query=%5B2%5D+Monje+M%2C+O%27Sullivan+J%2C+O%27Neill+J%2C+et+al.+The+use+of+wearable+sensors+for+Parkinson%27s+disease%3A+A+review+of+literature.+Sensors+%28Basel%29.+2019%3B19%2816%29%3A3509.&amp;type=publication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ieeexplore.ieee.org/xpl/conhome/7743709/proceed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392174/" TargetMode="External"/><Relationship Id="rId2" Type="http://schemas.openxmlformats.org/officeDocument/2006/relationships/hyperlink" Target="https://www.researchgate.net/publication/266080900_A_Smartphone_Application_for_Parkinson_Tremor_Detectio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hyperlink" Target="https://pubmed.ncbi.nlm.nih.gov/28237917/" TargetMode="External"/><Relationship Id="rId4" Type="http://schemas.openxmlformats.org/officeDocument/2006/relationships/hyperlink" Target="https://www.ncbi.nlm.nih.gov/pmc/articles/PMC8817212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5E098-F3D0-453C-BBF5-A7C840F21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Multi-faceted approach for Parkinson’s Disease Detection, Monitoring, and Management.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F3F03-40A0-499D-BDCC-A8E886D9D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TMP-2023-24-042</a:t>
            </a: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3720C3D1-5A00-E34E-3826-96AA7C70D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0"/>
            <a:ext cx="22098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8308B-AEFE-2F65-7C53-327195D4EB63}"/>
              </a:ext>
            </a:extLst>
          </p:cNvPr>
          <p:cNvSpPr txBox="1"/>
          <p:nvPr/>
        </p:nvSpPr>
        <p:spPr>
          <a:xfrm>
            <a:off x="2055846" y="548640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Dr.Kapila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Disanayaka- Supervisor</a:t>
            </a:r>
          </a:p>
        </p:txBody>
      </p:sp>
      <p:pic>
        <p:nvPicPr>
          <p:cNvPr id="10" name="Picture 9" descr="A person in a white dress">
            <a:extLst>
              <a:ext uri="{FF2B5EF4-FFF2-40B4-BE49-F238E27FC236}">
                <a16:creationId xmlns:a16="http://schemas.microsoft.com/office/drawing/2014/main" id="{A1887711-BF87-0235-5A42-E8D66561F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88" y="3200400"/>
            <a:ext cx="2362200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DB54E-7CAB-014A-2E72-74053FE1A0F1}"/>
              </a:ext>
            </a:extLst>
          </p:cNvPr>
          <p:cNvSpPr txBox="1"/>
          <p:nvPr/>
        </p:nvSpPr>
        <p:spPr>
          <a:xfrm>
            <a:off x="5562600" y="548640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mbria"/>
              </a:rPr>
              <a:t>Ms.Sasini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mbria"/>
              </a:rPr>
              <a:t>Hathurusighe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–co.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Supervisor</a:t>
            </a:r>
          </a:p>
        </p:txBody>
      </p:sp>
      <p:pic>
        <p:nvPicPr>
          <p:cNvPr id="13" name="Picture 12" descr="A person sitting at a desk">
            <a:extLst>
              <a:ext uri="{FF2B5EF4-FFF2-40B4-BE49-F238E27FC236}">
                <a16:creationId xmlns:a16="http://schemas.microsoft.com/office/drawing/2014/main" id="{74F2F2AD-1525-1EC6-1AEE-0296F1BF6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048000"/>
            <a:ext cx="2590800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51810-DBF3-98F0-605A-D85AFD21DB4D}"/>
              </a:ext>
            </a:extLst>
          </p:cNvPr>
          <p:cNvSpPr txBox="1"/>
          <p:nvPr/>
        </p:nvSpPr>
        <p:spPr>
          <a:xfrm>
            <a:off x="8839200" y="548640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Dr.</a:t>
            </a:r>
            <a:r>
              <a:rPr lang="en-US" sz="1400" dirty="0" err="1">
                <a:solidFill>
                  <a:prstClr val="black"/>
                </a:solidFill>
                <a:latin typeface="Cambria"/>
              </a:rPr>
              <a:t>Dilum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mbria"/>
              </a:rPr>
              <a:t>Palliyaguru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– External Supervisor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88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389000"/>
            <a:ext cx="4023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kumimoji="1" lang="en-US" altLang="ko-KR" sz="4800" b="1" dirty="0">
                <a:solidFill>
                  <a:srgbClr val="015E7D"/>
                </a:solidFill>
                <a:latin typeface="+mj-lt"/>
                <a:cs typeface="굴림" pitchFamily="50" charset="-127"/>
              </a:rPr>
              <a:t>INTRODUCTION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8369-8714-C6E0-4172-275D09C8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429000"/>
            <a:ext cx="4023359" cy="26520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25000" lnSpcReduction="20000"/>
          </a:bodyPr>
          <a:lstStyle/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RESERCH GAP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SPECIFIC AND SUB OBJECTIVES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Research Gap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8400" dirty="0">
              <a:latin typeface="+mj-lt"/>
              <a:cs typeface="굴림" pitchFamily="50" charset="-127"/>
            </a:endParaRPr>
          </a:p>
          <a:p>
            <a:pPr indent="-228554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70A07-B597-D15B-E850-8F620C8930C0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B76E-E81A-4EDF-6AFA-298E27824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>
                <a:latin typeface="+mj-lt"/>
                <a:cs typeface="굴림" pitchFamily="50" charset="-127"/>
              </a:rPr>
              <a:t>BACKGROUND</a:t>
            </a:r>
            <a:br>
              <a:rPr kumimoji="1" lang="en-US" altLang="ko-KR" sz="3400">
                <a:latin typeface="+mj-lt"/>
                <a:cs typeface="굴림" pitchFamily="50" charset="-127"/>
              </a:rPr>
            </a:b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Parkinson's disease is a progressive neurodegenerative disorder that affects millions of people worldwide.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The disease is characterized by a range of motor symptoms, including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tremors, rigidity, and bradykinesia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The severity of these symptoms can vary depending on the stage of the disease and using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wearable device 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we can see what is the stage.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There is no cure for Parkinson's disease, but there are treatments that can help to manage the symptoms.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To Identify 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treatments  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It  is very important to identify what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stage 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the Parkinson patient is in</a:t>
            </a:r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E8530-9380-B3BF-D756-E951521F7F1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D6421-F515-0F42-D204-B83380D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7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4" y="-68043"/>
            <a:ext cx="4992624" cy="1547622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70C0"/>
                </a:solidFill>
                <a:cs typeface="굴림" pitchFamily="50" charset="-127"/>
              </a:rPr>
              <a:t>REASRCH GAP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4B188-5D31-1BAD-848A-A74979F5D6F9}"/>
              </a:ext>
            </a:extLst>
          </p:cNvPr>
          <p:cNvSpPr/>
          <p:nvPr/>
        </p:nvSpPr>
        <p:spPr>
          <a:xfrm>
            <a:off x="470192" y="1488853"/>
            <a:ext cx="4679740" cy="848169"/>
          </a:xfrm>
          <a:prstGeom prst="roundRect">
            <a:avLst/>
          </a:prstGeom>
          <a:solidFill>
            <a:srgbClr val="3E8853">
              <a:lumMod val="60000"/>
              <a:lumOff val="40000"/>
            </a:srgbClr>
          </a:solidFill>
          <a:ln w="15875" cap="flat" cmpd="sng" algn="ctr">
            <a:solidFill>
              <a:srgbClr val="1CADE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Research [1]</a:t>
            </a:r>
            <a:endParaRPr lang="en-US" b="1" kern="0" dirty="0">
              <a:solidFill>
                <a:prstClr val="black"/>
              </a:solidFill>
              <a:latin typeface="Tw Cen MT" panose="020B0602020104020603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" b="1" kern="0" dirty="0">
              <a:solidFill>
                <a:prstClr val="black"/>
              </a:solidFill>
              <a:latin typeface="Tw Cen MT" panose="020B0602020104020603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_d0_f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Chen Y, Zhou W, Wang L, et al. Smartphone-based assessment of freezing of gait in Parkinson's disease. JMIR </a:t>
            </a:r>
            <a:r>
              <a:rPr lang="en-US" sz="1400" b="1" i="0" dirty="0" err="1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Mhealth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 </a:t>
            </a:r>
            <a:r>
              <a:rPr lang="en-US" sz="1400" b="1" i="0" dirty="0" err="1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Uhealth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. 2019;7(10):e12759.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5B0D7-E6C1-E512-4204-AAEEE68705A4}"/>
              </a:ext>
            </a:extLst>
          </p:cNvPr>
          <p:cNvSpPr/>
          <p:nvPr/>
        </p:nvSpPr>
        <p:spPr>
          <a:xfrm>
            <a:off x="437769" y="2759899"/>
            <a:ext cx="4679740" cy="848169"/>
          </a:xfrm>
          <a:prstGeom prst="roundRect">
            <a:avLst/>
          </a:prstGeom>
          <a:solidFill>
            <a:srgbClr val="3E8853">
              <a:lumMod val="60000"/>
              <a:lumOff val="40000"/>
            </a:srgbClr>
          </a:solidFill>
          <a:ln w="15875" cap="flat" cmpd="sng" algn="ctr">
            <a:solidFill>
              <a:srgbClr val="1CADE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Research [2]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Calibri"/>
              </a:rPr>
              <a:t>Chen Y, Zhou W, Wang L, et al. Wearable technology for remote monitoring of Parkinson's disease patients. J Med Internet Res. 2021;23(9):e26683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Calibri"/>
              </a:rPr>
              <a:t>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_d0_f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C54EB-5E21-D169-E88B-CEE3C1C11409}"/>
              </a:ext>
            </a:extLst>
          </p:cNvPr>
          <p:cNvSpPr/>
          <p:nvPr/>
        </p:nvSpPr>
        <p:spPr>
          <a:xfrm>
            <a:off x="437768" y="4034043"/>
            <a:ext cx="4609781" cy="1335103"/>
          </a:xfrm>
          <a:prstGeom prst="roundRect">
            <a:avLst/>
          </a:prstGeom>
          <a:solidFill>
            <a:srgbClr val="3E8853">
              <a:lumMod val="60000"/>
              <a:lumOff val="40000"/>
            </a:srgbClr>
          </a:solidFill>
          <a:ln w="15875" cap="flat" cmpd="sng" algn="ctr">
            <a:solidFill>
              <a:srgbClr val="1CADE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Research [3]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Calibri"/>
              </a:rPr>
              <a:t>Chen Y, Zhou W, Wang L, et al. Wearable technology for remote monitoring of Parkinson's disease patients. J Med Internet Res. 2021;23(9):e26683.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_d0_f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071C94-B2AE-B31B-9C95-FF94D7F834C6}"/>
              </a:ext>
            </a:extLst>
          </p:cNvPr>
          <p:cNvGraphicFramePr>
            <a:graphicFrameLocks noGrp="1"/>
          </p:cNvGraphicFramePr>
          <p:nvPr/>
        </p:nvGraphicFramePr>
        <p:xfrm>
          <a:off x="5192996" y="0"/>
          <a:ext cx="6597966" cy="5738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661">
                  <a:extLst>
                    <a:ext uri="{9D8B030D-6E8A-4147-A177-3AD203B41FA5}">
                      <a16:colId xmlns:a16="http://schemas.microsoft.com/office/drawing/2014/main" val="1400248562"/>
                    </a:ext>
                  </a:extLst>
                </a:gridCol>
                <a:gridCol w="1090690">
                  <a:extLst>
                    <a:ext uri="{9D8B030D-6E8A-4147-A177-3AD203B41FA5}">
                      <a16:colId xmlns:a16="http://schemas.microsoft.com/office/drawing/2014/main" val="1839520856"/>
                    </a:ext>
                  </a:extLst>
                </a:gridCol>
                <a:gridCol w="1108632">
                  <a:extLst>
                    <a:ext uri="{9D8B030D-6E8A-4147-A177-3AD203B41FA5}">
                      <a16:colId xmlns:a16="http://schemas.microsoft.com/office/drawing/2014/main" val="3427584961"/>
                    </a:ext>
                  </a:extLst>
                </a:gridCol>
                <a:gridCol w="1099661">
                  <a:extLst>
                    <a:ext uri="{9D8B030D-6E8A-4147-A177-3AD203B41FA5}">
                      <a16:colId xmlns:a16="http://schemas.microsoft.com/office/drawing/2014/main" val="658102467"/>
                    </a:ext>
                  </a:extLst>
                </a:gridCol>
                <a:gridCol w="1099661">
                  <a:extLst>
                    <a:ext uri="{9D8B030D-6E8A-4147-A177-3AD203B41FA5}">
                      <a16:colId xmlns:a16="http://schemas.microsoft.com/office/drawing/2014/main" val="3233858557"/>
                    </a:ext>
                  </a:extLst>
                </a:gridCol>
                <a:gridCol w="1099661">
                  <a:extLst>
                    <a:ext uri="{9D8B030D-6E8A-4147-A177-3AD203B41FA5}">
                      <a16:colId xmlns:a16="http://schemas.microsoft.com/office/drawing/2014/main" val="280194670"/>
                    </a:ext>
                  </a:extLst>
                </a:gridCol>
              </a:tblGrid>
              <a:tr h="1953464"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Market-Demand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the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64068"/>
                  </a:ext>
                </a:extLst>
              </a:tr>
              <a:tr h="126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Research [1]</a:t>
                      </a:r>
                      <a:endParaRPr lang="en-US" sz="14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Freezing </a:t>
                      </a:r>
                    </a:p>
                    <a:p>
                      <a:r>
                        <a:rPr lang="en-US" sz="1400" dirty="0"/>
                        <a:t>Of gait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Gait-related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2779"/>
                  </a:ext>
                </a:extLst>
              </a:tr>
              <a:tr h="126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Research [2]</a:t>
                      </a:r>
                      <a:endParaRPr lang="en-US" sz="14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 </a:t>
                      </a:r>
                    </a:p>
                    <a:p>
                      <a:r>
                        <a:rPr lang="en-US" sz="14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Wearable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31178"/>
                  </a:ext>
                </a:extLst>
              </a:tr>
              <a:tr h="126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Research [3]</a:t>
                      </a:r>
                      <a:endParaRPr lang="en-US" sz="14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Motor symptoms, cognitive function,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170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46A6D-B062-4036-2627-0F2FFF34277F}"/>
              </a:ext>
            </a:extLst>
          </p:cNvPr>
          <p:cNvGraphicFramePr>
            <a:graphicFrameLocks noGrp="1"/>
          </p:cNvGraphicFramePr>
          <p:nvPr/>
        </p:nvGraphicFramePr>
        <p:xfrm>
          <a:off x="5156708" y="5425440"/>
          <a:ext cx="6665178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2965">
                  <a:extLst>
                    <a:ext uri="{9D8B030D-6E8A-4147-A177-3AD203B41FA5}">
                      <a16:colId xmlns:a16="http://schemas.microsoft.com/office/drawing/2014/main" val="3719869067"/>
                    </a:ext>
                  </a:extLst>
                </a:gridCol>
                <a:gridCol w="1097686">
                  <a:extLst>
                    <a:ext uri="{9D8B030D-6E8A-4147-A177-3AD203B41FA5}">
                      <a16:colId xmlns:a16="http://schemas.microsoft.com/office/drawing/2014/main" val="3359585394"/>
                    </a:ext>
                  </a:extLst>
                </a:gridCol>
                <a:gridCol w="1116448">
                  <a:extLst>
                    <a:ext uri="{9D8B030D-6E8A-4147-A177-3AD203B41FA5}">
                      <a16:colId xmlns:a16="http://schemas.microsoft.com/office/drawing/2014/main" val="2428530432"/>
                    </a:ext>
                  </a:extLst>
                </a:gridCol>
                <a:gridCol w="1097686">
                  <a:extLst>
                    <a:ext uri="{9D8B030D-6E8A-4147-A177-3AD203B41FA5}">
                      <a16:colId xmlns:a16="http://schemas.microsoft.com/office/drawing/2014/main" val="55290982"/>
                    </a:ext>
                  </a:extLst>
                </a:gridCol>
                <a:gridCol w="1125832">
                  <a:extLst>
                    <a:ext uri="{9D8B030D-6E8A-4147-A177-3AD203B41FA5}">
                      <a16:colId xmlns:a16="http://schemas.microsoft.com/office/drawing/2014/main" val="34317771"/>
                    </a:ext>
                  </a:extLst>
                </a:gridCol>
                <a:gridCol w="875357">
                  <a:extLst>
                    <a:ext uri="{9D8B030D-6E8A-4147-A177-3AD203B41FA5}">
                      <a16:colId xmlns:a16="http://schemas.microsoft.com/office/drawing/2014/main" val="797578828"/>
                    </a:ext>
                  </a:extLst>
                </a:gridCol>
                <a:gridCol w="239204">
                  <a:extLst>
                    <a:ext uri="{9D8B030D-6E8A-4147-A177-3AD203B41FA5}">
                      <a16:colId xmlns:a16="http://schemas.microsoft.com/office/drawing/2014/main" val="3192721881"/>
                    </a:ext>
                  </a:extLst>
                </a:gridCol>
              </a:tblGrid>
              <a:tr h="1114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Proposed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system </a:t>
                      </a:r>
                      <a:endParaRPr lang="en-US" sz="18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Parkinson disease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Wearable sensors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 symptoms, cognitive function, medication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028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5A3C2D0-0871-D03B-A8D3-FA1356F05B4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69C8-8A50-D0E8-4F65-9F40A12D2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RESEARCH PROBLEM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306DF-2DE1-ADB0-50CF-A4096CE13141}"/>
              </a:ext>
            </a:extLst>
          </p:cNvPr>
          <p:cNvGrpSpPr/>
          <p:nvPr/>
        </p:nvGrpSpPr>
        <p:grpSpPr>
          <a:xfrm>
            <a:off x="6214371" y="1556524"/>
            <a:ext cx="5539860" cy="1651848"/>
            <a:chOff x="96738" y="262654"/>
            <a:chExt cx="7475617" cy="20108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Shape 765">
              <a:extLst>
                <a:ext uri="{FF2B5EF4-FFF2-40B4-BE49-F238E27FC236}">
                  <a16:creationId xmlns:a16="http://schemas.microsoft.com/office/drawing/2014/main" id="{F447DA68-C14B-62D3-A74C-FDBFF613B1D1}"/>
                </a:ext>
              </a:extLst>
            </p:cNvPr>
            <p:cNvSpPr/>
            <p:nvPr/>
          </p:nvSpPr>
          <p:spPr>
            <a:xfrm>
              <a:off x="533964" y="624429"/>
              <a:ext cx="7038391" cy="1649031"/>
            </a:xfrm>
            <a:custGeom>
              <a:avLst/>
              <a:gdLst/>
              <a:ahLst/>
              <a:cxnLst/>
              <a:rect l="0" t="0" r="0" b="0"/>
              <a:pathLst>
                <a:path w="7038391" h="1649031">
                  <a:moveTo>
                    <a:pt x="0" y="0"/>
                  </a:moveTo>
                  <a:lnTo>
                    <a:pt x="6073146" y="0"/>
                  </a:lnTo>
                  <a:lnTo>
                    <a:pt x="7038391" y="965244"/>
                  </a:lnTo>
                  <a:lnTo>
                    <a:pt x="7038391" y="1649031"/>
                  </a:lnTo>
                  <a:lnTo>
                    <a:pt x="6073146" y="1649031"/>
                  </a:lnTo>
                  <a:lnTo>
                    <a:pt x="0" y="1649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B951">
                <a:alpha val="94117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dirty="0" err="1"/>
                <a:t>Xs</a:t>
              </a:r>
              <a:r>
                <a:rPr lang="en-US" dirty="0"/>
                <a:t>      Is 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Google Sans"/>
                </a:rPr>
                <a:t>The current methods for predicting the stage </a:t>
              </a:r>
            </a:p>
            <a:p>
              <a:r>
                <a:rPr lang="en-US" sz="1600" b="0" i="0" dirty="0">
                  <a:solidFill>
                    <a:srgbClr val="1F1F1F"/>
                  </a:solidFill>
                  <a:effectLst/>
                  <a:latin typeface="Google Sans"/>
                </a:rPr>
                <a:t>of Parkinson’s  disease are not accurate or reliable?</a:t>
              </a:r>
            </a:p>
            <a:p>
              <a:endParaRPr lang="en-US" sz="1600" b="0" i="0" dirty="0">
                <a:solidFill>
                  <a:srgbClr val="1F1F1F"/>
                </a:solidFill>
                <a:effectLst/>
                <a:latin typeface="Google Sans"/>
              </a:endParaRPr>
            </a:p>
            <a:p>
              <a:r>
                <a:rPr lang="en-US" sz="1600" b="0" i="0" dirty="0">
                  <a:solidFill>
                    <a:srgbClr val="1F1F1F"/>
                  </a:solidFill>
                  <a:effectLst/>
                  <a:latin typeface="Google Sans"/>
                </a:rPr>
                <a:t> 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9C0F4A-894F-5C93-20CF-5BA40AE27E6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-1773058">
              <a:off x="96738" y="262654"/>
              <a:ext cx="1255945" cy="723551"/>
            </a:xfrm>
            <a:prstGeom prst="rect">
              <a:avLst/>
            </a:prstGeom>
            <a:grpFill/>
          </p:spPr>
        </p:pic>
      </p:grpSp>
      <p:sp>
        <p:nvSpPr>
          <p:cNvPr id="9" name="Shape 765">
            <a:extLst>
              <a:ext uri="{FF2B5EF4-FFF2-40B4-BE49-F238E27FC236}">
                <a16:creationId xmlns:a16="http://schemas.microsoft.com/office/drawing/2014/main" id="{F403F45B-9DBC-C2E4-7CAB-0C7737480B9A}"/>
              </a:ext>
            </a:extLst>
          </p:cNvPr>
          <p:cNvSpPr/>
          <p:nvPr/>
        </p:nvSpPr>
        <p:spPr>
          <a:xfrm>
            <a:off x="6088705" y="4517861"/>
            <a:ext cx="5542313" cy="1394359"/>
          </a:xfrm>
          <a:custGeom>
            <a:avLst/>
            <a:gdLst/>
            <a:ahLst/>
            <a:cxnLst/>
            <a:rect l="0" t="0" r="0" b="0"/>
            <a:pathLst>
              <a:path w="7038391" h="1649031">
                <a:moveTo>
                  <a:pt x="0" y="0"/>
                </a:moveTo>
                <a:lnTo>
                  <a:pt x="6073146" y="0"/>
                </a:lnTo>
                <a:lnTo>
                  <a:pt x="7038391" y="965244"/>
                </a:lnTo>
                <a:lnTo>
                  <a:pt x="7038391" y="1649031"/>
                </a:lnTo>
                <a:lnTo>
                  <a:pt x="6073146" y="1649031"/>
                </a:lnTo>
                <a:lnTo>
                  <a:pt x="0" y="1649031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94117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99B951">
              <a:alpha val="94117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can lead to delays in diagnosis and treatment,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which can have a negative impact on the patient’s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quality of life.</a:t>
            </a:r>
          </a:p>
          <a:p>
            <a:endParaRPr lang="en-US" dirty="0"/>
          </a:p>
        </p:txBody>
      </p:sp>
      <p:pic>
        <p:nvPicPr>
          <p:cNvPr id="5" name="Picture 4" descr="A cartoon of a doctor with question marks&#10;&#10;Description automatically generated">
            <a:extLst>
              <a:ext uri="{FF2B5EF4-FFF2-40B4-BE49-F238E27FC236}">
                <a16:creationId xmlns:a16="http://schemas.microsoft.com/office/drawing/2014/main" id="{E9F39B11-DC7F-6771-9F18-E176155E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7" y="3259690"/>
            <a:ext cx="3067212" cy="3067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14E5B-486E-0374-9F6F-38462FAABBDF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97EA4-6258-8513-A545-6D553B5A25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dirty="0">
                <a:solidFill>
                  <a:srgbClr val="0070C0"/>
                </a:solidFill>
                <a:cs typeface="굴림" pitchFamily="50" charset="-127"/>
              </a:rPr>
              <a:t>SPECIFICS AND SUB-OBJECTIVES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lnSpcReduction="10000"/>
          </a:bodyPr>
          <a:lstStyle/>
          <a:p>
            <a:r>
              <a:rPr lang="en-US" altLang="ko-KR" sz="2400" b="1" i="0" dirty="0">
                <a:solidFill>
                  <a:schemeClr val="tx1"/>
                </a:solidFill>
                <a:ea typeface="맑은 고딕"/>
              </a:rPr>
              <a:t>MAIN OBJECTIVES</a:t>
            </a:r>
            <a:endParaRPr lang="en-US" altLang="ko-KR" sz="2400" b="1" i="0" dirty="0">
              <a:solidFill>
                <a:schemeClr val="tx1"/>
              </a:solidFill>
              <a:ea typeface="맑은 고딕"/>
              <a:cs typeface="Calibri Ligh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Wearable Device for Real-Time Symptom Monitoring and give recommendations for doctor which stage the patient is In.</a:t>
            </a:r>
            <a:endParaRPr lang="en-US" altLang="ko-KR" sz="1400" i="0" dirty="0"/>
          </a:p>
          <a:p>
            <a:r>
              <a:rPr lang="en-US" altLang="ko-KR" sz="2400" b="1" i="0" dirty="0">
                <a:solidFill>
                  <a:schemeClr val="tx1"/>
                </a:solidFill>
                <a:ea typeface="맑은 고딕"/>
              </a:rPr>
              <a:t>SUB OBJECTIVES</a:t>
            </a:r>
            <a:endParaRPr lang="en-US" altLang="ko-KR" sz="2400" b="1" i="0" dirty="0">
              <a:solidFill>
                <a:schemeClr val="tx1"/>
              </a:solidFill>
              <a:ea typeface="맑은 고딕"/>
              <a:cs typeface="Calibri Ligh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. Development of the wearable device: This would involve selecting the appropriate sensors. Analyze the data using Multi objective optimization algorithms.</a:t>
            </a:r>
            <a:endParaRPr lang="en-US" sz="1400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Data analysis: This would involve analyzing the data collected from the wearable device to identify patterns and trends in symptom fluctuations.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 5. Developing the mobile App</a:t>
            </a:r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F2D2C-5FA3-0BD2-A9FD-82C09CA69D1E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9D64D-343E-F8CF-88B7-038088F9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389000"/>
            <a:ext cx="4023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00B0F0"/>
                </a:solidFill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70A07-B597-D15B-E850-8F620C8930C0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</p:spTree>
    <p:extLst>
      <p:ext uri="{BB962C8B-B14F-4D97-AF65-F5344CB8AC3E}">
        <p14:creationId xmlns:p14="http://schemas.microsoft.com/office/powerpoint/2010/main" val="179366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latin typeface="+mj-lt"/>
                <a:cs typeface="굴림" pitchFamily="50" charset="-127"/>
              </a:rPr>
              <a:t>SYSTEM DIAGRAM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53687-9833-8CF0-E257-CDDC2FC7274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10" name="Content Placeholder 9" descr="A diagram of a patient in a medical device&#10;&#10;Description automatically generated">
            <a:extLst>
              <a:ext uri="{FF2B5EF4-FFF2-40B4-BE49-F238E27FC236}">
                <a16:creationId xmlns:a16="http://schemas.microsoft.com/office/drawing/2014/main" id="{ED7E4C60-A7D6-7EF6-849E-8216CCAD1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09" y="1650174"/>
            <a:ext cx="4829131" cy="4351338"/>
          </a:xfrm>
        </p:spPr>
      </p:pic>
    </p:spTree>
    <p:extLst>
      <p:ext uri="{BB962C8B-B14F-4D97-AF65-F5344CB8AC3E}">
        <p14:creationId xmlns:p14="http://schemas.microsoft.com/office/powerpoint/2010/main" val="1889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latin typeface="+mj-lt"/>
                <a:cs typeface="굴림" pitchFamily="50" charset="-127"/>
              </a:rPr>
              <a:t>Completion Of the project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53687-9833-8CF0-E257-CDDC2FC7274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7" name="Content Placeholder 6" descr="A graph with orange rectangles">
            <a:extLst>
              <a:ext uri="{FF2B5EF4-FFF2-40B4-BE49-F238E27FC236}">
                <a16:creationId xmlns:a16="http://schemas.microsoft.com/office/drawing/2014/main" id="{F2AEC506-09BD-BC19-B318-CA23E88B8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81" y="1478280"/>
            <a:ext cx="12369281" cy="5145024"/>
          </a:xfrm>
        </p:spPr>
      </p:pic>
    </p:spTree>
    <p:extLst>
      <p:ext uri="{BB962C8B-B14F-4D97-AF65-F5344CB8AC3E}">
        <p14:creationId xmlns:p14="http://schemas.microsoft.com/office/powerpoint/2010/main" val="38765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dirty="0">
                <a:latin typeface="+mj-lt"/>
                <a:cs typeface="굴림" pitchFamily="50" charset="-127"/>
              </a:rPr>
              <a:t>TECHNOLOGIES, TECHNIQUES AND ALGORITHMS 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237F4-7246-7CA4-1A51-7CA0E6B5C3B8}"/>
              </a:ext>
            </a:extLst>
          </p:cNvPr>
          <p:cNvGrpSpPr/>
          <p:nvPr/>
        </p:nvGrpSpPr>
        <p:grpSpPr>
          <a:xfrm>
            <a:off x="6898617" y="0"/>
            <a:ext cx="4490766" cy="4507971"/>
            <a:chOff x="828295" y="1813605"/>
            <a:chExt cx="4490766" cy="45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7F14AF-6808-3012-C0EA-41874F054314}"/>
                </a:ext>
              </a:extLst>
            </p:cNvPr>
            <p:cNvSpPr/>
            <p:nvPr/>
          </p:nvSpPr>
          <p:spPr>
            <a:xfrm>
              <a:off x="828295" y="1813605"/>
              <a:ext cx="4490766" cy="4507971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font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cs typeface="Calibri"/>
                </a:rPr>
                <a:t>TECHNOLOGIES</a:t>
              </a:r>
            </a:p>
            <a:p>
              <a:pPr lvl="1" fontAlgn="ctr"/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  <a:p>
              <a:pPr marL="800100" lvl="1" indent="-342900" fontAlgn="ctr">
                <a:buFont typeface="Wingdings" panose="05000000000000000000" pitchFamily="2" charset="2"/>
                <a:buChar char="Ø"/>
              </a:pPr>
              <a:r>
                <a:rPr lang="en-US" sz="2000" dirty="0">
                  <a:effectLst/>
                  <a:latin typeface="+mj-lt"/>
                </a:rPr>
                <a:t>React Native</a:t>
              </a:r>
              <a:r>
                <a:rPr lang="en-US" sz="2000" dirty="0">
                  <a:latin typeface="+mj-lt"/>
                </a:rPr>
                <a:t> </a:t>
              </a:r>
              <a:endParaRPr lang="en-US" sz="2000" dirty="0">
                <a:effectLst/>
                <a:latin typeface="+mj-lt"/>
                <a:cs typeface="Calibri Light"/>
              </a:endParaRP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  <a:latin typeface="Calibri"/>
                  <a:cs typeface="Calibri"/>
                </a:rPr>
                <a:t>Accelerometer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  <a:latin typeface="Calibri"/>
                  <a:cs typeface="Calibri"/>
                </a:rPr>
                <a:t>Gyroscope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  <a:latin typeface="Calibri"/>
                  <a:cs typeface="Calibri"/>
                </a:rPr>
                <a:t>Heart rate sensors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  <a:cs typeface="Calibri" panose="020F0502020204030204"/>
              </a:endParaRPr>
            </a:p>
            <a:p>
              <a:pPr marL="800100" lvl="1" indent="-342900" fontAlgn="ctr">
                <a:buFont typeface="Wingdings" panose="05000000000000000000" pitchFamily="2" charset="2"/>
                <a:buChar char="Ø"/>
              </a:pPr>
              <a:endParaRPr lang="en-US" sz="2000" dirty="0">
                <a:latin typeface="+mj-lt"/>
                <a:cs typeface="Calibri Light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91552D-20C8-4363-711E-68109C0EF66A}"/>
                </a:ext>
              </a:extLst>
            </p:cNvPr>
            <p:cNvPicPr/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7308" y="2091056"/>
              <a:ext cx="1008380" cy="100838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306C8C2-0AF5-1E27-81B9-DA74F04A4AF4}"/>
              </a:ext>
            </a:extLst>
          </p:cNvPr>
          <p:cNvSpPr/>
          <p:nvPr/>
        </p:nvSpPr>
        <p:spPr>
          <a:xfrm>
            <a:off x="2682025" y="1936687"/>
            <a:ext cx="3967929" cy="270769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 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TECHNIQUES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  <a:p>
            <a:pPr algn="ct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  <a:cs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Google Analytics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 Deep Learnings Algorithms</a:t>
            </a: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FE024F-AEBE-8B6B-4AC8-C60DBE3B250B}"/>
              </a:ext>
            </a:extLst>
          </p:cNvPr>
          <p:cNvSpPr/>
          <p:nvPr/>
        </p:nvSpPr>
        <p:spPr>
          <a:xfrm>
            <a:off x="-9144" y="3925198"/>
            <a:ext cx="3325800" cy="230914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ALGORITHMS</a:t>
            </a:r>
          </a:p>
          <a:p>
            <a:pPr algn="ctr"/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/>
                <a:cs typeface="Calibri"/>
              </a:rPr>
              <a:t>Convolutional Neural Networks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Recurrent Neural Networks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A4AF3-7CAD-C4E5-1DB5-3C466C1B511B}"/>
              </a:ext>
            </a:extLst>
          </p:cNvPr>
          <p:cNvSpPr/>
          <p:nvPr/>
        </p:nvSpPr>
        <p:spPr>
          <a:xfrm>
            <a:off x="0" y="6613480"/>
            <a:ext cx="12191999" cy="206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E19AA-DF66-AF43-FAB0-1375558A42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60" y="11734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SYSTEM, PERSONNEL AND SOFTWARE SPECIFICATION REQUIREMENTS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680-B197-5402-1333-902EDD9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2" y="998538"/>
            <a:ext cx="3690454" cy="309466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React Native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Python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Flask Server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Notebook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</a:rPr>
              <a:t>Intellij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Idea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+mj-lt"/>
            </a:endParaRPr>
          </a:p>
          <a:p>
            <a:pPr marL="0">
              <a:spcBef>
                <a:spcPts val="0"/>
              </a:spcBef>
            </a:pPr>
            <a:endParaRPr lang="en-US" sz="1800" i="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9B6DF48-28DC-0B75-F63D-1487E8B71AB3}"/>
              </a:ext>
            </a:extLst>
          </p:cNvPr>
          <p:cNvSpPr txBox="1">
            <a:spLocks/>
          </p:cNvSpPr>
          <p:nvPr/>
        </p:nvSpPr>
        <p:spPr>
          <a:xfrm>
            <a:off x="4510860" y="1478280"/>
            <a:ext cx="3501182" cy="252723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marL="0" indent="0">
              <a:spcBef>
                <a:spcPts val="0"/>
              </a:spcBef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analyzing data sets using deep learning algorithms and identify what is the stage.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analyzing data sets using google analytics.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able to get the  accurate data from Patient .</a:t>
            </a:r>
            <a:endParaRPr lang="en-US" sz="1800" i="0" dirty="0">
              <a:ea typeface="맑은 고딕"/>
              <a:cs typeface="Calibri Light"/>
            </a:endParaRPr>
          </a:p>
          <a:p>
            <a:endParaRPr lang="en-US" altLang="ko-KR" sz="1800" i="0" dirty="0"/>
          </a:p>
          <a:p>
            <a:endParaRPr lang="en-US" altLang="ko-KR" sz="2400" i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A038A8E-BDB3-8A42-8788-6451CBB6AED1}"/>
              </a:ext>
            </a:extLst>
          </p:cNvPr>
          <p:cNvSpPr txBox="1">
            <a:spLocks/>
          </p:cNvSpPr>
          <p:nvPr/>
        </p:nvSpPr>
        <p:spPr>
          <a:xfrm>
            <a:off x="8498828" y="1451276"/>
            <a:ext cx="3255403" cy="2892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Interfaces should be User-friendly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800" i="0" dirty="0">
                <a:effectLst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properly work for cross platform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reliable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Higher accuracy of results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Results should be more efficient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able to give fast results</a:t>
            </a:r>
          </a:p>
          <a:p>
            <a:endParaRPr lang="en-US" altLang="ko-KR" sz="2400" i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D5A65-B463-0A3E-6F1A-4ABD0808468E}"/>
              </a:ext>
            </a:extLst>
          </p:cNvPr>
          <p:cNvSpPr/>
          <p:nvPr/>
        </p:nvSpPr>
        <p:spPr>
          <a:xfrm>
            <a:off x="4138066" y="4172432"/>
            <a:ext cx="4360761" cy="1783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</a:t>
            </a:r>
            <a:r>
              <a:rPr lang="en-US" dirty="0" err="1">
                <a:ea typeface="+mn-lt"/>
                <a:cs typeface="+mn-lt"/>
              </a:rPr>
              <a:t>Dilum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Palliyaguru</a:t>
            </a:r>
            <a:r>
              <a:rPr lang="en-US" dirty="0">
                <a:ea typeface="+mn-lt"/>
                <a:cs typeface="+mn-lt"/>
              </a:rPr>
              <a:t>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Neurologist At Teaching Hospital Kurunegala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4AFA4-7AA2-8019-32B6-372AE0EA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697057-B558-2A87-F40F-51B7E66FF367}"/>
              </a:ext>
            </a:extLst>
          </p:cNvPr>
          <p:cNvSpPr/>
          <p:nvPr/>
        </p:nvSpPr>
        <p:spPr>
          <a:xfrm>
            <a:off x="0" y="6613480"/>
            <a:ext cx="12191999" cy="206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 </a:t>
            </a:r>
          </a:p>
        </p:txBody>
      </p:sp>
    </p:spTree>
    <p:extLst>
      <p:ext uri="{BB962C8B-B14F-4D97-AF65-F5344CB8AC3E}">
        <p14:creationId xmlns:p14="http://schemas.microsoft.com/office/powerpoint/2010/main" val="276445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>
                <a:latin typeface="+mj-lt"/>
                <a:cs typeface="굴림" pitchFamily="50" charset="-127"/>
              </a:rPr>
              <a:t>BACKGROUND</a:t>
            </a:r>
            <a:br>
              <a:rPr kumimoji="1" lang="en-US" altLang="ko-KR" sz="3400">
                <a:latin typeface="+mj-lt"/>
                <a:cs typeface="굴림" pitchFamily="50" charset="-127"/>
              </a:rPr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lnSpcReduction="10000"/>
          </a:bodyPr>
          <a:lstStyle/>
          <a:p>
            <a:pPr marL="0" indent="0"/>
            <a:r>
              <a:rPr lang="en-US" sz="2400" dirty="0">
                <a:latin typeface="Tw Cen MT Condensed (Headings)"/>
                <a:ea typeface="+mj-lt"/>
                <a:cs typeface="+mj-lt"/>
              </a:rPr>
              <a:t>	Parkinson's disease is characterized by motor symptoms, such as tremors, rigidity, and bradykinesia, as well as non-motor symptoms, including cognitive impairment, depression, and sleep disorders.</a:t>
            </a:r>
          </a:p>
          <a:p>
            <a:pPr marL="0" indent="0"/>
            <a:r>
              <a:rPr lang="en-US" sz="2400" dirty="0">
                <a:latin typeface="Tw Cen MT Condensed (Headings)"/>
                <a:ea typeface="+mj-lt"/>
                <a:cs typeface="+mj-lt"/>
              </a:rPr>
              <a:t>	While there is no cure for Parkinson's disease, we believe that emerging technologies can play a significant role in monitoring and managing the disease more effectively.</a:t>
            </a:r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E8530-9380-B3BF-D756-E951521F7F1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D6421-F515-0F42-D204-B83380D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53" y="15022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sz="3400" dirty="0">
                <a:solidFill>
                  <a:schemeClr val="accent1"/>
                </a:solidFill>
              </a:rPr>
              <a:t>WORK BRAKEDOWN STRUCTURE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B52B74-D305-B9A0-0B15-D4780BBF21EF}"/>
              </a:ext>
            </a:extLst>
          </p:cNvPr>
          <p:cNvGrpSpPr/>
          <p:nvPr/>
        </p:nvGrpSpPr>
        <p:grpSpPr>
          <a:xfrm>
            <a:off x="232852" y="1560932"/>
            <a:ext cx="11744585" cy="4969785"/>
            <a:chOff x="250727" y="410459"/>
            <a:chExt cx="11744585" cy="49697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DBEC3E-E1D5-E34E-EA05-5F7558A9883E}"/>
                </a:ext>
              </a:extLst>
            </p:cNvPr>
            <p:cNvSpPr/>
            <p:nvPr/>
          </p:nvSpPr>
          <p:spPr>
            <a:xfrm>
              <a:off x="3330058" y="410459"/>
              <a:ext cx="5206480" cy="68825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Wearable Device for Real-Time 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Symptom Monitoring and give 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recommendations for doctor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8F6A87-12D6-36AB-5DEC-6B0985128ECA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>
              <a:off x="5933298" y="1098717"/>
              <a:ext cx="5379" cy="818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46306B-B8F5-74AE-3C79-7558EC6AD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55" y="1479749"/>
              <a:ext cx="9751108" cy="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3196CB-A53C-D36C-2EF3-C1B30B6EB38B}"/>
                </a:ext>
              </a:extLst>
            </p:cNvPr>
            <p:cNvCxnSpPr/>
            <p:nvPr/>
          </p:nvCxnSpPr>
          <p:spPr>
            <a:xfrm>
              <a:off x="1022555" y="1479755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EF84F-11FD-B5F3-9735-AD8C9B00CE52}"/>
                </a:ext>
              </a:extLst>
            </p:cNvPr>
            <p:cNvCxnSpPr/>
            <p:nvPr/>
          </p:nvCxnSpPr>
          <p:spPr>
            <a:xfrm>
              <a:off x="3406878" y="1479754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410FD-4ED6-0091-7268-4986BF7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75" y="1456206"/>
              <a:ext cx="1" cy="46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28EC42-77D8-A743-9EE3-534E1267E1F0}"/>
                </a:ext>
              </a:extLst>
            </p:cNvPr>
            <p:cNvSpPr/>
            <p:nvPr/>
          </p:nvSpPr>
          <p:spPr>
            <a:xfrm>
              <a:off x="250727" y="1927121"/>
              <a:ext cx="1543655" cy="4276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1. INITIATION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E7ABC-A0E2-2C68-C4EC-6FE13AFAC628}"/>
                </a:ext>
              </a:extLst>
            </p:cNvPr>
            <p:cNvSpPr/>
            <p:nvPr/>
          </p:nvSpPr>
          <p:spPr>
            <a:xfrm>
              <a:off x="2605560" y="1922197"/>
              <a:ext cx="1543655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2. PLANNING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B0A604-09D2-146F-2AF3-54DE57015419}"/>
                </a:ext>
              </a:extLst>
            </p:cNvPr>
            <p:cNvSpPr/>
            <p:nvPr/>
          </p:nvSpPr>
          <p:spPr>
            <a:xfrm>
              <a:off x="4962828" y="1917291"/>
              <a:ext cx="1951697" cy="4276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3.DESIGN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C9F13A-DDDB-0A78-028B-16105B332C33}"/>
                </a:ext>
              </a:extLst>
            </p:cNvPr>
            <p:cNvSpPr/>
            <p:nvPr/>
          </p:nvSpPr>
          <p:spPr>
            <a:xfrm>
              <a:off x="7686353" y="1922193"/>
              <a:ext cx="2118844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4. IMPLEMENTATION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D8732A-8B5A-BF09-4601-C40D5D647796}"/>
                </a:ext>
              </a:extLst>
            </p:cNvPr>
            <p:cNvSpPr/>
            <p:nvPr/>
          </p:nvSpPr>
          <p:spPr>
            <a:xfrm>
              <a:off x="10001836" y="1907457"/>
              <a:ext cx="1607580" cy="40803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FINALIZE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27ADF-D05B-BAE5-2943-9FBF3917416A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0805626" y="1453747"/>
              <a:ext cx="0" cy="453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291FDD-D4B5-4B8D-8F11-2F9723A9A535}"/>
                </a:ext>
              </a:extLst>
            </p:cNvPr>
            <p:cNvGrpSpPr/>
            <p:nvPr/>
          </p:nvGrpSpPr>
          <p:grpSpPr>
            <a:xfrm>
              <a:off x="373625" y="2354820"/>
              <a:ext cx="1907455" cy="2522014"/>
              <a:chOff x="373625" y="2354820"/>
              <a:chExt cx="1907455" cy="2522014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883D37-51AC-DBDB-A3EC-9C517D2B1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D95FEEF-611E-2027-327A-234D65A0892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Identify the Research Problem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11662C8-801D-857D-A840-2DE18F6344E9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Topic Assessment Form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660C2A9-7A36-AC10-19B9-662340A2CF8D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Charter Document and Cover Sheet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F9173E69-5F03-DE44-7AC5-3D454A3FD6A1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Project Proposal and Presentation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B84BA7-213A-7878-74B5-424D6614285A}"/>
                  </a:ext>
                </a:extLst>
              </p:cNvPr>
              <p:cNvCxnSpPr>
                <a:stCxn id="64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358CBCC-DF39-DF61-C154-AC675DB4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B28E4ED-131D-7C6D-6A5D-43E866228FAD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22E47-7206-FAF6-7AD5-A427B6084186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428C-E664-E9D4-3518-64F0361FA998}"/>
                </a:ext>
              </a:extLst>
            </p:cNvPr>
            <p:cNvGrpSpPr/>
            <p:nvPr/>
          </p:nvGrpSpPr>
          <p:grpSpPr>
            <a:xfrm>
              <a:off x="5203708" y="2364640"/>
              <a:ext cx="1998393" cy="3015604"/>
              <a:chOff x="373625" y="2354820"/>
              <a:chExt cx="1998393" cy="301560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C79B4A7-0C8D-DCB4-73E5-55C07D100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30156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DA20390-CA00-5C96-4D93-7201D6905A7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Create use case diagram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A92C7CC-95A8-0889-BAA1-6CC5D2C28252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Create ER diagram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D5CF8C0-E57E-E387-ADA0-689F79FB75C2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Create Sequence Diagram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CDA40CA-95E1-0B8A-0E9F-5D070A69F247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801752" cy="518201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Design Wireframes for mobile  and web applications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98EB2E3-2F8B-501A-A392-6594E1794E4B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D332FD6-F9E0-4095-FA6B-80164DBC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3F2B63-55C3-2F77-A945-C623ADAAC956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FB82D25-50B5-1855-12AD-0C20C7ECA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625" y="4709536"/>
                <a:ext cx="1966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BF6275-EE3A-41B0-E4D9-2B446846A28F}"/>
                </a:ext>
              </a:extLst>
            </p:cNvPr>
            <p:cNvGrpSpPr/>
            <p:nvPr/>
          </p:nvGrpSpPr>
          <p:grpSpPr>
            <a:xfrm>
              <a:off x="7765691" y="2364640"/>
              <a:ext cx="2070836" cy="2961011"/>
              <a:chOff x="349744" y="2354820"/>
              <a:chExt cx="2070836" cy="296101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331F3F-B8F7-92D3-691D-45B62236A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3" y="2354820"/>
                <a:ext cx="11043" cy="29610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3F8B7A9-F06B-9F47-1DCB-4781FA0E0EDA}"/>
                  </a:ext>
                </a:extLst>
              </p:cNvPr>
              <p:cNvSpPr/>
              <p:nvPr/>
            </p:nvSpPr>
            <p:spPr>
              <a:xfrm>
                <a:off x="570266" y="2587209"/>
                <a:ext cx="1792707" cy="50484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Creating wearable device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F9D8AA2-7889-48B9-D453-C48DB6351E15}"/>
                  </a:ext>
                </a:extLst>
              </p:cNvPr>
              <p:cNvSpPr/>
              <p:nvPr/>
            </p:nvSpPr>
            <p:spPr>
              <a:xfrm>
                <a:off x="581310" y="3835496"/>
                <a:ext cx="1818976" cy="5309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Analyze Data sets using 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Google analytics</a:t>
                </a:r>
              </a:p>
              <a:p>
                <a:pPr algn="ctr"/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58465AB-21D9-CCC4-8A2C-5A3865BAFD23}"/>
                  </a:ext>
                </a:extLst>
              </p:cNvPr>
              <p:cNvSpPr/>
              <p:nvPr/>
            </p:nvSpPr>
            <p:spPr>
              <a:xfrm>
                <a:off x="601602" y="3318338"/>
                <a:ext cx="1818978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Get Data using the device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342C177-ECF3-2062-4E20-4820A3DE2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8" y="2928382"/>
                <a:ext cx="23351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4030CA-8893-5253-CD86-30D5A4EA8B3F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349744" y="3519900"/>
                <a:ext cx="2518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354EBF8-6F20-CB90-97D2-18E19E2114B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3DAB974-C2D5-1E99-9C68-70037AC7EBD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22F7-7744-EF32-86CF-A1F761925B86}"/>
                </a:ext>
              </a:extLst>
            </p:cNvPr>
            <p:cNvGrpSpPr/>
            <p:nvPr/>
          </p:nvGrpSpPr>
          <p:grpSpPr>
            <a:xfrm>
              <a:off x="10087857" y="2335149"/>
              <a:ext cx="1907455" cy="2524336"/>
              <a:chOff x="373625" y="2354820"/>
              <a:chExt cx="1907455" cy="25243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1979AB-3591-7A92-0C47-A83B5A7A2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AB3279A-D927-7C27-4B14-8C021C105818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Final Presentation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564E720-21B0-4272-258F-5A7187166327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Host the Mobile Application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4C6AFF-1B5F-F65D-CAED-F1B2FE039ACF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Deploy the web application 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64AAE46-FFF9-6F2A-BE9F-B1E2B10E462F}"/>
                  </a:ext>
                </a:extLst>
              </p:cNvPr>
              <p:cNvSpPr/>
              <p:nvPr/>
            </p:nvSpPr>
            <p:spPr>
              <a:xfrm>
                <a:off x="570266" y="447603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Research Paper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688F13-1A7E-CFAD-1BFC-E89AD4B4F697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566FFD2-63B8-4871-A34F-3129AADAF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A2F20BE-8743-F7F2-4F01-0ABB3D6CF27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FB7FC8-9412-7C99-87BE-FA787988E174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32D838-6DC3-0878-ADDA-BA45F4228CE0}"/>
                </a:ext>
              </a:extLst>
            </p:cNvPr>
            <p:cNvGrpSpPr/>
            <p:nvPr/>
          </p:nvGrpSpPr>
          <p:grpSpPr>
            <a:xfrm>
              <a:off x="2708784" y="2337471"/>
              <a:ext cx="1907455" cy="2522014"/>
              <a:chOff x="373625" y="2354820"/>
              <a:chExt cx="1907455" cy="25220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F6E972-DBFB-857E-21C2-2062F002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4B56B74-ABFC-D592-3BDF-8E2D4D842305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Literature Review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69325A5-B5BF-C7A8-56EC-06404D8D72FA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Requirement Analysis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90D70B-0423-440C-3E75-70E793E40E37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Feasibility Study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6A02306-3272-4647-9F9C-93C0755B9600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Collect Data for Research Component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723968-EA64-A40A-8312-2FAB8603696C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9B461D-60A1-F2A2-BA4A-DB8CF29C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6C3A91-8C48-7713-0AC8-29AAC4C24AF8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EE9FDD2-5BBA-0462-46E2-EF2B92EAB4A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9D4491B8-7588-9F5D-1AE4-7E219190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276F6B8-AA2A-50B7-268C-B891427B6414}"/>
              </a:ext>
            </a:extLst>
          </p:cNvPr>
          <p:cNvSpPr/>
          <p:nvPr/>
        </p:nvSpPr>
        <p:spPr>
          <a:xfrm>
            <a:off x="0" y="6613480"/>
            <a:ext cx="12191999" cy="206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B404BA-4239-1025-F141-66B1F606A033}"/>
              </a:ext>
            </a:extLst>
          </p:cNvPr>
          <p:cNvSpPr/>
          <p:nvPr/>
        </p:nvSpPr>
        <p:spPr>
          <a:xfrm>
            <a:off x="7991491" y="5595907"/>
            <a:ext cx="1792707" cy="5048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alibri"/>
              </a:rPr>
              <a:t>Find what is the stage of the patient</a:t>
            </a:r>
          </a:p>
        </p:txBody>
      </p:sp>
    </p:spTree>
    <p:extLst>
      <p:ext uri="{BB962C8B-B14F-4D97-AF65-F5344CB8AC3E}">
        <p14:creationId xmlns:p14="http://schemas.microsoft.com/office/powerpoint/2010/main" val="381351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0" y="613072"/>
            <a:ext cx="5331291" cy="1307084"/>
          </a:xfrm>
        </p:spPr>
        <p:txBody>
          <a:bodyPr anchor="ctr">
            <a:normAutofit fontScale="90000"/>
          </a:bodyPr>
          <a:lstStyle/>
          <a:p>
            <a:r>
              <a:rPr kumimoji="1" lang="en-US" b="1" dirty="0">
                <a:solidFill>
                  <a:srgbClr val="00B0F0"/>
                </a:solidFill>
                <a:ea typeface="+mj-lt"/>
                <a:cs typeface="+mj-lt"/>
              </a:rPr>
              <a:t>Evidence for Completion</a:t>
            </a:r>
            <a:br>
              <a:rPr lang="en-US" altLang="ko-KR" sz="3400" dirty="0">
                <a:cs typeface="굴림" pitchFamily="50" charset="-127"/>
              </a:rPr>
            </a:br>
            <a:br>
              <a:rPr lang="en-US" altLang="ko-KR" sz="3400" dirty="0">
                <a:cs typeface="굴림" pitchFamily="50" charset="-127"/>
              </a:rPr>
            </a:br>
            <a:endParaRPr lang="en-US" sz="3400">
              <a:cs typeface="Calibri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E19AA-DF66-AF43-FAB0-1375558A4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C2E0D7-8956-C156-2D99-04BD500E834B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17" name="Picture 16" descr="A close-up of a stethoscope&#10;&#10;Description automatically generated">
            <a:extLst>
              <a:ext uri="{FF2B5EF4-FFF2-40B4-BE49-F238E27FC236}">
                <a16:creationId xmlns:a16="http://schemas.microsoft.com/office/drawing/2014/main" id="{CA9334E2-1706-BC72-72D8-029274213E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6095237" y="10"/>
            <a:ext cx="6096763" cy="63923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E1086-837F-3C4F-DCAA-523722826829}"/>
              </a:ext>
            </a:extLst>
          </p:cNvPr>
          <p:cNvSpPr txBox="1"/>
          <p:nvPr/>
        </p:nvSpPr>
        <p:spPr>
          <a:xfrm>
            <a:off x="195790" y="1780645"/>
            <a:ext cx="58472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Gather data of PD and without PD</a:t>
            </a: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Train Data Models using Decision trees &amp; </a:t>
            </a:r>
            <a:r>
              <a:rPr lang="en-US" b="1" dirty="0">
                <a:ea typeface="+mn-lt"/>
                <a:cs typeface="+mn-lt"/>
              </a:rPr>
              <a:t>Random forests algorithm</a:t>
            </a: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Accuracy of the prediction</a:t>
            </a: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Completion of the Mobile App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74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A2-0ABA-476F-93A9-CAE8E1C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0363200" cy="13620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D551-122C-4719-815B-4B734524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11250084" cy="5127848"/>
          </a:xfrm>
        </p:spPr>
        <p:txBody>
          <a:bodyPr>
            <a:normAutofit fontScale="47500" lnSpcReduction="20000"/>
          </a:bodyPr>
          <a:lstStyle/>
          <a:p>
            <a:endParaRPr lang="si-LK" dirty="0"/>
          </a:p>
          <a:p>
            <a:endParaRPr lang="si-LK" dirty="0"/>
          </a:p>
          <a:p>
            <a:endParaRPr lang="si-LK" dirty="0"/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Griffiths TD, Marsden CD, Thompson PD. A wearable device for real-time monitoring of Parkinson's disease symptoms. J Neural </a:t>
            </a:r>
            <a:r>
              <a:rPr lang="en-US" sz="320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</a:t>
            </a:r>
            <a:r>
              <a:rPr lang="en-US" sz="3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(Vienna). 2004;111(7):1075-1084.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researchgate.net/publication/370828200_Toward_objective_monitoring_of_Parkinson's_disease_motor_symptoms_using_a_wearable_device_wearability_and_performance_evaluation_of_PDMonitorR?utm_source=twitter&amp;rgutm_meta1=eHNsLUc1YThkY3RYOGJIWWVQK2xlbnY3VDZzTVhMYkZoMHYzQjZEVFNRV3N5NUdhdUhESHNRc052T1NjVE8rR3krVGdDb0JCaEdhMTlYTjJ3eGNrQzFrYWFtMW4%3D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32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Monje</a:t>
            </a: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O'Sullivan J, O'Neill J, et al. The use of wearable sensors for Parkinson's disease: A review of literature. Sensors (Basel). 2019;19(16):3509.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https://www.researchgate.net/search.Search.html?query=%5B2%5D+Monje+M%2C+O%27Sullivan+J%2C+O%27Neill+J%2C+et+al.+The+use+of+wearable+sensors+for+Parkinson%27s+disease%3A+A+review+of+literature.+Sensors+%28Basel%29.+2019%3B19%2816%29%3A3509.&amp;type=publication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Deb S, Mitra T, Mandal SK, et al. Machine learning algorithms for early Parkinson's disease detection: A systematic review. J </a:t>
            </a:r>
            <a:r>
              <a:rPr lang="en-US" sz="32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Parkinsons</a:t>
            </a: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Dis. 2022;12(1):11-24.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https://www.researchgate.net/publication/364088323_A_systematic_review_of_adaptive_machine_learning_techniques_for_early_detection_of_Parkinson%27s_disease</a:t>
            </a:r>
            <a:endParaRPr lang="si-LK" sz="32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Zhou Y, Zhang J, Zhang Y, et al. Predicting Parkinson's disease progression with wearable devices: A machine learning approach. Sensors (Basel). 2022;22(5):2047.</a:t>
            </a:r>
            <a:endParaRPr lang="si-LK" sz="32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Wang Q, Zhang X, Wang D, et al. Real-time monitoring of tremors in Parkinson's disease using smartwatches. </a:t>
            </a: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2016 IEEE Ecuador Technical Chapters Meeting (ETCM)</a:t>
            </a:r>
            <a:endParaRPr lang="si-LK" sz="32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-up of a stethoscope&#10;&#10;Description automatically generated">
            <a:extLst>
              <a:ext uri="{FF2B5EF4-FFF2-40B4-BE49-F238E27FC236}">
                <a16:creationId xmlns:a16="http://schemas.microsoft.com/office/drawing/2014/main" id="{A39B45B1-CE3A-8B1D-1D09-0B85D773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7377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IT20628536|Mahamithawa W.M.N.D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Bachelor of Science (Hons) in Information Technology</a:t>
            </a:r>
          </a:p>
          <a:p>
            <a:r>
              <a:rPr lang="en-US" dirty="0"/>
              <a:t>Specializing in Information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98E66-DBD5-4B29-AC68-A58A70C6423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65D20E9F-2357-AEE6-834B-7FFC8CF2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400"/>
            <a:ext cx="1994426" cy="22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0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12B8-EB99-AA1C-E454-7416648D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1303000" cy="1371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b="1" dirty="0">
                <a:solidFill>
                  <a:srgbClr val="0070C0"/>
                </a:solidFill>
              </a:rPr>
              <a:t>The Remote Telehealth Consultation System with Facial Expression Detection for Parkinson’s Disease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CB1D-C24C-1932-4D95-7E5395F2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116840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					TMP-2023-24-042</a:t>
            </a:r>
            <a:endParaRPr lang="en-US" sz="2400" dirty="0"/>
          </a:p>
        </p:txBody>
      </p:sp>
      <p:pic>
        <p:nvPicPr>
          <p:cNvPr id="6" name="Picture 5" descr="A person in a white coat and glasses&#10;&#10;Description automatically generated">
            <a:extLst>
              <a:ext uri="{FF2B5EF4-FFF2-40B4-BE49-F238E27FC236}">
                <a16:creationId xmlns:a16="http://schemas.microsoft.com/office/drawing/2014/main" id="{E167D6E2-0D77-083D-117E-3F58F5547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38400"/>
            <a:ext cx="6270625" cy="36351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17F8C4-0B26-8569-AF6B-BF6EA19E61AC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6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949F-EBD0-5D21-094F-3D40C069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" y="1254485"/>
            <a:ext cx="69342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Importance of  a remote telehealth consultation system</a:t>
            </a:r>
          </a:p>
          <a:p>
            <a:endParaRPr lang="en-US" dirty="0"/>
          </a:p>
          <a:p>
            <a:r>
              <a:rPr lang="en-US" dirty="0"/>
              <a:t>What is the purpose of using real time facial expression detection</a:t>
            </a:r>
          </a:p>
          <a:p>
            <a:pPr marL="0" indent="0">
              <a:buNone/>
            </a:pPr>
            <a:r>
              <a:rPr lang="en-US" dirty="0"/>
              <a:t>    for a telehealth consultation </a:t>
            </a:r>
          </a:p>
          <a:p>
            <a:pPr marL="0" indent="0">
              <a:buNone/>
            </a:pPr>
            <a:r>
              <a:rPr lang="en-US" dirty="0"/>
              <a:t>    system for Parkinson’s </a:t>
            </a:r>
          </a:p>
          <a:p>
            <a:pPr marL="0" indent="0">
              <a:buNone/>
            </a:pPr>
            <a:r>
              <a:rPr lang="en-US" dirty="0"/>
              <a:t>    disease?</a:t>
            </a:r>
          </a:p>
        </p:txBody>
      </p:sp>
      <p:pic>
        <p:nvPicPr>
          <p:cNvPr id="4" name="Picture 3" descr="A close-up of a stethoscope&#10;&#10;Description automatically generated">
            <a:extLst>
              <a:ext uri="{FF2B5EF4-FFF2-40B4-BE49-F238E27FC236}">
                <a16:creationId xmlns:a16="http://schemas.microsoft.com/office/drawing/2014/main" id="{0B44893F-DFD4-B93C-5794-AD245D88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5671676" y="-9939"/>
            <a:ext cx="6500446" cy="6293624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BB69BF-8B07-6D5D-D66A-A1AF40382AC5}"/>
              </a:ext>
            </a:extLst>
          </p:cNvPr>
          <p:cNvSpPr txBox="1">
            <a:spLocks/>
          </p:cNvSpPr>
          <p:nvPr/>
        </p:nvSpPr>
        <p:spPr>
          <a:xfrm>
            <a:off x="-762000" y="184338"/>
            <a:ext cx="9067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 and 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092C2-8B83-A0E3-80C7-E4B1D61608B1}"/>
              </a:ext>
            </a:extLst>
          </p:cNvPr>
          <p:cNvSpPr/>
          <p:nvPr/>
        </p:nvSpPr>
        <p:spPr>
          <a:xfrm>
            <a:off x="2895600" y="6379107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8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CA7D-D014-11DA-9D37-906C1690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8616"/>
            <a:ext cx="8915400" cy="7921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Research Gap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5DDB1CD-1D01-CF76-FF6E-5A13F0003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9809" y="1662172"/>
          <a:ext cx="6288396" cy="3533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0991">
                  <a:extLst>
                    <a:ext uri="{9D8B030D-6E8A-4147-A177-3AD203B41FA5}">
                      <a16:colId xmlns:a16="http://schemas.microsoft.com/office/drawing/2014/main" val="3714170307"/>
                    </a:ext>
                  </a:extLst>
                </a:gridCol>
                <a:gridCol w="1313846">
                  <a:extLst>
                    <a:ext uri="{9D8B030D-6E8A-4147-A177-3AD203B41FA5}">
                      <a16:colId xmlns:a16="http://schemas.microsoft.com/office/drawing/2014/main" val="1806336455"/>
                    </a:ext>
                  </a:extLst>
                </a:gridCol>
                <a:gridCol w="1156710">
                  <a:extLst>
                    <a:ext uri="{9D8B030D-6E8A-4147-A177-3AD203B41FA5}">
                      <a16:colId xmlns:a16="http://schemas.microsoft.com/office/drawing/2014/main" val="3546151037"/>
                    </a:ext>
                  </a:extLst>
                </a:gridCol>
                <a:gridCol w="1245993">
                  <a:extLst>
                    <a:ext uri="{9D8B030D-6E8A-4147-A177-3AD203B41FA5}">
                      <a16:colId xmlns:a16="http://schemas.microsoft.com/office/drawing/2014/main" val="712625953"/>
                    </a:ext>
                  </a:extLst>
                </a:gridCol>
                <a:gridCol w="1370856">
                  <a:extLst>
                    <a:ext uri="{9D8B030D-6E8A-4147-A177-3AD203B41FA5}">
                      <a16:colId xmlns:a16="http://schemas.microsoft.com/office/drawing/2014/main" val="2226384596"/>
                    </a:ext>
                  </a:extLst>
                </a:gridCol>
              </a:tblGrid>
              <a:tr h="865181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Remote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Monitoring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And consultation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Video Conferencing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App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Facial expression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detection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3727"/>
                  </a:ext>
                </a:extLst>
              </a:tr>
              <a:tr h="588323">
                <a:tc>
                  <a:txBody>
                    <a:bodyPr/>
                    <a:lstStyle/>
                    <a:p>
                      <a:r>
                        <a:rPr lang="en-US" sz="1400" dirty="0"/>
                        <a:t>Research1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1925"/>
                  </a:ext>
                </a:extLst>
              </a:tr>
              <a:tr h="634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Research2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8458"/>
                  </a:ext>
                </a:extLst>
              </a:tr>
              <a:tr h="634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Research3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253"/>
                  </a:ext>
                </a:extLst>
              </a:tr>
              <a:tr h="634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Proposed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959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3ED6A83-2EE0-F170-994E-F2B0C0FD5D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5371" y="2740449"/>
            <a:ext cx="332635" cy="282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F47B8-B187-CEF5-B357-EC99B326E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3979" y="2740449"/>
            <a:ext cx="332635" cy="282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6C50B-55D1-18CA-FCD8-67277B5EAF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44864" y="2729722"/>
            <a:ext cx="332635" cy="282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D7B8C-1FB7-B9B4-09A8-7C58875BEF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4389" y="2758904"/>
            <a:ext cx="337815" cy="272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32AF3-59F8-2A47-5A09-16D7ABB153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4178" y="4599606"/>
            <a:ext cx="332635" cy="282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3F350-535B-62BA-7387-7465E40E7F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77689" y="4625966"/>
            <a:ext cx="332635" cy="282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182EE-CDE3-BAD0-203F-F903B42A02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73817" y="4599606"/>
            <a:ext cx="332635" cy="282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21A59E-2E83-DF93-7488-BB490F8028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74749" y="4599606"/>
            <a:ext cx="332635" cy="282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2E1C8B-47BF-70CF-119D-B488EB5341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9569" y="3962774"/>
            <a:ext cx="332635" cy="2825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1C152B-3113-92DD-9C50-DF50D87637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48630" y="4013307"/>
            <a:ext cx="337815" cy="272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7981AA-688C-83C8-3C05-032524A828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72509" y="4032323"/>
            <a:ext cx="337815" cy="272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39A38B-2A0C-3EC8-6099-B3B61B55B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3979" y="4034471"/>
            <a:ext cx="337815" cy="272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90991-2AAA-0A41-5075-21F2B93C7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285" y="3326088"/>
            <a:ext cx="332635" cy="282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F27DD-3813-59C6-5E1A-7EB1C6C1F5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72508" y="3344927"/>
            <a:ext cx="337815" cy="27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6B44E-9BC7-49B8-690C-97FA1B6B4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27376" y="3310036"/>
            <a:ext cx="337815" cy="272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6E8509-189B-921C-C7EE-33331DD0DC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4389" y="3441629"/>
            <a:ext cx="337815" cy="2726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02EDD6-896F-E5D0-842F-C2F02651665B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307F5-5EF5-2451-8376-E1228645DFA7}"/>
              </a:ext>
            </a:extLst>
          </p:cNvPr>
          <p:cNvSpPr txBox="1"/>
          <p:nvPr/>
        </p:nvSpPr>
        <p:spPr>
          <a:xfrm>
            <a:off x="937089" y="1513670"/>
            <a:ext cx="37988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Existing remote health consultation systems for Parkinson's disease have not implemented both video conferencing and facial expression recognition in one system.</a:t>
            </a:r>
          </a:p>
        </p:txBody>
      </p:sp>
    </p:spTree>
    <p:extLst>
      <p:ext uri="{BB962C8B-B14F-4D97-AF65-F5344CB8AC3E}">
        <p14:creationId xmlns:p14="http://schemas.microsoft.com/office/powerpoint/2010/main" val="323898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F6FBBB-4C77-4A4B-BE54-96D3B0DF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17361"/>
            <a:ext cx="7084513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Research Question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461F4-E6D8-4801-94AA-9B72FC99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454018"/>
            <a:ext cx="7391400" cy="3108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			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800" dirty="0"/>
              <a:t>How does the integration of facial expression detection technology into the Remote Telehealth Consultation System enhance the assessment of emotional and motor symptom fluctuations in individuals with Parkinson's disease?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5359C8-7AD1-6A51-4820-4B4228F5E491}"/>
              </a:ext>
            </a:extLst>
          </p:cNvPr>
          <p:cNvSpPr/>
          <p:nvPr/>
        </p:nvSpPr>
        <p:spPr>
          <a:xfrm>
            <a:off x="2866292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7" name="Picture 6" descr="A white character leaning on a red question mark&#10;&#10;Description automatically generated">
            <a:extLst>
              <a:ext uri="{FF2B5EF4-FFF2-40B4-BE49-F238E27FC236}">
                <a16:creationId xmlns:a16="http://schemas.microsoft.com/office/drawing/2014/main" id="{9A69DF8F-E2B5-8BD9-D2B5-FC5FE7C4E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15385"/>
            <a:ext cx="2485292" cy="36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06A2-1FC5-926E-22B7-D83998AC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7200"/>
            <a:ext cx="5105400" cy="7921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Specific Objectives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F8870-C836-BCE9-2EC3-CF8FB272BEFE}"/>
              </a:ext>
            </a:extLst>
          </p:cNvPr>
          <p:cNvSpPr/>
          <p:nvPr/>
        </p:nvSpPr>
        <p:spPr>
          <a:xfrm>
            <a:off x="2687817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0C1F9BA5-7B20-EF4F-AB73-FCAF678ED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5363669" y="-211015"/>
            <a:ext cx="6851777" cy="642900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38DE40-057C-ECEA-019F-48EF4E83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06552"/>
            <a:ext cx="5486400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develop an application to detect motor symptoms and emotional well-being in real-time and allows Parkinson's patients to have virtual appointments with healthcare professionals and get guidance on managing symptoms.</a:t>
            </a:r>
          </a:p>
        </p:txBody>
      </p:sp>
    </p:spTree>
    <p:extLst>
      <p:ext uri="{BB962C8B-B14F-4D97-AF65-F5344CB8AC3E}">
        <p14:creationId xmlns:p14="http://schemas.microsoft.com/office/powerpoint/2010/main" val="225323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RESEARCH PROBLEM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pic>
        <p:nvPicPr>
          <p:cNvPr id="5" name="Picture 4" descr="A cartoon of a doctor with question marks&#10;&#10;Description automatically generated">
            <a:extLst>
              <a:ext uri="{FF2B5EF4-FFF2-40B4-BE49-F238E27FC236}">
                <a16:creationId xmlns:a16="http://schemas.microsoft.com/office/drawing/2014/main" id="{E9F39B11-DC7F-6771-9F18-E176155E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874"/>
            <a:ext cx="3067212" cy="3067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69063-B748-5DB0-D20C-8CE727EA0F51}"/>
              </a:ext>
            </a:extLst>
          </p:cNvPr>
          <p:cNvSpPr txBox="1"/>
          <p:nvPr/>
        </p:nvSpPr>
        <p:spPr>
          <a:xfrm>
            <a:off x="3478138" y="1705154"/>
            <a:ext cx="6097384" cy="30469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74151"/>
                </a:solidFill>
                <a:latin typeface="Tw Cen MT Condensed (Headings)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w Cen MT Condensed (Headings)"/>
              </a:rPr>
              <a:t> comprehensive solution for Parkinson's disease management. Parkinson's disease is a progressive neurodegenerative disorder that affects millions of people worldwide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w Cen MT Condensed (Headings)"/>
              </a:rPr>
              <a:t>while there is no cure, advancements in emerging technologies offer promising opportunities to improve symptom monitoring, early detection, and personalized care for individuals with Parkinson's disease.</a:t>
            </a:r>
            <a:endParaRPr lang="en-US" sz="2400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07865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3CC8-3667-97B5-A3F3-DB28FE8B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03242"/>
            <a:ext cx="4953000" cy="8223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Sub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D983-DAEF-0298-2398-EBF8758D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7" y="1600200"/>
            <a:ext cx="5791200" cy="4572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Develop a training dataset for facial expression detection software using machine learning and deep learning algorithms.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Train and test the facial expression detection software on the training dataset. 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Deploy the software in the Remote Telehealth Consultation System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630EA-F1C2-3D05-7AE5-DDF646EABAE3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BB29477B-7FDE-9CC5-B69E-738190792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5451488" y="-11723"/>
            <a:ext cx="6740512" cy="632460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70E8B7-55F0-19C1-53C7-5AFAD5FC6D76}"/>
              </a:ext>
            </a:extLst>
          </p:cNvPr>
          <p:cNvSpPr/>
          <p:nvPr/>
        </p:nvSpPr>
        <p:spPr>
          <a:xfrm>
            <a:off x="2670534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6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0159-3618-2C2F-2A45-89698BC7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4" y="396240"/>
            <a:ext cx="6072816" cy="7921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Evidence for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2284-BEC6-E0FA-6FAF-4DF4B33F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6553200" cy="4876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from facial expression detection algorithms</a:t>
            </a:r>
          </a:p>
          <a:p>
            <a:r>
              <a:rPr lang="en-US" dirty="0"/>
              <a:t>Patient surveys, interviews, and appointment </a:t>
            </a:r>
          </a:p>
          <a:p>
            <a:r>
              <a:rPr lang="en-US" dirty="0"/>
              <a:t>healthcare professional surveys </a:t>
            </a:r>
          </a:p>
          <a:p>
            <a:r>
              <a:rPr lang="en-US" dirty="0"/>
              <a:t>Usability testing results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-up of a stethoscope&#10;&#10;Description automatically generated">
            <a:extLst>
              <a:ext uri="{FF2B5EF4-FFF2-40B4-BE49-F238E27FC236}">
                <a16:creationId xmlns:a16="http://schemas.microsoft.com/office/drawing/2014/main" id="{45E88F59-5388-ED4D-9644-E5AC34A20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5451488" y="0"/>
            <a:ext cx="6740512" cy="632460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5080DC-638A-C745-694E-841F244A17DA}"/>
              </a:ext>
            </a:extLst>
          </p:cNvPr>
          <p:cNvSpPr/>
          <p:nvPr/>
        </p:nvSpPr>
        <p:spPr>
          <a:xfrm>
            <a:off x="2670534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93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2561-0E8C-C443-2FBF-A0879A58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38400"/>
            <a:ext cx="4648200" cy="138668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METHODOLOGY</a:t>
            </a:r>
            <a:endParaRPr lang="en-US" sz="4800" dirty="0"/>
          </a:p>
        </p:txBody>
      </p:sp>
      <p:pic>
        <p:nvPicPr>
          <p:cNvPr id="6" name="Picture 5" descr="A close-up of a stethoscope&#10;&#10;Description automatically generated">
            <a:extLst>
              <a:ext uri="{FF2B5EF4-FFF2-40B4-BE49-F238E27FC236}">
                <a16:creationId xmlns:a16="http://schemas.microsoft.com/office/drawing/2014/main" id="{D8E0E1D2-A860-E6E9-2DF7-50A183371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904287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9491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5B5F-0625-FD94-81AE-37608266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9" name="Content Placeholder 8" descr="A diagram of a chat application&#10;&#10;Description automatically generated">
            <a:extLst>
              <a:ext uri="{FF2B5EF4-FFF2-40B4-BE49-F238E27FC236}">
                <a16:creationId xmlns:a16="http://schemas.microsoft.com/office/drawing/2014/main" id="{4FDC23C3-FE2D-C546-CE1B-1DA52AFDB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1371600"/>
            <a:ext cx="8059400" cy="44958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9F300E-B676-56FA-8B50-C8E818A4F94B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0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7348"/>
            <a:ext cx="660788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Technology and requirements</a:t>
            </a:r>
            <a:br>
              <a:rPr kumimoji="1" lang="en-US" altLang="ko-KR" sz="3400" dirty="0">
                <a:solidFill>
                  <a:srgbClr val="0070C0"/>
                </a:solidFill>
                <a:latin typeface="+mj-lt"/>
                <a:cs typeface="굴림" pitchFamily="50" charset="-127"/>
              </a:rPr>
            </a:b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680-B197-5402-1333-902EDD9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2" y="998538"/>
            <a:ext cx="3805702" cy="464026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Python Server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Node Server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Keras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TensorFlow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WebSockets-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Socket.io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Algorithm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 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CNN)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9B6DF48-28DC-0B75-F63D-1487E8B71AB3}"/>
              </a:ext>
            </a:extLst>
          </p:cNvPr>
          <p:cNvSpPr txBox="1">
            <a:spLocks/>
          </p:cNvSpPr>
          <p:nvPr/>
        </p:nvSpPr>
        <p:spPr>
          <a:xfrm>
            <a:off x="4206340" y="998538"/>
            <a:ext cx="3805702" cy="332528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algn="ctr"/>
            <a:endParaRPr lang="en-US" altLang="ko-KR" sz="2400" b="1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System should p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rovide seamless and secure video conferencing capabilities for remote consultations</a:t>
            </a:r>
            <a:r>
              <a:rPr lang="en-US" sz="1800" i="0" dirty="0">
                <a:ea typeface="맑은 고딕"/>
              </a:rPr>
              <a:t>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System should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detect and track facial expressions associated with Parkinson's symptoms</a:t>
            </a:r>
            <a:r>
              <a:rPr lang="en-US" sz="1800" i="0" dirty="0">
                <a:ea typeface="맑은 고딕"/>
              </a:rPr>
              <a:t>.</a:t>
            </a:r>
            <a:endParaRPr lang="en-US" sz="1800" i="0" dirty="0"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System should d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evelop algorithms to monitor and quantify motor symptoms based on facial expressions during video calls</a:t>
            </a:r>
            <a:r>
              <a:rPr lang="en-US" sz="1800" i="0" dirty="0">
                <a:ea typeface="맑은 고딕"/>
              </a:rPr>
              <a:t>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endParaRPr lang="en-US" altLang="ko-KR" sz="1800" i="0" dirty="0"/>
          </a:p>
          <a:p>
            <a:endParaRPr lang="en-US" altLang="ko-KR" sz="2400" i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A038A8E-BDB3-8A42-8788-6451CBB6AED1}"/>
              </a:ext>
            </a:extLst>
          </p:cNvPr>
          <p:cNvSpPr txBox="1">
            <a:spLocks/>
          </p:cNvSpPr>
          <p:nvPr/>
        </p:nvSpPr>
        <p:spPr>
          <a:xfrm>
            <a:off x="8498828" y="1451276"/>
            <a:ext cx="3255403" cy="2892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  <a:endParaRPr lang="en-US" altLang="ko-KR" sz="2400" i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 Reliability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User-friendliness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Efficiency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D5A65-B463-0A3E-6F1A-4ABD0808468E}"/>
              </a:ext>
            </a:extLst>
          </p:cNvPr>
          <p:cNvSpPr/>
          <p:nvPr/>
        </p:nvSpPr>
        <p:spPr>
          <a:xfrm>
            <a:off x="5562600" y="4535528"/>
            <a:ext cx="4360761" cy="1783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Dilum Palliyaguru–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Nurologist At Teaching Hospital Kurunegala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D1E7D-4754-E8C0-2D11-AA50243DBD1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F8E3-6DF0-0EBD-F903-2E7827E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Completion of the project</a:t>
            </a:r>
          </a:p>
        </p:txBody>
      </p:sp>
      <p:pic>
        <p:nvPicPr>
          <p:cNvPr id="5" name="Content Placeholder 4" descr="A graph with a number of columns&#10;&#10;Description automatically generated">
            <a:extLst>
              <a:ext uri="{FF2B5EF4-FFF2-40B4-BE49-F238E27FC236}">
                <a16:creationId xmlns:a16="http://schemas.microsoft.com/office/drawing/2014/main" id="{A3219792-FB10-4C7D-E071-02601374F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11684000" cy="43743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2CD40-1BF1-C46C-1545-7F543F1B87DE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05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A2-0ABA-476F-93A9-CAE8E1C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0363200" cy="13620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6224-3DDA-F9B8-3AF3-DFE825726BBE}"/>
              </a:ext>
            </a:extLst>
          </p:cNvPr>
          <p:cNvSpPr txBox="1"/>
          <p:nvPr/>
        </p:nvSpPr>
        <p:spPr>
          <a:xfrm>
            <a:off x="533400" y="914400"/>
            <a:ext cx="11353800" cy="567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[1]  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Cubo, Esther &amp; Delgado-López, Pedro. (2022). Telemedicine in the Management of Parkinson’s Disease: Achievements, Challenges, and Future Perspectives. Brain Sciences. 12. 1735. 10.3390/brainsci12121735. </a:t>
            </a:r>
          </a:p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[2]  </a:t>
            </a:r>
            <a:r>
              <a:rPr lang="en-US" b="1" i="0" dirty="0">
                <a:solidFill>
                  <a:srgbClr val="1A254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effectLst/>
              </a:rPr>
              <a:t>Pigott, Jennifer &amp; Armstrong, Megan &amp; Chesterman, Elizabeth &amp; Read, Joy &amp; Nimmons, Danielle &amp; Walters, Kate &amp; Davies, Nathan &amp; Schrag, Anette. (2022). Remote Consultations for People with Parkinson’s and Cognitive Impairment – A Qualitative Study with Patients, Caregivers and Healthcare Professionals. JMIR Neurotechnology. 1. 10.2196/39974. </a:t>
            </a:r>
          </a:p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[3]   </a:t>
            </a:r>
            <a:r>
              <a:rPr lang="en-US" i="0" dirty="0">
                <a:effectLst/>
              </a:rPr>
              <a:t>Ali, Mohammad &amp; Myers, Taylor &amp; Wagner, Ellen &amp; Ratnu, Harshil &amp; Dorsey, E. &amp; Hoque, Ehsan. (2021). Facial expressions can detect Parkinson’s disease: preliminary evidence from videos collected online. </a:t>
            </a:r>
            <a:r>
              <a:rPr lang="en-US" i="0" dirty="0" err="1">
                <a:effectLst/>
              </a:rPr>
              <a:t>npj</a:t>
            </a:r>
            <a:r>
              <a:rPr lang="en-US" i="0" dirty="0">
                <a:effectLst/>
              </a:rPr>
              <a:t> Digital Medicine. 4. 10.1038/s41746-021-00502-8.</a:t>
            </a:r>
          </a:p>
          <a:p>
            <a:pPr algn="l"/>
            <a:r>
              <a:rPr lang="en-US" sz="1798" dirty="0">
                <a:solidFill>
                  <a:srgbClr val="212121"/>
                </a:solidFill>
                <a:latin typeface="Cambria" panose="02040503050406030204" pitchFamily="18" charset="0"/>
              </a:rPr>
              <a:t>[4]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  van den Bergh, R.; Bloem, B.R.; Meinders, M.J.; Evers, L.J.W. The state of telemedicine for persons with Parkinson’s disease.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Curr.Opin. Neurol. </a:t>
            </a: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2021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589–597. </a:t>
            </a:r>
          </a:p>
          <a:p>
            <a:pPr algn="l"/>
            <a:endParaRPr lang="en-US" dirty="0">
              <a:solidFill>
                <a:srgbClr val="0875B7"/>
              </a:solidFill>
              <a:latin typeface="ff2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[5]   Hassan, A.; Mari, Z.;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Gatto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E.M.; Cardozo, A.;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Youn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J.; Okubadejo, N.; Bajwa, J.A.;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Shalash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A.; Fujioka, S.;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Aldaajani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Z.; et al.Global Survey on Telemedicine Utilization for Movement Disorders during the COVID-19 Pandemic.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Mov.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Disord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2020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,1701–1711. </a:t>
            </a: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endParaRPr lang="en-US" sz="1798" dirty="0">
              <a:solidFill>
                <a:srgbClr val="21212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7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stethoscope&#10;&#10;Description automatically generated">
            <a:extLst>
              <a:ext uri="{FF2B5EF4-FFF2-40B4-BE49-F238E27FC236}">
                <a16:creationId xmlns:a16="http://schemas.microsoft.com/office/drawing/2014/main" id="{A39B45B1-CE3A-8B1D-1D09-0B85D773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73776" y="3474720"/>
            <a:ext cx="7555832" cy="3383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/>
              </a:rPr>
              <a:t>IT20622732 | RANWALA  R.D.H.N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84" y="4205511"/>
            <a:ext cx="8066616" cy="168010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898989"/>
                </a:solidFill>
                <a:latin typeface="Cambria"/>
                <a:ea typeface="Cambria"/>
                <a:cs typeface="Tahoma"/>
              </a:rPr>
              <a:t>Bachelor of Science (Hons) in Information Technology</a:t>
            </a:r>
          </a:p>
          <a:p>
            <a:r>
              <a:rPr lang="en-US" sz="2200" dirty="0">
                <a:solidFill>
                  <a:srgbClr val="898989"/>
                </a:solidFill>
                <a:latin typeface="Cambria"/>
                <a:ea typeface="Cambria"/>
                <a:cs typeface="Tahoma"/>
              </a:rPr>
              <a:t>Specializing in Information Technology</a:t>
            </a:r>
            <a:endParaRPr lang="en-US" sz="2200" dirty="0">
              <a:solidFill>
                <a:srgbClr val="898989"/>
              </a:solidFill>
              <a:latin typeface="Cambria"/>
              <a:ea typeface="Cambria"/>
            </a:endParaRPr>
          </a:p>
        </p:txBody>
      </p:sp>
      <p:pic>
        <p:nvPicPr>
          <p:cNvPr id="3" name="Picture 2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6269CA41-4D01-09E2-A80C-6A394C56D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5" t="21893" r="47059" b="39250"/>
          <a:stretch/>
        </p:blipFill>
        <p:spPr>
          <a:xfrm>
            <a:off x="10089061" y="126206"/>
            <a:ext cx="2059857" cy="2541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BBBAAF-EFD5-F8E3-9BCA-0ED08B705C9B}"/>
              </a:ext>
            </a:extLst>
          </p:cNvPr>
          <p:cNvSpPr/>
          <p:nvPr/>
        </p:nvSpPr>
        <p:spPr>
          <a:xfrm>
            <a:off x="2787216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ambria"/>
              </a:rPr>
              <a:t>IT20622732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/>
              </a:rPr>
              <a:t>Ranwala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 R.D.H.N  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1238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93" y="1217714"/>
            <a:ext cx="11198864" cy="1138759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0070C0"/>
                </a:solidFill>
                <a:ea typeface="+mj-lt"/>
                <a:cs typeface="+mj-lt"/>
              </a:rPr>
              <a:t>Mobile App for Early Symptoms Detection, Monitoring and Generating Reports.</a:t>
            </a:r>
            <a:endParaRPr lang="en-US" sz="3700" b="1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102" y="379115"/>
            <a:ext cx="2602512" cy="46291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Main OBJECTIVE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>
                <a:latin typeface="Tw Cen MT Condensed (Headings)"/>
              </a:rPr>
              <a:t>	</a:t>
            </a:r>
            <a:r>
              <a:rPr lang="en-US" sz="2400" dirty="0">
                <a:latin typeface="Tw Cen MT Condensed (Headings)"/>
              </a:rPr>
              <a:t>The objective of this study is to explore the integration of emerging technologies in developing a comprehensive solution for Parkinson's disease management.</a:t>
            </a:r>
          </a:p>
          <a:p>
            <a:r>
              <a:rPr lang="en-US" sz="2400" dirty="0">
                <a:latin typeface="Tw Cen MT Condensed (Headings)"/>
              </a:rPr>
              <a:t>	We will be focusing on four distinct components, each incorporating a novel approach. I will be presenting the first component, which is the development of a "Wearable Device for Real-Time Symptom Monitoring."</a:t>
            </a:r>
          </a:p>
          <a:p>
            <a:endParaRPr lang="en-US" sz="1700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03737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671654" y="10"/>
            <a:ext cx="85203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52" y="389000"/>
            <a:ext cx="4404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kumimoji="1" lang="en-US" altLang="ko-KR" sz="4800" b="1" dirty="0">
                <a:solidFill>
                  <a:srgbClr val="015E7D"/>
                </a:solidFill>
                <a:latin typeface="+mj-lt"/>
                <a:cs typeface="굴림" pitchFamily="50" charset="-127"/>
              </a:rPr>
              <a:t>INTRODUCTION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8369-8714-C6E0-4172-275D09C8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429000"/>
            <a:ext cx="4023359" cy="26520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PROBLEM</a:t>
            </a:r>
            <a:endParaRPr lang="en-US" altLang="ko-KR" sz="8400" dirty="0">
              <a:solidFill>
                <a:srgbClr val="0070C0"/>
              </a:solidFill>
              <a:latin typeface="+mj-lt"/>
              <a:ea typeface="맑은 고딕"/>
              <a:cs typeface="굴림" pitchFamily="50" charset="-127"/>
            </a:endParaRP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SPECIFIC AND SUB OBJECTIVES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8400" dirty="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GAP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8400" dirty="0">
              <a:latin typeface="+mj-lt"/>
              <a:cs typeface="굴림" pitchFamily="50" charset="-127"/>
            </a:endParaRPr>
          </a:p>
          <a:p>
            <a:pPr indent="-227965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BACKGROUND</a:t>
            </a:r>
            <a:endParaRPr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70A07-B597-D15B-E850-8F620C8930C0}"/>
              </a:ext>
            </a:extLst>
          </p:cNvPr>
          <p:cNvSpPr/>
          <p:nvPr/>
        </p:nvSpPr>
        <p:spPr>
          <a:xfrm>
            <a:off x="2607469" y="6445250"/>
            <a:ext cx="9167812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B76E-E81A-4EDF-6AFA-298E27824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930647" y="10"/>
            <a:ext cx="7261353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5028342" cy="934022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b="1" dirty="0">
                <a:latin typeface="+mj-lt"/>
                <a:ea typeface="맑은 고딕"/>
                <a:cs typeface="굴림" pitchFamily="50" charset="-127"/>
              </a:rPr>
              <a:t>BACKGROUND</a:t>
            </a:r>
            <a:br>
              <a:rPr lang="en-US" altLang="ko-KR" sz="3400" dirty="0">
                <a:cs typeface="굴림" pitchFamily="50" charset="-127"/>
              </a:rPr>
            </a:b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5" y="1606168"/>
            <a:ext cx="5436192" cy="4592987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700">
                <a:latin typeface="Tw Cen MT Condensed (Headings)"/>
                <a:ea typeface="+mj-lt"/>
                <a:cs typeface="+mj-lt"/>
              </a:rPr>
              <a:t>As of 2019 8.5 M victimized by Parkinson Disease</a:t>
            </a:r>
            <a:endParaRPr lang="en-US">
              <a:latin typeface="Calibri" panose="020F0502020204030204"/>
              <a:ea typeface="+mj-lt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700" dirty="0">
              <a:latin typeface="Tw Cen MT Condensed (Headings)"/>
              <a:ea typeface="+mj-lt"/>
              <a:cs typeface="+mj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+mj-lt"/>
              </a:rPr>
              <a:t>The disease is characterized by a range of motor   and non-motor symptoms. 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+mj-lt"/>
              </a:rPr>
              <a:t>Motor symptoms in pre-stage can be tremor, muscle stiffness and slowness in movements.</a:t>
            </a:r>
            <a:endParaRPr lang="en-US" sz="1700" dirty="0">
              <a:latin typeface="Tw Cen MT Condensed (Headings)"/>
              <a:cs typeface="Calibri Light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700" dirty="0">
              <a:latin typeface="Tw Cen MT Condensed (Headings)"/>
              <a:ea typeface="+mj-lt"/>
              <a:cs typeface="+mj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+mj-lt"/>
              </a:rPr>
              <a:t>Detect through Gyroscope &amp; Accelerometer.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sz="1700" dirty="0">
              <a:latin typeface="Tw Cen MT Condensed (Headings)"/>
              <a:ea typeface="+mj-lt"/>
              <a:cs typeface="Calibri Light" panose="020F03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Calibri Light" panose="020F0302020204030204"/>
              </a:rPr>
              <a:t>Developing a Mobile Application</a:t>
            </a:r>
          </a:p>
          <a:p>
            <a:endParaRPr lang="en-US" sz="1700" dirty="0">
              <a:latin typeface="Calibri" panose="020F0502020204030204"/>
              <a:ea typeface="+mj-lt"/>
              <a:cs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D6421-F515-0F42-D204-B83380D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16D54-D309-02F4-B8F9-1D11C513C8F1}"/>
              </a:ext>
            </a:extLst>
          </p:cNvPr>
          <p:cNvSpPr/>
          <p:nvPr/>
        </p:nvSpPr>
        <p:spPr>
          <a:xfrm>
            <a:off x="2297906" y="6445250"/>
            <a:ext cx="9167812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1589750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90" y="451863"/>
            <a:ext cx="3807291" cy="777686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b="1" dirty="0">
                <a:solidFill>
                  <a:srgbClr val="0070C0"/>
                </a:solidFill>
                <a:ea typeface="맑은 고딕"/>
                <a:cs typeface="굴림" pitchFamily="50" charset="-127"/>
              </a:rPr>
              <a:t>RESEARCH PROBLEM</a:t>
            </a:r>
            <a:br>
              <a:rPr lang="en-US" altLang="ko-KR" sz="3400" dirty="0"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69C8-8A50-D0E8-4F65-9F40A12D2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8659-D5C5-1A25-948E-933A388D4E1B}"/>
              </a:ext>
            </a:extLst>
          </p:cNvPr>
          <p:cNvSpPr/>
          <p:nvPr/>
        </p:nvSpPr>
        <p:spPr>
          <a:xfrm>
            <a:off x="2000250" y="6445250"/>
            <a:ext cx="9167812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20" name="Picture 20" descr="A cartoon of a doctor with question marks&#10;&#10;Description automatically generated">
            <a:extLst>
              <a:ext uri="{FF2B5EF4-FFF2-40B4-BE49-F238E27FC236}">
                <a16:creationId xmlns:a16="http://schemas.microsoft.com/office/drawing/2014/main" id="{BB89C0EF-3B61-4A44-7971-32435F7E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67" y="4233"/>
            <a:ext cx="5509418" cy="5826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782CA-1CC1-D9C4-483B-0DDACBF5E1D9}"/>
              </a:ext>
            </a:extLst>
          </p:cNvPr>
          <p:cNvSpPr txBox="1"/>
          <p:nvPr/>
        </p:nvSpPr>
        <p:spPr>
          <a:xfrm>
            <a:off x="164040" y="1833563"/>
            <a:ext cx="5961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mbria"/>
                <a:ea typeface="Cambria"/>
              </a:rPr>
              <a:t>How accurately can the </a:t>
            </a:r>
            <a:r>
              <a:rPr lang="en-US" sz="2400" b="1" dirty="0">
                <a:latin typeface="Cambria"/>
                <a:ea typeface="Cambria"/>
              </a:rPr>
              <a:t>mobile app</a:t>
            </a:r>
            <a:r>
              <a:rPr lang="en-US" sz="2400" dirty="0">
                <a:latin typeface="Cambria"/>
                <a:ea typeface="Cambria"/>
              </a:rPr>
              <a:t> utilizing  </a:t>
            </a:r>
            <a:r>
              <a:rPr lang="en-US" sz="2400" b="1" dirty="0">
                <a:latin typeface="Cambria"/>
                <a:ea typeface="Cambria"/>
              </a:rPr>
              <a:t>gyroscope &amp; accelerometer</a:t>
            </a:r>
            <a:r>
              <a:rPr lang="en-US" sz="2400" dirty="0">
                <a:latin typeface="Cambria"/>
                <a:ea typeface="Cambria"/>
              </a:rPr>
              <a:t>  detect early motor abnormalities associated with </a:t>
            </a:r>
            <a:r>
              <a:rPr lang="en-US" sz="2400" b="1" dirty="0">
                <a:latin typeface="Cambria"/>
                <a:ea typeface="Cambria"/>
              </a:rPr>
              <a:t>pre-symptoms</a:t>
            </a:r>
            <a:r>
              <a:rPr lang="en-US" sz="2400" dirty="0">
                <a:latin typeface="Cambria"/>
                <a:ea typeface="Cambria"/>
              </a:rPr>
              <a:t> of </a:t>
            </a:r>
            <a:r>
              <a:rPr lang="en-US" sz="2400" b="1" dirty="0">
                <a:latin typeface="Cambria"/>
                <a:ea typeface="Cambria"/>
              </a:rPr>
              <a:t>Parkinson's disease</a:t>
            </a:r>
            <a:r>
              <a:rPr lang="en-US" sz="2400" dirty="0">
                <a:latin typeface="Cambria"/>
                <a:ea typeface="Cambria"/>
              </a:rPr>
              <a:t> in individuals without a formal diagnosis.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582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97EA4-6258-8513-A545-6D553B5A2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B9CC425D-E31C-6DB8-E4EB-195152254193}"/>
              </a:ext>
            </a:extLst>
          </p:cNvPr>
          <p:cNvSpPr txBox="1"/>
          <p:nvPr/>
        </p:nvSpPr>
        <p:spPr>
          <a:xfrm>
            <a:off x="3208338" y="296599"/>
            <a:ext cx="5759450" cy="5693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b="1" dirty="0">
                <a:solidFill>
                  <a:srgbClr val="0070C0"/>
                </a:solidFill>
                <a:latin typeface="Calibri Light"/>
              </a:rPr>
              <a:t>SPECIFIC AND SUB-OBJECTIVES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B3DCD-7858-9F8C-EA8B-5D08B354BBFB}"/>
              </a:ext>
            </a:extLst>
          </p:cNvPr>
          <p:cNvSpPr/>
          <p:nvPr/>
        </p:nvSpPr>
        <p:spPr>
          <a:xfrm>
            <a:off x="2000250" y="6498166"/>
            <a:ext cx="10194395" cy="3545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8A15A-11EB-6F3D-DB50-C27E884AFA1D}"/>
              </a:ext>
            </a:extLst>
          </p:cNvPr>
          <p:cNvSpPr txBox="1"/>
          <p:nvPr/>
        </p:nvSpPr>
        <p:spPr>
          <a:xfrm>
            <a:off x="695854" y="1219729"/>
            <a:ext cx="5609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Specific Objective </a:t>
            </a:r>
            <a:endParaRPr lang="en-US" b="1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437CA-A26E-E287-0DA9-DEA3CD8B393F}"/>
              </a:ext>
            </a:extLst>
          </p:cNvPr>
          <p:cNvSpPr txBox="1"/>
          <p:nvPr/>
        </p:nvSpPr>
        <p:spPr>
          <a:xfrm>
            <a:off x="533401" y="1782234"/>
            <a:ext cx="112945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dirty="0">
                <a:ea typeface="+mn-lt"/>
                <a:cs typeface="+mn-lt"/>
              </a:rPr>
              <a:t>Design, develop, and validate a mobile app utilizing gyro sensors and accelerometers for early detection and continuous monitoring of pre-symptoms related to Parkinson's disease, with the capability to generate reports.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4F019-E2D4-0807-BE36-234085FF6E54}"/>
              </a:ext>
            </a:extLst>
          </p:cNvPr>
          <p:cNvSpPr txBox="1"/>
          <p:nvPr/>
        </p:nvSpPr>
        <p:spPr>
          <a:xfrm>
            <a:off x="801686" y="3145895"/>
            <a:ext cx="5609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Sub - Objectives </a:t>
            </a:r>
            <a:endParaRPr lang="en-US" b="1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FB47AD-0F54-9766-9EDA-199F7503DFFD}"/>
              </a:ext>
            </a:extLst>
          </p:cNvPr>
          <p:cNvSpPr txBox="1"/>
          <p:nvPr/>
        </p:nvSpPr>
        <p:spPr>
          <a:xfrm>
            <a:off x="533400" y="3898900"/>
            <a:ext cx="1128394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Cambria"/>
                <a:ea typeface="Cambria"/>
                <a:cs typeface="+mn-lt"/>
              </a:rPr>
              <a:t>Develop an algorithm to analyze sensor data.</a:t>
            </a:r>
            <a:endParaRPr lang="en-US" sz="2400" dirty="0">
              <a:latin typeface="Calibri" panose="020F0502020204030204"/>
              <a:ea typeface="Cambria"/>
              <a:cs typeface="+mn-lt"/>
            </a:endParaRP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Cambria"/>
              <a:ea typeface="Cambria"/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Cambria"/>
                <a:ea typeface="Cambria"/>
                <a:cs typeface="Calibri" panose="020F0502020204030204"/>
              </a:rPr>
              <a:t>PD is detected, the app will advise the individual to continuously monitor the situation via the app for a particular period of time.</a:t>
            </a: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Cambria"/>
              <a:ea typeface="Cambria"/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Cambria"/>
                <a:ea typeface="Cambria"/>
                <a:cs typeface="Calibri" panose="020F0502020204030204"/>
              </a:rPr>
              <a:t>Thereafter, the app will generate a report based on the detection and monitoring for the period</a:t>
            </a:r>
            <a:endParaRPr lang="en-US"/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233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br>
              <a:rPr lang="en-US" altLang="ko-KR" sz="3400" dirty="0"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9D64D-343E-F8CF-88B7-038088F9E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5026F34-3DD0-5737-826D-A322D2138DE5}"/>
              </a:ext>
            </a:extLst>
          </p:cNvPr>
          <p:cNvSpPr txBox="1">
            <a:spLocks/>
          </p:cNvSpPr>
          <p:nvPr/>
        </p:nvSpPr>
        <p:spPr>
          <a:xfrm>
            <a:off x="2128615" y="170082"/>
            <a:ext cx="2759541" cy="76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400" b="1" dirty="0">
                <a:solidFill>
                  <a:srgbClr val="0070C0"/>
                </a:solidFill>
                <a:ea typeface="맑은 고딕"/>
                <a:cs typeface="굴림" pitchFamily="50" charset="-127"/>
              </a:rPr>
              <a:t>RESEARCH GAP</a:t>
            </a:r>
            <a:br>
              <a:rPr lang="en-US" altLang="ko-KR" sz="3400" dirty="0"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5D4583-6832-DF69-402E-0F134CF863B2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8BD1CFF-6FD4-3716-4F3D-996C18F6C7CC}"/>
              </a:ext>
            </a:extLst>
          </p:cNvPr>
          <p:cNvGraphicFramePr>
            <a:graphicFrameLocks noGrp="1"/>
          </p:cNvGraphicFramePr>
          <p:nvPr/>
        </p:nvGraphicFramePr>
        <p:xfrm>
          <a:off x="4190999" y="931333"/>
          <a:ext cx="7560630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79">
                  <a:extLst>
                    <a:ext uri="{9D8B030D-6E8A-4147-A177-3AD203B41FA5}">
                      <a16:colId xmlns:a16="http://schemas.microsoft.com/office/drawing/2014/main" val="539630543"/>
                    </a:ext>
                  </a:extLst>
                </a:gridCol>
                <a:gridCol w="1918229">
                  <a:extLst>
                    <a:ext uri="{9D8B030D-6E8A-4147-A177-3AD203B41FA5}">
                      <a16:colId xmlns:a16="http://schemas.microsoft.com/office/drawing/2014/main" val="938982469"/>
                    </a:ext>
                  </a:extLst>
                </a:gridCol>
                <a:gridCol w="1428864">
                  <a:extLst>
                    <a:ext uri="{9D8B030D-6E8A-4147-A177-3AD203B41FA5}">
                      <a16:colId xmlns:a16="http://schemas.microsoft.com/office/drawing/2014/main" val="2819489289"/>
                    </a:ext>
                  </a:extLst>
                </a:gridCol>
                <a:gridCol w="1433540">
                  <a:extLst>
                    <a:ext uri="{9D8B030D-6E8A-4147-A177-3AD203B41FA5}">
                      <a16:colId xmlns:a16="http://schemas.microsoft.com/office/drawing/2014/main" val="409984771"/>
                    </a:ext>
                  </a:extLst>
                </a:gridCol>
                <a:gridCol w="1510518">
                  <a:extLst>
                    <a:ext uri="{9D8B030D-6E8A-4147-A177-3AD203B41FA5}">
                      <a16:colId xmlns:a16="http://schemas.microsoft.com/office/drawing/2014/main" val="579880951"/>
                    </a:ext>
                  </a:extLst>
                </a:gridCol>
              </a:tblGrid>
              <a:tr h="1400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Research ID​​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Using Gyro-sensor​ &amp; Accelerometer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Store Data in Cloud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Run in Mobile 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Generate Report 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05952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[1]​​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4800" dirty="0">
                          <a:effectLst/>
                        </a:rPr>
                        <a:t>​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4800" dirty="0">
                          <a:effectLst/>
                        </a:rPr>
                        <a:t>​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388607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[2]​​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r>
                        <a:rPr lang="en-US" sz="48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761389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[3]​​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734702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Proposed 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System​​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r>
                        <a:rPr lang="en-US" sz="48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r>
                        <a:rPr lang="en-US" sz="48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45531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C03C8DD-D48C-7696-773E-A240C7D6595E}"/>
              </a:ext>
            </a:extLst>
          </p:cNvPr>
          <p:cNvSpPr txBox="1"/>
          <p:nvPr/>
        </p:nvSpPr>
        <p:spPr>
          <a:xfrm>
            <a:off x="441854" y="2278063"/>
            <a:ext cx="36353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si-LK" sz="2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9F33FD-4581-325C-6ED3-1C739E7F5E28}"/>
              </a:ext>
            </a:extLst>
          </p:cNvPr>
          <p:cNvSpPr/>
          <p:nvPr/>
        </p:nvSpPr>
        <p:spPr>
          <a:xfrm>
            <a:off x="492126" y="2214564"/>
            <a:ext cx="3026833" cy="751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alibri"/>
              </a:rPr>
              <a:t>[1]  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A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Smartphone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Application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for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Parkinson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Tremor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Detection</a:t>
            </a:r>
            <a:endParaRPr lang="en-US" sz="1600" dirty="0" err="1">
              <a:cs typeface="Iskoola Pota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79ADCB-02BA-E1A6-7F94-E8E5623E2D28}"/>
              </a:ext>
            </a:extLst>
          </p:cNvPr>
          <p:cNvSpPr/>
          <p:nvPr/>
        </p:nvSpPr>
        <p:spPr>
          <a:xfrm>
            <a:off x="375709" y="3283479"/>
            <a:ext cx="3725332" cy="613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[2]  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A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Mobile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Cloud-Based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Parkinson’s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Disease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Assessment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 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System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for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Home-Based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Monitoring</a:t>
            </a:r>
            <a:endParaRPr lang="en-US" sz="1600" err="1">
              <a:solidFill>
                <a:schemeClr val="tx1"/>
              </a:solidFill>
              <a:cs typeface="Iskoola Pota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5B94B9-472B-975D-DD15-A1EE152E3704}"/>
              </a:ext>
            </a:extLst>
          </p:cNvPr>
          <p:cNvSpPr/>
          <p:nvPr/>
        </p:nvSpPr>
        <p:spPr>
          <a:xfrm>
            <a:off x="248708" y="4130145"/>
            <a:ext cx="3365499" cy="7090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mbria"/>
                <a:ea typeface="Cambria"/>
                <a:cs typeface="+mn-lt"/>
              </a:rPr>
              <a:t>[3] Use of Mobile Apps for Self-care in People With Parkinson Disease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956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21" y="856488"/>
            <a:ext cx="7130457" cy="862584"/>
          </a:xfrm>
        </p:spPr>
        <p:txBody>
          <a:bodyPr anchor="ctr">
            <a:normAutofit fontScale="90000"/>
          </a:bodyPr>
          <a:lstStyle/>
          <a:p>
            <a:r>
              <a:rPr kumimoji="1" lang="en-US" b="1" dirty="0">
                <a:solidFill>
                  <a:srgbClr val="00B0F0"/>
                </a:solidFill>
                <a:cs typeface="Calibri Light"/>
              </a:rPr>
              <a:t>COMPLETION OF THE PROJECT </a:t>
            </a:r>
            <a:br>
              <a:rPr lang="en-US" b="1" dirty="0">
                <a:solidFill>
                  <a:srgbClr val="00B0F0"/>
                </a:solidFill>
                <a:cs typeface="Calibri Light"/>
              </a:rPr>
            </a:br>
            <a:br>
              <a:rPr lang="en-US" altLang="ko-KR" sz="3400" dirty="0">
                <a:cs typeface="Calibri Light"/>
              </a:rPr>
            </a:br>
            <a:endParaRPr lang="en-US" sz="34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A0AF7-DBCE-2E49-60C2-CEBB6AAAC8D8}"/>
              </a:ext>
            </a:extLst>
          </p:cNvPr>
          <p:cNvSpPr/>
          <p:nvPr/>
        </p:nvSpPr>
        <p:spPr>
          <a:xfrm>
            <a:off x="2035968" y="6469063"/>
            <a:ext cx="10156031" cy="3889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687A-6063-4D94-7AAA-BE81E8E8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pic>
        <p:nvPicPr>
          <p:cNvPr id="3" name="Picture 3" descr="A graph with a number of days&#10;&#10;Description automatically generated">
            <a:extLst>
              <a:ext uri="{FF2B5EF4-FFF2-40B4-BE49-F238E27FC236}">
                <a16:creationId xmlns:a16="http://schemas.microsoft.com/office/drawing/2014/main" id="{6EAF6E2E-3C7F-D6FD-0795-9ABB2DAF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3" y="1451743"/>
            <a:ext cx="11389783" cy="45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5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389000"/>
            <a:ext cx="4023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B0F0"/>
                </a:solidFill>
              </a:rPr>
              <a:t>METHODOLOGY</a:t>
            </a:r>
            <a:br>
              <a:rPr lang="en-US" sz="4000" b="1" dirty="0">
                <a:solidFill>
                  <a:srgbClr val="00B0F0"/>
                </a:solidFill>
              </a:rPr>
            </a:b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C1411-62A5-6A39-CEF5-FFC0E40F1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66CFC6-517A-45C8-D44D-44DD52DB552B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3923922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37" y="411988"/>
            <a:ext cx="4992624" cy="1243584"/>
          </a:xfrm>
        </p:spPr>
        <p:txBody>
          <a:bodyPr anchor="ctr">
            <a:normAutofit/>
          </a:bodyPr>
          <a:lstStyle/>
          <a:p>
            <a:br>
              <a:rPr lang="en-US" altLang="ko-KR" sz="3400" dirty="0">
                <a:cs typeface="굴림" pitchFamily="50" charset="-127"/>
              </a:rPr>
            </a:br>
            <a:endParaRPr lang="en-US" sz="34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12347-8455-FF32-3AEF-3F299791CE9D}"/>
              </a:ext>
            </a:extLst>
          </p:cNvPr>
          <p:cNvSpPr/>
          <p:nvPr/>
        </p:nvSpPr>
        <p:spPr>
          <a:xfrm>
            <a:off x="2000250" y="6457156"/>
            <a:ext cx="10191749" cy="4008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93B58E-A210-7BF3-8226-3EB3F23C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EA38B6-4977-ACCA-FF28-33277245CA5D}"/>
              </a:ext>
            </a:extLst>
          </p:cNvPr>
          <p:cNvSpPr txBox="1"/>
          <p:nvPr/>
        </p:nvSpPr>
        <p:spPr>
          <a:xfrm>
            <a:off x="935567" y="681567"/>
            <a:ext cx="45952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B0F0"/>
                </a:solidFill>
                <a:latin typeface="Calibri Light"/>
              </a:rPr>
              <a:t>SYSTEM DIAGRAM </a:t>
            </a:r>
            <a:endParaRPr lang="en-US"/>
          </a:p>
        </p:txBody>
      </p:sp>
      <p:pic>
        <p:nvPicPr>
          <p:cNvPr id="3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F9EA1CA6-717F-0353-2AAD-84B9324C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33" y="1247241"/>
            <a:ext cx="7770283" cy="48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1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0" y="613072"/>
            <a:ext cx="5331291" cy="1307084"/>
          </a:xfrm>
        </p:spPr>
        <p:txBody>
          <a:bodyPr anchor="ctr">
            <a:normAutofit fontScale="90000"/>
          </a:bodyPr>
          <a:lstStyle/>
          <a:p>
            <a:r>
              <a:rPr kumimoji="1" lang="en-US" b="1" dirty="0">
                <a:solidFill>
                  <a:srgbClr val="00B0F0"/>
                </a:solidFill>
                <a:ea typeface="+mj-lt"/>
                <a:cs typeface="+mj-lt"/>
              </a:rPr>
              <a:t>Evidence for Completion</a:t>
            </a:r>
            <a:br>
              <a:rPr lang="en-US" altLang="ko-KR" sz="3400" dirty="0">
                <a:cs typeface="굴림" pitchFamily="50" charset="-127"/>
              </a:rPr>
            </a:br>
            <a:br>
              <a:rPr lang="en-US" altLang="ko-KR" sz="3400" dirty="0">
                <a:cs typeface="굴림" pitchFamily="50" charset="-127"/>
              </a:rPr>
            </a:br>
            <a:endParaRPr lang="en-US" sz="34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E19AA-DF66-AF43-FAB0-1375558A4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C2E0D7-8956-C156-2D99-04BD500E834B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17" name="Picture 16" descr="A close-up of a stethoscope&#10;&#10;Description automatically generated">
            <a:extLst>
              <a:ext uri="{FF2B5EF4-FFF2-40B4-BE49-F238E27FC236}">
                <a16:creationId xmlns:a16="http://schemas.microsoft.com/office/drawing/2014/main" id="{CA9334E2-1706-BC72-72D8-029274213E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6095237" y="10"/>
            <a:ext cx="6096763" cy="63923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E1086-837F-3C4F-DCAA-523722826829}"/>
              </a:ext>
            </a:extLst>
          </p:cNvPr>
          <p:cNvSpPr txBox="1"/>
          <p:nvPr/>
        </p:nvSpPr>
        <p:spPr>
          <a:xfrm>
            <a:off x="195790" y="1780645"/>
            <a:ext cx="58472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Gather data of PD and without PD</a:t>
            </a: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Train Data Models using Decision trees &amp; </a:t>
            </a:r>
            <a:r>
              <a:rPr lang="en-US" b="1" dirty="0">
                <a:ea typeface="+mn-lt"/>
                <a:cs typeface="+mn-lt"/>
              </a:rPr>
              <a:t>Random forests algorithm</a:t>
            </a: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Accuracy of the prediction</a:t>
            </a: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Completion of the Mobile App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526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60" y="11734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SYSTEM, PERSONNEL AND SOFTWARE SPECIFICATION REQUIREMENTS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680-B197-5402-1333-902EDD9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2" y="998538"/>
            <a:ext cx="3690454" cy="278774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+mj-lt"/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/>
                <a:cs typeface="Calibri"/>
              </a:rPr>
              <a:t>React Native</a:t>
            </a: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FireBase</a:t>
            </a:r>
            <a:endParaRPr lang="en-US" sz="1800" dirty="0" err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Decision Trees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Random Forests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Tensorflow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>
              <a:spcBef>
                <a:spcPts val="0"/>
              </a:spcBef>
            </a:pPr>
            <a:endParaRPr lang="en-US" sz="1800" i="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9B6DF48-28DC-0B75-F63D-1487E8B71AB3}"/>
              </a:ext>
            </a:extLst>
          </p:cNvPr>
          <p:cNvSpPr txBox="1">
            <a:spLocks/>
          </p:cNvSpPr>
          <p:nvPr/>
        </p:nvSpPr>
        <p:spPr>
          <a:xfrm>
            <a:off x="4510860" y="1478280"/>
            <a:ext cx="3501182" cy="252723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algn="ctr"/>
            <a:endParaRPr lang="en-US" altLang="ko-KR" sz="1600" b="1" i="0" dirty="0"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latin typeface="Cambria"/>
                <a:ea typeface="Cambria"/>
              </a:rPr>
              <a:t>System should be able to detect pre- symptoms of Parkinson disease.</a:t>
            </a:r>
            <a:endParaRPr lang="en-US" sz="1600" i="0" dirty="0">
              <a:solidFill>
                <a:srgbClr val="000000"/>
              </a:solidFill>
              <a:latin typeface="Cambria"/>
              <a:ea typeface="Cambria"/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latin typeface="Cambria"/>
                <a:ea typeface="Cambria"/>
              </a:rPr>
              <a:t>System should be able to monitor for a period.</a:t>
            </a:r>
            <a:endParaRPr lang="en-US" sz="1600" i="0" dirty="0">
              <a:solidFill>
                <a:srgbClr val="000000"/>
              </a:solidFill>
              <a:latin typeface="Cambria"/>
              <a:ea typeface="Cambria"/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latin typeface="Cambria"/>
                <a:ea typeface="Cambria"/>
              </a:rPr>
              <a:t>System should be able to generate a report.</a:t>
            </a:r>
            <a:endParaRPr lang="en-US" sz="1600" dirty="0">
              <a:solidFill>
                <a:srgbClr val="000000"/>
              </a:solidFill>
              <a:latin typeface="Cambria"/>
              <a:ea typeface="Cambria"/>
            </a:endParaRPr>
          </a:p>
          <a:p>
            <a:endParaRPr lang="en-US" altLang="ko-KR" sz="1800" i="0" dirty="0"/>
          </a:p>
          <a:p>
            <a:endParaRPr lang="en-US" altLang="ko-KR" sz="2400" i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A038A8E-BDB3-8A42-8788-6451CBB6AED1}"/>
              </a:ext>
            </a:extLst>
          </p:cNvPr>
          <p:cNvSpPr txBox="1">
            <a:spLocks/>
          </p:cNvSpPr>
          <p:nvPr/>
        </p:nvSpPr>
        <p:spPr>
          <a:xfrm>
            <a:off x="8498828" y="1451276"/>
            <a:ext cx="3255403" cy="2892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Interfaces should be User-friendly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800" i="0" dirty="0">
                <a:effectLst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Efficient</a:t>
            </a:r>
            <a:endParaRPr lang="en-US" sz="1800" i="0" dirty="0">
              <a:effectLst/>
              <a:cs typeface="Calibri Ligh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reliable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Higher accuracy of results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Results should be more efficient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able to give fast results</a:t>
            </a:r>
          </a:p>
          <a:p>
            <a:endParaRPr lang="en-US" altLang="ko-KR" sz="2400" i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D5A65-B463-0A3E-6F1A-4ABD0808468E}"/>
              </a:ext>
            </a:extLst>
          </p:cNvPr>
          <p:cNvSpPr/>
          <p:nvPr/>
        </p:nvSpPr>
        <p:spPr>
          <a:xfrm>
            <a:off x="3651233" y="4437015"/>
            <a:ext cx="4360761" cy="1783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</a:t>
            </a:r>
            <a:r>
              <a:rPr lang="en-US" dirty="0" err="1">
                <a:ea typeface="+mn-lt"/>
                <a:cs typeface="+mn-lt"/>
              </a:rPr>
              <a:t>Dilum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Palliyaguru</a:t>
            </a:r>
            <a:r>
              <a:rPr lang="en-US" dirty="0">
                <a:ea typeface="+mn-lt"/>
                <a:cs typeface="+mn-lt"/>
              </a:rPr>
              <a:t>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Neurologist At Teaching Hospital Kurunegala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4AFA4-7AA2-8019-32B6-372AE0EA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62675A-C4EC-24B6-30B1-4654AC76D207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5293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SUB OBJECTIVES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w Cen MT Condensed (Headings)"/>
              </a:rPr>
              <a:t>            post systems</a:t>
            </a:r>
          </a:p>
          <a:p>
            <a:r>
              <a:rPr lang="en-US" sz="2400" dirty="0">
                <a:latin typeface="Tw Cen MT Condensed (Headings)"/>
              </a:rPr>
              <a:t>Wearable Device for Symptom Monitoring and predict the stage of the patient </a:t>
            </a:r>
          </a:p>
          <a:p>
            <a:r>
              <a:rPr lang="en-US" sz="2400" dirty="0">
                <a:latin typeface="Tw Cen MT Condensed (Headings)"/>
              </a:rPr>
              <a:t> Remote Telehealth Consultation System with Facial Expression Detection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w Cen MT Condensed (Headings)"/>
              </a:rPr>
              <a:t>           Pre symptoms</a:t>
            </a:r>
          </a:p>
          <a:p>
            <a:r>
              <a:rPr lang="en-US" sz="2400" dirty="0">
                <a:latin typeface="Tw Cen MT Condensed (Headings)"/>
              </a:rPr>
              <a:t> Voice and Speech Analysis for Early Detection</a:t>
            </a:r>
          </a:p>
          <a:p>
            <a:r>
              <a:rPr lang="en-US" sz="2400" dirty="0">
                <a:latin typeface="Tw Cen MT Condensed (Headings)"/>
              </a:rPr>
              <a:t> Mobile App for Early Symptoms Detection, Monitoring, and Generating Reports</a:t>
            </a:r>
          </a:p>
        </p:txBody>
      </p:sp>
    </p:spTree>
    <p:extLst>
      <p:ext uri="{BB962C8B-B14F-4D97-AF65-F5344CB8AC3E}">
        <p14:creationId xmlns:p14="http://schemas.microsoft.com/office/powerpoint/2010/main" val="3533081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060" y="150228"/>
            <a:ext cx="5933217" cy="1243584"/>
          </a:xfrm>
        </p:spPr>
        <p:txBody>
          <a:bodyPr anchor="ctr">
            <a:normAutofit/>
          </a:bodyPr>
          <a:lstStyle/>
          <a:p>
            <a:r>
              <a:rPr kumimoji="1" lang="en-US" sz="3400" b="1" dirty="0">
                <a:solidFill>
                  <a:schemeClr val="accent1"/>
                </a:solidFill>
              </a:rPr>
              <a:t>WORK BREAKDOWN STRUCTURE</a:t>
            </a:r>
            <a:endParaRPr lang="en-US" sz="3400" b="1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B52B74-D305-B9A0-0B15-D4780BBF21EF}"/>
              </a:ext>
            </a:extLst>
          </p:cNvPr>
          <p:cNvGrpSpPr/>
          <p:nvPr/>
        </p:nvGrpSpPr>
        <p:grpSpPr>
          <a:xfrm>
            <a:off x="232852" y="1656182"/>
            <a:ext cx="11744585" cy="4743567"/>
            <a:chOff x="250727" y="508287"/>
            <a:chExt cx="11744585" cy="487195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DBEC3E-E1D5-E34E-EA05-5F7558A9883E}"/>
                </a:ext>
              </a:extLst>
            </p:cNvPr>
            <p:cNvSpPr/>
            <p:nvPr/>
          </p:nvSpPr>
          <p:spPr>
            <a:xfrm>
              <a:off x="2163246" y="508287"/>
              <a:ext cx="7647261" cy="68825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ea typeface="맑은 고딕"/>
                </a:rPr>
                <a:t>Mobile</a:t>
              </a:r>
              <a:r>
                <a:rPr lang="en-US" sz="1600" dirty="0">
                  <a:solidFill>
                    <a:schemeClr val="bg1"/>
                  </a:solidFill>
                  <a:ea typeface="맑은 고딕"/>
                </a:rPr>
                <a:t> </a:t>
              </a:r>
              <a:r>
                <a:rPr lang="en-US" sz="1600" dirty="0">
                  <a:ea typeface="+mn-lt"/>
                  <a:cs typeface="+mn-lt"/>
                </a:rPr>
                <a:t>App for Early Symptoms Detection, Monitoring and Generating Reports.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8F6A87-12D6-36AB-5DEC-6B0985128ECA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 flipH="1">
              <a:off x="5938677" y="1196545"/>
              <a:ext cx="48200" cy="7207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46306B-B8F5-74AE-3C79-7558EC6AD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55" y="1479749"/>
              <a:ext cx="9751108" cy="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3196CB-A53C-D36C-2EF3-C1B30B6EB38B}"/>
                </a:ext>
              </a:extLst>
            </p:cNvPr>
            <p:cNvCxnSpPr/>
            <p:nvPr/>
          </p:nvCxnSpPr>
          <p:spPr>
            <a:xfrm>
              <a:off x="1022555" y="1479755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EF84F-11FD-B5F3-9735-AD8C9B00CE52}"/>
                </a:ext>
              </a:extLst>
            </p:cNvPr>
            <p:cNvCxnSpPr/>
            <p:nvPr/>
          </p:nvCxnSpPr>
          <p:spPr>
            <a:xfrm>
              <a:off x="3406878" y="1479754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410FD-4ED6-0091-7268-4986BF7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75" y="1456206"/>
              <a:ext cx="1" cy="46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28EC42-77D8-A743-9EE3-534E1267E1F0}"/>
                </a:ext>
              </a:extLst>
            </p:cNvPr>
            <p:cNvSpPr/>
            <p:nvPr/>
          </p:nvSpPr>
          <p:spPr>
            <a:xfrm>
              <a:off x="250727" y="1927121"/>
              <a:ext cx="1543655" cy="4276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1. INITIATION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E7ABC-A0E2-2C68-C4EC-6FE13AFAC628}"/>
                </a:ext>
              </a:extLst>
            </p:cNvPr>
            <p:cNvSpPr/>
            <p:nvPr/>
          </p:nvSpPr>
          <p:spPr>
            <a:xfrm>
              <a:off x="2605560" y="1922197"/>
              <a:ext cx="1543655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2. PLANNING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B0A604-09D2-146F-2AF3-54DE57015419}"/>
                </a:ext>
              </a:extLst>
            </p:cNvPr>
            <p:cNvSpPr/>
            <p:nvPr/>
          </p:nvSpPr>
          <p:spPr>
            <a:xfrm>
              <a:off x="4962828" y="1917291"/>
              <a:ext cx="1951697" cy="4276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/>
                <a:t>3.TRAIN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C9F13A-DDDB-0A78-028B-16105B332C33}"/>
                </a:ext>
              </a:extLst>
            </p:cNvPr>
            <p:cNvSpPr/>
            <p:nvPr/>
          </p:nvSpPr>
          <p:spPr>
            <a:xfrm>
              <a:off x="7686353" y="1922193"/>
              <a:ext cx="2118844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4. IMPLEMENTATION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D8732A-8B5A-BF09-4601-C40D5D647796}"/>
                </a:ext>
              </a:extLst>
            </p:cNvPr>
            <p:cNvSpPr/>
            <p:nvPr/>
          </p:nvSpPr>
          <p:spPr>
            <a:xfrm>
              <a:off x="10001836" y="1907457"/>
              <a:ext cx="1607580" cy="40803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FINALIZE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27ADF-D05B-BAE5-2943-9FBF3917416A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0805626" y="1453747"/>
              <a:ext cx="0" cy="453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291FDD-D4B5-4B8D-8F11-2F9723A9A535}"/>
                </a:ext>
              </a:extLst>
            </p:cNvPr>
            <p:cNvGrpSpPr/>
            <p:nvPr/>
          </p:nvGrpSpPr>
          <p:grpSpPr>
            <a:xfrm>
              <a:off x="373625" y="2354820"/>
              <a:ext cx="1907455" cy="2522014"/>
              <a:chOff x="373625" y="2354820"/>
              <a:chExt cx="1907455" cy="2522014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883D37-51AC-DBDB-A3EC-9C517D2B1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D95FEEF-611E-2027-327A-234D65A0892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Identify the Research Problem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11662C8-801D-857D-A840-2DE18F6344E9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Topic Assessment Form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660C2A9-7A36-AC10-19B9-662340A2CF8D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cs typeface="Calibri"/>
                  </a:rPr>
                  <a:t>Project proposal &amp; Presentation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F9173E69-5F03-DE44-7AC5-3D454A3FD6A1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Charter Document and Cover Sheet</a:t>
                </a:r>
                <a:endParaRPr lang="en-US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B84BA7-213A-7878-74B5-424D6614285A}"/>
                  </a:ext>
                </a:extLst>
              </p:cNvPr>
              <p:cNvCxnSpPr>
                <a:stCxn id="64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358CBCC-DF39-DF61-C154-AC675DB4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B28E4ED-131D-7C6D-6A5D-43E866228FAD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22E47-7206-FAF6-7AD5-A427B6084186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428C-E664-E9D4-3518-64F0361FA998}"/>
                </a:ext>
              </a:extLst>
            </p:cNvPr>
            <p:cNvGrpSpPr/>
            <p:nvPr/>
          </p:nvGrpSpPr>
          <p:grpSpPr>
            <a:xfrm>
              <a:off x="5203708" y="2364640"/>
              <a:ext cx="1998393" cy="3015604"/>
              <a:chOff x="373625" y="2354820"/>
              <a:chExt cx="1998393" cy="301560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C79B4A7-0C8D-DCB4-73E5-55C07D100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30156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DA20390-CA00-5C96-4D93-7201D6905A7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Gather data </a:t>
                </a:r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A92C7CC-95A8-0889-BAA1-6CC5D2C28252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Train Models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D5CF8C0-E57E-E387-ADA0-689F79FB75C2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Compare the results</a:t>
                </a:r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CDA40CA-95E1-0B8A-0E9F-5D070A69F247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801752" cy="518201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Check Accuracy</a:t>
                </a:r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98EB2E3-2F8B-501A-A392-6594E1794E4B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D332FD6-F9E0-4095-FA6B-80164DBC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3F2B63-55C3-2F77-A945-C623ADAAC956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FB82D25-50B5-1855-12AD-0C20C7ECA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625" y="4709536"/>
                <a:ext cx="1966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BF6275-EE3A-41B0-E4D9-2B446846A28F}"/>
                </a:ext>
              </a:extLst>
            </p:cNvPr>
            <p:cNvGrpSpPr/>
            <p:nvPr/>
          </p:nvGrpSpPr>
          <p:grpSpPr>
            <a:xfrm>
              <a:off x="7765691" y="2364640"/>
              <a:ext cx="2070836" cy="2961011"/>
              <a:chOff x="349744" y="2354820"/>
              <a:chExt cx="2070836" cy="296101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331F3F-B8F7-92D3-691D-45B62236A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3" y="2354820"/>
                <a:ext cx="11043" cy="29610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3F8B7A9-F06B-9F47-1DCB-4781FA0E0EDA}"/>
                  </a:ext>
                </a:extLst>
              </p:cNvPr>
              <p:cNvSpPr/>
              <p:nvPr/>
            </p:nvSpPr>
            <p:spPr>
              <a:xfrm>
                <a:off x="570266" y="2587209"/>
                <a:ext cx="1792707" cy="50484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Creating Mobile App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F9D8AA2-7889-48B9-D453-C48DB6351E15}"/>
                  </a:ext>
                </a:extLst>
              </p:cNvPr>
              <p:cNvSpPr/>
              <p:nvPr/>
            </p:nvSpPr>
            <p:spPr>
              <a:xfrm>
                <a:off x="581310" y="3835496"/>
                <a:ext cx="1818976" cy="5309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Checking Accuracy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58465AB-21D9-CCC4-8A2C-5A3865BAFD23}"/>
                  </a:ext>
                </a:extLst>
              </p:cNvPr>
              <p:cNvSpPr/>
              <p:nvPr/>
            </p:nvSpPr>
            <p:spPr>
              <a:xfrm>
                <a:off x="601602" y="3318338"/>
                <a:ext cx="1818978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Analyze data using sensors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342C177-ECF3-2062-4E20-4820A3DE2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8" y="2928382"/>
                <a:ext cx="23351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4030CA-8893-5253-CD86-30D5A4EA8B3F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349744" y="3519900"/>
                <a:ext cx="2518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354EBF8-6F20-CB90-97D2-18E19E2114B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3DAB974-C2D5-1E99-9C68-70037AC7EBD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22F7-7744-EF32-86CF-A1F761925B86}"/>
                </a:ext>
              </a:extLst>
            </p:cNvPr>
            <p:cNvGrpSpPr/>
            <p:nvPr/>
          </p:nvGrpSpPr>
          <p:grpSpPr>
            <a:xfrm>
              <a:off x="10087857" y="2335149"/>
              <a:ext cx="1907455" cy="2524336"/>
              <a:chOff x="373625" y="2354820"/>
              <a:chExt cx="1907455" cy="25243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1979AB-3591-7A92-0C47-A83B5A7A2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AB3279A-D927-7C27-4B14-8C021C105818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Final Presentation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564E720-21B0-4272-258F-5A7187166327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Complete Mobile Application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4C6AFF-1B5F-F65D-CAED-F1B2FE039ACF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cs typeface="Calibri"/>
                  </a:rPr>
                  <a:t>Integrate all components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64AAE46-FFF9-6F2A-BE9F-B1E2B10E462F}"/>
                  </a:ext>
                </a:extLst>
              </p:cNvPr>
              <p:cNvSpPr/>
              <p:nvPr/>
            </p:nvSpPr>
            <p:spPr>
              <a:xfrm>
                <a:off x="570266" y="447603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Research Paper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688F13-1A7E-CFAD-1BFC-E89AD4B4F697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566FFD2-63B8-4871-A34F-3129AADAF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A2F20BE-8743-F7F2-4F01-0ABB3D6CF27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FB7FC8-9412-7C99-87BE-FA787988E174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32D838-6DC3-0878-ADDA-BA45F4228CE0}"/>
                </a:ext>
              </a:extLst>
            </p:cNvPr>
            <p:cNvGrpSpPr/>
            <p:nvPr/>
          </p:nvGrpSpPr>
          <p:grpSpPr>
            <a:xfrm>
              <a:off x="2708784" y="2337471"/>
              <a:ext cx="1907455" cy="2522014"/>
              <a:chOff x="373625" y="2354820"/>
              <a:chExt cx="1907455" cy="25220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F6E972-DBFB-857E-21C2-2062F002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4B56B74-ABFC-D592-3BDF-8E2D4D842305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Read more research works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69325A5-B5BF-C7A8-56EC-06404D8D72FA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Requirement Analysis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90D70B-0423-440C-3E75-70E793E40E37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Feasibility Study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6A02306-3272-4647-9F9C-93C0755B9600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Collect Data for Research Component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723968-EA64-A40A-8312-2FAB8603696C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9B461D-60A1-F2A2-BA4A-DB8CF29C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6C3A91-8C48-7713-0AC8-29AAC4C24AF8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EE9FDD2-5BBA-0462-46E2-EF2B92EAB4A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9D4491B8-7588-9F5D-1AE4-7E219190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B404BA-4239-1025-F141-66B1F606A033}"/>
              </a:ext>
            </a:extLst>
          </p:cNvPr>
          <p:cNvSpPr/>
          <p:nvPr/>
        </p:nvSpPr>
        <p:spPr>
          <a:xfrm>
            <a:off x="7991491" y="5595907"/>
            <a:ext cx="1792707" cy="5048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alibri"/>
              </a:rPr>
              <a:t>Find what is the stage of the patient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0EC7CC-CD6E-35D4-C1F4-53A6E936E5AA}"/>
              </a:ext>
            </a:extLst>
          </p:cNvPr>
          <p:cNvSpPr/>
          <p:nvPr/>
        </p:nvSpPr>
        <p:spPr>
          <a:xfrm>
            <a:off x="2000250" y="6480969"/>
            <a:ext cx="10191749" cy="3770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2323617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A2-0ABA-476F-93A9-CAE8E1C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0363200" cy="13620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D551-122C-4719-815B-4B734524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281518"/>
            <a:ext cx="12043834" cy="6133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i-LK" dirty="0"/>
          </a:p>
          <a:p>
            <a:endParaRPr lang="si-LK" dirty="0"/>
          </a:p>
          <a:p>
            <a:r>
              <a:rPr lang="si-LK" sz="2000" dirty="0">
                <a:solidFill>
                  <a:schemeClr val="tx1"/>
                </a:solidFill>
                <a:cs typeface="Iskoola Pota"/>
              </a:rPr>
              <a:t>[1] 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V.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Parra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G.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Figueras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M.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Huerta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A.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Marzinotto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R.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Gonzalez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R.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Alvizu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 "A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Smartphone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Application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Parkinson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Tremor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Detection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" 2013</a:t>
            </a:r>
            <a:endParaRPr lang="si-LK" sz="2000">
              <a:solidFill>
                <a:schemeClr val="tx1"/>
              </a:solidFill>
              <a:cs typeface="Iskoola Pota"/>
            </a:endParaRPr>
          </a:p>
          <a:p>
            <a:r>
              <a:rPr lang="en-US" sz="1800" dirty="0">
                <a:solidFill>
                  <a:srgbClr val="0563C1"/>
                </a:solidFill>
                <a:ea typeface="+mn-lt"/>
                <a:cs typeface="Segoe UI"/>
                <a:hlinkClick r:id="rId2"/>
              </a:rPr>
              <a:t>https://www.researchgate.net/publication/266080900_A_Smartphone_Application_for_Parkinson_Tremor_Detection</a:t>
            </a:r>
            <a:endParaRPr lang="si-LK"/>
          </a:p>
          <a:p>
            <a:endParaRPr lang="en-US" sz="1800" dirty="0">
              <a:solidFill>
                <a:srgbClr val="0563C1"/>
              </a:solidFill>
              <a:ea typeface="+mn-lt"/>
              <a:cs typeface="Segoe UI"/>
            </a:endParaRPr>
          </a:p>
          <a:p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[2] D.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Pan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R.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Dhall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A.Lieberman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D.B.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Petittie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si-LK" sz="2000" dirty="0">
                <a:solidFill>
                  <a:schemeClr val="tx1"/>
                </a:solidFill>
                <a:latin typeface="Calibri"/>
                <a:ea typeface="Cambria"/>
                <a:cs typeface="+mn-lt"/>
              </a:rPr>
              <a:t>"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A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Mobile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Cloud-Based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Parkinson’s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Disease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Assessment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System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for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Home-Based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Monitoring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" 2015</a:t>
            </a:r>
            <a:endParaRPr lang="si-LK" sz="2000" dirty="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3"/>
              </a:rPr>
              <a:t>https://www.ncbi.nlm.nih.gov/pmc/articles/PMC4392174/</a:t>
            </a:r>
          </a:p>
          <a:p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[3] 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J.Lee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 , I.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Yeonm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Y.Kim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S.Yoo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  </a:t>
            </a:r>
            <a:r>
              <a:rPr lang="en-US" sz="1800" dirty="0">
                <a:cs typeface="Calibri" panose="020F0502020204030204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mbria"/>
                <a:ea typeface="Cambria"/>
                <a:cs typeface="Calibri" panose="020F0502020204030204"/>
              </a:rPr>
              <a:t>Use of Mobile Apps for Self-care in People With Parkinson Disease" 2017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  <a:hlinkClick r:id="rId4"/>
              </a:rPr>
              <a:t>https://www.ncbi.nlm.nih.gov/pmc/articles/PMC8817212/</a:t>
            </a:r>
            <a:endParaRPr lang="en-US"/>
          </a:p>
          <a:p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[4] 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A.Gallego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 , L.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Carbayo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 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S.Ferro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 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I.Butterworth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 S. Mendoza "</a:t>
            </a:r>
            <a:r>
              <a:rPr lang="en-US" sz="1800" dirty="0">
                <a:solidFill>
                  <a:schemeClr val="tx1"/>
                </a:solidFill>
              </a:rPr>
              <a:t>Detection of Motor Impairment in Parkinson's Disease Via Mobile Touchscreen Typing" 2020</a:t>
            </a:r>
            <a:endParaRPr lang="en-US" sz="18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  <a:hlinkClick r:id="rId5"/>
              </a:rPr>
              <a:t>https://pubmed.ncbi.nlm.nih.gov/28237917/</a:t>
            </a:r>
            <a:endParaRPr lang="en-US" dirty="0"/>
          </a:p>
          <a:p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63149-C91F-3899-A905-38DCDB0EDFD0}"/>
              </a:ext>
            </a:extLst>
          </p:cNvPr>
          <p:cNvSpPr/>
          <p:nvPr/>
        </p:nvSpPr>
        <p:spPr>
          <a:xfrm>
            <a:off x="2000250" y="6480969"/>
            <a:ext cx="10191749" cy="3770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B1C59-2154-2AC2-F768-E0F902850D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6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-up of a stethoscope&#10;&#10;Description automatically generated">
            <a:extLst>
              <a:ext uri="{FF2B5EF4-FFF2-40B4-BE49-F238E27FC236}">
                <a16:creationId xmlns:a16="http://schemas.microsoft.com/office/drawing/2014/main" id="{A39B45B1-CE3A-8B1D-1D09-0B85D773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6DF83-832B-EC66-141D-4799C67689F7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C37E3-36B1-966D-7B5E-DA31AB916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7" t="17800" r="34292" b="47961"/>
          <a:stretch/>
        </p:blipFill>
        <p:spPr>
          <a:xfrm flipH="1">
            <a:off x="10134600" y="133165"/>
            <a:ext cx="1981200" cy="23052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5A6278-75A5-5147-3429-FBC784005986}"/>
              </a:ext>
            </a:extLst>
          </p:cNvPr>
          <p:cNvSpPr txBox="1">
            <a:spLocks/>
          </p:cNvSpPr>
          <p:nvPr/>
        </p:nvSpPr>
        <p:spPr>
          <a:xfrm>
            <a:off x="990600" y="2921617"/>
            <a:ext cx="9863091" cy="680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IT20653972 | </a:t>
            </a:r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MAHEEPALA S.A.D.K.H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C40187F-5913-F908-BD25-E08C3AD8C894}"/>
              </a:ext>
            </a:extLst>
          </p:cNvPr>
          <p:cNvSpPr txBox="1">
            <a:spLocks/>
          </p:cNvSpPr>
          <p:nvPr/>
        </p:nvSpPr>
        <p:spPr>
          <a:xfrm>
            <a:off x="990600" y="4084955"/>
            <a:ext cx="10363200" cy="36512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B.Sc. (Hons) Degree in Information Technology specializing in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462513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15C34-C5E7-8326-84BA-A112422AF79D}"/>
              </a:ext>
            </a:extLst>
          </p:cNvPr>
          <p:cNvSpPr txBox="1"/>
          <p:nvPr/>
        </p:nvSpPr>
        <p:spPr>
          <a:xfrm>
            <a:off x="251460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C59E8-0F35-C92E-9E93-282756667581}"/>
              </a:ext>
            </a:extLst>
          </p:cNvPr>
          <p:cNvSpPr txBox="1"/>
          <p:nvPr/>
        </p:nvSpPr>
        <p:spPr>
          <a:xfrm>
            <a:off x="1295400" y="457200"/>
            <a:ext cx="815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F1F1F"/>
                </a:solidFill>
                <a:effectLst/>
                <a:latin typeface="Adobe Devanagari"/>
                <a:ea typeface="Times New Roman" panose="02020603050405020304" pitchFamily="18" charset="0"/>
                <a:cs typeface="Mangal" panose="02040503050203030202" pitchFamily="18" charset="0"/>
              </a:rPr>
              <a:t>Voice and Speech Analysis for Early Detection</a:t>
            </a:r>
            <a:endParaRPr lang="en-US" sz="4000" dirty="0">
              <a:solidFill>
                <a:srgbClr val="1F1F1F"/>
              </a:solidFill>
              <a:effectLst/>
              <a:latin typeface="Adobe Devanagari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D8D04-37C1-030A-302B-1FF06B537CCE}"/>
              </a:ext>
            </a:extLst>
          </p:cNvPr>
          <p:cNvSpPr txBox="1"/>
          <p:nvPr/>
        </p:nvSpPr>
        <p:spPr>
          <a:xfrm>
            <a:off x="1296954" y="2133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TMP-2023-24-042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7746F-4F21-2866-6E71-FB6385A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904590"/>
            <a:ext cx="5316504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74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3B81336-FDBE-88B4-04D4-261525DAB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stethoscope&#10;&#10;Description automatically generated">
            <a:extLst>
              <a:ext uri="{FF2B5EF4-FFF2-40B4-BE49-F238E27FC236}">
                <a16:creationId xmlns:a16="http://schemas.microsoft.com/office/drawing/2014/main" id="{D36C0C11-EA90-A0E2-014C-9AA3198F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671654" y="10"/>
            <a:ext cx="8520346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BFDFBD-5AD9-744F-8E7D-99F53C422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4FA2B-B9C3-3E0A-822C-BFE68840CBDC}"/>
              </a:ext>
            </a:extLst>
          </p:cNvPr>
          <p:cNvSpPr txBox="1">
            <a:spLocks/>
          </p:cNvSpPr>
          <p:nvPr/>
        </p:nvSpPr>
        <p:spPr>
          <a:xfrm>
            <a:off x="468752" y="389000"/>
            <a:ext cx="4404360" cy="2031874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pPr algn="l"/>
            <a:r>
              <a:rPr kumimoji="1" lang="en-US" altLang="ko-KR" sz="4800" b="1">
                <a:solidFill>
                  <a:srgbClr val="015E7D"/>
                </a:solidFill>
                <a:latin typeface="+mj-lt"/>
                <a:cs typeface="굴림" pitchFamily="50" charset="-127"/>
              </a:rPr>
              <a:t>INTRODUCTION</a:t>
            </a:r>
            <a:endParaRPr lang="en-US" sz="4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737277-B6E7-BF5B-FB3A-FD0399419BB2}"/>
              </a:ext>
            </a:extLst>
          </p:cNvPr>
          <p:cNvSpPr txBox="1">
            <a:spLocks/>
          </p:cNvSpPr>
          <p:nvPr/>
        </p:nvSpPr>
        <p:spPr>
          <a:xfrm>
            <a:off x="477980" y="3429000"/>
            <a:ext cx="4023359" cy="26520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>
                <a:solidFill>
                  <a:srgbClr val="0070C0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PROBLEM</a:t>
            </a:r>
            <a:endParaRPr lang="en-US" altLang="ko-KR" sz="8400">
              <a:solidFill>
                <a:srgbClr val="0070C0"/>
              </a:solidFill>
              <a:latin typeface="+mj-lt"/>
              <a:ea typeface="맑은 고딕"/>
              <a:cs typeface="굴림" pitchFamily="50" charset="-127"/>
            </a:endParaRP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>
                <a:solidFill>
                  <a:srgbClr val="0070C0"/>
                </a:solidFill>
                <a:latin typeface="+mj-lt"/>
                <a:cs typeface="굴림" pitchFamily="50" charset="-127"/>
              </a:rPr>
              <a:t>SPECIFIC AND SUB OBJECTIVES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840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GAP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8400">
              <a:latin typeface="+mj-lt"/>
              <a:cs typeface="굴림" pitchFamily="50" charset="-127"/>
            </a:endParaRPr>
          </a:p>
          <a:p>
            <a:pPr indent="-227965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>
                <a:solidFill>
                  <a:schemeClr val="bg1"/>
                </a:solidFill>
                <a:latin typeface="+mj-lt"/>
                <a:cs typeface="굴림" pitchFamily="50" charset="-127"/>
              </a:rPr>
              <a:t>BACKGROUND</a:t>
            </a:r>
            <a:endParaRPr lang="en-US" altLang="ko-KR" sz="160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00066-68BB-5801-EE89-55D666DB9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43F6E-79EC-7F41-6EFD-24716132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07032-5F40-D655-D3BB-C52438DFB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43915"/>
            <a:ext cx="2612976" cy="447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1C681-25A6-1F44-6A07-75F1E8F7E93E}"/>
              </a:ext>
            </a:extLst>
          </p:cNvPr>
          <p:cNvSpPr txBox="1"/>
          <p:nvPr/>
        </p:nvSpPr>
        <p:spPr>
          <a:xfrm>
            <a:off x="251460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98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37510E-A5B2-06CB-21F0-A6C8133C6334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D91034-6655-F927-FC4C-2A2D72EAD67E}"/>
              </a:ext>
            </a:extLst>
          </p:cNvPr>
          <p:cNvSpPr txBox="1">
            <a:spLocks/>
          </p:cNvSpPr>
          <p:nvPr/>
        </p:nvSpPr>
        <p:spPr>
          <a:xfrm>
            <a:off x="3457112" y="709782"/>
            <a:ext cx="4620088" cy="104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>
                <a:latin typeface="Adobe Devanagari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US" dirty="0">
              <a:latin typeface="Adobe Devanaga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DCE09-BE99-E826-1BF3-523CD1FAAD9A}"/>
              </a:ext>
            </a:extLst>
          </p:cNvPr>
          <p:cNvSpPr txBox="1"/>
          <p:nvPr/>
        </p:nvSpPr>
        <p:spPr>
          <a:xfrm>
            <a:off x="1146286" y="2313155"/>
            <a:ext cx="67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Parkinson's disease (PD) is characterized by specific voice disorders collectively termed hypokinetic dysarthria.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here investigated voice changes by using machine learning algorithms, in a large cohort of patients with PD in different stages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1DD48-AF35-231B-ACD0-5FAD891C1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61827"/>
            <a:ext cx="3355712" cy="36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0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08990D-9BA6-190A-B120-C6A9D8033028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E225EE-3E17-F0ED-D395-20DC69B8DD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/>
              <a:t>Research gap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F7570-1192-8D5A-0591-6EE0F833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15606"/>
              </p:ext>
            </p:extLst>
          </p:nvPr>
        </p:nvGraphicFramePr>
        <p:xfrm>
          <a:off x="1596502" y="1507045"/>
          <a:ext cx="8998996" cy="477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13">
                  <a:extLst>
                    <a:ext uri="{9D8B030D-6E8A-4147-A177-3AD203B41FA5}">
                      <a16:colId xmlns:a16="http://schemas.microsoft.com/office/drawing/2014/main" val="655375873"/>
                    </a:ext>
                  </a:extLst>
                </a:gridCol>
                <a:gridCol w="2093385">
                  <a:extLst>
                    <a:ext uri="{9D8B030D-6E8A-4147-A177-3AD203B41FA5}">
                      <a16:colId xmlns:a16="http://schemas.microsoft.com/office/drawing/2014/main" val="22570760"/>
                    </a:ext>
                  </a:extLst>
                </a:gridCol>
                <a:gridCol w="1799799">
                  <a:extLst>
                    <a:ext uri="{9D8B030D-6E8A-4147-A177-3AD203B41FA5}">
                      <a16:colId xmlns:a16="http://schemas.microsoft.com/office/drawing/2014/main" val="3280418490"/>
                    </a:ext>
                  </a:extLst>
                </a:gridCol>
                <a:gridCol w="1799799">
                  <a:extLst>
                    <a:ext uri="{9D8B030D-6E8A-4147-A177-3AD203B41FA5}">
                      <a16:colId xmlns:a16="http://schemas.microsoft.com/office/drawing/2014/main" val="4178146404"/>
                    </a:ext>
                  </a:extLst>
                </a:gridCol>
                <a:gridCol w="1799800">
                  <a:extLst>
                    <a:ext uri="{9D8B030D-6E8A-4147-A177-3AD203B41FA5}">
                      <a16:colId xmlns:a16="http://schemas.microsoft.com/office/drawing/2014/main" val="1518778646"/>
                    </a:ext>
                  </a:extLst>
                </a:gridCol>
              </a:tblGrid>
              <a:tr h="1411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Research ID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Detect Parkinson’s disease in early stage using voice and speech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Display Details of patient disease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Recommend treatment for patient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Detect Parkinson’s disease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56792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[1]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744871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[2]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743408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[3]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413382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Proposed </a:t>
                      </a:r>
                    </a:p>
                    <a:p>
                      <a:pPr algn="ctr"/>
                      <a:r>
                        <a:rPr lang="en-US" sz="1900" dirty="0"/>
                        <a:t>System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08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C7E46-3810-1B1A-D9C4-92203127000F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0E5EE9-8AFB-24B7-17DD-5B76728A9C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/>
              <a:t>Research Problem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661E-F9C9-374A-FCE7-671B7CAA7091}"/>
              </a:ext>
            </a:extLst>
          </p:cNvPr>
          <p:cNvSpPr txBox="1"/>
          <p:nvPr/>
        </p:nvSpPr>
        <p:spPr>
          <a:xfrm>
            <a:off x="381000" y="22860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to detect Parkinson’s disease in its early stages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the disease is not diagnosed early, it will pose a risk to the patient.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8342C-FF19-25CB-5576-78810BDB9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76" y="2510005"/>
            <a:ext cx="3927824" cy="39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3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311F3-CB43-16D1-02A6-EA3A2A922FF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8CC37-199F-0333-C8EC-6FB567F42B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kumimoji="1" lang="en-US" altLang="ko-KR" dirty="0">
                <a:cs typeface="굴림" pitchFamily="50" charset="-127"/>
              </a:rPr>
              <a:t>SPECIFICS AND SUB-OBJECTIVES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D6223-9395-F52F-56B9-B65D4E4FDB75}"/>
              </a:ext>
            </a:extLst>
          </p:cNvPr>
          <p:cNvSpPr txBox="1"/>
          <p:nvPr/>
        </p:nvSpPr>
        <p:spPr>
          <a:xfrm>
            <a:off x="685800" y="2147581"/>
            <a:ext cx="712116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objective</a:t>
            </a:r>
          </a:p>
          <a:p>
            <a:endParaRPr lang="en-US" dirty="0"/>
          </a:p>
          <a:p>
            <a:r>
              <a:rPr lang="en-US" dirty="0"/>
              <a:t>Detect Parkinson’s disease at an early stage and give the patient information about the disease.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A15A-D61A-CAF0-E047-0D0813754C96}"/>
              </a:ext>
            </a:extLst>
          </p:cNvPr>
          <p:cNvSpPr txBox="1"/>
          <p:nvPr/>
        </p:nvSpPr>
        <p:spPr>
          <a:xfrm>
            <a:off x="685800" y="4027642"/>
            <a:ext cx="7121165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 objectives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 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ccurately detect Parkinson's disease from voice and speech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sers to self-monitor their speech patterns and receive feedback on potential indicators of Parkinson's disease.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5CB2A-696F-AF27-AA83-72882391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0"/>
            <a:ext cx="3190875" cy="48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10896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Overall system Diagram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332540-9829-BD0B-DF08-B8EFB3F44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107226" cy="5181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837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C9BDB3C-0C28-5CBF-98F8-8068F4E2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stethoscope&#10;&#10;Description automatically generated">
            <a:extLst>
              <a:ext uri="{FF2B5EF4-FFF2-40B4-BE49-F238E27FC236}">
                <a16:creationId xmlns:a16="http://schemas.microsoft.com/office/drawing/2014/main" id="{C847B50F-F107-CFDB-84AC-A8748446D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92481B-91E5-4F5D-9DA8-B3A511D6E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3FF4B3-79F8-8837-D781-E1610B9ABFF5}"/>
              </a:ext>
            </a:extLst>
          </p:cNvPr>
          <p:cNvSpPr txBox="1">
            <a:spLocks/>
          </p:cNvSpPr>
          <p:nvPr/>
        </p:nvSpPr>
        <p:spPr>
          <a:xfrm>
            <a:off x="458169" y="389000"/>
            <a:ext cx="4023360" cy="2031874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pPr algn="l"/>
            <a:r>
              <a:rPr lang="en-US" sz="4000">
                <a:solidFill>
                  <a:srgbClr val="00B0F0"/>
                </a:solidFill>
              </a:rPr>
              <a:t>METHODOLOGY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CA0DF-1B08-AC7B-703A-4A6F6163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A6125-3529-4A9D-A59A-59E117E5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CF49E-B900-D0C3-FCA3-0578D03C8B5E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403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46D0A1-1885-D18B-E0EA-F2B581B096F3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39AE-9FF5-146B-DCD7-90EBA84855C9}"/>
              </a:ext>
            </a:extLst>
          </p:cNvPr>
          <p:cNvSpPr txBox="1"/>
          <p:nvPr/>
        </p:nvSpPr>
        <p:spPr>
          <a:xfrm>
            <a:off x="1754634" y="40335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latin typeface="Adobe Devanagari"/>
                <a:cs typeface="굴림" pitchFamily="50" charset="-127"/>
              </a:rPr>
              <a:t>SYSTEM DIAGRAM</a:t>
            </a:r>
            <a:endParaRPr lang="en-US" sz="4400" dirty="0">
              <a:latin typeface="Adobe Devanaga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1FA0A-2508-ADD9-0AD9-7225A2B7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4" y="1185862"/>
            <a:ext cx="7677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44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638532-42A8-73E5-29C8-00AD054FC642}"/>
              </a:ext>
            </a:extLst>
          </p:cNvPr>
          <p:cNvSpPr/>
          <p:nvPr/>
        </p:nvSpPr>
        <p:spPr>
          <a:xfrm>
            <a:off x="2687817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72C53A-A3C2-2583-B4DB-5ED664325A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kumimoji="1" lang="en-US" altLang="ko-KR" dirty="0">
                <a:latin typeface="Adobe Devanagari"/>
                <a:cs typeface="굴림" pitchFamily="50" charset="-127"/>
              </a:rPr>
              <a:t>TECHNOLOGIES, TECHNIQUES AND ALGORITHMS</a:t>
            </a:r>
            <a:endParaRPr lang="en-US" dirty="0">
              <a:latin typeface="Adobe Devanaga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E492DA-DC04-94C0-3638-26742F73F083}"/>
              </a:ext>
            </a:extLst>
          </p:cNvPr>
          <p:cNvSpPr/>
          <p:nvPr/>
        </p:nvSpPr>
        <p:spPr>
          <a:xfrm>
            <a:off x="976544" y="2059620"/>
            <a:ext cx="3018407" cy="3000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Technologies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98D4-0F65-F850-C77C-DC665CC17987}"/>
              </a:ext>
            </a:extLst>
          </p:cNvPr>
          <p:cNvSpPr/>
          <p:nvPr/>
        </p:nvSpPr>
        <p:spPr>
          <a:xfrm>
            <a:off x="4800600" y="2166152"/>
            <a:ext cx="2942948" cy="289412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Techniques</a:t>
            </a:r>
          </a:p>
          <a:p>
            <a:pPr algn="ctr"/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extraction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0092B7-692F-BE9D-C975-5960D84BDCAD}"/>
              </a:ext>
            </a:extLst>
          </p:cNvPr>
          <p:cNvSpPr/>
          <p:nvPr/>
        </p:nvSpPr>
        <p:spPr>
          <a:xfrm>
            <a:off x="8839200" y="2210539"/>
            <a:ext cx="2942948" cy="27424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Mel Frequency Cepstral Coefficients (MFCC)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4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7629A-ABAE-73DF-E157-C0BEA4A46D20}"/>
              </a:ext>
            </a:extLst>
          </p:cNvPr>
          <p:cNvSpPr/>
          <p:nvPr/>
        </p:nvSpPr>
        <p:spPr>
          <a:xfrm>
            <a:off x="2687817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600C9A-55A7-313B-40C6-95441804BD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altLang="ko-KR" dirty="0"/>
              <a:t>SYSTEM, PERSONNEL AND SOFTWARE SPECIFICATION REQUIREMENTS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10167-07B2-6E81-CB40-4275AB2506DE}"/>
              </a:ext>
            </a:extLst>
          </p:cNvPr>
          <p:cNvSpPr txBox="1"/>
          <p:nvPr/>
        </p:nvSpPr>
        <p:spPr>
          <a:xfrm flipH="1">
            <a:off x="435747" y="1628507"/>
            <a:ext cx="3230142" cy="2339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React Native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Python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TensorFlow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Flask Server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Node Server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BEAA2-6EB7-5911-A988-18BB46C8AA62}"/>
              </a:ext>
            </a:extLst>
          </p:cNvPr>
          <p:cNvSpPr txBox="1"/>
          <p:nvPr/>
        </p:nvSpPr>
        <p:spPr>
          <a:xfrm>
            <a:off x="8217824" y="1628507"/>
            <a:ext cx="3346881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able to detect a Parkinson’s disease.</a:t>
            </a:r>
            <a:endParaRPr lang="en-US" sz="1800" i="0" dirty="0">
              <a:ea typeface="맑은 고딕"/>
              <a:cs typeface="Calibri Ligh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 should be suggesting the stage of Parkinson disease.</a:t>
            </a:r>
            <a:endParaRPr lang="en-US" sz="1800" i="0" dirty="0">
              <a:cs typeface="Calibri Ligh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to detect human voice.</a:t>
            </a:r>
            <a:endParaRPr lang="en-US" sz="1800" i="0" dirty="0">
              <a:ea typeface="맑은 고딕"/>
              <a:cs typeface="Calibri Ligh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able to display a information about patient disease.</a:t>
            </a:r>
            <a:endParaRPr lang="en-US" sz="1800" i="0" dirty="0">
              <a:ea typeface="맑은 고딕"/>
              <a:cs typeface="Calibri Ligh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2AF13-1C51-C589-4237-A124267F3CDF}"/>
              </a:ext>
            </a:extLst>
          </p:cNvPr>
          <p:cNvSpPr txBox="1"/>
          <p:nvPr/>
        </p:nvSpPr>
        <p:spPr>
          <a:xfrm>
            <a:off x="4015274" y="1628507"/>
            <a:ext cx="381739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Interfaces should be User-friendly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 Application should properly work for mobile platform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Higher accuracy of results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Results should be more efficient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able to give fast results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616A-103B-2E0C-1D08-6ACE3D738D5D}"/>
              </a:ext>
            </a:extLst>
          </p:cNvPr>
          <p:cNvSpPr txBox="1"/>
          <p:nvPr/>
        </p:nvSpPr>
        <p:spPr>
          <a:xfrm>
            <a:off x="462772" y="5141444"/>
            <a:ext cx="6097554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</a:t>
            </a:r>
            <a:r>
              <a:rPr lang="en-US" dirty="0" err="1">
                <a:ea typeface="+mn-lt"/>
                <a:cs typeface="+mn-lt"/>
              </a:rPr>
              <a:t>Dilum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Palliyaguru</a:t>
            </a:r>
            <a:r>
              <a:rPr lang="en-US" dirty="0">
                <a:ea typeface="+mn-lt"/>
                <a:cs typeface="+mn-lt"/>
              </a:rPr>
              <a:t>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Neurologist At Teaching Hospital Kurunegala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1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1DE10D6-459D-F342-0FD3-6CDD812E563A}"/>
              </a:ext>
            </a:extLst>
          </p:cNvPr>
          <p:cNvSpPr txBox="1">
            <a:spLocks/>
          </p:cNvSpPr>
          <p:nvPr/>
        </p:nvSpPr>
        <p:spPr>
          <a:xfrm>
            <a:off x="2376487" y="228600"/>
            <a:ext cx="7439026" cy="1189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>
                <a:latin typeface="Adobe Devanagari"/>
                <a:ea typeface="Tahoma" panose="020B0604030504040204" pitchFamily="34" charset="0"/>
                <a:cs typeface="Tahoma" panose="020B0604030504040204" pitchFamily="34" charset="0"/>
              </a:rPr>
              <a:t>Work Breakdown Structure</a:t>
            </a:r>
          </a:p>
        </p:txBody>
      </p:sp>
      <p:sp useBgFill="1">
        <p:nvSpPr>
          <p:cNvPr id="3" name="Rectangle 9">
            <a:extLst>
              <a:ext uri="{FF2B5EF4-FFF2-40B4-BE49-F238E27FC236}">
                <a16:creationId xmlns:a16="http://schemas.microsoft.com/office/drawing/2014/main" id="{7D9875D0-602F-6273-74D3-4990B2AAE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Freeform: Shape 3">
            <a:extLst>
              <a:ext uri="{FF2B5EF4-FFF2-40B4-BE49-F238E27FC236}">
                <a16:creationId xmlns:a16="http://schemas.microsoft.com/office/drawing/2014/main" id="{8B9DCCE4-CF2B-884B-58F5-F1A84ABAE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9F023F69-C8F0-796C-3455-DB304B68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25A917-5DE1-A1AA-F2F3-49E524BD8CEF}"/>
              </a:ext>
            </a:extLst>
          </p:cNvPr>
          <p:cNvSpPr txBox="1">
            <a:spLocks/>
          </p:cNvSpPr>
          <p:nvPr/>
        </p:nvSpPr>
        <p:spPr>
          <a:xfrm>
            <a:off x="1758219" y="150228"/>
            <a:ext cx="798453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kumimoji="1" lang="en-US" dirty="0"/>
              <a:t>WORK BRAKEDOWN STRUCTURE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8C606-335D-4B6F-A46B-66BD960AA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87A67-10EA-B0B4-AD86-7CB1B745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3A005B-6A18-B568-47AF-1EB60400DD7C}"/>
              </a:ext>
            </a:extLst>
          </p:cNvPr>
          <p:cNvGrpSpPr/>
          <p:nvPr/>
        </p:nvGrpSpPr>
        <p:grpSpPr>
          <a:xfrm>
            <a:off x="64008" y="1129685"/>
            <a:ext cx="11744585" cy="4803641"/>
            <a:chOff x="250727" y="410459"/>
            <a:chExt cx="11744585" cy="480364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5F89192-202B-B7D9-A081-CD4FB82B1742}"/>
                </a:ext>
              </a:extLst>
            </p:cNvPr>
            <p:cNvSpPr/>
            <p:nvPr/>
          </p:nvSpPr>
          <p:spPr>
            <a:xfrm>
              <a:off x="3330058" y="410459"/>
              <a:ext cx="5206480" cy="68825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750"/>
                </a:spcAft>
                <a:buSzPts val="1000"/>
                <a:tabLst>
                  <a:tab pos="457200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Voice and Speech Analysis for Early Detection</a:t>
              </a:r>
              <a:endPara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4719CA-5765-3CD5-E2EC-2578534E447D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5933298" y="1098717"/>
              <a:ext cx="5379" cy="818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684B1D-B9BC-6531-22DE-71DF3380F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55" y="1479749"/>
              <a:ext cx="9751108" cy="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899E2C-ADF4-2471-061D-A0A5ED36F8E7}"/>
                </a:ext>
              </a:extLst>
            </p:cNvPr>
            <p:cNvCxnSpPr/>
            <p:nvPr/>
          </p:nvCxnSpPr>
          <p:spPr>
            <a:xfrm>
              <a:off x="1022555" y="1479755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A9D8C1-118E-C6C4-5F50-38F03648E8CD}"/>
                </a:ext>
              </a:extLst>
            </p:cNvPr>
            <p:cNvCxnSpPr/>
            <p:nvPr/>
          </p:nvCxnSpPr>
          <p:spPr>
            <a:xfrm>
              <a:off x="3406878" y="1479754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E89BD9-30B1-925F-769D-38AB6C857648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75" y="1456206"/>
              <a:ext cx="1" cy="46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F81F4B-11B5-D50D-DF1B-C42835C5CC13}"/>
                </a:ext>
              </a:extLst>
            </p:cNvPr>
            <p:cNvSpPr/>
            <p:nvPr/>
          </p:nvSpPr>
          <p:spPr>
            <a:xfrm>
              <a:off x="250727" y="1927121"/>
              <a:ext cx="1543655" cy="4276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1. INITIATION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D173AC-1F7A-42B8-1BC8-A8FDAA7ECD02}"/>
                </a:ext>
              </a:extLst>
            </p:cNvPr>
            <p:cNvSpPr/>
            <p:nvPr/>
          </p:nvSpPr>
          <p:spPr>
            <a:xfrm>
              <a:off x="2605560" y="1922197"/>
              <a:ext cx="1543655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2. PLANNING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E47FEA-86AB-4A09-53B5-7334EBB37502}"/>
                </a:ext>
              </a:extLst>
            </p:cNvPr>
            <p:cNvSpPr/>
            <p:nvPr/>
          </p:nvSpPr>
          <p:spPr>
            <a:xfrm>
              <a:off x="4962828" y="1917291"/>
              <a:ext cx="1951697" cy="4276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3.Development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FA319CA-6C58-0365-D788-1CA072D2F951}"/>
                </a:ext>
              </a:extLst>
            </p:cNvPr>
            <p:cNvSpPr/>
            <p:nvPr/>
          </p:nvSpPr>
          <p:spPr>
            <a:xfrm>
              <a:off x="7686353" y="1922193"/>
              <a:ext cx="2118844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4. Testing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F92848C-CBEB-9CA6-05B9-1072E22DD9EB}"/>
                </a:ext>
              </a:extLst>
            </p:cNvPr>
            <p:cNvSpPr/>
            <p:nvPr/>
          </p:nvSpPr>
          <p:spPr>
            <a:xfrm>
              <a:off x="10001836" y="1907457"/>
              <a:ext cx="1607580" cy="40803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FINALIZE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21E627-BCAB-0A26-7B3A-0A9792A3E92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0805626" y="1453747"/>
              <a:ext cx="0" cy="453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885402-2180-2FF7-F53A-2DD1597BB161}"/>
                </a:ext>
              </a:extLst>
            </p:cNvPr>
            <p:cNvGrpSpPr/>
            <p:nvPr/>
          </p:nvGrpSpPr>
          <p:grpSpPr>
            <a:xfrm>
              <a:off x="373625" y="2354820"/>
              <a:ext cx="1907455" cy="2859280"/>
              <a:chOff x="373625" y="2354820"/>
              <a:chExt cx="1907455" cy="285928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2102258-1FA4-F9D0-F50D-8E2B6AF58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625" y="2354820"/>
                <a:ext cx="1" cy="28592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8969CA8-7ACF-3C62-E9A6-CCCF11FEDF5B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Identify the Problem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067BB5B-D4AF-B636-BEC1-C11DCFAA08C9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Analysing</a:t>
                </a:r>
                <a:r>
                  <a:rPr lang="en-US" sz="1200" dirty="0"/>
                  <a:t> the solution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F57E83B-95CC-2D3C-446E-39A46086AE1B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Going through previous solutions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46AE2EE-CEDA-E34D-4715-E13595815FA1}"/>
                  </a:ext>
                </a:extLst>
              </p:cNvPr>
              <p:cNvSpPr/>
              <p:nvPr/>
            </p:nvSpPr>
            <p:spPr>
              <a:xfrm>
                <a:off x="570266" y="44738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Identifying the gaps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14FAFA9-D5B0-907D-473D-DB40E07854C9}"/>
                  </a:ext>
                </a:extLst>
              </p:cNvPr>
              <p:cNvCxnSpPr>
                <a:stCxn id="60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FF0355F-9F95-0C3D-3771-4D1E7AD48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13FAFE6-155F-0785-985C-B944471A41CD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6C706DF-D36E-8C77-CDD1-E55B14167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95" y="4709535"/>
                <a:ext cx="18447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EC26E5-5F6A-836B-375D-9CEA95E3772A}"/>
                </a:ext>
              </a:extLst>
            </p:cNvPr>
            <p:cNvGrpSpPr/>
            <p:nvPr/>
          </p:nvGrpSpPr>
          <p:grpSpPr>
            <a:xfrm>
              <a:off x="5190527" y="2364640"/>
              <a:ext cx="1920636" cy="1951726"/>
              <a:chOff x="360444" y="2354820"/>
              <a:chExt cx="1920636" cy="195172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63D6F13-A185-1A8D-653F-0D0B55DD50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444" y="2354820"/>
                <a:ext cx="13182" cy="17746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3A37DC5-7317-89F7-774F-0BC3A24D4186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</a:rPr>
                  <a:t>Building the web API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14E92BC-05F1-CD6B-AD31-F43DCA7529BE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</a:rPr>
                  <a:t>Mobile application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D292F7C-8495-FA2A-A4EE-B7FD48ADA876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</a:rPr>
                  <a:t>Integration to the system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A24089-9721-C357-DDC2-5A4868334317}"/>
                  </a:ext>
                </a:extLst>
              </p:cNvPr>
              <p:cNvCxnSpPr>
                <a:stCxn id="53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E18ED02-5028-7307-2398-EF8100CA2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BB0B9AF-644B-26A5-A42A-12004D3F8D29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73830-54AA-12AF-C8B8-65FF62030F36}"/>
                </a:ext>
              </a:extLst>
            </p:cNvPr>
            <p:cNvGrpSpPr/>
            <p:nvPr/>
          </p:nvGrpSpPr>
          <p:grpSpPr>
            <a:xfrm>
              <a:off x="7765691" y="2364640"/>
              <a:ext cx="2070836" cy="2011632"/>
              <a:chOff x="349744" y="2354820"/>
              <a:chExt cx="2070836" cy="201163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B02663-A51C-B622-230F-38FEC3CCE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66" y="2354820"/>
                <a:ext cx="11060" cy="17746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B079818-D5BB-D685-A1AA-3118C9491E4F}"/>
                  </a:ext>
                </a:extLst>
              </p:cNvPr>
              <p:cNvSpPr/>
              <p:nvPr/>
            </p:nvSpPr>
            <p:spPr>
              <a:xfrm>
                <a:off x="570265" y="2586527"/>
                <a:ext cx="1792707" cy="50484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Integration testing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DB85BBC-D392-A2B5-4C78-E0E5425B99AB}"/>
                  </a:ext>
                </a:extLst>
              </p:cNvPr>
              <p:cNvSpPr/>
              <p:nvPr/>
            </p:nvSpPr>
            <p:spPr>
              <a:xfrm>
                <a:off x="581310" y="3835496"/>
                <a:ext cx="1818976" cy="5309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Quality assurance</a:t>
                </a:r>
              </a:p>
              <a:p>
                <a:pPr algn="ctr"/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450F193-7452-7B12-D9CA-4B3DE4F40664}"/>
                  </a:ext>
                </a:extLst>
              </p:cNvPr>
              <p:cNvSpPr/>
              <p:nvPr/>
            </p:nvSpPr>
            <p:spPr>
              <a:xfrm>
                <a:off x="601602" y="3318338"/>
                <a:ext cx="1818978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System testing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271E7D-7F47-A135-5D55-4C728B153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8" y="2928382"/>
                <a:ext cx="23351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F0A9F9D-0652-C00F-EF11-6D567E455AED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 flipV="1">
                <a:off x="349744" y="3519900"/>
                <a:ext cx="2518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6655127-C57F-EA4E-B938-9F91ECDC92CB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745B62-16E1-FE67-9B18-E76ACA7CA8FE}"/>
                </a:ext>
              </a:extLst>
            </p:cNvPr>
            <p:cNvGrpSpPr/>
            <p:nvPr/>
          </p:nvGrpSpPr>
          <p:grpSpPr>
            <a:xfrm>
              <a:off x="10087857" y="2335149"/>
              <a:ext cx="1907455" cy="2524336"/>
              <a:chOff x="373625" y="2354820"/>
              <a:chExt cx="1907455" cy="25243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4282012-4CC8-030F-8800-FFC69DBE7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68CAD91-DBDC-228B-E339-2D9DAF2A4AF6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Final Presentation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D662BFC-4A4B-3F8E-9875-F66AF97F3E8D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Host the Mobile Application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5DD0036-7954-4977-777C-7DFB62707118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Deploy the web application 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61D094F-A8AE-CA3F-9971-64E0FCEB4F72}"/>
                  </a:ext>
                </a:extLst>
              </p:cNvPr>
              <p:cNvSpPr/>
              <p:nvPr/>
            </p:nvSpPr>
            <p:spPr>
              <a:xfrm>
                <a:off x="570266" y="447603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Research Paper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635D8C7-B08A-5FB4-747C-A3AA773D3321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32FF56-209C-9E53-9141-F8D5F3DA8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4937C10-6D5B-2A09-8A0E-5793D2B91376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1D3E5DD-6643-8CBE-CDF8-3F08A4CC2DFA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751F214-8FF4-C39A-B65F-B6653B4B952C}"/>
                </a:ext>
              </a:extLst>
            </p:cNvPr>
            <p:cNvGrpSpPr/>
            <p:nvPr/>
          </p:nvGrpSpPr>
          <p:grpSpPr>
            <a:xfrm>
              <a:off x="2708784" y="2337471"/>
              <a:ext cx="1907455" cy="2522013"/>
              <a:chOff x="373625" y="2354820"/>
              <a:chExt cx="1907455" cy="252201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51D44C-FB12-B0E7-A409-65DFF2417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0B9D5DA-2592-875A-27AD-1E71932C759E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Collecting related dataset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F4CBA38-8081-0B23-226D-5E58881395E6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System Architecture design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C9CEF5B-038D-465F-2A82-D053A7EA51D0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Database design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6376E0-2C7B-74FE-E3C4-081421F342AB}"/>
                  </a:ext>
                </a:extLst>
              </p:cNvPr>
              <p:cNvSpPr/>
              <p:nvPr/>
            </p:nvSpPr>
            <p:spPr>
              <a:xfrm>
                <a:off x="570266" y="447371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Research paper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46FED14-4FC4-522D-3D67-197E561E2FE7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438BC88-096D-60A3-AC07-F7E22169E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07658D2-6C41-C094-6552-846F0FAAAD9A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BE998A-9BB5-47F5-2548-7B451884F9D8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5D90BD36-214C-F5CD-8B23-50205D82C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5468"/>
            <a:ext cx="2612976" cy="44786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EE5DDCC-FEB5-0280-C440-A8C391CD6485}"/>
              </a:ext>
            </a:extLst>
          </p:cNvPr>
          <p:cNvSpPr/>
          <p:nvPr/>
        </p:nvSpPr>
        <p:spPr>
          <a:xfrm>
            <a:off x="2013066" y="6480431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7B47865-9B4C-B8FE-45B0-F6748B605296}"/>
              </a:ext>
            </a:extLst>
          </p:cNvPr>
          <p:cNvSpPr/>
          <p:nvPr/>
        </p:nvSpPr>
        <p:spPr>
          <a:xfrm>
            <a:off x="435885" y="5766274"/>
            <a:ext cx="1710814" cy="4031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Constructing the solutions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A3AB75-7E0E-2574-9E65-F66873747198}"/>
              </a:ext>
            </a:extLst>
          </p:cNvPr>
          <p:cNvCxnSpPr>
            <a:cxnSpLocks/>
          </p:cNvCxnSpPr>
          <p:nvPr/>
        </p:nvCxnSpPr>
        <p:spPr>
          <a:xfrm>
            <a:off x="217942" y="5933326"/>
            <a:ext cx="196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27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F5AC7-668D-2B50-38BB-BF937E324BBC}"/>
              </a:ext>
            </a:extLst>
          </p:cNvPr>
          <p:cNvSpPr txBox="1"/>
          <p:nvPr/>
        </p:nvSpPr>
        <p:spPr>
          <a:xfrm>
            <a:off x="914400" y="193775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dobe Devanagari"/>
              </a:rPr>
              <a:t>Completion of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26ECB-6964-E6AF-61B5-4A87FFE7BAC5}"/>
              </a:ext>
            </a:extLst>
          </p:cNvPr>
          <p:cNvSpPr/>
          <p:nvPr/>
        </p:nvSpPr>
        <p:spPr>
          <a:xfrm>
            <a:off x="2013066" y="6480431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A10BC-1741-334A-6668-8524CD731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8041"/>
            <a:ext cx="8458200" cy="5447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783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6196D-6413-A582-F555-BD6A1214A8E5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758A9-1789-5272-1E17-709BE8945092}"/>
              </a:ext>
            </a:extLst>
          </p:cNvPr>
          <p:cNvSpPr txBox="1"/>
          <p:nvPr/>
        </p:nvSpPr>
        <p:spPr>
          <a:xfrm>
            <a:off x="2209800" y="381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dobe Devanagari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F6768-5953-5A3E-2149-9A27A1E4AE94}"/>
              </a:ext>
            </a:extLst>
          </p:cNvPr>
          <p:cNvSpPr txBox="1"/>
          <p:nvPr/>
        </p:nvSpPr>
        <p:spPr>
          <a:xfrm>
            <a:off x="609600" y="1524000"/>
            <a:ext cx="1059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Q. Li, H. Zhang, X. Zhang, and H. Liu Automatic Detection of Parkinson's Disease Based on Various Speech Cues 2020</a:t>
            </a:r>
          </a:p>
          <a:p>
            <a:endParaRPr lang="en-US" dirty="0"/>
          </a:p>
          <a:p>
            <a:r>
              <a:rPr lang="en-US" dirty="0"/>
              <a:t>[2] F. Shah, S. Hossain, A. H. M. S. Rahman, and M. A. </a:t>
            </a:r>
            <a:r>
              <a:rPr lang="en-US" dirty="0" err="1"/>
              <a:t>UddinParkinson's</a:t>
            </a:r>
            <a:r>
              <a:rPr lang="en-US" dirty="0"/>
              <a:t> Disease Detection Based on Speech and Text Features Using Machine Learning 2020</a:t>
            </a:r>
          </a:p>
          <a:p>
            <a:endParaRPr lang="en-US" dirty="0"/>
          </a:p>
          <a:p>
            <a:r>
              <a:rPr lang="en-US" dirty="0"/>
              <a:t>[3] I. </a:t>
            </a:r>
            <a:r>
              <a:rPr lang="en-US" dirty="0" err="1"/>
              <a:t>Habibah</a:t>
            </a:r>
            <a:r>
              <a:rPr lang="en-US" dirty="0"/>
              <a:t>, Y. S. Ong, and T. S. Soon Speech Analysis of Patients with Parkinson's Disease Using Mel Frequency Cepstral Coefficients and Support Vector Machine 2018</a:t>
            </a:r>
          </a:p>
          <a:p>
            <a:endParaRPr lang="en-US" dirty="0"/>
          </a:p>
          <a:p>
            <a:r>
              <a:rPr lang="en-US" dirty="0"/>
              <a:t>[4] Y. M. Mazlan, N. S. M. Razali, and A. R. Ramli A Comparative Study of Acoustic Features and Machine Learning Classifiers for Parkinson's Disease Detection 2017</a:t>
            </a:r>
          </a:p>
          <a:p>
            <a:endParaRPr lang="en-US" dirty="0"/>
          </a:p>
          <a:p>
            <a:r>
              <a:rPr lang="en-US" dirty="0"/>
              <a:t>[5] A. S. Bozkurt, H. Arslan, and S. Yildirim Voice Analysis Algorithms for Early Detection of Parkinson's Disease 2016</a:t>
            </a:r>
          </a:p>
        </p:txBody>
      </p:sp>
    </p:spTree>
    <p:extLst>
      <p:ext uri="{BB962C8B-B14F-4D97-AF65-F5344CB8AC3E}">
        <p14:creationId xmlns:p14="http://schemas.microsoft.com/office/powerpoint/2010/main" val="799085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AE0791E-A835-B0DA-12C5-3D4447AFB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stethoscope&#10;&#10;Description automatically generated">
            <a:extLst>
              <a:ext uri="{FF2B5EF4-FFF2-40B4-BE49-F238E27FC236}">
                <a16:creationId xmlns:a16="http://schemas.microsoft.com/office/drawing/2014/main" id="{60D9C52D-D2C6-02E9-B0DD-28CD934E4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68AD94D6-7E4C-AA43-3544-13E2537DD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833D3301-DE60-18BF-BCF6-D513BF77D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AAD6A2-7764-D0B8-8134-EE1DA3624428}"/>
              </a:ext>
            </a:extLst>
          </p:cNvPr>
          <p:cNvSpPr txBox="1">
            <a:spLocks/>
          </p:cNvSpPr>
          <p:nvPr/>
        </p:nvSpPr>
        <p:spPr>
          <a:xfrm>
            <a:off x="1125786" y="2819401"/>
            <a:ext cx="3992700" cy="9441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pPr algn="l"/>
            <a:r>
              <a:rPr lang="en-US" sz="40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25865B-FEE7-6C80-71A7-9F9CEC5604E5}"/>
              </a:ext>
            </a:extLst>
          </p:cNvPr>
          <p:cNvSpPr txBox="1">
            <a:spLocks/>
          </p:cNvSpPr>
          <p:nvPr/>
        </p:nvSpPr>
        <p:spPr>
          <a:xfrm>
            <a:off x="643467" y="4638783"/>
            <a:ext cx="4007449" cy="13439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10896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Commercialization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066800"/>
            <a:ext cx="5065776" cy="3402363"/>
          </a:xfrm>
        </p:spPr>
        <p:txBody>
          <a:bodyPr anchor="t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7200" dirty="0">
                <a:latin typeface="Tw Cen MT Condensed (Headings)"/>
              </a:rPr>
              <a:t> </a:t>
            </a:r>
            <a:r>
              <a:rPr lang="en-US" sz="8000" dirty="0">
                <a:latin typeface="Tw Cen MT Condensed (Headings)"/>
              </a:rPr>
              <a:t>post systems post systems1. Market Research- As of 2019 8.5 Million are victimized by PD worldwide.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Play paid advertisement through websites and commercial 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Create a Business Model Plan 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  Freemium - Offers trail app with less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  Paid App - Offer 2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  Subscription plan - Entire Application for subscription plan Monthly/ Annually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.Monetized to Private hospitals and Medical Clinics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Legal and Privacy Consideration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w Cen MT Condensed (Headings)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85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IT20247140|Disanayaka D.M.N.J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98E66-DBD5-4B29-AC68-A58A70C6423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IT20247140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Disanayaka D.M.N.J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3" name="Picture 2" descr="A person in a suit and tie&#10;&#10;Description automatically generated">
            <a:extLst>
              <a:ext uri="{FF2B5EF4-FFF2-40B4-BE49-F238E27FC236}">
                <a16:creationId xmlns:a16="http://schemas.microsoft.com/office/drawing/2014/main" id="{6269CA41-4D01-09E2-A80C-6A394C56D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1" y="161926"/>
            <a:ext cx="2057399" cy="22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55" y="-3139975"/>
            <a:ext cx="12341863" cy="387719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F0"/>
                </a:solidFill>
              </a:rPr>
              <a:t>Wearable Device for Real-Time Symptom Monitoring</a:t>
            </a:r>
            <a:r>
              <a:rPr lang="en-US" sz="37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383" y="962521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08376A6-FCE2-4A8E-BFFF-11B69BD93976}" vid="{0A5F165D-9E14-4628-BA29-A51D7051F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Presentation-template-3 (4)</Template>
  <TotalTime>336</TotalTime>
  <Words>4154</Words>
  <Application>Microsoft Office PowerPoint</Application>
  <PresentationFormat>Widescreen</PresentationFormat>
  <Paragraphs>669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8" baseType="lpstr">
      <vt:lpstr>Adobe Devanagari</vt:lpstr>
      <vt:lpstr>-apple-system</vt:lpstr>
      <vt:lpstr>Arial</vt:lpstr>
      <vt:lpstr>Arial,Sans-Serif</vt:lpstr>
      <vt:lpstr>Calibri</vt:lpstr>
      <vt:lpstr>Calibri Light</vt:lpstr>
      <vt:lpstr>Cambria</vt:lpstr>
      <vt:lpstr>ff1</vt:lpstr>
      <vt:lpstr>ff2</vt:lpstr>
      <vt:lpstr>ff3</vt:lpstr>
      <vt:lpstr>g_d0_f4</vt:lpstr>
      <vt:lpstr>Google Sans</vt:lpstr>
      <vt:lpstr>Roboto</vt:lpstr>
      <vt:lpstr>Söhne</vt:lpstr>
      <vt:lpstr>Tahoma</vt:lpstr>
      <vt:lpstr>Times New Roman</vt:lpstr>
      <vt:lpstr>Tw Cen MT</vt:lpstr>
      <vt:lpstr>Tw Cen MT Condensed (Headings)</vt:lpstr>
      <vt:lpstr>Wingdings</vt:lpstr>
      <vt:lpstr>Office Theme</vt:lpstr>
      <vt:lpstr>Office Theme</vt:lpstr>
      <vt:lpstr>Multi-faceted approach for Parkinson’s Disease Detection, Monitoring, and Management. </vt:lpstr>
      <vt:lpstr>BACKGROUND </vt:lpstr>
      <vt:lpstr>RESEARCH PROBLEM </vt:lpstr>
      <vt:lpstr>Main OBJECTIVE </vt:lpstr>
      <vt:lpstr>SUB OBJECTIVES </vt:lpstr>
      <vt:lpstr>Overall system Diagram </vt:lpstr>
      <vt:lpstr>Commercialization </vt:lpstr>
      <vt:lpstr>IT20247140|Disanayaka D.M.N.J</vt:lpstr>
      <vt:lpstr>Wearable Device for Real-Time Symptom Monitoring. </vt:lpstr>
      <vt:lpstr>INTRODUCTION</vt:lpstr>
      <vt:lpstr>BACKGROUND </vt:lpstr>
      <vt:lpstr>REASRCH GAP </vt:lpstr>
      <vt:lpstr>RESEARCH PROBLEM </vt:lpstr>
      <vt:lpstr>SPECIFICS AND SUB-OBJECTIVES </vt:lpstr>
      <vt:lpstr>METHODOLOGY</vt:lpstr>
      <vt:lpstr>SYSTEM DIAGRAM </vt:lpstr>
      <vt:lpstr>Completion Of the project </vt:lpstr>
      <vt:lpstr>TECHNOLOGIES, TECHNIQUES AND ALGORITHMS   </vt:lpstr>
      <vt:lpstr>SYSTEM, PERSONNEL AND SOFTWARE SPECIFICATION REQUIREMENTS </vt:lpstr>
      <vt:lpstr>WORK BRAKEDOWN STRUCTURE</vt:lpstr>
      <vt:lpstr>Evidence for Completion  </vt:lpstr>
      <vt:lpstr>References</vt:lpstr>
      <vt:lpstr>Thank YOU</vt:lpstr>
      <vt:lpstr>IT20628536|Mahamithawa W.M.N.D</vt:lpstr>
      <vt:lpstr> The Remote Telehealth Consultation System with Facial Expression Detection for Parkinson’s Disease  </vt:lpstr>
      <vt:lpstr>PowerPoint Presentation</vt:lpstr>
      <vt:lpstr>Research Gap</vt:lpstr>
      <vt:lpstr>Research Question</vt:lpstr>
      <vt:lpstr> Specific Objectives </vt:lpstr>
      <vt:lpstr> Sub Objectives </vt:lpstr>
      <vt:lpstr>Evidence for completion</vt:lpstr>
      <vt:lpstr>METHODOLOGY</vt:lpstr>
      <vt:lpstr>System Architecture</vt:lpstr>
      <vt:lpstr>Technology and requirements </vt:lpstr>
      <vt:lpstr>Completion of the project</vt:lpstr>
      <vt:lpstr>References</vt:lpstr>
      <vt:lpstr>Thank YOU</vt:lpstr>
      <vt:lpstr>IT20622732 | RANWALA  R.D.H.N</vt:lpstr>
      <vt:lpstr>Mobile App for Early Symptoms Detection, Monitoring and Generating Reports.</vt:lpstr>
      <vt:lpstr>INTRODUCTION</vt:lpstr>
      <vt:lpstr>BACKGROUND </vt:lpstr>
      <vt:lpstr>RESEARCH PROBLEM </vt:lpstr>
      <vt:lpstr>PowerPoint Presentation</vt:lpstr>
      <vt:lpstr> </vt:lpstr>
      <vt:lpstr>COMPLETION OF THE PROJECT   </vt:lpstr>
      <vt:lpstr>METHODOLOGY </vt:lpstr>
      <vt:lpstr> </vt:lpstr>
      <vt:lpstr>Evidence for Completion  </vt:lpstr>
      <vt:lpstr>SYSTEM, PERSONNEL AND SOFTWARE SPECIFICATION REQUIREMENTS </vt:lpstr>
      <vt:lpstr>WORK BREAKDOWN STRUCTURE</vt:lpstr>
      <vt:lpstr>References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Multi-faceted approach for Parkinson’s Disease Detection, Monitoring, and Management.</dc:title>
  <dc:creator>Disanayaka D. M.N. J. it20247140</dc:creator>
  <cp:lastModifiedBy>Disanayaka D. M.N. J. it20247140</cp:lastModifiedBy>
  <cp:revision>9</cp:revision>
  <dcterms:created xsi:type="dcterms:W3CDTF">2023-07-29T15:09:05Z</dcterms:created>
  <dcterms:modified xsi:type="dcterms:W3CDTF">2023-08-02T02:17:11Z</dcterms:modified>
</cp:coreProperties>
</file>