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  <p:sldMasterId id="2147483648" r:id="rId2"/>
  </p:sldMasterIdLst>
  <p:notesMasterIdLst>
    <p:notesMasterId r:id="rId73"/>
  </p:notesMasterIdLst>
  <p:handoutMasterIdLst>
    <p:handoutMasterId r:id="rId74"/>
  </p:handoutMasterIdLst>
  <p:sldIdLst>
    <p:sldId id="277" r:id="rId3"/>
    <p:sldId id="295" r:id="rId4"/>
    <p:sldId id="262" r:id="rId5"/>
    <p:sldId id="293" r:id="rId6"/>
    <p:sldId id="259" r:id="rId7"/>
    <p:sldId id="292" r:id="rId8"/>
    <p:sldId id="323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42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427" r:id="rId29"/>
    <p:sldId id="318" r:id="rId30"/>
    <p:sldId id="428" r:id="rId31"/>
    <p:sldId id="319" r:id="rId32"/>
    <p:sldId id="429" r:id="rId33"/>
    <p:sldId id="430" r:id="rId34"/>
    <p:sldId id="431" r:id="rId35"/>
    <p:sldId id="320" r:id="rId36"/>
    <p:sldId id="321" r:id="rId37"/>
    <p:sldId id="322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256" r:id="rId62"/>
    <p:sldId id="424" r:id="rId63"/>
    <p:sldId id="425" r:id="rId64"/>
    <p:sldId id="426" r:id="rId65"/>
    <p:sldId id="347" r:id="rId66"/>
    <p:sldId id="348" r:id="rId67"/>
    <p:sldId id="349" r:id="rId68"/>
    <p:sldId id="350" r:id="rId69"/>
    <p:sldId id="351" r:id="rId70"/>
    <p:sldId id="352" r:id="rId71"/>
    <p:sldId id="353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5" d="100"/>
          <a:sy n="75" d="100"/>
        </p:scale>
        <p:origin x="54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568" y="3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AAE38-79BE-4082-9A4D-2BEC47341C0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15613-D24F-46B4-9010-BD7B318E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50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BCF22-2D75-4779-9C8B-6270AA3FA91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B8AC8-E212-48B2-9917-7448FC83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90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oject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76200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the Project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146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Project ID</a:t>
            </a:r>
          </a:p>
        </p:txBody>
      </p:sp>
      <p:pic>
        <p:nvPicPr>
          <p:cNvPr id="20" name="Picture 19" descr="A picture containing photo, table, person, monitor&#10;&#10;Description automatically generated">
            <a:extLst>
              <a:ext uri="{FF2B5EF4-FFF2-40B4-BE49-F238E27FC236}">
                <a16:creationId xmlns:a16="http://schemas.microsoft.com/office/drawing/2014/main" id="{C4A8CD1C-223D-4C87-9519-FDBD49BC59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90286" r="71976"/>
          <a:stretch/>
        </p:blipFill>
        <p:spPr>
          <a:xfrm>
            <a:off x="0" y="6373302"/>
            <a:ext cx="2514600" cy="49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4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9"/>
          <p:cNvSpPr/>
          <p:nvPr userDrawn="1"/>
        </p:nvSpPr>
        <p:spPr>
          <a:xfrm>
            <a:off x="0" y="6482208"/>
            <a:ext cx="12192000" cy="376686"/>
          </a:xfrm>
          <a:prstGeom prst="triangle">
            <a:avLst>
              <a:gd name="adj" fmla="val 62762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1" name="二等辺三角形 10"/>
          <p:cNvSpPr/>
          <p:nvPr userDrawn="1"/>
        </p:nvSpPr>
        <p:spPr>
          <a:xfrm>
            <a:off x="0" y="6676906"/>
            <a:ext cx="12192000" cy="181095"/>
          </a:xfrm>
          <a:prstGeom prst="triangle">
            <a:avLst>
              <a:gd name="adj" fmla="val 3939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75490AD-C6C9-4021-8C34-1F6444AB48BF}"/>
              </a:ext>
            </a:extLst>
          </p:cNvPr>
          <p:cNvSpPr txBox="1">
            <a:spLocks/>
          </p:cNvSpPr>
          <p:nvPr userDrawn="1"/>
        </p:nvSpPr>
        <p:spPr>
          <a:xfrm>
            <a:off x="11435142" y="6492875"/>
            <a:ext cx="680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D6051F-EF20-4D26-A49B-A9D5F0B34C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二等辺三角形 11"/>
          <p:cNvSpPr/>
          <p:nvPr userDrawn="1"/>
        </p:nvSpPr>
        <p:spPr>
          <a:xfrm>
            <a:off x="0" y="6406010"/>
            <a:ext cx="12192000" cy="452885"/>
          </a:xfrm>
          <a:prstGeom prst="triangle">
            <a:avLst>
              <a:gd name="adj" fmla="val 8544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3" name="二等辺三角形 9"/>
          <p:cNvSpPr/>
          <p:nvPr userDrawn="1"/>
        </p:nvSpPr>
        <p:spPr>
          <a:xfrm>
            <a:off x="0" y="6482208"/>
            <a:ext cx="12192000" cy="376686"/>
          </a:xfrm>
          <a:prstGeom prst="triangle">
            <a:avLst>
              <a:gd name="adj" fmla="val 62762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4" name="二等辺三角形 10"/>
          <p:cNvSpPr/>
          <p:nvPr userDrawn="1"/>
        </p:nvSpPr>
        <p:spPr>
          <a:xfrm>
            <a:off x="0" y="6676906"/>
            <a:ext cx="12192000" cy="181095"/>
          </a:xfrm>
          <a:prstGeom prst="triangle">
            <a:avLst>
              <a:gd name="adj" fmla="val 3939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55743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二等辺三角形 10"/>
          <p:cNvSpPr/>
          <p:nvPr userDrawn="1"/>
        </p:nvSpPr>
        <p:spPr>
          <a:xfrm>
            <a:off x="0" y="6676906"/>
            <a:ext cx="12192000" cy="181095"/>
          </a:xfrm>
          <a:prstGeom prst="triangle">
            <a:avLst>
              <a:gd name="adj" fmla="val 3939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752404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二等辺三角形 10"/>
          <p:cNvSpPr/>
          <p:nvPr userDrawn="1"/>
        </p:nvSpPr>
        <p:spPr>
          <a:xfrm>
            <a:off x="0" y="6676906"/>
            <a:ext cx="12192000" cy="181095"/>
          </a:xfrm>
          <a:prstGeom prst="triangle">
            <a:avLst>
              <a:gd name="adj" fmla="val 3939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612078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二等辺三角形 9"/>
          <p:cNvSpPr/>
          <p:nvPr userDrawn="1"/>
        </p:nvSpPr>
        <p:spPr>
          <a:xfrm>
            <a:off x="0" y="6482208"/>
            <a:ext cx="12192000" cy="376686"/>
          </a:xfrm>
          <a:prstGeom prst="triangle">
            <a:avLst>
              <a:gd name="adj" fmla="val 62762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3" name="二等辺三角形 10"/>
          <p:cNvSpPr/>
          <p:nvPr userDrawn="1"/>
        </p:nvSpPr>
        <p:spPr>
          <a:xfrm>
            <a:off x="0" y="6676906"/>
            <a:ext cx="12192000" cy="181095"/>
          </a:xfrm>
          <a:prstGeom prst="triangle">
            <a:avLst>
              <a:gd name="adj" fmla="val 3939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310850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8237-B2C3-661D-3DF4-580F7EBC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50756-16F6-9BEE-BB73-43218E273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E7FD4-75FA-2705-5C50-097CF057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152B-0BC4-47AA-8F0D-95F21ED8601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863DC-4E5C-86AB-23B7-329EAD9A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AB60E-502C-2751-A147-5854311B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30BB-D8AB-4891-8321-4A05231E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35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904B-9EA9-5B6C-4A23-E40F3C6C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0433C-D5D5-0209-5399-BEE3CD5E4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72CB6-0CAA-1609-332A-4D1036B0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152B-0BC4-47AA-8F0D-95F21ED8601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553CC-ADF1-4792-D96D-F03E9E72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4A326-1809-E538-88C8-27645233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30BB-D8AB-4891-8321-4A05231E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52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7622-3796-0F2C-A0D6-3E5BBBBF8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F3342-2A5A-F718-0F3B-F9ED09B69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3E662-B4F2-3F02-FC2C-C6424235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152B-0BC4-47AA-8F0D-95F21ED8601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8B497-9332-EE0C-FB9D-9A85B5DC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2D744-8CFE-81F2-8188-603C6056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30BB-D8AB-4891-8321-4A05231E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5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0" name="Picture 19" descr="A picture containing photo, table, person, monitor&#10;&#10;Description automatically generated">
            <a:extLst>
              <a:ext uri="{FF2B5EF4-FFF2-40B4-BE49-F238E27FC236}">
                <a16:creationId xmlns:a16="http://schemas.microsoft.com/office/drawing/2014/main" id="{C4A8CD1C-223D-4C87-9519-FDBD49BC59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90286" r="71976"/>
          <a:stretch/>
        </p:blipFill>
        <p:spPr>
          <a:xfrm>
            <a:off x="0" y="6373302"/>
            <a:ext cx="2514600" cy="49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8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ividu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二等辺三角形 9"/>
          <p:cNvSpPr/>
          <p:nvPr userDrawn="1"/>
        </p:nvSpPr>
        <p:spPr>
          <a:xfrm>
            <a:off x="0" y="6482208"/>
            <a:ext cx="12192000" cy="376686"/>
          </a:xfrm>
          <a:prstGeom prst="triangle">
            <a:avLst>
              <a:gd name="adj" fmla="val 62762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13" name="二等辺三角形 10"/>
          <p:cNvSpPr/>
          <p:nvPr userDrawn="1"/>
        </p:nvSpPr>
        <p:spPr>
          <a:xfrm>
            <a:off x="0" y="6676906"/>
            <a:ext cx="12192000" cy="181095"/>
          </a:xfrm>
          <a:prstGeom prst="triangle">
            <a:avLst>
              <a:gd name="adj" fmla="val 3939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18889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023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283708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423726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Sub-Titles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C29E58-4878-471A-A8CF-FA8607A4052E}"/>
              </a:ext>
            </a:extLst>
          </p:cNvPr>
          <p:cNvSpPr/>
          <p:nvPr userDrawn="1"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ITXXXXXXXX</a:t>
            </a:r>
            <a:r>
              <a:rPr lang="en-US" sz="1800" dirty="0">
                <a:solidFill>
                  <a:schemeClr val="tx1"/>
                </a:solidFill>
              </a:rPr>
              <a:t>   |   &lt;</a:t>
            </a:r>
            <a:r>
              <a:rPr lang="en-US" sz="1800" b="1" dirty="0">
                <a:solidFill>
                  <a:schemeClr val="tx1"/>
                </a:solidFill>
              </a:rPr>
              <a:t>&lt;Student Name&gt;&gt;   </a:t>
            </a:r>
            <a:r>
              <a:rPr lang="en-US" sz="1800" dirty="0">
                <a:solidFill>
                  <a:schemeClr val="tx1"/>
                </a:solidFill>
              </a:rPr>
              <a:t>|   </a:t>
            </a:r>
            <a:r>
              <a:rPr lang="en-US" sz="1800" b="0" dirty="0">
                <a:solidFill>
                  <a:schemeClr val="tx1"/>
                </a:solidFill>
              </a:rPr>
              <a:t>&lt;&lt;Project ID&gt;&gt;</a:t>
            </a:r>
          </a:p>
        </p:txBody>
      </p:sp>
    </p:spTree>
    <p:extLst>
      <p:ext uri="{BB962C8B-B14F-4D97-AF65-F5344CB8AC3E}">
        <p14:creationId xmlns:p14="http://schemas.microsoft.com/office/powerpoint/2010/main" val="329333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tudent Information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283708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Student IT Number | Student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423726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Student’s Specialization</a:t>
            </a:r>
          </a:p>
        </p:txBody>
      </p:sp>
      <p:sp>
        <p:nvSpPr>
          <p:cNvPr id="13" name="二等辺三角形 10"/>
          <p:cNvSpPr/>
          <p:nvPr userDrawn="1"/>
        </p:nvSpPr>
        <p:spPr>
          <a:xfrm>
            <a:off x="0" y="6676906"/>
            <a:ext cx="12192000" cy="181095"/>
          </a:xfrm>
          <a:prstGeom prst="triangle">
            <a:avLst>
              <a:gd name="adj" fmla="val 3939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8789F7-2DE1-4BD0-98A0-4D627E8C7924}"/>
              </a:ext>
            </a:extLst>
          </p:cNvPr>
          <p:cNvSpPr/>
          <p:nvPr userDrawn="1"/>
        </p:nvSpPr>
        <p:spPr>
          <a:xfrm>
            <a:off x="10134600" y="152400"/>
            <a:ext cx="1981200" cy="228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Must add a professional photo to this cage</a:t>
            </a:r>
          </a:p>
        </p:txBody>
      </p:sp>
    </p:spTree>
    <p:extLst>
      <p:ext uri="{BB962C8B-B14F-4D97-AF65-F5344CB8AC3E}">
        <p14:creationId xmlns:p14="http://schemas.microsoft.com/office/powerpoint/2010/main" val="200859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035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708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508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11684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11684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064364F-1F37-4C7B-B31F-2D4F671B2CB9}"/>
              </a:ext>
            </a:extLst>
          </p:cNvPr>
          <p:cNvSpPr txBox="1">
            <a:spLocks/>
          </p:cNvSpPr>
          <p:nvPr userDrawn="1"/>
        </p:nvSpPr>
        <p:spPr>
          <a:xfrm>
            <a:off x="11435142" y="6492875"/>
            <a:ext cx="680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D6051F-EF20-4D26-A49B-A9D5F0B34CE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photo, table, person, monitor&#10;&#10;Description automatically generated">
            <a:extLst>
              <a:ext uri="{FF2B5EF4-FFF2-40B4-BE49-F238E27FC236}">
                <a16:creationId xmlns:a16="http://schemas.microsoft.com/office/drawing/2014/main" id="{0503738D-67F6-4FC8-88E8-C0D768AD33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90286" r="71976"/>
          <a:stretch/>
        </p:blipFill>
        <p:spPr>
          <a:xfrm>
            <a:off x="0" y="6373302"/>
            <a:ext cx="2514600" cy="4903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6EC11E-4ADA-413C-92B1-C0871F068AF1}"/>
              </a:ext>
            </a:extLst>
          </p:cNvPr>
          <p:cNvSpPr txBox="1"/>
          <p:nvPr userDrawn="1"/>
        </p:nvSpPr>
        <p:spPr>
          <a:xfrm>
            <a:off x="10287000" y="653693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C4007C-554A-4B16-A31C-089CB53EF86F}" type="datetime1">
              <a:rPr lang="en-US" sz="1200" b="1" smtClean="0"/>
              <a:t>3/17/2024</a:t>
            </a:fld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3745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2" r:id="rId4"/>
    <p:sldLayoutId id="2147483666" r:id="rId5"/>
    <p:sldLayoutId id="2147483660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dobe Devanagari" pitchFamily="18" charset="0"/>
          <a:ea typeface="+mj-ea"/>
          <a:cs typeface="Adobe Devanagari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7360C-7065-1AF1-DBFC-BFCFF47C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60F4A-ABAE-618D-DA30-33CAEBC9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4A72-4AFC-7ED0-29E4-F72EC72DC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B152B-0BC4-47AA-8F0D-95F21ED8601A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D1778-4FD5-56B8-F273-24A8CF5B8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3F1F1-73FE-11FB-D3CD-54C327987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D30BB-D8AB-4891-8321-4A05231E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4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64088323_A_systematic_review_of_adaptive_machine_learning_techniques_for_early_detection_of_Parkinson%27s_disease" TargetMode="External"/><Relationship Id="rId2" Type="http://schemas.openxmlformats.org/officeDocument/2006/relationships/hyperlink" Target="https://www.researchgate.net/search.Search.html?query=%5B2%5D+Monje+M%2C+O%27Sullivan+J%2C+O%27Neill+J%2C+et+al.+The+use+of+wearable+sensors+for+Parkinson%27s+disease%3A+A+review+of+literature.+Sensors+%28Basel%29.+2019%3B19%2816%29%3A3509.&amp;type=publication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ieeexplore.ieee.org/xpl/conhome/7743709/proceedin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4392174/" TargetMode="External"/><Relationship Id="rId2" Type="http://schemas.openxmlformats.org/officeDocument/2006/relationships/hyperlink" Target="https://www.researchgate.net/publication/266080900_A_Smartphone_Application_for_Parkinson_Tremor_Detection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hyperlink" Target="https://pubmed.ncbi.nlm.nih.gov/28237917/" TargetMode="External"/><Relationship Id="rId4" Type="http://schemas.openxmlformats.org/officeDocument/2006/relationships/hyperlink" Target="https://www.ncbi.nlm.nih.gov/pmc/articles/PMC8817212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75E098-F3D0-453C-BBF5-A7C840F21F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Multi-faceted approach for Parkinson’s Disease Detection, Monitoring, and Management.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88F3F03-40A0-499D-BDCC-A8E886D9D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TMP-2023-24-042</a:t>
            </a:r>
          </a:p>
        </p:txBody>
      </p:sp>
      <p:pic>
        <p:nvPicPr>
          <p:cNvPr id="6" name="Picture 5" descr="A person in a suit and tie&#10;&#10;Description automatically generated">
            <a:extLst>
              <a:ext uri="{FF2B5EF4-FFF2-40B4-BE49-F238E27FC236}">
                <a16:creationId xmlns:a16="http://schemas.microsoft.com/office/drawing/2014/main" id="{3720C3D1-5A00-E34E-3826-96AA7C70D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200400"/>
            <a:ext cx="2209800" cy="213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08308B-AEFE-2F65-7C53-327195D4EB63}"/>
              </a:ext>
            </a:extLst>
          </p:cNvPr>
          <p:cNvSpPr txBox="1"/>
          <p:nvPr/>
        </p:nvSpPr>
        <p:spPr>
          <a:xfrm>
            <a:off x="2055846" y="5486400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Dr.Kapila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Disanayaka- Supervisor</a:t>
            </a:r>
          </a:p>
        </p:txBody>
      </p:sp>
      <p:pic>
        <p:nvPicPr>
          <p:cNvPr id="10" name="Picture 9" descr="A person in a white dress">
            <a:extLst>
              <a:ext uri="{FF2B5EF4-FFF2-40B4-BE49-F238E27FC236}">
                <a16:creationId xmlns:a16="http://schemas.microsoft.com/office/drawing/2014/main" id="{A1887711-BF87-0235-5A42-E8D66561F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688" y="3200400"/>
            <a:ext cx="2362200" cy="2133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6DB54E-7CAB-014A-2E72-74053FE1A0F1}"/>
              </a:ext>
            </a:extLst>
          </p:cNvPr>
          <p:cNvSpPr txBox="1"/>
          <p:nvPr/>
        </p:nvSpPr>
        <p:spPr>
          <a:xfrm>
            <a:off x="5562600" y="5486400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prstClr val="black"/>
                </a:solidFill>
                <a:latin typeface="Cambria"/>
              </a:rPr>
              <a:t>Ms.Sasini</a:t>
            </a:r>
            <a:r>
              <a:rPr lang="en-US" sz="1400" dirty="0">
                <a:solidFill>
                  <a:prstClr val="black"/>
                </a:solidFill>
                <a:latin typeface="Cambria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ambria"/>
              </a:rPr>
              <a:t>Hathurusighe</a:t>
            </a:r>
            <a:r>
              <a:rPr lang="en-US" sz="1400" dirty="0">
                <a:solidFill>
                  <a:prstClr val="black"/>
                </a:solidFill>
                <a:latin typeface="Cambria"/>
              </a:rPr>
              <a:t> –co.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Supervisor</a:t>
            </a:r>
          </a:p>
        </p:txBody>
      </p:sp>
      <p:pic>
        <p:nvPicPr>
          <p:cNvPr id="13" name="Picture 12" descr="A person sitting at a desk">
            <a:extLst>
              <a:ext uri="{FF2B5EF4-FFF2-40B4-BE49-F238E27FC236}">
                <a16:creationId xmlns:a16="http://schemas.microsoft.com/office/drawing/2014/main" id="{74F2F2AD-1525-1EC6-1AEE-0296F1BF6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3048000"/>
            <a:ext cx="2590800" cy="228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D51810-DBF3-98F0-605A-D85AFD21DB4D}"/>
              </a:ext>
            </a:extLst>
          </p:cNvPr>
          <p:cNvSpPr txBox="1"/>
          <p:nvPr/>
        </p:nvSpPr>
        <p:spPr>
          <a:xfrm>
            <a:off x="8839200" y="5486400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Dr.</a:t>
            </a:r>
            <a:r>
              <a:rPr lang="en-US" sz="1400" dirty="0" err="1">
                <a:solidFill>
                  <a:prstClr val="black"/>
                </a:solidFill>
                <a:latin typeface="Cambria"/>
              </a:rPr>
              <a:t>Dilum</a:t>
            </a:r>
            <a:r>
              <a:rPr lang="en-US" sz="1400" dirty="0">
                <a:solidFill>
                  <a:prstClr val="black"/>
                </a:solidFill>
                <a:latin typeface="Cambria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ambria"/>
              </a:rPr>
              <a:t>Palliyaguru</a:t>
            </a:r>
            <a:r>
              <a:rPr lang="en-US" sz="1400" dirty="0">
                <a:solidFill>
                  <a:prstClr val="black"/>
                </a:solidFill>
                <a:latin typeface="Cambria"/>
              </a:rPr>
              <a:t> – External Supervisor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887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stethoscope&#10;&#10;Description automatically generated">
            <a:extLst>
              <a:ext uri="{FF2B5EF4-FFF2-40B4-BE49-F238E27FC236}">
                <a16:creationId xmlns:a16="http://schemas.microsoft.com/office/drawing/2014/main" id="{50BD5042-97E4-23AF-D0A4-C32DDB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3" r="6245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237C7-35EA-2290-257C-5791EAB7E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169" y="389000"/>
            <a:ext cx="4023360" cy="2031874"/>
          </a:xfrm>
          <a:noFill/>
        </p:spPr>
        <p:txBody>
          <a:bodyPr anchor="b">
            <a:normAutofit/>
          </a:bodyPr>
          <a:lstStyle/>
          <a:p>
            <a:pPr algn="l"/>
            <a:r>
              <a:rPr kumimoji="1" lang="en-US" altLang="ko-KR" sz="4800" b="1" dirty="0">
                <a:solidFill>
                  <a:srgbClr val="015E7D"/>
                </a:solidFill>
                <a:latin typeface="+mj-lt"/>
                <a:cs typeface="굴림" pitchFamily="50" charset="-127"/>
              </a:rPr>
              <a:t>INTRODUCTION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38369-8714-C6E0-4172-275D09C8F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429000"/>
            <a:ext cx="4023359" cy="265206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25000" lnSpcReduction="20000"/>
          </a:bodyPr>
          <a:lstStyle/>
          <a:p>
            <a:pPr marL="342900" indent="-342900" algn="just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8400" dirty="0">
                <a:solidFill>
                  <a:srgbClr val="0070C0"/>
                </a:solidFill>
                <a:latin typeface="+mj-lt"/>
                <a:cs typeface="굴림" pitchFamily="50" charset="-127"/>
              </a:rPr>
              <a:t>BACKGROUND</a:t>
            </a:r>
          </a:p>
          <a:p>
            <a:pPr marL="342900" indent="-342900" algn="just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8400" dirty="0">
                <a:solidFill>
                  <a:srgbClr val="0070C0"/>
                </a:solidFill>
                <a:latin typeface="+mj-lt"/>
                <a:cs typeface="굴림" pitchFamily="50" charset="-127"/>
              </a:rPr>
              <a:t>RESERCH GAP</a:t>
            </a:r>
          </a:p>
          <a:p>
            <a:pPr marL="342900" indent="-342900" algn="just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8400" dirty="0">
                <a:solidFill>
                  <a:srgbClr val="0070C0"/>
                </a:solidFill>
                <a:latin typeface="+mj-lt"/>
                <a:cs typeface="굴림" pitchFamily="50" charset="-127"/>
              </a:rPr>
              <a:t>SPECIFIC AND SUB OBJECTIVES</a:t>
            </a:r>
          </a:p>
          <a:p>
            <a:pPr marL="342900" indent="-342900" algn="just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8400" dirty="0">
                <a:solidFill>
                  <a:srgbClr val="0070C0"/>
                </a:solidFill>
                <a:latin typeface="+mj-lt"/>
                <a:cs typeface="굴림" pitchFamily="50" charset="-127"/>
              </a:rPr>
              <a:t>Research Gap</a:t>
            </a:r>
          </a:p>
          <a:p>
            <a:pPr algn="just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8400" dirty="0">
              <a:latin typeface="+mj-lt"/>
              <a:cs typeface="굴림" pitchFamily="50" charset="-127"/>
            </a:endParaRPr>
          </a:p>
          <a:p>
            <a:pPr indent="-228554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BACKGROUND</a:t>
            </a:r>
          </a:p>
          <a:p>
            <a:pPr algn="l"/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70A07-B597-D15B-E850-8F620C8930C0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IT20247140   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Disanayaka D.M.N.J.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1B76E-E81A-4EDF-6AFA-298E278241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68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stethoscope&#10;&#10;Description automatically generated">
            <a:extLst>
              <a:ext uri="{FF2B5EF4-FFF2-40B4-BE49-F238E27FC236}">
                <a16:creationId xmlns:a16="http://schemas.microsoft.com/office/drawing/2014/main" id="{D3500E81-2578-CBCC-7D27-960D5E02E2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1" r="-1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kumimoji="1" lang="en-US" altLang="ko-KR" sz="3400">
                <a:latin typeface="+mj-lt"/>
                <a:cs typeface="굴림" pitchFamily="50" charset="-127"/>
              </a:rPr>
              <a:t>BACKGROUND</a:t>
            </a:r>
            <a:br>
              <a:rPr kumimoji="1" lang="en-US" altLang="ko-KR" sz="3400">
                <a:latin typeface="+mj-lt"/>
                <a:cs typeface="굴림" pitchFamily="50" charset="-127"/>
              </a:rPr>
            </a:br>
            <a:endParaRPr lang="en-US" sz="3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2C545-811A-AB77-8A75-70D311574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pPr marL="0" indent="0"/>
            <a:r>
              <a:rPr lang="en-US" sz="1700" dirty="0">
                <a:latin typeface="Tw Cen MT Condensed (Headings)"/>
                <a:ea typeface="+mj-lt"/>
                <a:cs typeface="+mj-lt"/>
              </a:rPr>
              <a:t>* Parkinson's disease is a progressive neurodegenerative disorder that affects millions of people worldwide.</a:t>
            </a:r>
          </a:p>
          <a:p>
            <a:pPr marL="0" indent="0"/>
            <a:r>
              <a:rPr lang="en-US" sz="1700" dirty="0">
                <a:latin typeface="Tw Cen MT Condensed (Headings)"/>
                <a:ea typeface="+mj-lt"/>
                <a:cs typeface="+mj-lt"/>
              </a:rPr>
              <a:t>* The disease is characterized by a range of motor symptoms, including </a:t>
            </a:r>
            <a:r>
              <a:rPr lang="en-US" sz="1700" dirty="0">
                <a:solidFill>
                  <a:srgbClr val="FF0000"/>
                </a:solidFill>
                <a:latin typeface="Tw Cen MT Condensed (Headings)"/>
                <a:ea typeface="+mj-lt"/>
                <a:cs typeface="+mj-lt"/>
              </a:rPr>
              <a:t>tremors, rigidity, and bradykinesia</a:t>
            </a:r>
            <a:r>
              <a:rPr lang="en-US" sz="1700" dirty="0">
                <a:latin typeface="Tw Cen MT Condensed (Headings)"/>
                <a:ea typeface="+mj-lt"/>
                <a:cs typeface="+mj-lt"/>
              </a:rPr>
              <a:t>.</a:t>
            </a:r>
          </a:p>
          <a:p>
            <a:pPr marL="0" indent="0"/>
            <a:r>
              <a:rPr lang="en-US" sz="1700" dirty="0">
                <a:latin typeface="Tw Cen MT Condensed (Headings)"/>
                <a:ea typeface="+mj-lt"/>
                <a:cs typeface="+mj-lt"/>
              </a:rPr>
              <a:t>* The severity of these symptoms can vary depending on the stage of the disease and using </a:t>
            </a:r>
            <a:r>
              <a:rPr lang="en-US" sz="1700" dirty="0">
                <a:solidFill>
                  <a:srgbClr val="FF0000"/>
                </a:solidFill>
                <a:latin typeface="Tw Cen MT Condensed (Headings)"/>
                <a:ea typeface="+mj-lt"/>
                <a:cs typeface="+mj-lt"/>
              </a:rPr>
              <a:t>wearable device </a:t>
            </a:r>
            <a:r>
              <a:rPr lang="en-US" sz="1700" dirty="0">
                <a:latin typeface="Tw Cen MT Condensed (Headings)"/>
                <a:ea typeface="+mj-lt"/>
                <a:cs typeface="+mj-lt"/>
              </a:rPr>
              <a:t>we can see what is the stage.</a:t>
            </a:r>
          </a:p>
          <a:p>
            <a:pPr marL="0" indent="0"/>
            <a:r>
              <a:rPr lang="en-US" sz="1700" dirty="0">
                <a:latin typeface="Tw Cen MT Condensed (Headings)"/>
                <a:ea typeface="+mj-lt"/>
                <a:cs typeface="+mj-lt"/>
              </a:rPr>
              <a:t>* There is no cure for Parkinson's disease, but there are treatments that can help to manage the symptoms.</a:t>
            </a:r>
          </a:p>
          <a:p>
            <a:pPr marL="0" indent="0"/>
            <a:r>
              <a:rPr lang="en-US" sz="1700" dirty="0">
                <a:latin typeface="Tw Cen MT Condensed (Headings)"/>
                <a:ea typeface="+mj-lt"/>
                <a:cs typeface="+mj-lt"/>
              </a:rPr>
              <a:t>To Identify  </a:t>
            </a:r>
            <a:r>
              <a:rPr lang="en-US" sz="1700" dirty="0">
                <a:solidFill>
                  <a:srgbClr val="FF0000"/>
                </a:solidFill>
                <a:latin typeface="Tw Cen MT Condensed (Headings)"/>
                <a:ea typeface="+mj-lt"/>
                <a:cs typeface="+mj-lt"/>
              </a:rPr>
              <a:t>treatments  </a:t>
            </a:r>
            <a:r>
              <a:rPr lang="en-US" sz="1700" dirty="0">
                <a:latin typeface="Tw Cen MT Condensed (Headings)"/>
                <a:ea typeface="+mj-lt"/>
                <a:cs typeface="+mj-lt"/>
              </a:rPr>
              <a:t>It  is very important to identify what </a:t>
            </a:r>
            <a:r>
              <a:rPr lang="en-US" sz="1700" dirty="0">
                <a:solidFill>
                  <a:srgbClr val="FF0000"/>
                </a:solidFill>
                <a:latin typeface="Tw Cen MT Condensed (Headings)"/>
                <a:ea typeface="+mj-lt"/>
                <a:cs typeface="+mj-lt"/>
              </a:rPr>
              <a:t>stage </a:t>
            </a:r>
            <a:r>
              <a:rPr lang="en-US" sz="1700" dirty="0">
                <a:latin typeface="Tw Cen MT Condensed (Headings)"/>
                <a:ea typeface="+mj-lt"/>
                <a:cs typeface="+mj-lt"/>
              </a:rPr>
              <a:t>the Parkinson patient is in</a:t>
            </a:r>
          </a:p>
          <a:p>
            <a:endParaRPr lang="en-US" sz="1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9E8530-9380-B3BF-D756-E951521F7F1A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IT20247140   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Disanayaka D.M.N.J.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D6421-F515-0F42-D204-B83380D8B9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74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84" y="-68043"/>
            <a:ext cx="4992624" cy="1547622"/>
          </a:xfrm>
        </p:spPr>
        <p:txBody>
          <a:bodyPr anchor="ctr">
            <a:normAutofit/>
          </a:bodyPr>
          <a:lstStyle/>
          <a:p>
            <a:r>
              <a:rPr kumimoji="1" lang="en-US" altLang="ko-KR" sz="3400" dirty="0">
                <a:solidFill>
                  <a:srgbClr val="0070C0"/>
                </a:solidFill>
                <a:cs typeface="굴림" pitchFamily="50" charset="-127"/>
              </a:rPr>
              <a:t>REASRCH GAP</a:t>
            </a:r>
            <a:br>
              <a:rPr kumimoji="1" lang="en-US" altLang="ko-KR" sz="3400" dirty="0">
                <a:latin typeface="+mj-lt"/>
                <a:cs typeface="굴림" pitchFamily="50" charset="-127"/>
              </a:rPr>
            </a:br>
            <a:endParaRPr lang="en-US" sz="3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34B188-5D31-1BAD-848A-A74979F5D6F9}"/>
              </a:ext>
            </a:extLst>
          </p:cNvPr>
          <p:cNvSpPr/>
          <p:nvPr/>
        </p:nvSpPr>
        <p:spPr>
          <a:xfrm>
            <a:off x="470192" y="1488853"/>
            <a:ext cx="4679740" cy="848169"/>
          </a:xfrm>
          <a:prstGeom prst="roundRect">
            <a:avLst/>
          </a:prstGeom>
          <a:solidFill>
            <a:srgbClr val="3E8853">
              <a:lumMod val="60000"/>
              <a:lumOff val="40000"/>
            </a:srgbClr>
          </a:solidFill>
          <a:ln w="15875" cap="flat" cmpd="sng" algn="ctr">
            <a:solidFill>
              <a:srgbClr val="1CADE4">
                <a:shade val="50000"/>
              </a:srgbClr>
            </a:solidFill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Research [1]</a:t>
            </a:r>
            <a:endParaRPr lang="en-US" b="1" kern="0" dirty="0">
              <a:solidFill>
                <a:prstClr val="black"/>
              </a:solidFill>
              <a:latin typeface="Tw Cen MT" panose="020B0602020104020603"/>
              <a:cs typeface="Calibri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Calibri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" b="1" kern="0" dirty="0">
              <a:solidFill>
                <a:prstClr val="black"/>
              </a:solidFill>
              <a:latin typeface="Tw Cen MT" panose="020B0602020104020603"/>
              <a:cs typeface="Calibri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Calibri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_d0_f4"/>
              <a:ea typeface="+mn-ea"/>
              <a:cs typeface="+mn-cs"/>
            </a:endParaRPr>
          </a:p>
          <a:p>
            <a:pPr algn="ctr" defTabSz="457200">
              <a:defRPr/>
            </a:pPr>
            <a:r>
              <a:rPr lang="en-US" sz="1400" b="1" i="0" dirty="0">
                <a:solidFill>
                  <a:srgbClr val="1F1F1F"/>
                </a:solidFill>
                <a:effectLst/>
                <a:latin typeface="Tw Cen MT" panose="020B0602020104020603" pitchFamily="34" charset="0"/>
              </a:rPr>
              <a:t>Chen Y, Zhou W, Wang L, et al. Smartphone-based assessment of freezing of gait in Parkinson's disease. JMIR </a:t>
            </a:r>
            <a:r>
              <a:rPr lang="en-US" sz="1400" b="1" i="0" dirty="0" err="1">
                <a:solidFill>
                  <a:srgbClr val="1F1F1F"/>
                </a:solidFill>
                <a:effectLst/>
                <a:latin typeface="Tw Cen MT" panose="020B0602020104020603" pitchFamily="34" charset="0"/>
              </a:rPr>
              <a:t>Mhealth</a:t>
            </a:r>
            <a:r>
              <a:rPr lang="en-US" sz="1400" b="1" i="0" dirty="0">
                <a:solidFill>
                  <a:srgbClr val="1F1F1F"/>
                </a:solidFill>
                <a:effectLst/>
                <a:latin typeface="Tw Cen MT" panose="020B0602020104020603" pitchFamily="34" charset="0"/>
              </a:rPr>
              <a:t> </a:t>
            </a:r>
            <a:r>
              <a:rPr lang="en-US" sz="1400" b="1" i="0" dirty="0" err="1">
                <a:solidFill>
                  <a:srgbClr val="1F1F1F"/>
                </a:solidFill>
                <a:effectLst/>
                <a:latin typeface="Tw Cen MT" panose="020B0602020104020603" pitchFamily="34" charset="0"/>
              </a:rPr>
              <a:t>Uhealth</a:t>
            </a:r>
            <a:r>
              <a:rPr lang="en-US" sz="1400" b="1" i="0" dirty="0">
                <a:solidFill>
                  <a:srgbClr val="1F1F1F"/>
                </a:solidFill>
                <a:effectLst/>
                <a:latin typeface="Tw Cen MT" panose="020B0602020104020603" pitchFamily="34" charset="0"/>
              </a:rPr>
              <a:t>. 2019;7(10):e12759.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cs typeface="Calibri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05B0D7-E6C1-E512-4204-AAEEE68705A4}"/>
              </a:ext>
            </a:extLst>
          </p:cNvPr>
          <p:cNvSpPr/>
          <p:nvPr/>
        </p:nvSpPr>
        <p:spPr>
          <a:xfrm>
            <a:off x="437769" y="2759899"/>
            <a:ext cx="4679740" cy="848169"/>
          </a:xfrm>
          <a:prstGeom prst="roundRect">
            <a:avLst/>
          </a:prstGeom>
          <a:solidFill>
            <a:srgbClr val="3E8853">
              <a:lumMod val="60000"/>
              <a:lumOff val="40000"/>
            </a:srgbClr>
          </a:solidFill>
          <a:ln w="15875" cap="flat" cmpd="sng" algn="ctr">
            <a:solidFill>
              <a:srgbClr val="1CADE4">
                <a:shade val="50000"/>
              </a:srgbClr>
            </a:solidFill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Research [2]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Calibri"/>
              </a:rPr>
              <a:t>Chen Y, Zhou W, Wang L, et al. Wearable technology for remote monitoring of Parkinson's disease patients. J Med Internet Res. 2021;23(9):e26683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Calibri"/>
              </a:rPr>
              <a:t>.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_d0_f4"/>
              <a:ea typeface="+mn-ea"/>
              <a:cs typeface="+mn-cs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CC54EB-5E21-D169-E88B-CEE3C1C11409}"/>
              </a:ext>
            </a:extLst>
          </p:cNvPr>
          <p:cNvSpPr/>
          <p:nvPr/>
        </p:nvSpPr>
        <p:spPr>
          <a:xfrm>
            <a:off x="437768" y="4034043"/>
            <a:ext cx="4609781" cy="1335103"/>
          </a:xfrm>
          <a:prstGeom prst="roundRect">
            <a:avLst/>
          </a:prstGeom>
          <a:solidFill>
            <a:srgbClr val="3E8853">
              <a:lumMod val="60000"/>
              <a:lumOff val="40000"/>
            </a:srgbClr>
          </a:solidFill>
          <a:ln w="15875" cap="flat" cmpd="sng" algn="ctr">
            <a:solidFill>
              <a:srgbClr val="1CADE4">
                <a:shade val="50000"/>
              </a:srgbClr>
            </a:solidFill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Research [3]                           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Calibri"/>
              </a:rPr>
              <a:t>Chen Y, Zhou W, Wang L, et al. Wearable technology for remote monitoring of Parkinson's disease patients. J Med Internet Res. 2021;23(9):e26683.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_d0_f4"/>
              <a:ea typeface="+mn-ea"/>
              <a:cs typeface="+mn-cs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1071C94-B2AE-B31B-9C95-FF94D7F834C6}"/>
              </a:ext>
            </a:extLst>
          </p:cNvPr>
          <p:cNvGraphicFramePr>
            <a:graphicFrameLocks noGrp="1"/>
          </p:cNvGraphicFramePr>
          <p:nvPr/>
        </p:nvGraphicFramePr>
        <p:xfrm>
          <a:off x="5192996" y="0"/>
          <a:ext cx="6597966" cy="57383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9661">
                  <a:extLst>
                    <a:ext uri="{9D8B030D-6E8A-4147-A177-3AD203B41FA5}">
                      <a16:colId xmlns:a16="http://schemas.microsoft.com/office/drawing/2014/main" val="1400248562"/>
                    </a:ext>
                  </a:extLst>
                </a:gridCol>
                <a:gridCol w="1090690">
                  <a:extLst>
                    <a:ext uri="{9D8B030D-6E8A-4147-A177-3AD203B41FA5}">
                      <a16:colId xmlns:a16="http://schemas.microsoft.com/office/drawing/2014/main" val="1839520856"/>
                    </a:ext>
                  </a:extLst>
                </a:gridCol>
                <a:gridCol w="1108632">
                  <a:extLst>
                    <a:ext uri="{9D8B030D-6E8A-4147-A177-3AD203B41FA5}">
                      <a16:colId xmlns:a16="http://schemas.microsoft.com/office/drawing/2014/main" val="3427584961"/>
                    </a:ext>
                  </a:extLst>
                </a:gridCol>
                <a:gridCol w="1099661">
                  <a:extLst>
                    <a:ext uri="{9D8B030D-6E8A-4147-A177-3AD203B41FA5}">
                      <a16:colId xmlns:a16="http://schemas.microsoft.com/office/drawing/2014/main" val="658102467"/>
                    </a:ext>
                  </a:extLst>
                </a:gridCol>
                <a:gridCol w="1099661">
                  <a:extLst>
                    <a:ext uri="{9D8B030D-6E8A-4147-A177-3AD203B41FA5}">
                      <a16:colId xmlns:a16="http://schemas.microsoft.com/office/drawing/2014/main" val="3233858557"/>
                    </a:ext>
                  </a:extLst>
                </a:gridCol>
                <a:gridCol w="1099661">
                  <a:extLst>
                    <a:ext uri="{9D8B030D-6E8A-4147-A177-3AD203B41FA5}">
                      <a16:colId xmlns:a16="http://schemas.microsoft.com/office/drawing/2014/main" val="280194670"/>
                    </a:ext>
                  </a:extLst>
                </a:gridCol>
              </a:tblGrid>
              <a:tr h="1953464">
                <a:tc>
                  <a:txBody>
                    <a:bodyPr/>
                    <a:lstStyle/>
                    <a:p>
                      <a:r>
                        <a:rPr lang="en-US" sz="14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Market-Demand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Identify the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Mobile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64068"/>
                  </a:ext>
                </a:extLst>
              </a:tr>
              <a:tr h="1261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Research [1]</a:t>
                      </a:r>
                      <a:endParaRPr lang="en-US" sz="1400" b="1" kern="0" dirty="0">
                        <a:solidFill>
                          <a:prstClr val="black"/>
                        </a:solidFill>
                        <a:latin typeface="Tw Cen MT" panose="020B0602020104020603"/>
                        <a:cs typeface="Calibri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Freezing </a:t>
                      </a:r>
                    </a:p>
                    <a:p>
                      <a:r>
                        <a:rPr lang="en-US" sz="1400" dirty="0"/>
                        <a:t>Of gait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smartphone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Gait-related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42779"/>
                  </a:ext>
                </a:extLst>
              </a:tr>
              <a:tr h="1261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Research [2]</a:t>
                      </a:r>
                      <a:endParaRPr lang="en-US" sz="1400" b="1" kern="0" dirty="0">
                        <a:solidFill>
                          <a:prstClr val="black"/>
                        </a:solidFill>
                        <a:latin typeface="Tw Cen MT" panose="020B0602020104020603"/>
                        <a:cs typeface="Calibri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Remote </a:t>
                      </a:r>
                    </a:p>
                    <a:p>
                      <a:r>
                        <a:rPr lang="en-US" sz="1400" dirty="0"/>
                        <a:t>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Wearable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symptoms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731178"/>
                  </a:ext>
                </a:extLst>
              </a:tr>
              <a:tr h="1261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Research [3]</a:t>
                      </a:r>
                      <a:endParaRPr lang="en-US" sz="1400" b="1" kern="0" dirty="0">
                        <a:solidFill>
                          <a:prstClr val="black"/>
                        </a:solidFill>
                        <a:latin typeface="Tw Cen MT" panose="020B0602020104020603"/>
                        <a:cs typeface="Calibri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Motor symptoms, cognitive function, medication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117013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B46A6D-B062-4036-2627-0F2FFF34277F}"/>
              </a:ext>
            </a:extLst>
          </p:cNvPr>
          <p:cNvGraphicFramePr>
            <a:graphicFrameLocks noGrp="1"/>
          </p:cNvGraphicFramePr>
          <p:nvPr/>
        </p:nvGraphicFramePr>
        <p:xfrm>
          <a:off x="5156708" y="5425440"/>
          <a:ext cx="6665178" cy="1432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2965">
                  <a:extLst>
                    <a:ext uri="{9D8B030D-6E8A-4147-A177-3AD203B41FA5}">
                      <a16:colId xmlns:a16="http://schemas.microsoft.com/office/drawing/2014/main" val="3719869067"/>
                    </a:ext>
                  </a:extLst>
                </a:gridCol>
                <a:gridCol w="1097686">
                  <a:extLst>
                    <a:ext uri="{9D8B030D-6E8A-4147-A177-3AD203B41FA5}">
                      <a16:colId xmlns:a16="http://schemas.microsoft.com/office/drawing/2014/main" val="3359585394"/>
                    </a:ext>
                  </a:extLst>
                </a:gridCol>
                <a:gridCol w="1116448">
                  <a:extLst>
                    <a:ext uri="{9D8B030D-6E8A-4147-A177-3AD203B41FA5}">
                      <a16:colId xmlns:a16="http://schemas.microsoft.com/office/drawing/2014/main" val="2428530432"/>
                    </a:ext>
                  </a:extLst>
                </a:gridCol>
                <a:gridCol w="1097686">
                  <a:extLst>
                    <a:ext uri="{9D8B030D-6E8A-4147-A177-3AD203B41FA5}">
                      <a16:colId xmlns:a16="http://schemas.microsoft.com/office/drawing/2014/main" val="55290982"/>
                    </a:ext>
                  </a:extLst>
                </a:gridCol>
                <a:gridCol w="1125832">
                  <a:extLst>
                    <a:ext uri="{9D8B030D-6E8A-4147-A177-3AD203B41FA5}">
                      <a16:colId xmlns:a16="http://schemas.microsoft.com/office/drawing/2014/main" val="34317771"/>
                    </a:ext>
                  </a:extLst>
                </a:gridCol>
                <a:gridCol w="875357">
                  <a:extLst>
                    <a:ext uri="{9D8B030D-6E8A-4147-A177-3AD203B41FA5}">
                      <a16:colId xmlns:a16="http://schemas.microsoft.com/office/drawing/2014/main" val="797578828"/>
                    </a:ext>
                  </a:extLst>
                </a:gridCol>
                <a:gridCol w="239204">
                  <a:extLst>
                    <a:ext uri="{9D8B030D-6E8A-4147-A177-3AD203B41FA5}">
                      <a16:colId xmlns:a16="http://schemas.microsoft.com/office/drawing/2014/main" val="3192721881"/>
                    </a:ext>
                  </a:extLst>
                </a:gridCol>
              </a:tblGrid>
              <a:tr h="1114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Proposed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system </a:t>
                      </a:r>
                      <a:endParaRPr lang="en-US" sz="1800" b="1" kern="0" dirty="0">
                        <a:solidFill>
                          <a:prstClr val="black"/>
                        </a:solidFill>
                        <a:latin typeface="Tw Cen MT" panose="020B0602020104020603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Parkinson disease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Wearable sensors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 symptoms, cognitive function, medication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0286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5A3C2D0-0871-D03B-A8D3-FA1356F05B4B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IT20247140   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Disanayaka D.M.N.J.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9969C8-8A50-D0E8-4F65-9F40A12D2C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8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</a:rPr>
              <a:t>RESEARCH PROBLEM</a:t>
            </a:r>
            <a:br>
              <a:rPr kumimoji="1" lang="en-US" altLang="ko-KR" sz="3400" dirty="0">
                <a:latin typeface="+mj-lt"/>
                <a:cs typeface="굴림" pitchFamily="50" charset="-127"/>
              </a:rPr>
            </a:br>
            <a:endParaRPr lang="en-US" sz="3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8306DF-2DE1-ADB0-50CF-A4096CE13141}"/>
              </a:ext>
            </a:extLst>
          </p:cNvPr>
          <p:cNvGrpSpPr/>
          <p:nvPr/>
        </p:nvGrpSpPr>
        <p:grpSpPr>
          <a:xfrm>
            <a:off x="6214371" y="1556524"/>
            <a:ext cx="5539860" cy="1651848"/>
            <a:chOff x="96738" y="262654"/>
            <a:chExt cx="7475617" cy="201080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Shape 765">
              <a:extLst>
                <a:ext uri="{FF2B5EF4-FFF2-40B4-BE49-F238E27FC236}">
                  <a16:creationId xmlns:a16="http://schemas.microsoft.com/office/drawing/2014/main" id="{F447DA68-C14B-62D3-A74C-FDBFF613B1D1}"/>
                </a:ext>
              </a:extLst>
            </p:cNvPr>
            <p:cNvSpPr/>
            <p:nvPr/>
          </p:nvSpPr>
          <p:spPr>
            <a:xfrm>
              <a:off x="533964" y="624429"/>
              <a:ext cx="7038391" cy="1649031"/>
            </a:xfrm>
            <a:custGeom>
              <a:avLst/>
              <a:gdLst/>
              <a:ahLst/>
              <a:cxnLst/>
              <a:rect l="0" t="0" r="0" b="0"/>
              <a:pathLst>
                <a:path w="7038391" h="1649031">
                  <a:moveTo>
                    <a:pt x="0" y="0"/>
                  </a:moveTo>
                  <a:lnTo>
                    <a:pt x="6073146" y="0"/>
                  </a:lnTo>
                  <a:lnTo>
                    <a:pt x="7038391" y="965244"/>
                  </a:lnTo>
                  <a:lnTo>
                    <a:pt x="7038391" y="1649031"/>
                  </a:lnTo>
                  <a:lnTo>
                    <a:pt x="6073146" y="1649031"/>
                  </a:lnTo>
                  <a:lnTo>
                    <a:pt x="0" y="16490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9B951">
                <a:alpha val="94117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r>
                <a:rPr lang="en-US" dirty="0" err="1"/>
                <a:t>Xs</a:t>
              </a:r>
              <a:r>
                <a:rPr lang="en-US" dirty="0"/>
                <a:t>      Is 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Google Sans"/>
                </a:rPr>
                <a:t>The current methods for predicting the stage </a:t>
              </a:r>
            </a:p>
            <a:p>
              <a:r>
                <a:rPr lang="en-US" sz="1600" b="0" i="0" dirty="0">
                  <a:solidFill>
                    <a:srgbClr val="1F1F1F"/>
                  </a:solidFill>
                  <a:effectLst/>
                  <a:latin typeface="Google Sans"/>
                </a:rPr>
                <a:t>of Parkinson’s  disease are not accurate or reliable?</a:t>
              </a:r>
            </a:p>
            <a:p>
              <a:endParaRPr lang="en-US" sz="1600" b="0" i="0" dirty="0">
                <a:solidFill>
                  <a:srgbClr val="1F1F1F"/>
                </a:solidFill>
                <a:effectLst/>
                <a:latin typeface="Google Sans"/>
              </a:endParaRPr>
            </a:p>
            <a:p>
              <a:r>
                <a:rPr lang="en-US" sz="1600" b="0" i="0" dirty="0">
                  <a:solidFill>
                    <a:srgbClr val="1F1F1F"/>
                  </a:solidFill>
                  <a:effectLst/>
                  <a:latin typeface="Google Sans"/>
                </a:rPr>
                <a:t> </a:t>
              </a:r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A9C0F4A-894F-5C93-20CF-5BA40AE27E6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 rot="-1773058">
              <a:off x="96738" y="262654"/>
              <a:ext cx="1255945" cy="723551"/>
            </a:xfrm>
            <a:prstGeom prst="rect">
              <a:avLst/>
            </a:prstGeom>
            <a:grpFill/>
          </p:spPr>
        </p:pic>
      </p:grpSp>
      <p:sp>
        <p:nvSpPr>
          <p:cNvPr id="9" name="Shape 765">
            <a:extLst>
              <a:ext uri="{FF2B5EF4-FFF2-40B4-BE49-F238E27FC236}">
                <a16:creationId xmlns:a16="http://schemas.microsoft.com/office/drawing/2014/main" id="{F403F45B-9DBC-C2E4-7CAB-0C7737480B9A}"/>
              </a:ext>
            </a:extLst>
          </p:cNvPr>
          <p:cNvSpPr/>
          <p:nvPr/>
        </p:nvSpPr>
        <p:spPr>
          <a:xfrm>
            <a:off x="6088705" y="4517861"/>
            <a:ext cx="5542313" cy="1394359"/>
          </a:xfrm>
          <a:custGeom>
            <a:avLst/>
            <a:gdLst/>
            <a:ahLst/>
            <a:cxnLst/>
            <a:rect l="0" t="0" r="0" b="0"/>
            <a:pathLst>
              <a:path w="7038391" h="1649031">
                <a:moveTo>
                  <a:pt x="0" y="0"/>
                </a:moveTo>
                <a:lnTo>
                  <a:pt x="6073146" y="0"/>
                </a:lnTo>
                <a:lnTo>
                  <a:pt x="7038391" y="965244"/>
                </a:lnTo>
                <a:lnTo>
                  <a:pt x="7038391" y="1649031"/>
                </a:lnTo>
                <a:lnTo>
                  <a:pt x="6073146" y="1649031"/>
                </a:lnTo>
                <a:lnTo>
                  <a:pt x="0" y="1649031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94117"/>
            </a:srgbClr>
          </a:solidFill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99B951">
              <a:alpha val="94117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This can lead to delays in diagnosis and treatment,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which can have a negative impact on the patient’s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quality of life.</a:t>
            </a:r>
          </a:p>
          <a:p>
            <a:endParaRPr lang="en-US" dirty="0"/>
          </a:p>
        </p:txBody>
      </p:sp>
      <p:pic>
        <p:nvPicPr>
          <p:cNvPr id="5" name="Picture 4" descr="A cartoon of a doctor with question marks&#10;&#10;Description automatically generated">
            <a:extLst>
              <a:ext uri="{FF2B5EF4-FFF2-40B4-BE49-F238E27FC236}">
                <a16:creationId xmlns:a16="http://schemas.microsoft.com/office/drawing/2014/main" id="{E9F39B11-DC7F-6771-9F18-E176155E1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57" y="3259690"/>
            <a:ext cx="3067212" cy="3067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214E5B-486E-0374-9F6F-38462FAABBDF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IT20247140   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Disanayaka D.M.N.J.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397EA4-6258-8513-A545-6D553B5A25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9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stethoscope&#10;&#10;Description automatically generated">
            <a:extLst>
              <a:ext uri="{FF2B5EF4-FFF2-40B4-BE49-F238E27FC236}">
                <a16:creationId xmlns:a16="http://schemas.microsoft.com/office/drawing/2014/main" id="{D3500E81-2578-CBCC-7D27-960D5E02E2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1" r="-1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 fontScale="90000"/>
          </a:bodyPr>
          <a:lstStyle/>
          <a:p>
            <a:r>
              <a:rPr kumimoji="1" lang="en-US" altLang="ko-KR" sz="3400" dirty="0">
                <a:solidFill>
                  <a:srgbClr val="0070C0"/>
                </a:solidFill>
                <a:cs typeface="굴림" pitchFamily="50" charset="-127"/>
              </a:rPr>
              <a:t>SPECIFICS AND SUB-OBJECTIVES</a:t>
            </a:r>
            <a:br>
              <a:rPr kumimoji="1" lang="en-US" altLang="ko-KR" sz="3400" dirty="0">
                <a:latin typeface="+mj-lt"/>
                <a:cs typeface="굴림" pitchFamily="50" charset="-127"/>
              </a:rPr>
            </a:br>
            <a:endParaRPr lang="en-US" sz="3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2C545-811A-AB77-8A75-70D311574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 lnSpcReduction="10000"/>
          </a:bodyPr>
          <a:lstStyle/>
          <a:p>
            <a:r>
              <a:rPr lang="en-US" altLang="ko-KR" sz="2400" b="1" i="0" dirty="0">
                <a:solidFill>
                  <a:schemeClr val="tx1"/>
                </a:solidFill>
                <a:ea typeface="맑은 고딕"/>
              </a:rPr>
              <a:t>MAIN OBJECTIVES</a:t>
            </a:r>
            <a:endParaRPr lang="en-US" altLang="ko-KR" sz="2400" b="1" i="0" dirty="0">
              <a:solidFill>
                <a:schemeClr val="tx1"/>
              </a:solidFill>
              <a:ea typeface="맑은 고딕"/>
              <a:cs typeface="Calibri Light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sz="1600" i="0" dirty="0">
                <a:ea typeface="+mj-lt"/>
                <a:cs typeface="+mj-lt"/>
              </a:rPr>
              <a:t>Wearable Device for Real-Time Symptom Monitoring and give recommendations for doctor which stage the patient is In.</a:t>
            </a:r>
            <a:endParaRPr lang="en-US" altLang="ko-KR" sz="1400" i="0" dirty="0"/>
          </a:p>
          <a:p>
            <a:r>
              <a:rPr lang="en-US" altLang="ko-KR" sz="2400" b="1" i="0" dirty="0">
                <a:solidFill>
                  <a:schemeClr val="tx1"/>
                </a:solidFill>
                <a:ea typeface="맑은 고딕"/>
              </a:rPr>
              <a:t>SUB OBJECTIVES</a:t>
            </a:r>
            <a:endParaRPr lang="en-US" altLang="ko-KR" sz="2400" b="1" i="0" dirty="0">
              <a:solidFill>
                <a:schemeClr val="tx1"/>
              </a:solidFill>
              <a:ea typeface="맑은 고딕"/>
              <a:cs typeface="Calibri Light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sz="1600" i="0" dirty="0">
                <a:ea typeface="+mj-lt"/>
                <a:cs typeface="+mj-lt"/>
              </a:rPr>
              <a:t>. Development of the wearable device: This would involve selecting the appropriate sensors. Analyze the data using Multi objective optimization algorithms.</a:t>
            </a:r>
            <a:endParaRPr lang="en-US" sz="1400" dirty="0"/>
          </a:p>
          <a:p>
            <a:pPr>
              <a:buFont typeface="Arial" panose="05000000000000000000" pitchFamily="2" charset="2"/>
              <a:buChar char="•"/>
            </a:pPr>
            <a:r>
              <a:rPr lang="en-US" sz="1600" i="0" dirty="0">
                <a:ea typeface="+mj-lt"/>
                <a:cs typeface="+mj-lt"/>
              </a:rPr>
              <a:t>Data analysis: This would involve analyzing the data collected from the wearable device to identify patterns and trends in symptom fluctuations.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sz="1600" i="0" dirty="0">
                <a:ea typeface="+mj-lt"/>
                <a:cs typeface="+mj-lt"/>
              </a:rPr>
              <a:t> 5. Developing the mobile App</a:t>
            </a:r>
            <a:endParaRPr lang="en-US" sz="1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AF2D2C-5FA3-0BD2-A9FD-82C09CA69D1E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IT20247140   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Disanayaka D.M.N.J.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09D64D-343E-F8CF-88B7-038088F9EC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0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stethoscope&#10;&#10;Description automatically generated">
            <a:extLst>
              <a:ext uri="{FF2B5EF4-FFF2-40B4-BE49-F238E27FC236}">
                <a16:creationId xmlns:a16="http://schemas.microsoft.com/office/drawing/2014/main" id="{50BD5042-97E4-23AF-D0A4-C32DDB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3" r="6245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237C7-35EA-2290-257C-5791EAB7E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169" y="389000"/>
            <a:ext cx="4023360" cy="2031874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US" sz="4000" dirty="0">
                <a:solidFill>
                  <a:srgbClr val="00B0F0"/>
                </a:solidFill>
              </a:rPr>
              <a:t>METHODOLOGY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70A07-B597-D15B-E850-8F620C8930C0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IT20247140   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Disanayaka D.M.N.J.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</a:t>
            </a:r>
          </a:p>
        </p:txBody>
      </p:sp>
    </p:spTree>
    <p:extLst>
      <p:ext uri="{BB962C8B-B14F-4D97-AF65-F5344CB8AC3E}">
        <p14:creationId xmlns:p14="http://schemas.microsoft.com/office/powerpoint/2010/main" val="179366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29018A0-5DE6-4CC9-AB25-675616AF7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24400" cy="6858000"/>
            <a:chOff x="7467600" y="0"/>
            <a:chExt cx="4724400" cy="6858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AD5C302-E4AF-4B3F-818D-17AEA68E7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D27820F-8F33-4F10-AFA0-72D2722D2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B88B599-C539-4F18-A32A-40207EC6E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24401" cy="6858000"/>
          </a:xfrm>
          <a:custGeom>
            <a:avLst/>
            <a:gdLst>
              <a:gd name="connsiteX0" fmla="*/ 369702 w 4724401"/>
              <a:gd name="connsiteY0" fmla="*/ 6712169 h 6858000"/>
              <a:gd name="connsiteX1" fmla="*/ 366575 w 4724401"/>
              <a:gd name="connsiteY1" fmla="*/ 6715556 h 6858000"/>
              <a:gd name="connsiteX2" fmla="*/ 371637 w 4724401"/>
              <a:gd name="connsiteY2" fmla="*/ 6713954 h 6858000"/>
              <a:gd name="connsiteX3" fmla="*/ 1019354 w 4724401"/>
              <a:gd name="connsiteY3" fmla="*/ 6315006 h 6858000"/>
              <a:gd name="connsiteX4" fmla="*/ 441046 w 4724401"/>
              <a:gd name="connsiteY4" fmla="*/ 6691153 h 6858000"/>
              <a:gd name="connsiteX5" fmla="*/ 1019354 w 4724401"/>
              <a:gd name="connsiteY5" fmla="*/ 6315006 h 6858000"/>
              <a:gd name="connsiteX6" fmla="*/ 991680 w 4724401"/>
              <a:gd name="connsiteY6" fmla="*/ 6298413 h 6858000"/>
              <a:gd name="connsiteX7" fmla="*/ 409060 w 4724401"/>
              <a:gd name="connsiteY7" fmla="*/ 6671470 h 6858000"/>
              <a:gd name="connsiteX8" fmla="*/ 991680 w 4724401"/>
              <a:gd name="connsiteY8" fmla="*/ 6298413 h 6858000"/>
              <a:gd name="connsiteX9" fmla="*/ 4724401 w 4724401"/>
              <a:gd name="connsiteY9" fmla="*/ 6289099 h 6858000"/>
              <a:gd name="connsiteX10" fmla="*/ 4724401 w 4724401"/>
              <a:gd name="connsiteY10" fmla="*/ 6407899 h 6858000"/>
              <a:gd name="connsiteX11" fmla="*/ 4689678 w 4724401"/>
              <a:gd name="connsiteY11" fmla="*/ 6440241 h 6858000"/>
              <a:gd name="connsiteX12" fmla="*/ 4477543 w 4724401"/>
              <a:gd name="connsiteY12" fmla="*/ 6674836 h 6858000"/>
              <a:gd name="connsiteX13" fmla="*/ 4329957 w 4724401"/>
              <a:gd name="connsiteY13" fmla="*/ 6858000 h 6858000"/>
              <a:gd name="connsiteX14" fmla="*/ 4218595 w 4724401"/>
              <a:gd name="connsiteY14" fmla="*/ 6858000 h 6858000"/>
              <a:gd name="connsiteX15" fmla="*/ 4368888 w 4724401"/>
              <a:gd name="connsiteY15" fmla="*/ 6668412 h 6858000"/>
              <a:gd name="connsiteX16" fmla="*/ 4563091 w 4724401"/>
              <a:gd name="connsiteY16" fmla="*/ 6442508 h 6858000"/>
              <a:gd name="connsiteX17" fmla="*/ 4660205 w 4724401"/>
              <a:gd name="connsiteY17" fmla="*/ 6345369 h 6858000"/>
              <a:gd name="connsiteX18" fmla="*/ 4724401 w 4724401"/>
              <a:gd name="connsiteY18" fmla="*/ 6198577 h 6858000"/>
              <a:gd name="connsiteX19" fmla="*/ 4724401 w 4724401"/>
              <a:gd name="connsiteY19" fmla="*/ 6238480 h 6858000"/>
              <a:gd name="connsiteX20" fmla="*/ 4689789 w 4724401"/>
              <a:gd name="connsiteY20" fmla="*/ 6268382 h 6858000"/>
              <a:gd name="connsiteX21" fmla="*/ 4418722 w 4724401"/>
              <a:gd name="connsiteY21" fmla="*/ 6570886 h 6858000"/>
              <a:gd name="connsiteX22" fmla="*/ 4214944 w 4724401"/>
              <a:gd name="connsiteY22" fmla="*/ 6858000 h 6858000"/>
              <a:gd name="connsiteX23" fmla="*/ 4177898 w 4724401"/>
              <a:gd name="connsiteY23" fmla="*/ 6858000 h 6858000"/>
              <a:gd name="connsiteX24" fmla="*/ 4391597 w 4724401"/>
              <a:gd name="connsiteY24" fmla="*/ 6556370 h 6858000"/>
              <a:gd name="connsiteX25" fmla="*/ 4668889 w 4724401"/>
              <a:gd name="connsiteY25" fmla="*/ 6246399 h 6858000"/>
              <a:gd name="connsiteX26" fmla="*/ 4724401 w 4724401"/>
              <a:gd name="connsiteY26" fmla="*/ 5924240 h 6858000"/>
              <a:gd name="connsiteX27" fmla="*/ 4724401 w 4724401"/>
              <a:gd name="connsiteY27" fmla="*/ 6044002 h 6858000"/>
              <a:gd name="connsiteX28" fmla="*/ 4695216 w 4724401"/>
              <a:gd name="connsiteY28" fmla="*/ 6071545 h 6858000"/>
              <a:gd name="connsiteX29" fmla="*/ 4317146 w 4724401"/>
              <a:gd name="connsiteY29" fmla="*/ 6587716 h 6858000"/>
              <a:gd name="connsiteX30" fmla="*/ 4171627 w 4724401"/>
              <a:gd name="connsiteY30" fmla="*/ 6858000 h 6858000"/>
              <a:gd name="connsiteX31" fmla="*/ 4081585 w 4724401"/>
              <a:gd name="connsiteY31" fmla="*/ 6858000 h 6858000"/>
              <a:gd name="connsiteX32" fmla="*/ 4238603 w 4724401"/>
              <a:gd name="connsiteY32" fmla="*/ 6559341 h 6858000"/>
              <a:gd name="connsiteX33" fmla="*/ 4620848 w 4724401"/>
              <a:gd name="connsiteY33" fmla="*/ 6021419 h 6858000"/>
              <a:gd name="connsiteX34" fmla="*/ 103333 w 4724401"/>
              <a:gd name="connsiteY34" fmla="*/ 5699602 h 6858000"/>
              <a:gd name="connsiteX35" fmla="*/ 233938 w 4724401"/>
              <a:gd name="connsiteY35" fmla="*/ 5809416 h 6858000"/>
              <a:gd name="connsiteX36" fmla="*/ 883580 w 4724401"/>
              <a:gd name="connsiteY36" fmla="*/ 6180710 h 6858000"/>
              <a:gd name="connsiteX37" fmla="*/ 487337 w 4724401"/>
              <a:gd name="connsiteY37" fmla="*/ 5950182 h 6858000"/>
              <a:gd name="connsiteX38" fmla="*/ 354051 w 4724401"/>
              <a:gd name="connsiteY38" fmla="*/ 5854912 h 6858000"/>
              <a:gd name="connsiteX39" fmla="*/ 195436 w 4724401"/>
              <a:gd name="connsiteY39" fmla="*/ 5755068 h 6858000"/>
              <a:gd name="connsiteX40" fmla="*/ 51253 w 4724401"/>
              <a:gd name="connsiteY40" fmla="*/ 5631825 h 6858000"/>
              <a:gd name="connsiteX41" fmla="*/ 211622 w 4724401"/>
              <a:gd name="connsiteY41" fmla="*/ 5728803 h 6858000"/>
              <a:gd name="connsiteX42" fmla="*/ 371652 w 4724401"/>
              <a:gd name="connsiteY42" fmla="*/ 5829062 h 6858000"/>
              <a:gd name="connsiteX43" fmla="*/ 505903 w 4724401"/>
              <a:gd name="connsiteY43" fmla="*/ 5925221 h 6858000"/>
              <a:gd name="connsiteX44" fmla="*/ 899240 w 4724401"/>
              <a:gd name="connsiteY44" fmla="*/ 6153068 h 6858000"/>
              <a:gd name="connsiteX45" fmla="*/ 988114 w 4724401"/>
              <a:gd name="connsiteY45" fmla="*/ 6174204 h 6858000"/>
              <a:gd name="connsiteX46" fmla="*/ 845971 w 4724401"/>
              <a:gd name="connsiteY46" fmla="*/ 6067177 h 6858000"/>
              <a:gd name="connsiteX47" fmla="*/ 448057 w 4724401"/>
              <a:gd name="connsiteY47" fmla="*/ 5841376 h 6858000"/>
              <a:gd name="connsiteX48" fmla="*/ 51253 w 4724401"/>
              <a:gd name="connsiteY48" fmla="*/ 5631825 h 6858000"/>
              <a:gd name="connsiteX49" fmla="*/ 2606687 w 4724401"/>
              <a:gd name="connsiteY49" fmla="*/ 5630718 h 6858000"/>
              <a:gd name="connsiteX50" fmla="*/ 2645658 w 4724401"/>
              <a:gd name="connsiteY50" fmla="*/ 6640259 h 6858000"/>
              <a:gd name="connsiteX51" fmla="*/ 2606687 w 4724401"/>
              <a:gd name="connsiteY51" fmla="*/ 5630718 h 6858000"/>
              <a:gd name="connsiteX52" fmla="*/ 3642057 w 4724401"/>
              <a:gd name="connsiteY52" fmla="*/ 5573487 h 6858000"/>
              <a:gd name="connsiteX53" fmla="*/ 3632981 w 4724401"/>
              <a:gd name="connsiteY53" fmla="*/ 5579437 h 6858000"/>
              <a:gd name="connsiteX54" fmla="*/ 3382436 w 4724401"/>
              <a:gd name="connsiteY54" fmla="*/ 5952726 h 6858000"/>
              <a:gd name="connsiteX55" fmla="*/ 3191929 w 4724401"/>
              <a:gd name="connsiteY55" fmla="*/ 6662669 h 6858000"/>
              <a:gd name="connsiteX56" fmla="*/ 3369898 w 4724401"/>
              <a:gd name="connsiteY56" fmla="*/ 6081771 h 6858000"/>
              <a:gd name="connsiteX57" fmla="*/ 3642057 w 4724401"/>
              <a:gd name="connsiteY57" fmla="*/ 5573487 h 6858000"/>
              <a:gd name="connsiteX58" fmla="*/ 2650666 w 4724401"/>
              <a:gd name="connsiteY58" fmla="*/ 5530686 h 6858000"/>
              <a:gd name="connsiteX59" fmla="*/ 2650249 w 4724401"/>
              <a:gd name="connsiteY59" fmla="*/ 5532101 h 6858000"/>
              <a:gd name="connsiteX60" fmla="*/ 2663808 w 4724401"/>
              <a:gd name="connsiteY60" fmla="*/ 6535215 h 6858000"/>
              <a:gd name="connsiteX61" fmla="*/ 2665418 w 4724401"/>
              <a:gd name="connsiteY61" fmla="*/ 6132756 h 6858000"/>
              <a:gd name="connsiteX62" fmla="*/ 2650666 w 4724401"/>
              <a:gd name="connsiteY62" fmla="*/ 5530686 h 6858000"/>
              <a:gd name="connsiteX63" fmla="*/ 2680277 w 4724401"/>
              <a:gd name="connsiteY63" fmla="*/ 5479204 h 6858000"/>
              <a:gd name="connsiteX64" fmla="*/ 2678972 w 4724401"/>
              <a:gd name="connsiteY64" fmla="*/ 5481582 h 6858000"/>
              <a:gd name="connsiteX65" fmla="*/ 2696666 w 4724401"/>
              <a:gd name="connsiteY65" fmla="*/ 6133836 h 6858000"/>
              <a:gd name="connsiteX66" fmla="*/ 2695769 w 4724401"/>
              <a:gd name="connsiteY66" fmla="*/ 6390955 h 6858000"/>
              <a:gd name="connsiteX67" fmla="*/ 2739893 w 4724401"/>
              <a:gd name="connsiteY67" fmla="*/ 6108357 h 6858000"/>
              <a:gd name="connsiteX68" fmla="*/ 2680277 w 4724401"/>
              <a:gd name="connsiteY68" fmla="*/ 5479204 h 6858000"/>
              <a:gd name="connsiteX69" fmla="*/ 1132195 w 4724401"/>
              <a:gd name="connsiteY69" fmla="*/ 5467980 h 6858000"/>
              <a:gd name="connsiteX70" fmla="*/ 1679056 w 4724401"/>
              <a:gd name="connsiteY70" fmla="*/ 5516907 h 6858000"/>
              <a:gd name="connsiteX71" fmla="*/ 2128648 w 4724401"/>
              <a:gd name="connsiteY71" fmla="*/ 5474249 h 6858000"/>
              <a:gd name="connsiteX72" fmla="*/ 1825619 w 4724401"/>
              <a:gd name="connsiteY72" fmla="*/ 5478447 h 6858000"/>
              <a:gd name="connsiteX73" fmla="*/ 1737798 w 4724401"/>
              <a:gd name="connsiteY73" fmla="*/ 5483353 h 6858000"/>
              <a:gd name="connsiteX74" fmla="*/ 1132195 w 4724401"/>
              <a:gd name="connsiteY74" fmla="*/ 5467980 h 6858000"/>
              <a:gd name="connsiteX75" fmla="*/ 1456157 w 4724401"/>
              <a:gd name="connsiteY75" fmla="*/ 5371404 h 6858000"/>
              <a:gd name="connsiteX76" fmla="*/ 1244432 w 4724401"/>
              <a:gd name="connsiteY76" fmla="*/ 5385601 h 6858000"/>
              <a:gd name="connsiteX77" fmla="*/ 973990 w 4724401"/>
              <a:gd name="connsiteY77" fmla="*/ 5424940 h 6858000"/>
              <a:gd name="connsiteX78" fmla="*/ 1103809 w 4724401"/>
              <a:gd name="connsiteY78" fmla="*/ 5433720 h 6858000"/>
              <a:gd name="connsiteX79" fmla="*/ 1123454 w 4724401"/>
              <a:gd name="connsiteY79" fmla="*/ 5435727 h 6858000"/>
              <a:gd name="connsiteX80" fmla="*/ 1737017 w 4724401"/>
              <a:gd name="connsiteY80" fmla="*/ 5452183 h 6858000"/>
              <a:gd name="connsiteX81" fmla="*/ 1824397 w 4724401"/>
              <a:gd name="connsiteY81" fmla="*/ 5447757 h 6858000"/>
              <a:gd name="connsiteX82" fmla="*/ 2070059 w 4724401"/>
              <a:gd name="connsiteY82" fmla="*/ 5441660 h 6858000"/>
              <a:gd name="connsiteX83" fmla="*/ 1456157 w 4724401"/>
              <a:gd name="connsiteY83" fmla="*/ 5371404 h 6858000"/>
              <a:gd name="connsiteX84" fmla="*/ 4724401 w 4724401"/>
              <a:gd name="connsiteY84" fmla="*/ 5202141 h 6858000"/>
              <a:gd name="connsiteX85" fmla="*/ 4724401 w 4724401"/>
              <a:gd name="connsiteY85" fmla="*/ 5319690 h 6858000"/>
              <a:gd name="connsiteX86" fmla="*/ 4690088 w 4724401"/>
              <a:gd name="connsiteY86" fmla="*/ 5349711 h 6858000"/>
              <a:gd name="connsiteX87" fmla="*/ 4463413 w 4724401"/>
              <a:gd name="connsiteY87" fmla="*/ 5615162 h 6858000"/>
              <a:gd name="connsiteX88" fmla="*/ 4358134 w 4724401"/>
              <a:gd name="connsiteY88" fmla="*/ 5742791 h 6858000"/>
              <a:gd name="connsiteX89" fmla="*/ 4376219 w 4724401"/>
              <a:gd name="connsiteY89" fmla="*/ 5729027 h 6858000"/>
              <a:gd name="connsiteX90" fmla="*/ 4582340 w 4724401"/>
              <a:gd name="connsiteY90" fmla="*/ 5561037 h 6858000"/>
              <a:gd name="connsiteX91" fmla="*/ 4694684 w 4724401"/>
              <a:gd name="connsiteY91" fmla="*/ 5447098 h 6858000"/>
              <a:gd name="connsiteX92" fmla="*/ 4724401 w 4724401"/>
              <a:gd name="connsiteY92" fmla="*/ 5415874 h 6858000"/>
              <a:gd name="connsiteX93" fmla="*/ 4724401 w 4724401"/>
              <a:gd name="connsiteY93" fmla="*/ 5461678 h 6858000"/>
              <a:gd name="connsiteX94" fmla="*/ 4718341 w 4724401"/>
              <a:gd name="connsiteY94" fmla="*/ 5468043 h 6858000"/>
              <a:gd name="connsiteX95" fmla="*/ 4604655 w 4724401"/>
              <a:gd name="connsiteY95" fmla="*/ 5583434 h 6858000"/>
              <a:gd name="connsiteX96" fmla="*/ 4565074 w 4724401"/>
              <a:gd name="connsiteY96" fmla="*/ 5618550 h 6858000"/>
              <a:gd name="connsiteX97" fmla="*/ 4682209 w 4724401"/>
              <a:gd name="connsiteY97" fmla="*/ 5532923 h 6858000"/>
              <a:gd name="connsiteX98" fmla="*/ 4724401 w 4724401"/>
              <a:gd name="connsiteY98" fmla="*/ 5499248 h 6858000"/>
              <a:gd name="connsiteX99" fmla="*/ 4724401 w 4724401"/>
              <a:gd name="connsiteY99" fmla="*/ 5608295 h 6858000"/>
              <a:gd name="connsiteX100" fmla="*/ 4713577 w 4724401"/>
              <a:gd name="connsiteY100" fmla="*/ 5616803 h 6858000"/>
              <a:gd name="connsiteX101" fmla="*/ 3989559 w 4724401"/>
              <a:gd name="connsiteY101" fmla="*/ 6145945 h 6858000"/>
              <a:gd name="connsiteX102" fmla="*/ 3939824 w 4724401"/>
              <a:gd name="connsiteY102" fmla="*/ 6066900 h 6858000"/>
              <a:gd name="connsiteX103" fmla="*/ 4584537 w 4724401"/>
              <a:gd name="connsiteY103" fmla="*/ 5324826 h 6858000"/>
              <a:gd name="connsiteX104" fmla="*/ 4682005 w 4724401"/>
              <a:gd name="connsiteY104" fmla="*/ 5231398 h 6858000"/>
              <a:gd name="connsiteX105" fmla="*/ 1903353 w 4724401"/>
              <a:gd name="connsiteY105" fmla="*/ 5044827 h 6858000"/>
              <a:gd name="connsiteX106" fmla="*/ 1936931 w 4724401"/>
              <a:gd name="connsiteY106" fmla="*/ 5093954 h 6858000"/>
              <a:gd name="connsiteX107" fmla="*/ 2195868 w 4724401"/>
              <a:gd name="connsiteY107" fmla="*/ 5396574 h 6858000"/>
              <a:gd name="connsiteX108" fmla="*/ 2088852 w 4724401"/>
              <a:gd name="connsiteY108" fmla="*/ 5166123 h 6858000"/>
              <a:gd name="connsiteX109" fmla="*/ 1958241 w 4724401"/>
              <a:gd name="connsiteY109" fmla="*/ 5067955 h 6858000"/>
              <a:gd name="connsiteX110" fmla="*/ 1903353 w 4724401"/>
              <a:gd name="connsiteY110" fmla="*/ 5044827 h 6858000"/>
              <a:gd name="connsiteX111" fmla="*/ 1979378 w 4724401"/>
              <a:gd name="connsiteY111" fmla="*/ 4769504 h 6858000"/>
              <a:gd name="connsiteX112" fmla="*/ 2882120 w 4724401"/>
              <a:gd name="connsiteY112" fmla="*/ 5064547 h 6858000"/>
              <a:gd name="connsiteX113" fmla="*/ 2793103 w 4724401"/>
              <a:gd name="connsiteY113" fmla="*/ 5039699 h 6858000"/>
              <a:gd name="connsiteX114" fmla="*/ 2770041 w 4724401"/>
              <a:gd name="connsiteY114" fmla="*/ 5033634 h 6858000"/>
              <a:gd name="connsiteX115" fmla="*/ 1979378 w 4724401"/>
              <a:gd name="connsiteY115" fmla="*/ 4769504 h 6858000"/>
              <a:gd name="connsiteX116" fmla="*/ 1927410 w 4724401"/>
              <a:gd name="connsiteY116" fmla="*/ 4716164 h 6858000"/>
              <a:gd name="connsiteX117" fmla="*/ 1959587 w 4724401"/>
              <a:gd name="connsiteY117" fmla="*/ 4728849 h 6858000"/>
              <a:gd name="connsiteX118" fmla="*/ 2777707 w 4724401"/>
              <a:gd name="connsiteY118" fmla="*/ 5003991 h 6858000"/>
              <a:gd name="connsiteX119" fmla="*/ 2800768 w 4724401"/>
              <a:gd name="connsiteY119" fmla="*/ 5010056 h 6858000"/>
              <a:gd name="connsiteX120" fmla="*/ 2879408 w 4724401"/>
              <a:gd name="connsiteY120" fmla="*/ 5031590 h 6858000"/>
              <a:gd name="connsiteX121" fmla="*/ 2862295 w 4724401"/>
              <a:gd name="connsiteY121" fmla="*/ 5022958 h 6858000"/>
              <a:gd name="connsiteX122" fmla="*/ 2813343 w 4724401"/>
              <a:gd name="connsiteY122" fmla="*/ 4998369 h 6858000"/>
              <a:gd name="connsiteX123" fmla="*/ 2646245 w 4724401"/>
              <a:gd name="connsiteY123" fmla="*/ 4930999 h 6858000"/>
              <a:gd name="connsiteX124" fmla="*/ 1999243 w 4724401"/>
              <a:gd name="connsiteY124" fmla="*/ 4730524 h 6858000"/>
              <a:gd name="connsiteX125" fmla="*/ 1979527 w 4724401"/>
              <a:gd name="connsiteY125" fmla="*/ 4726651 h 6858000"/>
              <a:gd name="connsiteX126" fmla="*/ 1997014 w 4724401"/>
              <a:gd name="connsiteY126" fmla="*/ 4698007 h 6858000"/>
              <a:gd name="connsiteX127" fmla="*/ 2005458 w 4724401"/>
              <a:gd name="connsiteY127" fmla="*/ 4699540 h 6858000"/>
              <a:gd name="connsiteX128" fmla="*/ 2657186 w 4724401"/>
              <a:gd name="connsiteY128" fmla="*/ 4901687 h 6858000"/>
              <a:gd name="connsiteX129" fmla="*/ 2826662 w 4724401"/>
              <a:gd name="connsiteY129" fmla="*/ 4970362 h 6858000"/>
              <a:gd name="connsiteX130" fmla="*/ 2876100 w 4724401"/>
              <a:gd name="connsiteY130" fmla="*/ 4995397 h 6858000"/>
              <a:gd name="connsiteX131" fmla="*/ 3042600 w 4724401"/>
              <a:gd name="connsiteY131" fmla="*/ 5059532 h 6858000"/>
              <a:gd name="connsiteX132" fmla="*/ 1997014 w 4724401"/>
              <a:gd name="connsiteY132" fmla="*/ 4698007 h 6858000"/>
              <a:gd name="connsiteX133" fmla="*/ 2305292 w 4724401"/>
              <a:gd name="connsiteY133" fmla="*/ 4219492 h 6858000"/>
              <a:gd name="connsiteX134" fmla="*/ 3360922 w 4724401"/>
              <a:gd name="connsiteY134" fmla="*/ 4529373 h 6858000"/>
              <a:gd name="connsiteX135" fmla="*/ 3492420 w 4724401"/>
              <a:gd name="connsiteY135" fmla="*/ 4510145 h 6858000"/>
              <a:gd name="connsiteX136" fmla="*/ 3364086 w 4724401"/>
              <a:gd name="connsiteY136" fmla="*/ 4480340 h 6858000"/>
              <a:gd name="connsiteX137" fmla="*/ 3225818 w 4724401"/>
              <a:gd name="connsiteY137" fmla="*/ 4411822 h 6858000"/>
              <a:gd name="connsiteX138" fmla="*/ 3129696 w 4724401"/>
              <a:gd name="connsiteY138" fmla="*/ 4360704 h 6858000"/>
              <a:gd name="connsiteX139" fmla="*/ 2814545 w 4724401"/>
              <a:gd name="connsiteY139" fmla="*/ 4282955 h 6858000"/>
              <a:gd name="connsiteX140" fmla="*/ 2305292 w 4724401"/>
              <a:gd name="connsiteY140" fmla="*/ 4219492 h 6858000"/>
              <a:gd name="connsiteX141" fmla="*/ 2626982 w 4724401"/>
              <a:gd name="connsiteY141" fmla="*/ 4206450 h 6858000"/>
              <a:gd name="connsiteX142" fmla="*/ 2490617 w 4724401"/>
              <a:gd name="connsiteY142" fmla="*/ 4206951 h 6858000"/>
              <a:gd name="connsiteX143" fmla="*/ 2819869 w 4724401"/>
              <a:gd name="connsiteY143" fmla="*/ 4252936 h 6858000"/>
              <a:gd name="connsiteX144" fmla="*/ 3143018 w 4724401"/>
              <a:gd name="connsiteY144" fmla="*/ 4332698 h 6858000"/>
              <a:gd name="connsiteX145" fmla="*/ 3241520 w 4724401"/>
              <a:gd name="connsiteY145" fmla="*/ 4385112 h 6858000"/>
              <a:gd name="connsiteX146" fmla="*/ 3374575 w 4724401"/>
              <a:gd name="connsiteY146" fmla="*/ 4451517 h 6858000"/>
              <a:gd name="connsiteX147" fmla="*/ 3505221 w 4724401"/>
              <a:gd name="connsiteY147" fmla="*/ 4480757 h 6858000"/>
              <a:gd name="connsiteX148" fmla="*/ 2626982 w 4724401"/>
              <a:gd name="connsiteY148" fmla="*/ 4206450 h 6858000"/>
              <a:gd name="connsiteX149" fmla="*/ 1310106 w 4724401"/>
              <a:gd name="connsiteY149" fmla="*/ 3943217 h 6858000"/>
              <a:gd name="connsiteX150" fmla="*/ 854994 w 4724401"/>
              <a:gd name="connsiteY150" fmla="*/ 4399136 h 6858000"/>
              <a:gd name="connsiteX151" fmla="*/ 742462 w 4724401"/>
              <a:gd name="connsiteY151" fmla="*/ 4594648 h 6858000"/>
              <a:gd name="connsiteX152" fmla="*/ 820602 w 4724401"/>
              <a:gd name="connsiteY152" fmla="*/ 4485915 h 6858000"/>
              <a:gd name="connsiteX153" fmla="*/ 878295 w 4724401"/>
              <a:gd name="connsiteY153" fmla="*/ 4403594 h 6858000"/>
              <a:gd name="connsiteX154" fmla="*/ 1240607 w 4724401"/>
              <a:gd name="connsiteY154" fmla="*/ 4010401 h 6858000"/>
              <a:gd name="connsiteX155" fmla="*/ 1423113 w 4724401"/>
              <a:gd name="connsiteY155" fmla="*/ 3874565 h 6858000"/>
              <a:gd name="connsiteX156" fmla="*/ 1260565 w 4724401"/>
              <a:gd name="connsiteY156" fmla="*/ 4031982 h 6858000"/>
              <a:gd name="connsiteX157" fmla="*/ 901900 w 4724401"/>
              <a:gd name="connsiteY157" fmla="*/ 4421236 h 6858000"/>
              <a:gd name="connsiteX158" fmla="*/ 845044 w 4724401"/>
              <a:gd name="connsiteY158" fmla="*/ 4502436 h 6858000"/>
              <a:gd name="connsiteX159" fmla="*/ 685926 w 4724401"/>
              <a:gd name="connsiteY159" fmla="*/ 4703069 h 6858000"/>
              <a:gd name="connsiteX160" fmla="*/ 684248 w 4724401"/>
              <a:gd name="connsiteY160" fmla="*/ 4706721 h 6858000"/>
              <a:gd name="connsiteX161" fmla="*/ 1423113 w 4724401"/>
              <a:gd name="connsiteY161" fmla="*/ 3874565 h 6858000"/>
              <a:gd name="connsiteX162" fmla="*/ 3316479 w 4724401"/>
              <a:gd name="connsiteY162" fmla="*/ 3872136 h 6858000"/>
              <a:gd name="connsiteX163" fmla="*/ 3546806 w 4724401"/>
              <a:gd name="connsiteY163" fmla="*/ 4356139 h 6858000"/>
              <a:gd name="connsiteX164" fmla="*/ 3364433 w 4724401"/>
              <a:gd name="connsiteY164" fmla="*/ 3953121 h 6858000"/>
              <a:gd name="connsiteX165" fmla="*/ 3291335 w 4724401"/>
              <a:gd name="connsiteY165" fmla="*/ 3767420 h 6858000"/>
              <a:gd name="connsiteX166" fmla="*/ 3390805 w 4724401"/>
              <a:gd name="connsiteY166" fmla="*/ 3937163 h 6858000"/>
              <a:gd name="connsiteX167" fmla="*/ 3579062 w 4724401"/>
              <a:gd name="connsiteY167" fmla="*/ 4359040 h 6858000"/>
              <a:gd name="connsiteX168" fmla="*/ 3467355 w 4724401"/>
              <a:gd name="connsiteY168" fmla="*/ 3988130 h 6858000"/>
              <a:gd name="connsiteX169" fmla="*/ 3310753 w 4724401"/>
              <a:gd name="connsiteY169" fmla="*/ 3787140 h 6858000"/>
              <a:gd name="connsiteX170" fmla="*/ 3291335 w 4724401"/>
              <a:gd name="connsiteY170" fmla="*/ 3767420 h 6858000"/>
              <a:gd name="connsiteX171" fmla="*/ 1635889 w 4724401"/>
              <a:gd name="connsiteY171" fmla="*/ 3709494 h 6858000"/>
              <a:gd name="connsiteX172" fmla="*/ 1634800 w 4724401"/>
              <a:gd name="connsiteY172" fmla="*/ 3731111 h 6858000"/>
              <a:gd name="connsiteX173" fmla="*/ 1635889 w 4724401"/>
              <a:gd name="connsiteY173" fmla="*/ 3709494 h 6858000"/>
              <a:gd name="connsiteX174" fmla="*/ 1510397 w 4724401"/>
              <a:gd name="connsiteY174" fmla="*/ 3684705 h 6858000"/>
              <a:gd name="connsiteX175" fmla="*/ 1146550 w 4724401"/>
              <a:gd name="connsiteY175" fmla="*/ 3802012 h 6858000"/>
              <a:gd name="connsiteX176" fmla="*/ 698834 w 4724401"/>
              <a:gd name="connsiteY176" fmla="*/ 3952272 h 6858000"/>
              <a:gd name="connsiteX177" fmla="*/ 34256 w 4724401"/>
              <a:gd name="connsiteY177" fmla="*/ 4347603 h 6858000"/>
              <a:gd name="connsiteX178" fmla="*/ 527241 w 4724401"/>
              <a:gd name="connsiteY178" fmla="*/ 4065078 h 6858000"/>
              <a:gd name="connsiteX179" fmla="*/ 1510397 w 4724401"/>
              <a:gd name="connsiteY179" fmla="*/ 3684705 h 6858000"/>
              <a:gd name="connsiteX180" fmla="*/ 1313114 w 4724401"/>
              <a:gd name="connsiteY180" fmla="*/ 3655216 h 6858000"/>
              <a:gd name="connsiteX181" fmla="*/ 1109304 w 4724401"/>
              <a:gd name="connsiteY181" fmla="*/ 3669030 h 6858000"/>
              <a:gd name="connsiteX182" fmla="*/ 8129 w 4724401"/>
              <a:gd name="connsiteY182" fmla="*/ 4330519 h 6858000"/>
              <a:gd name="connsiteX183" fmla="*/ 687572 w 4724401"/>
              <a:gd name="connsiteY183" fmla="*/ 3925629 h 6858000"/>
              <a:gd name="connsiteX184" fmla="*/ 1138365 w 4724401"/>
              <a:gd name="connsiteY184" fmla="*/ 3774515 h 6858000"/>
              <a:gd name="connsiteX185" fmla="*/ 1505579 w 4724401"/>
              <a:gd name="connsiteY185" fmla="*/ 3655526 h 6858000"/>
              <a:gd name="connsiteX186" fmla="*/ 1313114 w 4724401"/>
              <a:gd name="connsiteY186" fmla="*/ 3655216 h 6858000"/>
              <a:gd name="connsiteX187" fmla="*/ 3655073 w 4724401"/>
              <a:gd name="connsiteY187" fmla="*/ 3650884 h 6858000"/>
              <a:gd name="connsiteX188" fmla="*/ 3989938 w 4724401"/>
              <a:gd name="connsiteY188" fmla="*/ 3991685 h 6858000"/>
              <a:gd name="connsiteX189" fmla="*/ 4393907 w 4724401"/>
              <a:gd name="connsiteY189" fmla="*/ 4261258 h 6858000"/>
              <a:gd name="connsiteX190" fmla="*/ 4648051 w 4724401"/>
              <a:gd name="connsiteY190" fmla="*/ 4374051 h 6858000"/>
              <a:gd name="connsiteX191" fmla="*/ 4383389 w 4724401"/>
              <a:gd name="connsiteY191" fmla="*/ 4184369 h 6858000"/>
              <a:gd name="connsiteX192" fmla="*/ 4165508 w 4724401"/>
              <a:gd name="connsiteY192" fmla="*/ 4035196 h 6858000"/>
              <a:gd name="connsiteX193" fmla="*/ 4068162 w 4724401"/>
              <a:gd name="connsiteY193" fmla="*/ 3953394 h 6858000"/>
              <a:gd name="connsiteX194" fmla="*/ 3981416 w 4724401"/>
              <a:gd name="connsiteY194" fmla="*/ 3880482 h 6858000"/>
              <a:gd name="connsiteX195" fmla="*/ 3800147 w 4724401"/>
              <a:gd name="connsiteY195" fmla="*/ 3749872 h 6858000"/>
              <a:gd name="connsiteX196" fmla="*/ 3670252 w 4724401"/>
              <a:gd name="connsiteY196" fmla="*/ 3622798 h 6858000"/>
              <a:gd name="connsiteX197" fmla="*/ 3817258 w 4724401"/>
              <a:gd name="connsiteY197" fmla="*/ 3723577 h 6858000"/>
              <a:gd name="connsiteX198" fmla="*/ 4000461 w 4724401"/>
              <a:gd name="connsiteY198" fmla="*/ 3855966 h 6858000"/>
              <a:gd name="connsiteX199" fmla="*/ 4088180 w 4724401"/>
              <a:gd name="connsiteY199" fmla="*/ 3929774 h 6858000"/>
              <a:gd name="connsiteX200" fmla="*/ 4184555 w 4724401"/>
              <a:gd name="connsiteY200" fmla="*/ 4010683 h 6858000"/>
              <a:gd name="connsiteX201" fmla="*/ 4399563 w 4724401"/>
              <a:gd name="connsiteY201" fmla="*/ 4158106 h 6858000"/>
              <a:gd name="connsiteX202" fmla="*/ 4684469 w 4724401"/>
              <a:gd name="connsiteY202" fmla="*/ 4364680 h 6858000"/>
              <a:gd name="connsiteX203" fmla="*/ 4690271 w 4724401"/>
              <a:gd name="connsiteY203" fmla="*/ 4370034 h 6858000"/>
              <a:gd name="connsiteX204" fmla="*/ 4136093 w 4724401"/>
              <a:gd name="connsiteY204" fmla="*/ 3858466 h 6858000"/>
              <a:gd name="connsiteX205" fmla="*/ 3670252 w 4724401"/>
              <a:gd name="connsiteY205" fmla="*/ 3622798 h 6858000"/>
              <a:gd name="connsiteX206" fmla="*/ 3174829 w 4724401"/>
              <a:gd name="connsiteY206" fmla="*/ 3620110 h 6858000"/>
              <a:gd name="connsiteX207" fmla="*/ 3189263 w 4724401"/>
              <a:gd name="connsiteY207" fmla="*/ 3625726 h 6858000"/>
              <a:gd name="connsiteX208" fmla="*/ 3560912 w 4724401"/>
              <a:gd name="connsiteY208" fmla="*/ 4079863 h 6858000"/>
              <a:gd name="connsiteX209" fmla="*/ 3626636 w 4724401"/>
              <a:gd name="connsiteY209" fmla="*/ 4512230 h 6858000"/>
              <a:gd name="connsiteX210" fmla="*/ 3653088 w 4724401"/>
              <a:gd name="connsiteY210" fmla="*/ 4521417 h 6858000"/>
              <a:gd name="connsiteX211" fmla="*/ 3988128 w 4724401"/>
              <a:gd name="connsiteY211" fmla="*/ 4817267 h 6858000"/>
              <a:gd name="connsiteX212" fmla="*/ 4618309 w 4724401"/>
              <a:gd name="connsiteY212" fmla="*/ 4699202 h 6858000"/>
              <a:gd name="connsiteX213" fmla="*/ 4724401 w 4724401"/>
              <a:gd name="connsiteY213" fmla="*/ 4687606 h 6858000"/>
              <a:gd name="connsiteX214" fmla="*/ 4724401 w 4724401"/>
              <a:gd name="connsiteY214" fmla="*/ 4773345 h 6858000"/>
              <a:gd name="connsiteX215" fmla="*/ 4671155 w 4724401"/>
              <a:gd name="connsiteY215" fmla="*/ 4778608 h 6858000"/>
              <a:gd name="connsiteX216" fmla="*/ 4086300 w 4724401"/>
              <a:gd name="connsiteY216" fmla="*/ 4884599 h 6858000"/>
              <a:gd name="connsiteX217" fmla="*/ 4085485 w 4724401"/>
              <a:gd name="connsiteY217" fmla="*/ 4899070 h 6858000"/>
              <a:gd name="connsiteX218" fmla="*/ 3871915 w 4724401"/>
              <a:gd name="connsiteY218" fmla="*/ 5253645 h 6858000"/>
              <a:gd name="connsiteX219" fmla="*/ 3799374 w 4724401"/>
              <a:gd name="connsiteY219" fmla="*/ 5466127 h 6858000"/>
              <a:gd name="connsiteX220" fmla="*/ 3498850 w 4724401"/>
              <a:gd name="connsiteY220" fmla="*/ 6661888 h 6858000"/>
              <a:gd name="connsiteX221" fmla="*/ 3399216 w 4724401"/>
              <a:gd name="connsiteY221" fmla="*/ 6858000 h 6858000"/>
              <a:gd name="connsiteX222" fmla="*/ 3303688 w 4724401"/>
              <a:gd name="connsiteY222" fmla="*/ 6858000 h 6858000"/>
              <a:gd name="connsiteX223" fmla="*/ 3391774 w 4724401"/>
              <a:gd name="connsiteY223" fmla="*/ 6697181 h 6858000"/>
              <a:gd name="connsiteX224" fmla="*/ 3735540 w 4724401"/>
              <a:gd name="connsiteY224" fmla="*/ 5546923 h 6858000"/>
              <a:gd name="connsiteX225" fmla="*/ 3729438 w 4724401"/>
              <a:gd name="connsiteY225" fmla="*/ 5569058 h 6858000"/>
              <a:gd name="connsiteX226" fmla="*/ 3707782 w 4724401"/>
              <a:gd name="connsiteY226" fmla="*/ 5644908 h 6858000"/>
              <a:gd name="connsiteX227" fmla="*/ 3583827 w 4724401"/>
              <a:gd name="connsiteY227" fmla="*/ 6039215 h 6858000"/>
              <a:gd name="connsiteX228" fmla="*/ 3547861 w 4724401"/>
              <a:gd name="connsiteY228" fmla="*/ 6129609 h 6858000"/>
              <a:gd name="connsiteX229" fmla="*/ 3490905 w 4724401"/>
              <a:gd name="connsiteY229" fmla="*/ 6277660 h 6858000"/>
              <a:gd name="connsiteX230" fmla="*/ 3455859 w 4724401"/>
              <a:gd name="connsiteY230" fmla="*/ 6391301 h 6858000"/>
              <a:gd name="connsiteX231" fmla="*/ 3429112 w 4724401"/>
              <a:gd name="connsiteY231" fmla="*/ 6479469 h 6858000"/>
              <a:gd name="connsiteX232" fmla="*/ 3304862 w 4724401"/>
              <a:gd name="connsiteY232" fmla="*/ 6796476 h 6858000"/>
              <a:gd name="connsiteX233" fmla="*/ 3276071 w 4724401"/>
              <a:gd name="connsiteY233" fmla="*/ 6858000 h 6858000"/>
              <a:gd name="connsiteX234" fmla="*/ 3240805 w 4724401"/>
              <a:gd name="connsiteY234" fmla="*/ 6858000 h 6858000"/>
              <a:gd name="connsiteX235" fmla="*/ 3275917 w 4724401"/>
              <a:gd name="connsiteY235" fmla="*/ 6783192 h 6858000"/>
              <a:gd name="connsiteX236" fmla="*/ 3399358 w 4724401"/>
              <a:gd name="connsiteY236" fmla="*/ 6469011 h 6858000"/>
              <a:gd name="connsiteX237" fmla="*/ 3425650 w 4724401"/>
              <a:gd name="connsiteY237" fmla="*/ 6381333 h 6858000"/>
              <a:gd name="connsiteX238" fmla="*/ 3460661 w 4724401"/>
              <a:gd name="connsiteY238" fmla="*/ 6266763 h 6858000"/>
              <a:gd name="connsiteX239" fmla="*/ 3518021 w 4724401"/>
              <a:gd name="connsiteY239" fmla="*/ 6117298 h 6858000"/>
              <a:gd name="connsiteX240" fmla="*/ 3554035 w 4724401"/>
              <a:gd name="connsiteY240" fmla="*/ 6027832 h 6858000"/>
              <a:gd name="connsiteX241" fmla="*/ 3677174 w 4724401"/>
              <a:gd name="connsiteY241" fmla="*/ 5636351 h 6858000"/>
              <a:gd name="connsiteX242" fmla="*/ 3698819 w 4724401"/>
              <a:gd name="connsiteY242" fmla="*/ 5560503 h 6858000"/>
              <a:gd name="connsiteX243" fmla="*/ 3702094 w 4724401"/>
              <a:gd name="connsiteY243" fmla="*/ 5549194 h 6858000"/>
              <a:gd name="connsiteX244" fmla="*/ 3398355 w 4724401"/>
              <a:gd name="connsiteY244" fmla="*/ 6094603 h 6858000"/>
              <a:gd name="connsiteX245" fmla="*/ 3193941 w 4724401"/>
              <a:gd name="connsiteY245" fmla="*/ 6798775 h 6858000"/>
              <a:gd name="connsiteX246" fmla="*/ 3184140 w 4724401"/>
              <a:gd name="connsiteY246" fmla="*/ 6858000 h 6858000"/>
              <a:gd name="connsiteX247" fmla="*/ 3099978 w 4724401"/>
              <a:gd name="connsiteY247" fmla="*/ 6858000 h 6858000"/>
              <a:gd name="connsiteX248" fmla="*/ 3101556 w 4724401"/>
              <a:gd name="connsiteY248" fmla="*/ 6843337 h 6858000"/>
              <a:gd name="connsiteX249" fmla="*/ 3370162 w 4724401"/>
              <a:gd name="connsiteY249" fmla="*/ 5785550 h 6858000"/>
              <a:gd name="connsiteX250" fmla="*/ 3746477 w 4724401"/>
              <a:gd name="connsiteY250" fmla="*/ 5377889 h 6858000"/>
              <a:gd name="connsiteX251" fmla="*/ 3863399 w 4724401"/>
              <a:gd name="connsiteY251" fmla="*/ 5087257 h 6858000"/>
              <a:gd name="connsiteX252" fmla="*/ 3968712 w 4724401"/>
              <a:gd name="connsiteY252" fmla="*/ 4913989 h 6858000"/>
              <a:gd name="connsiteX253" fmla="*/ 2792390 w 4724401"/>
              <a:gd name="connsiteY253" fmla="*/ 5382974 h 6858000"/>
              <a:gd name="connsiteX254" fmla="*/ 2714982 w 4724401"/>
              <a:gd name="connsiteY254" fmla="*/ 5427051 h 6858000"/>
              <a:gd name="connsiteX255" fmla="*/ 2813361 w 4724401"/>
              <a:gd name="connsiteY255" fmla="*/ 6023912 h 6858000"/>
              <a:gd name="connsiteX256" fmla="*/ 2688430 w 4724401"/>
              <a:gd name="connsiteY256" fmla="*/ 6801564 h 6858000"/>
              <a:gd name="connsiteX257" fmla="*/ 2629626 w 4724401"/>
              <a:gd name="connsiteY257" fmla="*/ 6763394 h 6858000"/>
              <a:gd name="connsiteX258" fmla="*/ 2565328 w 4724401"/>
              <a:gd name="connsiteY258" fmla="*/ 5516399 h 6858000"/>
              <a:gd name="connsiteX259" fmla="*/ 1922999 w 4724401"/>
              <a:gd name="connsiteY259" fmla="*/ 5980343 h 6858000"/>
              <a:gd name="connsiteX260" fmla="*/ 1950261 w 4724401"/>
              <a:gd name="connsiteY260" fmla="*/ 6405858 h 6858000"/>
              <a:gd name="connsiteX261" fmla="*/ 2365554 w 4724401"/>
              <a:gd name="connsiteY261" fmla="*/ 6759107 h 6858000"/>
              <a:gd name="connsiteX262" fmla="*/ 2424142 w 4724401"/>
              <a:gd name="connsiteY262" fmla="*/ 6858000 h 6858000"/>
              <a:gd name="connsiteX263" fmla="*/ 2395994 w 4724401"/>
              <a:gd name="connsiteY263" fmla="*/ 6858000 h 6858000"/>
              <a:gd name="connsiteX264" fmla="*/ 2392863 w 4724401"/>
              <a:gd name="connsiteY264" fmla="*/ 6852964 h 6858000"/>
              <a:gd name="connsiteX265" fmla="*/ 2017589 w 4724401"/>
              <a:gd name="connsiteY265" fmla="*/ 6493982 h 6858000"/>
              <a:gd name="connsiteX266" fmla="*/ 2147336 w 4724401"/>
              <a:gd name="connsiteY266" fmla="*/ 6594052 h 6858000"/>
              <a:gd name="connsiteX267" fmla="*/ 2207047 w 4724401"/>
              <a:gd name="connsiteY267" fmla="*/ 6654540 h 6858000"/>
              <a:gd name="connsiteX268" fmla="*/ 2299106 w 4724401"/>
              <a:gd name="connsiteY268" fmla="*/ 6778931 h 6858000"/>
              <a:gd name="connsiteX269" fmla="*/ 2314430 w 4724401"/>
              <a:gd name="connsiteY269" fmla="*/ 6801144 h 6858000"/>
              <a:gd name="connsiteX270" fmla="*/ 2352406 w 4724401"/>
              <a:gd name="connsiteY270" fmla="*/ 6858000 h 6858000"/>
              <a:gd name="connsiteX271" fmla="*/ 2314492 w 4724401"/>
              <a:gd name="connsiteY271" fmla="*/ 6858000 h 6858000"/>
              <a:gd name="connsiteX272" fmla="*/ 2288095 w 4724401"/>
              <a:gd name="connsiteY272" fmla="*/ 6818030 h 6858000"/>
              <a:gd name="connsiteX273" fmla="*/ 2272768 w 4724401"/>
              <a:gd name="connsiteY273" fmla="*/ 6795822 h 6858000"/>
              <a:gd name="connsiteX274" fmla="*/ 2182715 w 4724401"/>
              <a:gd name="connsiteY274" fmla="*/ 6675071 h 6858000"/>
              <a:gd name="connsiteX275" fmla="*/ 2032061 w 4724401"/>
              <a:gd name="connsiteY275" fmla="*/ 6541380 h 6858000"/>
              <a:gd name="connsiteX276" fmla="*/ 2257220 w 4724401"/>
              <a:gd name="connsiteY276" fmla="*/ 6826257 h 6858000"/>
              <a:gd name="connsiteX277" fmla="*/ 2281324 w 4724401"/>
              <a:gd name="connsiteY277" fmla="*/ 6858000 h 6858000"/>
              <a:gd name="connsiteX278" fmla="*/ 2242860 w 4724401"/>
              <a:gd name="connsiteY278" fmla="*/ 6858000 h 6858000"/>
              <a:gd name="connsiteX279" fmla="*/ 2232818 w 4724401"/>
              <a:gd name="connsiteY279" fmla="*/ 6844926 h 6858000"/>
              <a:gd name="connsiteX280" fmla="*/ 1990172 w 4724401"/>
              <a:gd name="connsiteY280" fmla="*/ 6542121 h 6858000"/>
              <a:gd name="connsiteX281" fmla="*/ 2124090 w 4724401"/>
              <a:gd name="connsiteY281" fmla="*/ 6761017 h 6858000"/>
              <a:gd name="connsiteX282" fmla="*/ 2200380 w 4724401"/>
              <a:gd name="connsiteY282" fmla="*/ 6858000 h 6858000"/>
              <a:gd name="connsiteX283" fmla="*/ 2147507 w 4724401"/>
              <a:gd name="connsiteY283" fmla="*/ 6858000 h 6858000"/>
              <a:gd name="connsiteX284" fmla="*/ 2070668 w 4724401"/>
              <a:gd name="connsiteY284" fmla="*/ 6761520 h 6858000"/>
              <a:gd name="connsiteX285" fmla="*/ 1975142 w 4724401"/>
              <a:gd name="connsiteY285" fmla="*/ 6585570 h 6858000"/>
              <a:gd name="connsiteX286" fmla="*/ 2050035 w 4724401"/>
              <a:gd name="connsiteY286" fmla="*/ 6813345 h 6858000"/>
              <a:gd name="connsiteX287" fmla="*/ 2063025 w 4724401"/>
              <a:gd name="connsiteY287" fmla="*/ 6858000 h 6858000"/>
              <a:gd name="connsiteX288" fmla="*/ 2021675 w 4724401"/>
              <a:gd name="connsiteY288" fmla="*/ 6858000 h 6858000"/>
              <a:gd name="connsiteX289" fmla="*/ 2019308 w 4724401"/>
              <a:gd name="connsiteY289" fmla="*/ 6847118 h 6858000"/>
              <a:gd name="connsiteX290" fmla="*/ 1938835 w 4724401"/>
              <a:gd name="connsiteY290" fmla="*/ 6551160 h 6858000"/>
              <a:gd name="connsiteX291" fmla="*/ 1953230 w 4724401"/>
              <a:gd name="connsiteY291" fmla="*/ 6759699 h 6858000"/>
              <a:gd name="connsiteX292" fmla="*/ 1956763 w 4724401"/>
              <a:gd name="connsiteY292" fmla="*/ 6778191 h 6858000"/>
              <a:gd name="connsiteX293" fmla="*/ 1967925 w 4724401"/>
              <a:gd name="connsiteY293" fmla="*/ 6858000 h 6858000"/>
              <a:gd name="connsiteX294" fmla="*/ 1936622 w 4724401"/>
              <a:gd name="connsiteY294" fmla="*/ 6858000 h 6858000"/>
              <a:gd name="connsiteX295" fmla="*/ 1926261 w 4724401"/>
              <a:gd name="connsiteY295" fmla="*/ 6784064 h 6858000"/>
              <a:gd name="connsiteX296" fmla="*/ 1922724 w 4724401"/>
              <a:gd name="connsiteY296" fmla="*/ 6765577 h 6858000"/>
              <a:gd name="connsiteX297" fmla="*/ 1904650 w 4724401"/>
              <a:gd name="connsiteY297" fmla="*/ 6639616 h 6858000"/>
              <a:gd name="connsiteX298" fmla="*/ 1885273 w 4724401"/>
              <a:gd name="connsiteY298" fmla="*/ 6858000 h 6858000"/>
              <a:gd name="connsiteX299" fmla="*/ 1854363 w 4724401"/>
              <a:gd name="connsiteY299" fmla="*/ 6858000 h 6858000"/>
              <a:gd name="connsiteX300" fmla="*/ 1880391 w 4724401"/>
              <a:gd name="connsiteY300" fmla="*/ 6603796 h 6858000"/>
              <a:gd name="connsiteX301" fmla="*/ 1818273 w 4724401"/>
              <a:gd name="connsiteY301" fmla="*/ 6715729 h 6858000"/>
              <a:gd name="connsiteX302" fmla="*/ 1794691 w 4724401"/>
              <a:gd name="connsiteY302" fmla="*/ 6843239 h 6858000"/>
              <a:gd name="connsiteX303" fmla="*/ 1794914 w 4724401"/>
              <a:gd name="connsiteY303" fmla="*/ 6858000 h 6858000"/>
              <a:gd name="connsiteX304" fmla="*/ 1746128 w 4724401"/>
              <a:gd name="connsiteY304" fmla="*/ 6858000 h 6858000"/>
              <a:gd name="connsiteX305" fmla="*/ 1753934 w 4724401"/>
              <a:gd name="connsiteY305" fmla="*/ 6724796 h 6858000"/>
              <a:gd name="connsiteX306" fmla="*/ 1792053 w 4724401"/>
              <a:gd name="connsiteY306" fmla="*/ 6572396 h 6858000"/>
              <a:gd name="connsiteX307" fmla="*/ 1862248 w 4724401"/>
              <a:gd name="connsiteY307" fmla="*/ 6266397 h 6858000"/>
              <a:gd name="connsiteX308" fmla="*/ 1862250 w 4724401"/>
              <a:gd name="connsiteY308" fmla="*/ 6033531 h 6858000"/>
              <a:gd name="connsiteX309" fmla="*/ 1211999 w 4724401"/>
              <a:gd name="connsiteY309" fmla="*/ 6683610 h 6858000"/>
              <a:gd name="connsiteX310" fmla="*/ 1213266 w 4724401"/>
              <a:gd name="connsiteY310" fmla="*/ 6691947 h 6858000"/>
              <a:gd name="connsiteX311" fmla="*/ 1203370 w 4724401"/>
              <a:gd name="connsiteY311" fmla="*/ 6850676 h 6858000"/>
              <a:gd name="connsiteX312" fmla="*/ 1203671 w 4724401"/>
              <a:gd name="connsiteY312" fmla="*/ 6858000 h 6858000"/>
              <a:gd name="connsiteX313" fmla="*/ 1143180 w 4724401"/>
              <a:gd name="connsiteY313" fmla="*/ 6858000 h 6858000"/>
              <a:gd name="connsiteX314" fmla="*/ 1142176 w 4724401"/>
              <a:gd name="connsiteY314" fmla="*/ 6766045 h 6858000"/>
              <a:gd name="connsiteX315" fmla="*/ 1067484 w 4724401"/>
              <a:gd name="connsiteY315" fmla="*/ 6858000 h 6858000"/>
              <a:gd name="connsiteX316" fmla="*/ 953928 w 4724401"/>
              <a:gd name="connsiteY316" fmla="*/ 6858000 h 6858000"/>
              <a:gd name="connsiteX317" fmla="*/ 959715 w 4724401"/>
              <a:gd name="connsiteY317" fmla="*/ 6850185 h 6858000"/>
              <a:gd name="connsiteX318" fmla="*/ 1483788 w 4724401"/>
              <a:gd name="connsiteY318" fmla="*/ 6259174 h 6858000"/>
              <a:gd name="connsiteX319" fmla="*/ 1100671 w 4724401"/>
              <a:gd name="connsiteY319" fmla="*/ 6252137 h 6858000"/>
              <a:gd name="connsiteX320" fmla="*/ 1090144 w 4724401"/>
              <a:gd name="connsiteY320" fmla="*/ 6256748 h 6858000"/>
              <a:gd name="connsiteX321" fmla="*/ 1095872 w 4724401"/>
              <a:gd name="connsiteY321" fmla="*/ 6271892 h 6858000"/>
              <a:gd name="connsiteX322" fmla="*/ 262785 w 4724401"/>
              <a:gd name="connsiteY322" fmla="*/ 6845450 h 6858000"/>
              <a:gd name="connsiteX323" fmla="*/ 209968 w 4724401"/>
              <a:gd name="connsiteY323" fmla="*/ 6770713 h 6858000"/>
              <a:gd name="connsiteX324" fmla="*/ 873460 w 4724401"/>
              <a:gd name="connsiteY324" fmla="*/ 6253768 h 6858000"/>
              <a:gd name="connsiteX325" fmla="*/ 192686 w 4724401"/>
              <a:gd name="connsiteY325" fmla="*/ 5849257 h 6858000"/>
              <a:gd name="connsiteX326" fmla="*/ 4696 w 4724401"/>
              <a:gd name="connsiteY326" fmla="*/ 5697668 h 6858000"/>
              <a:gd name="connsiteX327" fmla="*/ 0 w 4724401"/>
              <a:gd name="connsiteY327" fmla="*/ 5689984 h 6858000"/>
              <a:gd name="connsiteX328" fmla="*/ 0 w 4724401"/>
              <a:gd name="connsiteY328" fmla="*/ 5513472 h 6858000"/>
              <a:gd name="connsiteX329" fmla="*/ 174101 w 4724401"/>
              <a:gd name="connsiteY329" fmla="*/ 5620277 h 6858000"/>
              <a:gd name="connsiteX330" fmla="*/ 891800 w 4724401"/>
              <a:gd name="connsiteY330" fmla="*/ 6036935 h 6858000"/>
              <a:gd name="connsiteX331" fmla="*/ 1072219 w 4724401"/>
              <a:gd name="connsiteY331" fmla="*/ 6169443 h 6858000"/>
              <a:gd name="connsiteX332" fmla="*/ 1074117 w 4724401"/>
              <a:gd name="connsiteY332" fmla="*/ 6170301 h 6858000"/>
              <a:gd name="connsiteX333" fmla="*/ 1083114 w 4724401"/>
              <a:gd name="connsiteY333" fmla="*/ 6174131 h 6858000"/>
              <a:gd name="connsiteX334" fmla="*/ 1543010 w 4724401"/>
              <a:gd name="connsiteY334" fmla="*/ 6191140 h 6858000"/>
              <a:gd name="connsiteX335" fmla="*/ 1551080 w 4724401"/>
              <a:gd name="connsiteY335" fmla="*/ 6195006 h 6858000"/>
              <a:gd name="connsiteX336" fmla="*/ 2345443 w 4724401"/>
              <a:gd name="connsiteY336" fmla="*/ 5549882 h 6858000"/>
              <a:gd name="connsiteX337" fmla="*/ 1721499 w 4724401"/>
              <a:gd name="connsiteY337" fmla="*/ 5599969 h 6858000"/>
              <a:gd name="connsiteX338" fmla="*/ 767716 w 4724401"/>
              <a:gd name="connsiteY338" fmla="*/ 5472768 h 6858000"/>
              <a:gd name="connsiteX339" fmla="*/ 722147 w 4724401"/>
              <a:gd name="connsiteY339" fmla="*/ 5393091 h 6858000"/>
              <a:gd name="connsiteX340" fmla="*/ 1485552 w 4724401"/>
              <a:gd name="connsiteY340" fmla="*/ 5313202 h 6858000"/>
              <a:gd name="connsiteX341" fmla="*/ 2143004 w 4724401"/>
              <a:gd name="connsiteY341" fmla="*/ 5402420 h 6858000"/>
              <a:gd name="connsiteX342" fmla="*/ 1933391 w 4724401"/>
              <a:gd name="connsiteY342" fmla="*/ 5156971 h 6858000"/>
              <a:gd name="connsiteX343" fmla="*/ 1827118 w 4724401"/>
              <a:gd name="connsiteY343" fmla="*/ 4968410 h 6858000"/>
              <a:gd name="connsiteX344" fmla="*/ 1837349 w 4724401"/>
              <a:gd name="connsiteY344" fmla="*/ 4956357 h 6858000"/>
              <a:gd name="connsiteX345" fmla="*/ 2162835 w 4724401"/>
              <a:gd name="connsiteY345" fmla="*/ 5187853 h 6858000"/>
              <a:gd name="connsiteX346" fmla="*/ 2257167 w 4724401"/>
              <a:gd name="connsiteY346" fmla="*/ 5462123 h 6858000"/>
              <a:gd name="connsiteX347" fmla="*/ 2261598 w 4724401"/>
              <a:gd name="connsiteY347" fmla="*/ 5467998 h 6858000"/>
              <a:gd name="connsiteX348" fmla="*/ 2437177 w 4724401"/>
              <a:gd name="connsiteY348" fmla="*/ 5479608 h 6858000"/>
              <a:gd name="connsiteX349" fmla="*/ 2445247 w 4724401"/>
              <a:gd name="connsiteY349" fmla="*/ 5483476 h 6858000"/>
              <a:gd name="connsiteX350" fmla="*/ 2743626 w 4724401"/>
              <a:gd name="connsiteY350" fmla="*/ 5304819 h 6858000"/>
              <a:gd name="connsiteX351" fmla="*/ 3048102 w 4724401"/>
              <a:gd name="connsiteY351" fmla="*/ 5150595 h 6858000"/>
              <a:gd name="connsiteX352" fmla="*/ 1799414 w 4724401"/>
              <a:gd name="connsiteY352" fmla="*/ 4694732 h 6858000"/>
              <a:gd name="connsiteX353" fmla="*/ 1771735 w 4724401"/>
              <a:gd name="connsiteY353" fmla="*/ 4619929 h 6858000"/>
              <a:gd name="connsiteX354" fmla="*/ 3104273 w 4724401"/>
              <a:gd name="connsiteY354" fmla="*/ 5076159 h 6858000"/>
              <a:gd name="connsiteX355" fmla="*/ 3113245 w 4724401"/>
              <a:gd name="connsiteY355" fmla="*/ 5090705 h 6858000"/>
              <a:gd name="connsiteX356" fmla="*/ 3126294 w 4724401"/>
              <a:gd name="connsiteY356" fmla="*/ 5114400 h 6858000"/>
              <a:gd name="connsiteX357" fmla="*/ 3937433 w 4724401"/>
              <a:gd name="connsiteY357" fmla="*/ 4830473 h 6858000"/>
              <a:gd name="connsiteX358" fmla="*/ 3590475 w 4724401"/>
              <a:gd name="connsiteY358" fmla="*/ 4597974 h 6858000"/>
              <a:gd name="connsiteX359" fmla="*/ 3100264 w 4724401"/>
              <a:gd name="connsiteY359" fmla="*/ 4579845 h 6858000"/>
              <a:gd name="connsiteX360" fmla="*/ 2183576 w 4724401"/>
              <a:gd name="connsiteY360" fmla="*/ 4227150 h 6858000"/>
              <a:gd name="connsiteX361" fmla="*/ 2151029 w 4724401"/>
              <a:gd name="connsiteY361" fmla="*/ 4146947 h 6858000"/>
              <a:gd name="connsiteX362" fmla="*/ 3563434 w 4724401"/>
              <a:gd name="connsiteY362" fmla="*/ 4469115 h 6858000"/>
              <a:gd name="connsiteX363" fmla="*/ 3177952 w 4724401"/>
              <a:gd name="connsiteY363" fmla="*/ 3657386 h 6858000"/>
              <a:gd name="connsiteX364" fmla="*/ 3174829 w 4724401"/>
              <a:gd name="connsiteY364" fmla="*/ 3620110 h 6858000"/>
              <a:gd name="connsiteX365" fmla="*/ 3429186 w 4724401"/>
              <a:gd name="connsiteY365" fmla="*/ 3458784 h 6858000"/>
              <a:gd name="connsiteX366" fmla="*/ 3446761 w 4724401"/>
              <a:gd name="connsiteY366" fmla="*/ 3461278 h 6858000"/>
              <a:gd name="connsiteX367" fmla="*/ 4419733 w 4724401"/>
              <a:gd name="connsiteY367" fmla="*/ 3963555 h 6858000"/>
              <a:gd name="connsiteX368" fmla="*/ 4659448 w 4724401"/>
              <a:gd name="connsiteY368" fmla="*/ 4172746 h 6858000"/>
              <a:gd name="connsiteX369" fmla="*/ 4724401 w 4724401"/>
              <a:gd name="connsiteY369" fmla="*/ 4275524 h 6858000"/>
              <a:gd name="connsiteX370" fmla="*/ 4724401 w 4724401"/>
              <a:gd name="connsiteY370" fmla="*/ 4519331 h 6858000"/>
              <a:gd name="connsiteX371" fmla="*/ 4695727 w 4724401"/>
              <a:gd name="connsiteY371" fmla="*/ 4489837 h 6858000"/>
              <a:gd name="connsiteX372" fmla="*/ 4036318 w 4724401"/>
              <a:gd name="connsiteY372" fmla="*/ 4147013 h 6858000"/>
              <a:gd name="connsiteX373" fmla="*/ 3432098 w 4724401"/>
              <a:gd name="connsiteY373" fmla="*/ 3537312 h 6858000"/>
              <a:gd name="connsiteX374" fmla="*/ 3429186 w 4724401"/>
              <a:gd name="connsiteY374" fmla="*/ 3458784 h 6858000"/>
              <a:gd name="connsiteX375" fmla="*/ 4287835 w 4724401"/>
              <a:gd name="connsiteY375" fmla="*/ 3252276 h 6858000"/>
              <a:gd name="connsiteX376" fmla="*/ 4305321 w 4724401"/>
              <a:gd name="connsiteY376" fmla="*/ 3256953 h 6858000"/>
              <a:gd name="connsiteX377" fmla="*/ 4633631 w 4724401"/>
              <a:gd name="connsiteY377" fmla="*/ 3503706 h 6858000"/>
              <a:gd name="connsiteX378" fmla="*/ 4724401 w 4724401"/>
              <a:gd name="connsiteY378" fmla="*/ 3579225 h 6858000"/>
              <a:gd name="connsiteX379" fmla="*/ 4724401 w 4724401"/>
              <a:gd name="connsiteY379" fmla="*/ 3637622 h 6858000"/>
              <a:gd name="connsiteX380" fmla="*/ 4594837 w 4724401"/>
              <a:gd name="connsiteY380" fmla="*/ 3532274 h 6858000"/>
              <a:gd name="connsiteX381" fmla="*/ 4441737 w 4724401"/>
              <a:gd name="connsiteY381" fmla="*/ 3399734 h 6858000"/>
              <a:gd name="connsiteX382" fmla="*/ 4431236 w 4724401"/>
              <a:gd name="connsiteY382" fmla="*/ 3400954 h 6858000"/>
              <a:gd name="connsiteX383" fmla="*/ 4557150 w 4724401"/>
              <a:gd name="connsiteY383" fmla="*/ 3510023 h 6858000"/>
              <a:gd name="connsiteX384" fmla="*/ 4709959 w 4724401"/>
              <a:gd name="connsiteY384" fmla="*/ 3658245 h 6858000"/>
              <a:gd name="connsiteX385" fmla="*/ 4724401 w 4724401"/>
              <a:gd name="connsiteY385" fmla="*/ 3673072 h 6858000"/>
              <a:gd name="connsiteX386" fmla="*/ 4724401 w 4724401"/>
              <a:gd name="connsiteY386" fmla="*/ 3718516 h 6858000"/>
              <a:gd name="connsiteX387" fmla="*/ 4642986 w 4724401"/>
              <a:gd name="connsiteY387" fmla="*/ 3635718 h 6858000"/>
              <a:gd name="connsiteX388" fmla="*/ 4440129 w 4724401"/>
              <a:gd name="connsiteY388" fmla="*/ 3448571 h 6858000"/>
              <a:gd name="connsiteX389" fmla="*/ 4700658 w 4724401"/>
              <a:gd name="connsiteY389" fmla="*/ 3767518 h 6858000"/>
              <a:gd name="connsiteX390" fmla="*/ 4724401 w 4724401"/>
              <a:gd name="connsiteY390" fmla="*/ 3790032 h 6858000"/>
              <a:gd name="connsiteX391" fmla="*/ 4724401 w 4724401"/>
              <a:gd name="connsiteY391" fmla="*/ 3871856 h 6858000"/>
              <a:gd name="connsiteX392" fmla="*/ 4649232 w 4724401"/>
              <a:gd name="connsiteY392" fmla="*/ 3785028 h 6858000"/>
              <a:gd name="connsiteX393" fmla="*/ 4294126 w 4724401"/>
              <a:gd name="connsiteY393" fmla="*/ 3303048 h 6858000"/>
              <a:gd name="connsiteX394" fmla="*/ 4287835 w 4724401"/>
              <a:gd name="connsiteY394" fmla="*/ 3252276 h 6858000"/>
              <a:gd name="connsiteX395" fmla="*/ 1318687 w 4724401"/>
              <a:gd name="connsiteY395" fmla="*/ 3113840 h 6858000"/>
              <a:gd name="connsiteX396" fmla="*/ 1066793 w 4724401"/>
              <a:gd name="connsiteY396" fmla="*/ 3212171 h 6858000"/>
              <a:gd name="connsiteX397" fmla="*/ 993319 w 4724401"/>
              <a:gd name="connsiteY397" fmla="*/ 3247648 h 6858000"/>
              <a:gd name="connsiteX398" fmla="*/ 853081 w 4724401"/>
              <a:gd name="connsiteY398" fmla="*/ 3312410 h 6858000"/>
              <a:gd name="connsiteX399" fmla="*/ 805957 w 4724401"/>
              <a:gd name="connsiteY399" fmla="*/ 3330443 h 6858000"/>
              <a:gd name="connsiteX400" fmla="*/ 1318687 w 4724401"/>
              <a:gd name="connsiteY400" fmla="*/ 3113840 h 6858000"/>
              <a:gd name="connsiteX401" fmla="*/ 1238695 w 4724401"/>
              <a:gd name="connsiteY401" fmla="*/ 3076820 h 6858000"/>
              <a:gd name="connsiteX402" fmla="*/ 716371 w 4724401"/>
              <a:gd name="connsiteY402" fmla="*/ 3293249 h 6858000"/>
              <a:gd name="connsiteX403" fmla="*/ 579522 w 4724401"/>
              <a:gd name="connsiteY403" fmla="*/ 3371759 h 6858000"/>
              <a:gd name="connsiteX404" fmla="*/ 600288 w 4724401"/>
              <a:gd name="connsiteY404" fmla="*/ 3365555 h 6858000"/>
              <a:gd name="connsiteX405" fmla="*/ 840692 w 4724401"/>
              <a:gd name="connsiteY405" fmla="*/ 3284921 h 6858000"/>
              <a:gd name="connsiteX406" fmla="*/ 979248 w 4724401"/>
              <a:gd name="connsiteY406" fmla="*/ 3221003 h 6858000"/>
              <a:gd name="connsiteX407" fmla="*/ 1053282 w 4724401"/>
              <a:gd name="connsiteY407" fmla="*/ 3185247 h 6858000"/>
              <a:gd name="connsiteX408" fmla="*/ 1320603 w 4724401"/>
              <a:gd name="connsiteY408" fmla="*/ 3081281 h 6858000"/>
              <a:gd name="connsiteX409" fmla="*/ 1238695 w 4724401"/>
              <a:gd name="connsiteY409" fmla="*/ 3076820 h 6858000"/>
              <a:gd name="connsiteX410" fmla="*/ 2399523 w 4724401"/>
              <a:gd name="connsiteY410" fmla="*/ 1428234 h 6858000"/>
              <a:gd name="connsiteX411" fmla="*/ 2224982 w 4724401"/>
              <a:gd name="connsiteY411" fmla="*/ 1826201 h 6858000"/>
              <a:gd name="connsiteX412" fmla="*/ 2096099 w 4724401"/>
              <a:gd name="connsiteY412" fmla="*/ 2345900 h 6858000"/>
              <a:gd name="connsiteX413" fmla="*/ 2283317 w 4724401"/>
              <a:gd name="connsiteY413" fmla="*/ 1796925 h 6858000"/>
              <a:gd name="connsiteX414" fmla="*/ 2448558 w 4724401"/>
              <a:gd name="connsiteY414" fmla="*/ 1373435 h 6858000"/>
              <a:gd name="connsiteX415" fmla="*/ 2312521 w 4724401"/>
              <a:gd name="connsiteY415" fmla="*/ 1806140 h 6858000"/>
              <a:gd name="connsiteX416" fmla="*/ 2127533 w 4724401"/>
              <a:gd name="connsiteY416" fmla="*/ 2348380 h 6858000"/>
              <a:gd name="connsiteX417" fmla="*/ 2358080 w 4724401"/>
              <a:gd name="connsiteY417" fmla="*/ 1866134 h 6858000"/>
              <a:gd name="connsiteX418" fmla="*/ 2407436 w 4724401"/>
              <a:gd name="connsiteY418" fmla="*/ 1651070 h 6858000"/>
              <a:gd name="connsiteX419" fmla="*/ 2448558 w 4724401"/>
              <a:gd name="connsiteY419" fmla="*/ 1373435 h 6858000"/>
              <a:gd name="connsiteX420" fmla="*/ 278707 w 4724401"/>
              <a:gd name="connsiteY420" fmla="*/ 1352270 h 6858000"/>
              <a:gd name="connsiteX421" fmla="*/ 321570 w 4724401"/>
              <a:gd name="connsiteY421" fmla="*/ 1861610 h 6858000"/>
              <a:gd name="connsiteX422" fmla="*/ 294281 w 4724401"/>
              <a:gd name="connsiteY422" fmla="*/ 1440658 h 6858000"/>
              <a:gd name="connsiteX423" fmla="*/ 1423821 w 4724401"/>
              <a:gd name="connsiteY423" fmla="*/ 1351958 h 6858000"/>
              <a:gd name="connsiteX424" fmla="*/ 1638521 w 4724401"/>
              <a:gd name="connsiteY424" fmla="*/ 1908470 h 6858000"/>
              <a:gd name="connsiteX425" fmla="*/ 1754199 w 4724401"/>
              <a:gd name="connsiteY425" fmla="*/ 2149284 h 6858000"/>
              <a:gd name="connsiteX426" fmla="*/ 1908359 w 4724401"/>
              <a:gd name="connsiteY426" fmla="*/ 2364988 h 6858000"/>
              <a:gd name="connsiteX427" fmla="*/ 1647661 w 4724401"/>
              <a:gd name="connsiteY427" fmla="*/ 1825945 h 6858000"/>
              <a:gd name="connsiteX428" fmla="*/ 1423821 w 4724401"/>
              <a:gd name="connsiteY428" fmla="*/ 1351958 h 6858000"/>
              <a:gd name="connsiteX429" fmla="*/ 1431890 w 4724401"/>
              <a:gd name="connsiteY429" fmla="*/ 1306475 h 6858000"/>
              <a:gd name="connsiteX430" fmla="*/ 1507597 w 4724401"/>
              <a:gd name="connsiteY430" fmla="*/ 1446132 h 6858000"/>
              <a:gd name="connsiteX431" fmla="*/ 1674586 w 4724401"/>
              <a:gd name="connsiteY431" fmla="*/ 1813832 h 6858000"/>
              <a:gd name="connsiteX432" fmla="*/ 1815950 w 4724401"/>
              <a:gd name="connsiteY432" fmla="*/ 2128564 h 6858000"/>
              <a:gd name="connsiteX433" fmla="*/ 1984242 w 4724401"/>
              <a:gd name="connsiteY433" fmla="*/ 2430829 h 6858000"/>
              <a:gd name="connsiteX434" fmla="*/ 2014023 w 4724401"/>
              <a:gd name="connsiteY434" fmla="*/ 2450995 h 6858000"/>
              <a:gd name="connsiteX435" fmla="*/ 1747337 w 4724401"/>
              <a:gd name="connsiteY435" fmla="*/ 1855264 h 6858000"/>
              <a:gd name="connsiteX436" fmla="*/ 1533749 w 4724401"/>
              <a:gd name="connsiteY436" fmla="*/ 1478656 h 6858000"/>
              <a:gd name="connsiteX437" fmla="*/ 1431890 w 4724401"/>
              <a:gd name="connsiteY437" fmla="*/ 1306475 h 6858000"/>
              <a:gd name="connsiteX438" fmla="*/ 655236 w 4724401"/>
              <a:gd name="connsiteY438" fmla="*/ 1268632 h 6858000"/>
              <a:gd name="connsiteX439" fmla="*/ 839521 w 4724401"/>
              <a:gd name="connsiteY439" fmla="*/ 1685315 h 6858000"/>
              <a:gd name="connsiteX440" fmla="*/ 1109416 w 4724401"/>
              <a:gd name="connsiteY440" fmla="*/ 2061663 h 6858000"/>
              <a:gd name="connsiteX441" fmla="*/ 1298300 w 4724401"/>
              <a:gd name="connsiteY441" fmla="*/ 2247742 h 6858000"/>
              <a:gd name="connsiteX442" fmla="*/ 1125871 w 4724401"/>
              <a:gd name="connsiteY442" fmla="*/ 1989513 h 6858000"/>
              <a:gd name="connsiteX443" fmla="*/ 981574 w 4724401"/>
              <a:gd name="connsiteY443" fmla="*/ 1783157 h 6858000"/>
              <a:gd name="connsiteX444" fmla="*/ 922198 w 4724401"/>
              <a:gd name="connsiteY444" fmla="*/ 1677437 h 6858000"/>
              <a:gd name="connsiteX445" fmla="*/ 869293 w 4724401"/>
              <a:gd name="connsiteY445" fmla="*/ 1583214 h 6858000"/>
              <a:gd name="connsiteX446" fmla="*/ 751431 w 4724401"/>
              <a:gd name="connsiteY446" fmla="*/ 1405731 h 6858000"/>
              <a:gd name="connsiteX447" fmla="*/ 291466 w 4724401"/>
              <a:gd name="connsiteY447" fmla="*/ 1250369 h 6858000"/>
              <a:gd name="connsiteX448" fmla="*/ 323180 w 4724401"/>
              <a:gd name="connsiteY448" fmla="*/ 1435283 h 6858000"/>
              <a:gd name="connsiteX449" fmla="*/ 349381 w 4724401"/>
              <a:gd name="connsiteY449" fmla="*/ 1875041 h 6858000"/>
              <a:gd name="connsiteX450" fmla="*/ 374363 w 4724401"/>
              <a:gd name="connsiteY450" fmla="*/ 1506494 h 6858000"/>
              <a:gd name="connsiteX451" fmla="*/ 302168 w 4724401"/>
              <a:gd name="connsiteY451" fmla="*/ 1274495 h 6858000"/>
              <a:gd name="connsiteX452" fmla="*/ 291466 w 4724401"/>
              <a:gd name="connsiteY452" fmla="*/ 1250369 h 6858000"/>
              <a:gd name="connsiteX453" fmla="*/ 678222 w 4724401"/>
              <a:gd name="connsiteY453" fmla="*/ 1248670 h 6858000"/>
              <a:gd name="connsiteX454" fmla="*/ 775536 w 4724401"/>
              <a:gd name="connsiteY454" fmla="*/ 1388015 h 6858000"/>
              <a:gd name="connsiteX455" fmla="*/ 894529 w 4724401"/>
              <a:gd name="connsiteY455" fmla="*/ 1567739 h 6858000"/>
              <a:gd name="connsiteX456" fmla="*/ 948000 w 4724401"/>
              <a:gd name="connsiteY456" fmla="*/ 1663088 h 6858000"/>
              <a:gd name="connsiteX457" fmla="*/ 1006812 w 4724401"/>
              <a:gd name="connsiteY457" fmla="*/ 1767683 h 6858000"/>
              <a:gd name="connsiteX458" fmla="*/ 1149133 w 4724401"/>
              <a:gd name="connsiteY458" fmla="*/ 1971513 h 6858000"/>
              <a:gd name="connsiteX459" fmla="*/ 1333952 w 4724401"/>
              <a:gd name="connsiteY459" fmla="*/ 2251620 h 6858000"/>
              <a:gd name="connsiteX460" fmla="*/ 1337329 w 4724401"/>
              <a:gd name="connsiteY460" fmla="*/ 2258350 h 6858000"/>
              <a:gd name="connsiteX461" fmla="*/ 1014726 w 4724401"/>
              <a:gd name="connsiteY461" fmla="*/ 1615556 h 6858000"/>
              <a:gd name="connsiteX462" fmla="*/ 678222 w 4724401"/>
              <a:gd name="connsiteY462" fmla="*/ 1248670 h 6858000"/>
              <a:gd name="connsiteX463" fmla="*/ 4002475 w 4724401"/>
              <a:gd name="connsiteY463" fmla="*/ 1037802 h 6858000"/>
              <a:gd name="connsiteX464" fmla="*/ 4000324 w 4724401"/>
              <a:gd name="connsiteY464" fmla="*/ 1039362 h 6858000"/>
              <a:gd name="connsiteX465" fmla="*/ 4002862 w 4724401"/>
              <a:gd name="connsiteY465" fmla="*/ 1042866 h 6858000"/>
              <a:gd name="connsiteX466" fmla="*/ 4002475 w 4724401"/>
              <a:gd name="connsiteY466" fmla="*/ 1037802 h 6858000"/>
              <a:gd name="connsiteX467" fmla="*/ 506322 w 4724401"/>
              <a:gd name="connsiteY467" fmla="*/ 1020997 h 6858000"/>
              <a:gd name="connsiteX468" fmla="*/ 533068 w 4724401"/>
              <a:gd name="connsiteY468" fmla="*/ 1029409 h 6858000"/>
              <a:gd name="connsiteX469" fmla="*/ 1232525 w 4724401"/>
              <a:gd name="connsiteY469" fmla="*/ 1804675 h 6858000"/>
              <a:gd name="connsiteX470" fmla="*/ 1388858 w 4724401"/>
              <a:gd name="connsiteY470" fmla="*/ 2368011 h 6858000"/>
              <a:gd name="connsiteX471" fmla="*/ 1384098 w 4724401"/>
              <a:gd name="connsiteY471" fmla="*/ 2378125 h 6858000"/>
              <a:gd name="connsiteX472" fmla="*/ 1425393 w 4724401"/>
              <a:gd name="connsiteY472" fmla="*/ 2589124 h 6858000"/>
              <a:gd name="connsiteX473" fmla="*/ 1424001 w 4724401"/>
              <a:gd name="connsiteY473" fmla="*/ 2597541 h 6858000"/>
              <a:gd name="connsiteX474" fmla="*/ 2152729 w 4724401"/>
              <a:gd name="connsiteY474" fmla="*/ 2864487 h 6858000"/>
              <a:gd name="connsiteX475" fmla="*/ 2020609 w 4724401"/>
              <a:gd name="connsiteY475" fmla="*/ 2539671 h 6858000"/>
              <a:gd name="connsiteX476" fmla="*/ 2018920 w 4724401"/>
              <a:gd name="connsiteY476" fmla="*/ 2536309 h 6858000"/>
              <a:gd name="connsiteX477" fmla="*/ 1342441 w 4724401"/>
              <a:gd name="connsiteY477" fmla="*/ 1173017 h 6858000"/>
              <a:gd name="connsiteX478" fmla="*/ 1367925 w 4724401"/>
              <a:gd name="connsiteY478" fmla="*/ 1135648 h 6858000"/>
              <a:gd name="connsiteX479" fmla="*/ 1771401 w 4724401"/>
              <a:gd name="connsiteY479" fmla="*/ 1806673 h 6858000"/>
              <a:gd name="connsiteX480" fmla="*/ 1972385 w 4724401"/>
              <a:gd name="connsiteY480" fmla="*/ 2198735 h 6858000"/>
              <a:gd name="connsiteX481" fmla="*/ 2040892 w 4724401"/>
              <a:gd name="connsiteY481" fmla="*/ 2405205 h 6858000"/>
              <a:gd name="connsiteX482" fmla="*/ 2131689 w 4724401"/>
              <a:gd name="connsiteY482" fmla="*/ 1936926 h 6858000"/>
              <a:gd name="connsiteX483" fmla="*/ 2454820 w 4724401"/>
              <a:gd name="connsiteY483" fmla="*/ 1248808 h 6858000"/>
              <a:gd name="connsiteX484" fmla="*/ 2492512 w 4724401"/>
              <a:gd name="connsiteY484" fmla="*/ 1302920 h 6858000"/>
              <a:gd name="connsiteX485" fmla="*/ 2081216 w 4724401"/>
              <a:gd name="connsiteY485" fmla="*/ 2527513 h 6858000"/>
              <a:gd name="connsiteX486" fmla="*/ 2081211 w 4724401"/>
              <a:gd name="connsiteY486" fmla="*/ 2528916 h 6858000"/>
              <a:gd name="connsiteX487" fmla="*/ 2199067 w 4724401"/>
              <a:gd name="connsiteY487" fmla="*/ 2884061 h 6858000"/>
              <a:gd name="connsiteX488" fmla="*/ 3192586 w 4724401"/>
              <a:gd name="connsiteY488" fmla="*/ 3411496 h 6858000"/>
              <a:gd name="connsiteX489" fmla="*/ 3182620 w 4724401"/>
              <a:gd name="connsiteY489" fmla="*/ 3483279 h 6858000"/>
              <a:gd name="connsiteX490" fmla="*/ 2435119 w 4724401"/>
              <a:gd name="connsiteY490" fmla="*/ 3080173 h 6858000"/>
              <a:gd name="connsiteX491" fmla="*/ 2410152 w 4724401"/>
              <a:gd name="connsiteY491" fmla="*/ 3063751 h 6858000"/>
              <a:gd name="connsiteX492" fmla="*/ 2408099 w 4724401"/>
              <a:gd name="connsiteY492" fmla="*/ 3064403 h 6858000"/>
              <a:gd name="connsiteX493" fmla="*/ 2407218 w 4724401"/>
              <a:gd name="connsiteY493" fmla="*/ 3070324 h 6858000"/>
              <a:gd name="connsiteX494" fmla="*/ 2380138 w 4724401"/>
              <a:gd name="connsiteY494" fmla="*/ 3099341 h 6858000"/>
              <a:gd name="connsiteX495" fmla="*/ 1765923 w 4724401"/>
              <a:gd name="connsiteY495" fmla="*/ 3581043 h 6858000"/>
              <a:gd name="connsiteX496" fmla="*/ 1702258 w 4724401"/>
              <a:gd name="connsiteY496" fmla="*/ 3612286 h 6858000"/>
              <a:gd name="connsiteX497" fmla="*/ 1538370 w 4724401"/>
              <a:gd name="connsiteY497" fmla="*/ 3811804 h 6858000"/>
              <a:gd name="connsiteX498" fmla="*/ 542867 w 4724401"/>
              <a:gd name="connsiteY498" fmla="*/ 4944092 h 6858000"/>
              <a:gd name="connsiteX499" fmla="*/ 515800 w 4724401"/>
              <a:gd name="connsiteY499" fmla="*/ 4862180 h 6858000"/>
              <a:gd name="connsiteX500" fmla="*/ 909145 w 4724401"/>
              <a:gd name="connsiteY500" fmla="*/ 4199225 h 6858000"/>
              <a:gd name="connsiteX501" fmla="*/ 1214067 w 4724401"/>
              <a:gd name="connsiteY501" fmla="*/ 3908561 h 6858000"/>
              <a:gd name="connsiteX502" fmla="*/ 640967 w 4724401"/>
              <a:gd name="connsiteY502" fmla="*/ 4105601 h 6858000"/>
              <a:gd name="connsiteX503" fmla="*/ 112563 w 4724401"/>
              <a:gd name="connsiteY503" fmla="*/ 4396952 h 6858000"/>
              <a:gd name="connsiteX504" fmla="*/ 0 w 4724401"/>
              <a:gd name="connsiteY504" fmla="*/ 4466006 h 6858000"/>
              <a:gd name="connsiteX505" fmla="*/ 0 w 4724401"/>
              <a:gd name="connsiteY505" fmla="*/ 4233763 h 6858000"/>
              <a:gd name="connsiteX506" fmla="*/ 36881 w 4724401"/>
              <a:gd name="connsiteY506" fmla="*/ 4200118 h 6858000"/>
              <a:gd name="connsiteX507" fmla="*/ 910534 w 4724401"/>
              <a:gd name="connsiteY507" fmla="*/ 3629753 h 6858000"/>
              <a:gd name="connsiteX508" fmla="*/ 1578717 w 4724401"/>
              <a:gd name="connsiteY508" fmla="*/ 3575982 h 6858000"/>
              <a:gd name="connsiteX509" fmla="*/ 2338780 w 4724401"/>
              <a:gd name="connsiteY509" fmla="*/ 3033725 h 6858000"/>
              <a:gd name="connsiteX510" fmla="*/ 1807991 w 4724401"/>
              <a:gd name="connsiteY510" fmla="*/ 2807184 h 6858000"/>
              <a:gd name="connsiteX511" fmla="*/ 1416358 w 4724401"/>
              <a:gd name="connsiteY511" fmla="*/ 3112571 h 6858000"/>
              <a:gd name="connsiteX512" fmla="*/ 939066 w 4724401"/>
              <a:gd name="connsiteY512" fmla="*/ 3378798 h 6858000"/>
              <a:gd name="connsiteX513" fmla="*/ 115099 w 4724401"/>
              <a:gd name="connsiteY513" fmla="*/ 3607650 h 6858000"/>
              <a:gd name="connsiteX514" fmla="*/ 97284 w 4724401"/>
              <a:gd name="connsiteY514" fmla="*/ 3520393 h 6858000"/>
              <a:gd name="connsiteX515" fmla="*/ 922050 w 4724401"/>
              <a:gd name="connsiteY515" fmla="*/ 3074867 h 6858000"/>
              <a:gd name="connsiteX516" fmla="*/ 1405265 w 4724401"/>
              <a:gd name="connsiteY516" fmla="*/ 3016319 h 6858000"/>
              <a:gd name="connsiteX517" fmla="*/ 1407512 w 4724401"/>
              <a:gd name="connsiteY517" fmla="*/ 3018001 h 6858000"/>
              <a:gd name="connsiteX518" fmla="*/ 1726266 w 4724401"/>
              <a:gd name="connsiteY518" fmla="*/ 2777274 h 6858000"/>
              <a:gd name="connsiteX519" fmla="*/ 625390 w 4724401"/>
              <a:gd name="connsiteY519" fmla="*/ 2514541 h 6858000"/>
              <a:gd name="connsiteX520" fmla="*/ 619799 w 4724401"/>
              <a:gd name="connsiteY520" fmla="*/ 2527180 h 6858000"/>
              <a:gd name="connsiteX521" fmla="*/ 310030 w 4724401"/>
              <a:gd name="connsiteY521" fmla="*/ 2771818 h 6858000"/>
              <a:gd name="connsiteX522" fmla="*/ 173877 w 4724401"/>
              <a:gd name="connsiteY522" fmla="*/ 2937056 h 6858000"/>
              <a:gd name="connsiteX523" fmla="*/ 77889 w 4724401"/>
              <a:gd name="connsiteY523" fmla="*/ 3138440 h 6858000"/>
              <a:gd name="connsiteX524" fmla="*/ 0 w 4724401"/>
              <a:gd name="connsiteY524" fmla="*/ 3271395 h 6858000"/>
              <a:gd name="connsiteX525" fmla="*/ 0 w 4724401"/>
              <a:gd name="connsiteY525" fmla="*/ 3153002 h 6858000"/>
              <a:gd name="connsiteX526" fmla="*/ 2386 w 4724401"/>
              <a:gd name="connsiteY526" fmla="*/ 3149203 h 6858000"/>
              <a:gd name="connsiteX527" fmla="*/ 89753 w 4724401"/>
              <a:gd name="connsiteY527" fmla="*/ 2987702 h 6858000"/>
              <a:gd name="connsiteX528" fmla="*/ 76869 w 4724401"/>
              <a:gd name="connsiteY528" fmla="*/ 3005404 h 6858000"/>
              <a:gd name="connsiteX529" fmla="*/ 32049 w 4724401"/>
              <a:gd name="connsiteY529" fmla="*/ 3065814 h 6858000"/>
              <a:gd name="connsiteX530" fmla="*/ 0 w 4724401"/>
              <a:gd name="connsiteY530" fmla="*/ 3108744 h 6858000"/>
              <a:gd name="connsiteX531" fmla="*/ 0 w 4724401"/>
              <a:gd name="connsiteY531" fmla="*/ 3058059 h 6858000"/>
              <a:gd name="connsiteX532" fmla="*/ 7610 w 4724401"/>
              <a:gd name="connsiteY532" fmla="*/ 3047889 h 6858000"/>
              <a:gd name="connsiteX533" fmla="*/ 52419 w 4724401"/>
              <a:gd name="connsiteY533" fmla="*/ 2987479 h 6858000"/>
              <a:gd name="connsiteX534" fmla="*/ 59142 w 4724401"/>
              <a:gd name="connsiteY534" fmla="*/ 2978488 h 6858000"/>
              <a:gd name="connsiteX535" fmla="*/ 0 w 4724401"/>
              <a:gd name="connsiteY535" fmla="*/ 3015334 h 6858000"/>
              <a:gd name="connsiteX536" fmla="*/ 0 w 4724401"/>
              <a:gd name="connsiteY536" fmla="*/ 2914286 h 6858000"/>
              <a:gd name="connsiteX537" fmla="*/ 36383 w 4724401"/>
              <a:gd name="connsiteY537" fmla="*/ 2901128 h 6858000"/>
              <a:gd name="connsiteX538" fmla="*/ 156329 w 4724401"/>
              <a:gd name="connsiteY538" fmla="*/ 2840533 h 6858000"/>
              <a:gd name="connsiteX539" fmla="*/ 358355 w 4724401"/>
              <a:gd name="connsiteY539" fmla="*/ 2620471 h 6858000"/>
              <a:gd name="connsiteX540" fmla="*/ 510577 w 4724401"/>
              <a:gd name="connsiteY540" fmla="*/ 2501244 h 6858000"/>
              <a:gd name="connsiteX541" fmla="*/ 211967 w 4724401"/>
              <a:gd name="connsiteY541" fmla="*/ 2479171 h 6858000"/>
              <a:gd name="connsiteX542" fmla="*/ 0 w 4724401"/>
              <a:gd name="connsiteY542" fmla="*/ 2476398 h 6858000"/>
              <a:gd name="connsiteX543" fmla="*/ 0 w 4724401"/>
              <a:gd name="connsiteY543" fmla="*/ 2389189 h 6858000"/>
              <a:gd name="connsiteX544" fmla="*/ 103062 w 4724401"/>
              <a:gd name="connsiteY544" fmla="*/ 2389518 h 6858000"/>
              <a:gd name="connsiteX545" fmla="*/ 510734 w 4724401"/>
              <a:gd name="connsiteY545" fmla="*/ 2416201 h 6858000"/>
              <a:gd name="connsiteX546" fmla="*/ 279257 w 4724401"/>
              <a:gd name="connsiteY546" fmla="*/ 2092102 h 6858000"/>
              <a:gd name="connsiteX547" fmla="*/ 65265 w 4724401"/>
              <a:gd name="connsiteY547" fmla="*/ 2006049 h 6858000"/>
              <a:gd name="connsiteX548" fmla="*/ 0 w 4724401"/>
              <a:gd name="connsiteY548" fmla="*/ 1982532 h 6858000"/>
              <a:gd name="connsiteX549" fmla="*/ 0 w 4724401"/>
              <a:gd name="connsiteY549" fmla="*/ 1912789 h 6858000"/>
              <a:gd name="connsiteX550" fmla="*/ 97460 w 4724401"/>
              <a:gd name="connsiteY550" fmla="*/ 1953725 h 6858000"/>
              <a:gd name="connsiteX551" fmla="*/ 221272 w 4724401"/>
              <a:gd name="connsiteY551" fmla="*/ 1980766 h 6858000"/>
              <a:gd name="connsiteX552" fmla="*/ 116765 w 4724401"/>
              <a:gd name="connsiteY552" fmla="*/ 1911033 h 6858000"/>
              <a:gd name="connsiteX553" fmla="*/ 16405 w 4724401"/>
              <a:gd name="connsiteY553" fmla="*/ 1803412 h 6858000"/>
              <a:gd name="connsiteX554" fmla="*/ 0 w 4724401"/>
              <a:gd name="connsiteY554" fmla="*/ 1784777 h 6858000"/>
              <a:gd name="connsiteX555" fmla="*/ 0 w 4724401"/>
              <a:gd name="connsiteY555" fmla="*/ 1740082 h 6858000"/>
              <a:gd name="connsiteX556" fmla="*/ 39394 w 4724401"/>
              <a:gd name="connsiteY556" fmla="*/ 1784856 h 6858000"/>
              <a:gd name="connsiteX557" fmla="*/ 135813 w 4724401"/>
              <a:gd name="connsiteY557" fmla="*/ 1888838 h 6858000"/>
              <a:gd name="connsiteX558" fmla="*/ 242575 w 4724401"/>
              <a:gd name="connsiteY558" fmla="*/ 1958841 h 6858000"/>
              <a:gd name="connsiteX559" fmla="*/ 82197 w 4724401"/>
              <a:gd name="connsiteY559" fmla="*/ 1754826 h 6858000"/>
              <a:gd name="connsiteX560" fmla="*/ 0 w 4724401"/>
              <a:gd name="connsiteY560" fmla="*/ 1679650 h 6858000"/>
              <a:gd name="connsiteX561" fmla="*/ 0 w 4724401"/>
              <a:gd name="connsiteY561" fmla="*/ 1602463 h 6858000"/>
              <a:gd name="connsiteX562" fmla="*/ 84689 w 4724401"/>
              <a:gd name="connsiteY562" fmla="*/ 1677442 h 6858000"/>
              <a:gd name="connsiteX563" fmla="*/ 298437 w 4724401"/>
              <a:gd name="connsiteY563" fmla="*/ 1968019 h 6858000"/>
              <a:gd name="connsiteX564" fmla="*/ 227269 w 4724401"/>
              <a:gd name="connsiteY564" fmla="*/ 1114064 h 6858000"/>
              <a:gd name="connsiteX565" fmla="*/ 248003 w 4724401"/>
              <a:gd name="connsiteY565" fmla="*/ 1089613 h 6858000"/>
              <a:gd name="connsiteX566" fmla="*/ 427020 w 4724401"/>
              <a:gd name="connsiteY566" fmla="*/ 1619803 h 6858000"/>
              <a:gd name="connsiteX567" fmla="*/ 340345 w 4724401"/>
              <a:gd name="connsiteY567" fmla="*/ 2027739 h 6858000"/>
              <a:gd name="connsiteX568" fmla="*/ 360865 w 4724401"/>
              <a:gd name="connsiteY568" fmla="*/ 2044827 h 6858000"/>
              <a:gd name="connsiteX569" fmla="*/ 560414 w 4724401"/>
              <a:gd name="connsiteY569" fmla="*/ 2421457 h 6858000"/>
              <a:gd name="connsiteX570" fmla="*/ 1359703 w 4724401"/>
              <a:gd name="connsiteY570" fmla="*/ 2578554 h 6858000"/>
              <a:gd name="connsiteX571" fmla="*/ 1359422 w 4724401"/>
              <a:gd name="connsiteY571" fmla="*/ 2577994 h 6858000"/>
              <a:gd name="connsiteX572" fmla="*/ 828701 w 4724401"/>
              <a:gd name="connsiteY572" fmla="*/ 1839520 h 6858000"/>
              <a:gd name="connsiteX573" fmla="*/ 494427 w 4724401"/>
              <a:gd name="connsiteY573" fmla="*/ 1092333 h 6858000"/>
              <a:gd name="connsiteX574" fmla="*/ 506322 w 4724401"/>
              <a:gd name="connsiteY574" fmla="*/ 1020997 h 6858000"/>
              <a:gd name="connsiteX575" fmla="*/ 4570198 w 4724401"/>
              <a:gd name="connsiteY575" fmla="*/ 978081 h 6858000"/>
              <a:gd name="connsiteX576" fmla="*/ 4523691 w 4724401"/>
              <a:gd name="connsiteY576" fmla="*/ 1127776 h 6858000"/>
              <a:gd name="connsiteX577" fmla="*/ 4509875 w 4724401"/>
              <a:gd name="connsiteY577" fmla="*/ 1167552 h 6858000"/>
              <a:gd name="connsiteX578" fmla="*/ 4478168 w 4724401"/>
              <a:gd name="connsiteY578" fmla="*/ 1260735 h 6858000"/>
              <a:gd name="connsiteX579" fmla="*/ 4409309 w 4724401"/>
              <a:gd name="connsiteY579" fmla="*/ 1666996 h 6858000"/>
              <a:gd name="connsiteX580" fmla="*/ 4370031 w 4724401"/>
              <a:gd name="connsiteY580" fmla="*/ 1955666 h 6858000"/>
              <a:gd name="connsiteX581" fmla="*/ 4570198 w 4724401"/>
              <a:gd name="connsiteY581" fmla="*/ 978081 h 6858000"/>
              <a:gd name="connsiteX582" fmla="*/ 4557898 w 4724401"/>
              <a:gd name="connsiteY582" fmla="*/ 900011 h 6858000"/>
              <a:gd name="connsiteX583" fmla="*/ 4344840 w 4724401"/>
              <a:gd name="connsiteY583" fmla="*/ 1922038 h 6858000"/>
              <a:gd name="connsiteX584" fmla="*/ 4378710 w 4724401"/>
              <a:gd name="connsiteY584" fmla="*/ 1665516 h 6858000"/>
              <a:gd name="connsiteX585" fmla="*/ 4448798 w 4724401"/>
              <a:gd name="connsiteY585" fmla="*/ 1253024 h 6858000"/>
              <a:gd name="connsiteX586" fmla="*/ 4480315 w 4724401"/>
              <a:gd name="connsiteY586" fmla="*/ 1158454 h 6858000"/>
              <a:gd name="connsiteX587" fmla="*/ 4494133 w 4724401"/>
              <a:gd name="connsiteY587" fmla="*/ 1118676 h 6858000"/>
              <a:gd name="connsiteX588" fmla="*/ 4557898 w 4724401"/>
              <a:gd name="connsiteY588" fmla="*/ 900011 h 6858000"/>
              <a:gd name="connsiteX589" fmla="*/ 3607114 w 4724401"/>
              <a:gd name="connsiteY589" fmla="*/ 467441 h 6858000"/>
              <a:gd name="connsiteX590" fmla="*/ 3296242 w 4724401"/>
              <a:gd name="connsiteY590" fmla="*/ 807991 h 6858000"/>
              <a:gd name="connsiteX591" fmla="*/ 3174674 w 4724401"/>
              <a:gd name="connsiteY591" fmla="*/ 919759 h 6858000"/>
              <a:gd name="connsiteX592" fmla="*/ 3042978 w 4724401"/>
              <a:gd name="connsiteY592" fmla="*/ 1054894 h 6858000"/>
              <a:gd name="connsiteX593" fmla="*/ 2968914 w 4724401"/>
              <a:gd name="connsiteY593" fmla="*/ 1133756 h 6858000"/>
              <a:gd name="connsiteX594" fmla="*/ 3103823 w 4724401"/>
              <a:gd name="connsiteY594" fmla="*/ 1026814 h 6858000"/>
              <a:gd name="connsiteX595" fmla="*/ 3607114 w 4724401"/>
              <a:gd name="connsiteY595" fmla="*/ 467441 h 6858000"/>
              <a:gd name="connsiteX596" fmla="*/ 3744487 w 4724401"/>
              <a:gd name="connsiteY596" fmla="*/ 383136 h 6858000"/>
              <a:gd name="connsiteX597" fmla="*/ 3970213 w 4724401"/>
              <a:gd name="connsiteY597" fmla="*/ 995559 h 6858000"/>
              <a:gd name="connsiteX598" fmla="*/ 3744487 w 4724401"/>
              <a:gd name="connsiteY598" fmla="*/ 383136 h 6858000"/>
              <a:gd name="connsiteX599" fmla="*/ 3624562 w 4724401"/>
              <a:gd name="connsiteY599" fmla="*/ 367041 h 6858000"/>
              <a:gd name="connsiteX600" fmla="*/ 3489712 w 4724401"/>
              <a:gd name="connsiteY600" fmla="*/ 485386 h 6858000"/>
              <a:gd name="connsiteX601" fmla="*/ 3182994 w 4724401"/>
              <a:gd name="connsiteY601" fmla="*/ 828265 h 6858000"/>
              <a:gd name="connsiteX602" fmla="*/ 2892114 w 4724401"/>
              <a:gd name="connsiteY602" fmla="*/ 1172635 h 6858000"/>
              <a:gd name="connsiteX603" fmla="*/ 3021459 w 4724401"/>
              <a:gd name="connsiteY603" fmla="*/ 1035385 h 6858000"/>
              <a:gd name="connsiteX604" fmla="*/ 3153873 w 4724401"/>
              <a:gd name="connsiteY604" fmla="*/ 898971 h 6858000"/>
              <a:gd name="connsiteX605" fmla="*/ 3276511 w 4724401"/>
              <a:gd name="connsiteY605" fmla="*/ 786423 h 6858000"/>
              <a:gd name="connsiteX606" fmla="*/ 3584154 w 4724401"/>
              <a:gd name="connsiteY606" fmla="*/ 448218 h 6858000"/>
              <a:gd name="connsiteX607" fmla="*/ 3624562 w 4724401"/>
              <a:gd name="connsiteY607" fmla="*/ 367041 h 6858000"/>
              <a:gd name="connsiteX608" fmla="*/ 3766672 w 4724401"/>
              <a:gd name="connsiteY608" fmla="*/ 359429 h 6858000"/>
              <a:gd name="connsiteX609" fmla="*/ 3996338 w 4724401"/>
              <a:gd name="connsiteY609" fmla="*/ 968237 h 6858000"/>
              <a:gd name="connsiteX610" fmla="*/ 3766672 w 4724401"/>
              <a:gd name="connsiteY610" fmla="*/ 359429 h 6858000"/>
              <a:gd name="connsiteX611" fmla="*/ 3882765 w 4724401"/>
              <a:gd name="connsiteY611" fmla="*/ 0 h 6858000"/>
              <a:gd name="connsiteX612" fmla="*/ 3995099 w 4724401"/>
              <a:gd name="connsiteY612" fmla="*/ 0 h 6858000"/>
              <a:gd name="connsiteX613" fmla="*/ 4163818 w 4724401"/>
              <a:gd name="connsiteY613" fmla="*/ 234104 h 6858000"/>
              <a:gd name="connsiteX614" fmla="*/ 4172099 w 4724401"/>
              <a:gd name="connsiteY614" fmla="*/ 234207 h 6858000"/>
              <a:gd name="connsiteX615" fmla="*/ 4628589 w 4724401"/>
              <a:gd name="connsiteY615" fmla="*/ 289746 h 6858000"/>
              <a:gd name="connsiteX616" fmla="*/ 4724401 w 4724401"/>
              <a:gd name="connsiteY616" fmla="*/ 281632 h 6858000"/>
              <a:gd name="connsiteX617" fmla="*/ 4724401 w 4724401"/>
              <a:gd name="connsiteY617" fmla="*/ 330664 h 6858000"/>
              <a:gd name="connsiteX618" fmla="*/ 4657975 w 4724401"/>
              <a:gd name="connsiteY618" fmla="*/ 338772 h 6858000"/>
              <a:gd name="connsiteX619" fmla="*/ 4227047 w 4724401"/>
              <a:gd name="connsiteY619" fmla="*/ 313415 h 6858000"/>
              <a:gd name="connsiteX620" fmla="*/ 4346041 w 4724401"/>
              <a:gd name="connsiteY620" fmla="*/ 456086 h 6858000"/>
              <a:gd name="connsiteX621" fmla="*/ 4599604 w 4724401"/>
              <a:gd name="connsiteY621" fmla="*/ 723178 h 6858000"/>
              <a:gd name="connsiteX622" fmla="*/ 4724401 w 4724401"/>
              <a:gd name="connsiteY622" fmla="*/ 833497 h 6858000"/>
              <a:gd name="connsiteX623" fmla="*/ 4724401 w 4724401"/>
              <a:gd name="connsiteY623" fmla="*/ 950118 h 6858000"/>
              <a:gd name="connsiteX624" fmla="*/ 4655015 w 4724401"/>
              <a:gd name="connsiteY624" fmla="*/ 891426 h 6858000"/>
              <a:gd name="connsiteX625" fmla="*/ 4348002 w 4724401"/>
              <a:gd name="connsiteY625" fmla="*/ 2205895 h 6858000"/>
              <a:gd name="connsiteX626" fmla="*/ 4262250 w 4724401"/>
              <a:gd name="connsiteY626" fmla="*/ 2219972 h 6858000"/>
              <a:gd name="connsiteX627" fmla="*/ 4550611 w 4724401"/>
              <a:gd name="connsiteY627" fmla="*/ 817540 h 6858000"/>
              <a:gd name="connsiteX628" fmla="*/ 4564418 w 4724401"/>
              <a:gd name="connsiteY628" fmla="*/ 808293 h 6858000"/>
              <a:gd name="connsiteX629" fmla="*/ 4266388 w 4724401"/>
              <a:gd name="connsiteY629" fmla="*/ 500083 h 6858000"/>
              <a:gd name="connsiteX630" fmla="*/ 4032842 w 4724401"/>
              <a:gd name="connsiteY630" fmla="*/ 211809 h 6858000"/>
              <a:gd name="connsiteX631" fmla="*/ 3721337 w 4724401"/>
              <a:gd name="connsiteY631" fmla="*/ 0 h 6858000"/>
              <a:gd name="connsiteX632" fmla="*/ 3797544 w 4724401"/>
              <a:gd name="connsiteY632" fmla="*/ 0 h 6858000"/>
              <a:gd name="connsiteX633" fmla="*/ 3775734 w 4724401"/>
              <a:gd name="connsiteY633" fmla="*/ 95131 h 6858000"/>
              <a:gd name="connsiteX634" fmla="*/ 3724807 w 4724401"/>
              <a:gd name="connsiteY634" fmla="*/ 272257 h 6858000"/>
              <a:gd name="connsiteX635" fmla="*/ 3726844 w 4724401"/>
              <a:gd name="connsiteY635" fmla="*/ 282988 h 6858000"/>
              <a:gd name="connsiteX636" fmla="*/ 3742664 w 4724401"/>
              <a:gd name="connsiteY636" fmla="*/ 279918 h 6858000"/>
              <a:gd name="connsiteX637" fmla="*/ 4103910 w 4724401"/>
              <a:gd name="connsiteY637" fmla="*/ 1161917 h 6858000"/>
              <a:gd name="connsiteX638" fmla="*/ 4020269 w 4724401"/>
              <a:gd name="connsiteY638" fmla="*/ 1200406 h 6858000"/>
              <a:gd name="connsiteX639" fmla="*/ 3674882 w 4724401"/>
              <a:gd name="connsiteY639" fmla="*/ 488524 h 6858000"/>
              <a:gd name="connsiteX640" fmla="*/ 3132682 w 4724401"/>
              <a:gd name="connsiteY640" fmla="*/ 1072284 h 6858000"/>
              <a:gd name="connsiteX641" fmla="*/ 2716346 w 4724401"/>
              <a:gd name="connsiteY641" fmla="*/ 1276376 h 6858000"/>
              <a:gd name="connsiteX642" fmla="*/ 2716772 w 4724401"/>
              <a:gd name="connsiteY642" fmla="*/ 1255462 h 6858000"/>
              <a:gd name="connsiteX643" fmla="*/ 3471096 w 4724401"/>
              <a:gd name="connsiteY643" fmla="*/ 437072 h 6858000"/>
              <a:gd name="connsiteX644" fmla="*/ 3639057 w 4724401"/>
              <a:gd name="connsiteY644" fmla="*/ 286334 h 6858000"/>
              <a:gd name="connsiteX645" fmla="*/ 3640309 w 4724401"/>
              <a:gd name="connsiteY645" fmla="*/ 284664 h 6858000"/>
              <a:gd name="connsiteX646" fmla="*/ 3646022 w 4724401"/>
              <a:gd name="connsiteY646" fmla="*/ 276711 h 6858000"/>
              <a:gd name="connsiteX647" fmla="*/ 3707943 w 4724401"/>
              <a:gd name="connsiteY647" fmla="*/ 65958 h 6858000"/>
              <a:gd name="connsiteX648" fmla="*/ 2867960 w 4724401"/>
              <a:gd name="connsiteY648" fmla="*/ 0 h 6858000"/>
              <a:gd name="connsiteX649" fmla="*/ 2926351 w 4724401"/>
              <a:gd name="connsiteY649" fmla="*/ 0 h 6858000"/>
              <a:gd name="connsiteX650" fmla="*/ 2902823 w 4724401"/>
              <a:gd name="connsiteY650" fmla="*/ 262929 h 6858000"/>
              <a:gd name="connsiteX651" fmla="*/ 2940663 w 4724401"/>
              <a:gd name="connsiteY651" fmla="*/ 140884 h 6858000"/>
              <a:gd name="connsiteX652" fmla="*/ 2947039 w 4724401"/>
              <a:gd name="connsiteY652" fmla="*/ 122524 h 6858000"/>
              <a:gd name="connsiteX653" fmla="*/ 2984316 w 4724401"/>
              <a:gd name="connsiteY653" fmla="*/ 0 h 6858000"/>
              <a:gd name="connsiteX654" fmla="*/ 3016114 w 4724401"/>
              <a:gd name="connsiteY654" fmla="*/ 0 h 6858000"/>
              <a:gd name="connsiteX655" fmla="*/ 2979949 w 4724401"/>
              <a:gd name="connsiteY655" fmla="*/ 119274 h 6858000"/>
              <a:gd name="connsiteX656" fmla="*/ 3023879 w 4724401"/>
              <a:gd name="connsiteY656" fmla="*/ 0 h 6858000"/>
              <a:gd name="connsiteX657" fmla="*/ 3105400 w 4724401"/>
              <a:gd name="connsiteY657" fmla="*/ 0 h 6858000"/>
              <a:gd name="connsiteX658" fmla="*/ 3094669 w 4724401"/>
              <a:gd name="connsiteY658" fmla="*/ 30308 h 6858000"/>
              <a:gd name="connsiteX659" fmla="*/ 2901945 w 4724401"/>
              <a:gd name="connsiteY659" fmla="*/ 466538 h 6858000"/>
              <a:gd name="connsiteX660" fmla="*/ 2815209 w 4724401"/>
              <a:gd name="connsiteY660" fmla="*/ 497361 h 6858000"/>
              <a:gd name="connsiteX661" fmla="*/ 2844845 w 4724401"/>
              <a:gd name="connsiteY661" fmla="*/ 127638 h 6858000"/>
              <a:gd name="connsiteX662" fmla="*/ 1057230 w 4724401"/>
              <a:gd name="connsiteY662" fmla="*/ 0 h 6858000"/>
              <a:gd name="connsiteX663" fmla="*/ 1111003 w 4724401"/>
              <a:gd name="connsiteY663" fmla="*/ 0 h 6858000"/>
              <a:gd name="connsiteX664" fmla="*/ 1125553 w 4724401"/>
              <a:gd name="connsiteY664" fmla="*/ 52588 h 6858000"/>
              <a:gd name="connsiteX665" fmla="*/ 1304276 w 4724401"/>
              <a:gd name="connsiteY665" fmla="*/ 476275 h 6858000"/>
              <a:gd name="connsiteX666" fmla="*/ 1492066 w 4724401"/>
              <a:gd name="connsiteY666" fmla="*/ 886333 h 6858000"/>
              <a:gd name="connsiteX667" fmla="*/ 1423698 w 4724401"/>
              <a:gd name="connsiteY667" fmla="*/ 710817 h 6858000"/>
              <a:gd name="connsiteX668" fmla="*/ 1357609 w 4724401"/>
              <a:gd name="connsiteY668" fmla="*/ 532892 h 6858000"/>
              <a:gd name="connsiteX669" fmla="*/ 1309550 w 4724401"/>
              <a:gd name="connsiteY669" fmla="*/ 374031 h 6858000"/>
              <a:gd name="connsiteX670" fmla="*/ 1193673 w 4724401"/>
              <a:gd name="connsiteY670" fmla="*/ 49533 h 6858000"/>
              <a:gd name="connsiteX671" fmla="*/ 1164391 w 4724401"/>
              <a:gd name="connsiteY671" fmla="*/ 0 h 6858000"/>
              <a:gd name="connsiteX672" fmla="*/ 1200666 w 4724401"/>
              <a:gd name="connsiteY672" fmla="*/ 0 h 6858000"/>
              <a:gd name="connsiteX673" fmla="*/ 1223408 w 4724401"/>
              <a:gd name="connsiteY673" fmla="*/ 38996 h 6858000"/>
              <a:gd name="connsiteX674" fmla="*/ 1339635 w 4724401"/>
              <a:gd name="connsiteY674" fmla="*/ 365517 h 6858000"/>
              <a:gd name="connsiteX675" fmla="*/ 1387469 w 4724401"/>
              <a:gd name="connsiteY675" fmla="*/ 523079 h 6858000"/>
              <a:gd name="connsiteX676" fmla="*/ 1452685 w 4724401"/>
              <a:gd name="connsiteY676" fmla="*/ 699806 h 6858000"/>
              <a:gd name="connsiteX677" fmla="*/ 1492092 w 4724401"/>
              <a:gd name="connsiteY677" fmla="*/ 800424 h 6858000"/>
              <a:gd name="connsiteX678" fmla="*/ 1455302 w 4724401"/>
              <a:gd name="connsiteY678" fmla="*/ 632913 h 6858000"/>
              <a:gd name="connsiteX679" fmla="*/ 1222336 w 4724401"/>
              <a:gd name="connsiteY679" fmla="*/ 9480 h 6858000"/>
              <a:gd name="connsiteX680" fmla="*/ 1214634 w 4724401"/>
              <a:gd name="connsiteY680" fmla="*/ 0 h 6858000"/>
              <a:gd name="connsiteX681" fmla="*/ 1289827 w 4724401"/>
              <a:gd name="connsiteY681" fmla="*/ 0 h 6858000"/>
              <a:gd name="connsiteX682" fmla="*/ 1321076 w 4724401"/>
              <a:gd name="connsiteY682" fmla="*/ 59722 h 6858000"/>
              <a:gd name="connsiteX683" fmla="*/ 1512579 w 4724401"/>
              <a:gd name="connsiteY683" fmla="*/ 626441 h 6858000"/>
              <a:gd name="connsiteX684" fmla="*/ 1506076 w 4724401"/>
              <a:gd name="connsiteY684" fmla="*/ 1089289 h 6858000"/>
              <a:gd name="connsiteX685" fmla="*/ 1486346 w 4724401"/>
              <a:gd name="connsiteY685" fmla="*/ 1079919 h 6858000"/>
              <a:gd name="connsiteX686" fmla="*/ 1070511 w 4724401"/>
              <a:gd name="connsiteY686" fmla="*/ 48609 h 6858000"/>
              <a:gd name="connsiteX687" fmla="*/ 43151 w 4724401"/>
              <a:gd name="connsiteY687" fmla="*/ 0 h 6858000"/>
              <a:gd name="connsiteX688" fmla="*/ 95283 w 4724401"/>
              <a:gd name="connsiteY688" fmla="*/ 0 h 6858000"/>
              <a:gd name="connsiteX689" fmla="*/ 300708 w 4724401"/>
              <a:gd name="connsiteY689" fmla="*/ 154571 h 6858000"/>
              <a:gd name="connsiteX690" fmla="*/ 530414 w 4724401"/>
              <a:gd name="connsiteY690" fmla="*/ 354673 h 6858000"/>
              <a:gd name="connsiteX691" fmla="*/ 333785 w 4724401"/>
              <a:gd name="connsiteY691" fmla="*/ 161564 h 6858000"/>
              <a:gd name="connsiteX692" fmla="*/ 147005 w 4724401"/>
              <a:gd name="connsiteY692" fmla="*/ 0 h 6858000"/>
              <a:gd name="connsiteX693" fmla="*/ 272509 w 4724401"/>
              <a:gd name="connsiteY693" fmla="*/ 0 h 6858000"/>
              <a:gd name="connsiteX694" fmla="*/ 326276 w 4724401"/>
              <a:gd name="connsiteY694" fmla="*/ 45847 h 6858000"/>
              <a:gd name="connsiteX695" fmla="*/ 823759 w 4724401"/>
              <a:gd name="connsiteY695" fmla="*/ 574145 h 6858000"/>
              <a:gd name="connsiteX696" fmla="*/ 811254 w 4724401"/>
              <a:gd name="connsiteY696" fmla="*/ 665546 h 6858000"/>
              <a:gd name="connsiteX697" fmla="*/ 154042 w 4724401"/>
              <a:gd name="connsiteY697" fmla="*/ 261522 h 6858000"/>
              <a:gd name="connsiteX698" fmla="*/ 13550 w 4724401"/>
              <a:gd name="connsiteY698" fmla="*/ 158423 h 6858000"/>
              <a:gd name="connsiteX699" fmla="*/ 0 w 4724401"/>
              <a:gd name="connsiteY699" fmla="*/ 146618 h 6858000"/>
              <a:gd name="connsiteX700" fmla="*/ 0 w 4724401"/>
              <a:gd name="connsiteY700" fmla="*/ 59161 h 6858000"/>
              <a:gd name="connsiteX701" fmla="*/ 45427 w 4724401"/>
              <a:gd name="connsiteY701" fmla="*/ 101078 h 6858000"/>
              <a:gd name="connsiteX702" fmla="*/ 630103 w 4724401"/>
              <a:gd name="connsiteY702" fmla="*/ 485885 h 6858000"/>
              <a:gd name="connsiteX703" fmla="*/ 532040 w 4724401"/>
              <a:gd name="connsiteY703" fmla="*/ 399359 h 6858000"/>
              <a:gd name="connsiteX704" fmla="*/ 517618 w 4724401"/>
              <a:gd name="connsiteY704" fmla="*/ 385726 h 6858000"/>
              <a:gd name="connsiteX705" fmla="*/ 285074 w 4724401"/>
              <a:gd name="connsiteY705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</a:cxnLst>
            <a:rect l="l" t="t" r="r" b="b"/>
            <a:pathLst>
              <a:path w="47244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4724401" y="6289099"/>
                </a:moveTo>
                <a:lnTo>
                  <a:pt x="4724401" y="6407899"/>
                </a:lnTo>
                <a:lnTo>
                  <a:pt x="4689678" y="6440241"/>
                </a:ln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593999" y="6408904"/>
                  <a:pt x="4626518" y="6376648"/>
                  <a:pt x="4660205" y="6345369"/>
                </a:cubicBezTo>
                <a:close/>
                <a:moveTo>
                  <a:pt x="4724401" y="6198577"/>
                </a:moveTo>
                <a:lnTo>
                  <a:pt x="4724401" y="6238480"/>
                </a:lnTo>
                <a:lnTo>
                  <a:pt x="4689789" y="6268382"/>
                </a:ln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lose/>
                <a:moveTo>
                  <a:pt x="4724401" y="5924240"/>
                </a:moveTo>
                <a:lnTo>
                  <a:pt x="4724401" y="6044002"/>
                </a:lnTo>
                <a:lnTo>
                  <a:pt x="4695216" y="6071545"/>
                </a:lnTo>
                <a:cubicBezTo>
                  <a:pt x="4548599" y="6220767"/>
                  <a:pt x="4426366" y="6399245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49147" y="6364728"/>
                  <a:pt x="4472301" y="6179172"/>
                  <a:pt x="4620848" y="6021419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724401" y="5202141"/>
                </a:moveTo>
                <a:lnTo>
                  <a:pt x="4724401" y="5319690"/>
                </a:lnTo>
                <a:lnTo>
                  <a:pt x="4690088" y="5349711"/>
                </a:lnTo>
                <a:cubicBezTo>
                  <a:pt x="4608685" y="5427949"/>
                  <a:pt x="4537495" y="5522778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lnTo>
                  <a:pt x="4724401" y="5415874"/>
                </a:lnTo>
                <a:lnTo>
                  <a:pt x="4724401" y="5461678"/>
                </a:lnTo>
                <a:lnTo>
                  <a:pt x="4718341" y="5468043"/>
                </a:ln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601957" y="5591693"/>
                  <a:pt x="4641858" y="5563143"/>
                  <a:pt x="4682209" y="5532923"/>
                </a:cubicBezTo>
                <a:lnTo>
                  <a:pt x="4724401" y="5499248"/>
                </a:lnTo>
                <a:lnTo>
                  <a:pt x="4724401" y="5608295"/>
                </a:lnTo>
                <a:lnTo>
                  <a:pt x="4713577" y="5616803"/>
                </a:ln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616120" y="5290612"/>
                  <a:pt x="4648400" y="5259282"/>
                  <a:pt x="4682005" y="5231398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195984" y="4765295"/>
                  <a:pt x="4406452" y="4726316"/>
                  <a:pt x="4618309" y="4699202"/>
                </a:cubicBezTo>
                <a:lnTo>
                  <a:pt x="4724401" y="4687606"/>
                </a:lnTo>
                <a:lnTo>
                  <a:pt x="4724401" y="4773345"/>
                </a:lnTo>
                <a:lnTo>
                  <a:pt x="4671155" y="4778608"/>
                </a:lnTo>
                <a:cubicBezTo>
                  <a:pt x="4474613" y="4803290"/>
                  <a:pt x="4279364" y="4838457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24401" y="4275524"/>
                </a:lnTo>
                <a:lnTo>
                  <a:pt x="4724401" y="4519331"/>
                </a:lnTo>
                <a:lnTo>
                  <a:pt x="4695727" y="4489837"/>
                </a:lnTo>
                <a:cubicBezTo>
                  <a:pt x="4513213" y="4341718"/>
                  <a:pt x="4213060" y="4286653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4287835" y="3252276"/>
                </a:moveTo>
                <a:cubicBezTo>
                  <a:pt x="4291252" y="3250181"/>
                  <a:pt x="4296821" y="3251122"/>
                  <a:pt x="4305321" y="3256953"/>
                </a:cubicBezTo>
                <a:cubicBezTo>
                  <a:pt x="4417921" y="3335817"/>
                  <a:pt x="4526830" y="3418438"/>
                  <a:pt x="4633631" y="3503706"/>
                </a:cubicBezTo>
                <a:lnTo>
                  <a:pt x="4724401" y="3579225"/>
                </a:lnTo>
                <a:lnTo>
                  <a:pt x="4724401" y="3637622"/>
                </a:lnTo>
                <a:lnTo>
                  <a:pt x="4594837" y="3532274"/>
                </a:ln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09378" y="3558235"/>
                  <a:pt x="4660155" y="3608017"/>
                  <a:pt x="4709959" y="3658245"/>
                </a:cubicBezTo>
                <a:lnTo>
                  <a:pt x="4724401" y="3673072"/>
                </a:lnTo>
                <a:lnTo>
                  <a:pt x="4724401" y="3718516"/>
                </a:lnTo>
                <a:lnTo>
                  <a:pt x="4642986" y="3635718"/>
                </a:lnTo>
                <a:cubicBezTo>
                  <a:pt x="4577419" y="3571274"/>
                  <a:pt x="4510044" y="3508184"/>
                  <a:pt x="4440129" y="3448571"/>
                </a:cubicBezTo>
                <a:cubicBezTo>
                  <a:pt x="4477976" y="3543407"/>
                  <a:pt x="4595539" y="3666345"/>
                  <a:pt x="4700658" y="3767518"/>
                </a:cubicBezTo>
                <a:lnTo>
                  <a:pt x="4724401" y="3790032"/>
                </a:lnTo>
                <a:lnTo>
                  <a:pt x="4724401" y="3871856"/>
                </a:lnTo>
                <a:lnTo>
                  <a:pt x="4649232" y="3785028"/>
                </a:lnTo>
                <a:cubicBezTo>
                  <a:pt x="4512119" y="3616669"/>
                  <a:pt x="4392441" y="3442504"/>
                  <a:pt x="4294126" y="3303048"/>
                </a:cubicBezTo>
                <a:cubicBezTo>
                  <a:pt x="4286701" y="3292165"/>
                  <a:pt x="4277584" y="3258559"/>
                  <a:pt x="4287835" y="3252276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20772" y="276387"/>
                  <a:pt x="4473568" y="294979"/>
                  <a:pt x="4628589" y="289746"/>
                </a:cubicBezTo>
                <a:lnTo>
                  <a:pt x="4724401" y="281632"/>
                </a:lnTo>
                <a:lnTo>
                  <a:pt x="4724401" y="330664"/>
                </a:lnTo>
                <a:lnTo>
                  <a:pt x="4657975" y="338772"/>
                </a:lnTo>
                <a:cubicBezTo>
                  <a:pt x="4512264" y="350060"/>
                  <a:pt x="4368090" y="341672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427343" y="550152"/>
                  <a:pt x="4511990" y="638932"/>
                  <a:pt x="4599604" y="723178"/>
                </a:cubicBezTo>
                <a:lnTo>
                  <a:pt x="4724401" y="833497"/>
                </a:lnTo>
                <a:lnTo>
                  <a:pt x="4724401" y="950118"/>
                </a:lnTo>
                <a:lnTo>
                  <a:pt x="4655015" y="891426"/>
                </a:ln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457197"/>
            <a:ext cx="11734800" cy="5943606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100" y="611120"/>
            <a:ext cx="4953000" cy="1216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sz="3700" dirty="0"/>
              <a:t>Data SET</a:t>
            </a:r>
            <a:br>
              <a:rPr kumimoji="1" lang="en-US" altLang="ko-KR" sz="3700" dirty="0"/>
            </a:br>
            <a:endParaRPr lang="en-US" sz="37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66FF043-F7F6-C29F-6A57-8EBC00D99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524000"/>
            <a:ext cx="5333996" cy="4572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3184DE-0FB4-59D6-BF88-5E44541D2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1" y="1371600"/>
            <a:ext cx="5638800" cy="466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22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kumimoji="1" lang="en-US" altLang="ko-KR" sz="3400" dirty="0">
                <a:latin typeface="+mj-lt"/>
                <a:cs typeface="굴림" pitchFamily="50" charset="-127"/>
              </a:rPr>
              <a:t>SYSTEM DIAGRAM</a:t>
            </a:r>
            <a:br>
              <a:rPr kumimoji="1" lang="en-US" altLang="ko-KR" sz="3400" dirty="0">
                <a:latin typeface="+mj-lt"/>
                <a:cs typeface="굴림" pitchFamily="50" charset="-127"/>
              </a:rPr>
            </a:br>
            <a:endParaRPr lang="en-US" sz="3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253687-9833-8CF0-E257-CDDC2FC7274B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IT20247140   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Disanayaka D.M.N.J.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</a:t>
            </a:r>
          </a:p>
        </p:txBody>
      </p:sp>
      <p:pic>
        <p:nvPicPr>
          <p:cNvPr id="10" name="Content Placeholder 9" descr="A diagram of a patient in a medical device&#10;&#10;Description automatically generated">
            <a:extLst>
              <a:ext uri="{FF2B5EF4-FFF2-40B4-BE49-F238E27FC236}">
                <a16:creationId xmlns:a16="http://schemas.microsoft.com/office/drawing/2014/main" id="{ED7E4C60-A7D6-7EF6-849E-8216CCAD1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909" y="1650174"/>
            <a:ext cx="4829131" cy="4351338"/>
          </a:xfrm>
        </p:spPr>
      </p:pic>
    </p:spTree>
    <p:extLst>
      <p:ext uri="{BB962C8B-B14F-4D97-AF65-F5344CB8AC3E}">
        <p14:creationId xmlns:p14="http://schemas.microsoft.com/office/powerpoint/2010/main" val="18891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kumimoji="1" lang="en-US" altLang="ko-KR" sz="3400" dirty="0">
                <a:latin typeface="+mj-lt"/>
                <a:cs typeface="굴림" pitchFamily="50" charset="-127"/>
              </a:rPr>
              <a:t>Completion Of the project</a:t>
            </a:r>
            <a:br>
              <a:rPr kumimoji="1" lang="en-US" altLang="ko-KR" sz="3400" dirty="0">
                <a:latin typeface="+mj-lt"/>
                <a:cs typeface="굴림" pitchFamily="50" charset="-127"/>
              </a:rPr>
            </a:br>
            <a:endParaRPr lang="en-US" sz="3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253687-9833-8CF0-E257-CDDC2FC7274B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IT20247140   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Disanayaka D.M.N.J.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</a:t>
            </a:r>
          </a:p>
        </p:txBody>
      </p:sp>
      <p:pic>
        <p:nvPicPr>
          <p:cNvPr id="7" name="Content Placeholder 6" descr="A graph with orange rectangles">
            <a:extLst>
              <a:ext uri="{FF2B5EF4-FFF2-40B4-BE49-F238E27FC236}">
                <a16:creationId xmlns:a16="http://schemas.microsoft.com/office/drawing/2014/main" id="{F2AEC506-09BD-BC19-B318-CA23E88B8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281" y="1478280"/>
            <a:ext cx="12369281" cy="5145024"/>
          </a:xfrm>
        </p:spPr>
      </p:pic>
    </p:spTree>
    <p:extLst>
      <p:ext uri="{BB962C8B-B14F-4D97-AF65-F5344CB8AC3E}">
        <p14:creationId xmlns:p14="http://schemas.microsoft.com/office/powerpoint/2010/main" val="387658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 fontScale="90000"/>
          </a:bodyPr>
          <a:lstStyle/>
          <a:p>
            <a:r>
              <a:rPr kumimoji="1" lang="en-US" altLang="ko-KR" sz="3400" dirty="0">
                <a:latin typeface="+mj-lt"/>
                <a:cs typeface="굴림" pitchFamily="50" charset="-127"/>
              </a:rPr>
              <a:t>TECHNOLOGIES, TECHNIQUES AND ALGORITHMS </a:t>
            </a:r>
            <a:br>
              <a:rPr kumimoji="1" lang="en-US" altLang="ko-KR" sz="3400" dirty="0">
                <a:latin typeface="+mj-lt"/>
                <a:cs typeface="굴림" pitchFamily="50" charset="-127"/>
              </a:rPr>
            </a:br>
            <a:br>
              <a:rPr kumimoji="1" lang="en-US" altLang="ko-KR" sz="3400" dirty="0">
                <a:latin typeface="+mj-lt"/>
                <a:cs typeface="굴림" pitchFamily="50" charset="-127"/>
              </a:rPr>
            </a:br>
            <a:endParaRPr lang="en-US" sz="3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237F4-7246-7CA4-1A51-7CA0E6B5C3B8}"/>
              </a:ext>
            </a:extLst>
          </p:cNvPr>
          <p:cNvGrpSpPr/>
          <p:nvPr/>
        </p:nvGrpSpPr>
        <p:grpSpPr>
          <a:xfrm>
            <a:off x="6898617" y="0"/>
            <a:ext cx="4490766" cy="4507971"/>
            <a:chOff x="828295" y="1813605"/>
            <a:chExt cx="4490766" cy="45079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77F14AF-6808-3012-C0EA-41874F054314}"/>
                </a:ext>
              </a:extLst>
            </p:cNvPr>
            <p:cNvSpPr/>
            <p:nvPr/>
          </p:nvSpPr>
          <p:spPr>
            <a:xfrm>
              <a:off x="828295" y="1813605"/>
              <a:ext cx="4490766" cy="4507971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1" font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cs typeface="Calibri"/>
                </a:rPr>
                <a:t>TECHNOLOGIES</a:t>
              </a:r>
            </a:p>
            <a:p>
              <a:pPr lvl="1" fontAlgn="ctr"/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endParaRPr>
            </a:p>
            <a:p>
              <a:pPr marL="800100" lvl="1" indent="-342900" fontAlgn="ctr">
                <a:buFont typeface="Wingdings" panose="05000000000000000000" pitchFamily="2" charset="2"/>
                <a:buChar char="Ø"/>
              </a:pPr>
              <a:r>
                <a:rPr lang="en-US" sz="2000" dirty="0">
                  <a:effectLst/>
                  <a:latin typeface="+mj-lt"/>
                </a:rPr>
                <a:t>React Native</a:t>
              </a:r>
              <a:r>
                <a:rPr lang="en-US" sz="2000" dirty="0">
                  <a:latin typeface="+mj-lt"/>
                </a:rPr>
                <a:t> </a:t>
              </a:r>
              <a:endParaRPr lang="en-US" sz="2000" dirty="0">
                <a:effectLst/>
                <a:latin typeface="+mj-lt"/>
                <a:cs typeface="Calibri Light"/>
              </a:endParaRPr>
            </a:p>
            <a:p>
              <a:pPr marL="800100" lvl="1" indent="-342900"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  <a:latin typeface="Calibri"/>
                  <a:cs typeface="Calibri"/>
                </a:rPr>
                <a:t>Accelerometer</a:t>
              </a:r>
            </a:p>
            <a:p>
              <a:pPr marL="800100" lvl="1" indent="-342900"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  <a:latin typeface="Calibri"/>
                  <a:cs typeface="Calibri"/>
                </a:rPr>
                <a:t>Gyroscope</a:t>
              </a:r>
            </a:p>
            <a:p>
              <a:pPr marL="800100" lvl="1" indent="-342900">
                <a:buFont typeface="Wingdings" panose="05000000000000000000" pitchFamily="2" charset="2"/>
                <a:buChar char="Ø"/>
              </a:pPr>
              <a:r>
                <a:rPr lang="en-US" sz="2000" dirty="0">
                  <a:solidFill>
                    <a:schemeClr val="bg1"/>
                  </a:solidFill>
                  <a:latin typeface="Calibri"/>
                  <a:cs typeface="Calibri"/>
                </a:rPr>
                <a:t>Heart rate sensors</a:t>
              </a:r>
            </a:p>
            <a:p>
              <a:pPr marL="800100" lvl="1" indent="-342900">
                <a:buFont typeface="Wingdings" panose="05000000000000000000" pitchFamily="2" charset="2"/>
                <a:buChar char="Ø"/>
              </a:pPr>
              <a:endParaRPr lang="en-US" dirty="0">
                <a:solidFill>
                  <a:schemeClr val="bg1"/>
                </a:solidFill>
                <a:cs typeface="Calibri" panose="020F0502020204030204"/>
              </a:endParaRPr>
            </a:p>
            <a:p>
              <a:pPr marL="800100" lvl="1" indent="-342900" fontAlgn="ctr">
                <a:buFont typeface="Wingdings" panose="05000000000000000000" pitchFamily="2" charset="2"/>
                <a:buChar char="Ø"/>
              </a:pPr>
              <a:endParaRPr lang="en-US" sz="2000" dirty="0">
                <a:latin typeface="+mj-lt"/>
                <a:cs typeface="Calibri Light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791552D-20C8-4363-711E-68109C0EF66A}"/>
                </a:ext>
              </a:extLst>
            </p:cNvPr>
            <p:cNvPicPr/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7308" y="2091056"/>
              <a:ext cx="1008380" cy="1008380"/>
            </a:xfrm>
            <a:prstGeom prst="rect">
              <a:avLst/>
            </a:prstGeom>
          </p:spPr>
        </p:pic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8306C8C2-0AF5-1E27-81B9-DA74F04A4AF4}"/>
              </a:ext>
            </a:extLst>
          </p:cNvPr>
          <p:cNvSpPr/>
          <p:nvPr/>
        </p:nvSpPr>
        <p:spPr>
          <a:xfrm>
            <a:off x="2682025" y="1936687"/>
            <a:ext cx="3967929" cy="270769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/>
              </a:rPr>
              <a:t> 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/>
              </a:rPr>
              <a:t>TECHNIQUES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/>
            </a:endParaRPr>
          </a:p>
          <a:p>
            <a:pPr algn="ctr"/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/>
              <a:cs typeface="+mn-lt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ea typeface="+mn-lt"/>
                <a:cs typeface="+mn-lt"/>
              </a:rPr>
              <a:t>Google Analytics</a:t>
            </a:r>
            <a:endParaRPr lang="en-US" dirty="0">
              <a:cs typeface="Calibri" panose="020F0502020204030204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ea typeface="+mn-lt"/>
                <a:cs typeface="+mn-lt"/>
              </a:rPr>
              <a:t> Deep Learnings Algorithms</a:t>
            </a:r>
            <a:endParaRPr lang="en-US" dirty="0">
              <a:cs typeface="Calibri" panose="020F0502020204030204"/>
            </a:endParaRPr>
          </a:p>
          <a:p>
            <a:pPr lvl="1"/>
            <a:endParaRPr lang="en-US" dirty="0">
              <a:cs typeface="Calibri" panose="020F0502020204030204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FE024F-AEBE-8B6B-4AC8-C60DBE3B250B}"/>
              </a:ext>
            </a:extLst>
          </p:cNvPr>
          <p:cNvSpPr/>
          <p:nvPr/>
        </p:nvSpPr>
        <p:spPr>
          <a:xfrm>
            <a:off x="-9144" y="3925198"/>
            <a:ext cx="3325800" cy="2309149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/>
              </a:rPr>
              <a:t>ALGORITHMS</a:t>
            </a:r>
          </a:p>
          <a:p>
            <a:pPr algn="ctr"/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/>
                <a:cs typeface="Calibri"/>
              </a:rPr>
              <a:t>Convolutional Neural Networks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dirty="0">
                <a:ea typeface="+mn-lt"/>
                <a:cs typeface="+mn-lt"/>
              </a:rPr>
              <a:t>Recurrent Neural Networks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5A4AF3-7CAD-C4E5-1DB5-3C466C1B511B}"/>
              </a:ext>
            </a:extLst>
          </p:cNvPr>
          <p:cNvSpPr/>
          <p:nvPr/>
        </p:nvSpPr>
        <p:spPr>
          <a:xfrm>
            <a:off x="0" y="6613480"/>
            <a:ext cx="12191999" cy="206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IT20247140   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Disanayaka D.M.N.J.</a:t>
            </a:r>
            <a:r>
              <a:rPr lang="en-US" sz="1800" dirty="0">
                <a:solidFill>
                  <a:schemeClr val="tx1"/>
                </a:solidFill>
              </a:rPr>
              <a:t> |</a:t>
            </a: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TMP-2023-24-042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4E19AA-DF66-AF43-FAB0-1375558A42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6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stethoscope&#10;&#10;Description automatically generated">
            <a:extLst>
              <a:ext uri="{FF2B5EF4-FFF2-40B4-BE49-F238E27FC236}">
                <a16:creationId xmlns:a16="http://schemas.microsoft.com/office/drawing/2014/main" id="{D3500E81-2578-CBCC-7D27-960D5E02E2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1" r="-1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kumimoji="1" lang="en-US" altLang="ko-KR" sz="3400">
                <a:latin typeface="+mj-lt"/>
                <a:cs typeface="굴림" pitchFamily="50" charset="-127"/>
              </a:rPr>
              <a:t>BACKGROUND</a:t>
            </a:r>
            <a:br>
              <a:rPr kumimoji="1" lang="en-US" altLang="ko-KR" sz="3400">
                <a:latin typeface="+mj-lt"/>
                <a:cs typeface="굴림" pitchFamily="50" charset="-127"/>
              </a:rPr>
            </a:br>
            <a:endParaRPr lang="en-U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2C545-811A-AB77-8A75-70D311574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 lnSpcReduction="10000"/>
          </a:bodyPr>
          <a:lstStyle/>
          <a:p>
            <a:pPr marL="0" indent="0"/>
            <a:r>
              <a:rPr lang="en-US" sz="2400" dirty="0">
                <a:latin typeface="Tw Cen MT Condensed (Headings)"/>
                <a:ea typeface="+mj-lt"/>
                <a:cs typeface="+mj-lt"/>
              </a:rPr>
              <a:t>	Parkinson's disease is characterized by motor symptoms, such as tremors, rigidity, and bradykinesia, as well as non-motor symptoms, including cognitive impairment, depression, and sleep disorders.</a:t>
            </a:r>
          </a:p>
          <a:p>
            <a:pPr marL="0" indent="0"/>
            <a:r>
              <a:rPr lang="en-US" sz="2400" dirty="0">
                <a:latin typeface="Tw Cen MT Condensed (Headings)"/>
                <a:ea typeface="+mj-lt"/>
                <a:cs typeface="+mj-lt"/>
              </a:rPr>
              <a:t>	While there is no cure for Parkinson's disease, we believe that emerging technologies can play a significant role in monitoring and managing the disease more effectively.</a:t>
            </a:r>
          </a:p>
          <a:p>
            <a:endParaRPr lang="en-US" sz="1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9E8530-9380-B3BF-D756-E951521F7F1A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IT20247140   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Disanayaka D.M.N.J.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D6421-F515-0F42-D204-B83380D8B9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31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860" y="117348"/>
            <a:ext cx="4992624" cy="1243584"/>
          </a:xfrm>
        </p:spPr>
        <p:txBody>
          <a:bodyPr anchor="ctr">
            <a:normAutofit fontScale="90000"/>
          </a:bodyPr>
          <a:lstStyle/>
          <a:p>
            <a:r>
              <a:rPr lang="en-US" altLang="ko-KR" sz="3200" dirty="0">
                <a:solidFill>
                  <a:srgbClr val="00B0F0"/>
                </a:solidFill>
              </a:rPr>
              <a:t>SYSTEM, PERSONNEL AND SOFTWARE SPECIFICATION REQUIREMENTS</a:t>
            </a:r>
            <a:br>
              <a:rPr kumimoji="1" lang="en-US" altLang="ko-KR" sz="3400" dirty="0">
                <a:latin typeface="+mj-lt"/>
                <a:cs typeface="굴림" pitchFamily="50" charset="-127"/>
              </a:rPr>
            </a:br>
            <a:endParaRPr lang="en-US" sz="3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25680-B197-5402-1333-902EDD950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72" y="998538"/>
            <a:ext cx="3690454" cy="309466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SOFTWARE</a:t>
            </a:r>
            <a:r>
              <a:rPr lang="en-US" sz="2000" b="1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altLang="ko-KR" sz="20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REQUIREMENTS</a:t>
            </a:r>
            <a:endParaRPr lang="en-US" sz="2000" b="1" dirty="0">
              <a:solidFill>
                <a:schemeClr val="tx1"/>
              </a:solidFill>
              <a:effectLst/>
              <a:latin typeface="+mj-lt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</a:rPr>
              <a:t> 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</a:rPr>
              <a:t>React Native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</a:rPr>
              <a:t>  Python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</a:rPr>
              <a:t>  Flask Server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</a:rPr>
              <a:t>Jupyter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</a:rPr>
              <a:t> Notebook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</a:rPr>
              <a:t> 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</a:rPr>
              <a:t>Intellij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</a:rPr>
              <a:t> Idea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effectLst/>
              <a:latin typeface="+mj-lt"/>
            </a:endParaRPr>
          </a:p>
          <a:p>
            <a:pPr marL="0">
              <a:spcBef>
                <a:spcPts val="0"/>
              </a:spcBef>
            </a:pPr>
            <a:endParaRPr lang="en-US" sz="1800" i="0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49B6DF48-28DC-0B75-F63D-1487E8B71AB3}"/>
              </a:ext>
            </a:extLst>
          </p:cNvPr>
          <p:cNvSpPr txBox="1">
            <a:spLocks/>
          </p:cNvSpPr>
          <p:nvPr/>
        </p:nvSpPr>
        <p:spPr>
          <a:xfrm>
            <a:off x="4510860" y="1478280"/>
            <a:ext cx="3501182" cy="2527236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/>
              </a:rPr>
              <a:t>FUNCTIONAL REQUIREMENTS</a:t>
            </a:r>
          </a:p>
          <a:p>
            <a:pPr marL="0" indent="0">
              <a:spcBef>
                <a:spcPts val="0"/>
              </a:spcBef>
            </a:pPr>
            <a:endParaRPr lang="en-US" sz="1800" i="0" dirty="0"/>
          </a:p>
          <a:p>
            <a:pPr marL="57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ea typeface="맑은 고딕"/>
              </a:rPr>
              <a:t>System should be analyzing data sets using deep learning algorithms and identify what is the stage.</a:t>
            </a:r>
            <a:endParaRPr lang="en-US" sz="1800" i="0" dirty="0">
              <a:ea typeface="맑은 고딕"/>
              <a:cs typeface="Calibri Light"/>
            </a:endParaRPr>
          </a:p>
          <a:p>
            <a:pPr marL="57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i="0" dirty="0"/>
          </a:p>
          <a:p>
            <a:pPr marL="57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ea typeface="맑은 고딕"/>
              </a:rPr>
              <a:t>System should be analyzing data sets using google analytics.</a:t>
            </a:r>
            <a:endParaRPr lang="en-US" sz="1800" i="0" dirty="0">
              <a:ea typeface="맑은 고딕"/>
              <a:cs typeface="Calibri Light"/>
            </a:endParaRPr>
          </a:p>
          <a:p>
            <a:pPr marL="57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i="0" dirty="0"/>
          </a:p>
          <a:p>
            <a:pPr marL="57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ea typeface="맑은 고딕"/>
              </a:rPr>
              <a:t>System should be able to get the  accurate data from Patient .</a:t>
            </a:r>
            <a:endParaRPr lang="en-US" sz="1800" i="0" dirty="0">
              <a:ea typeface="맑은 고딕"/>
              <a:cs typeface="Calibri Light"/>
            </a:endParaRPr>
          </a:p>
          <a:p>
            <a:endParaRPr lang="en-US" altLang="ko-KR" sz="1800" i="0" dirty="0"/>
          </a:p>
          <a:p>
            <a:endParaRPr lang="en-US" altLang="ko-KR" sz="2400" i="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0A038A8E-BDB3-8A42-8788-6451CBB6AED1}"/>
              </a:ext>
            </a:extLst>
          </p:cNvPr>
          <p:cNvSpPr txBox="1">
            <a:spLocks/>
          </p:cNvSpPr>
          <p:nvPr/>
        </p:nvSpPr>
        <p:spPr>
          <a:xfrm>
            <a:off x="8498828" y="1451276"/>
            <a:ext cx="3255403" cy="289228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 FUNCTIONAL REQUIREMENTS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2400" b="1" i="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Interfaces should be User-friendly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r>
              <a:rPr lang="en-US" sz="1800" i="0" dirty="0">
                <a:effectLst/>
              </a:rPr>
              <a:t>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Application should properly work for cross platform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1800" i="0" dirty="0">
              <a:effectLst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Application should be reliable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1800" i="0" dirty="0">
              <a:effectLst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Higher accuracy of results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1800" i="0" dirty="0">
              <a:effectLst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Results should be more efficient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1800" i="0" dirty="0">
              <a:effectLst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Application should be able to give fast results</a:t>
            </a:r>
          </a:p>
          <a:p>
            <a:endParaRPr lang="en-US" altLang="ko-KR" sz="2400" i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8D5A65-B463-0A3E-6F1A-4ABD0808468E}"/>
              </a:ext>
            </a:extLst>
          </p:cNvPr>
          <p:cNvSpPr/>
          <p:nvPr/>
        </p:nvSpPr>
        <p:spPr>
          <a:xfrm>
            <a:off x="4138066" y="4172432"/>
            <a:ext cx="4360761" cy="17837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PERSONNEL REQUIREMENTS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Dr . </a:t>
            </a:r>
            <a:r>
              <a:rPr lang="en-US" dirty="0" err="1">
                <a:ea typeface="+mn-lt"/>
                <a:cs typeface="+mn-lt"/>
              </a:rPr>
              <a:t>Dilum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Palliyaguru</a:t>
            </a:r>
            <a:r>
              <a:rPr lang="en-US" dirty="0">
                <a:ea typeface="+mn-lt"/>
                <a:cs typeface="+mn-lt"/>
              </a:rPr>
              <a:t>– External Supervisor</a:t>
            </a:r>
            <a:endParaRPr lang="en-US" sz="1800" dirty="0">
              <a:effectLst/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Neurologist At Teaching Hospital Kurunegala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04AFA4-7AA2-8019-32B6-372AE0EA5A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3697057-B558-2A87-F40F-51B7E66FF367}"/>
              </a:ext>
            </a:extLst>
          </p:cNvPr>
          <p:cNvSpPr/>
          <p:nvPr/>
        </p:nvSpPr>
        <p:spPr>
          <a:xfrm>
            <a:off x="0" y="6613480"/>
            <a:ext cx="12191999" cy="206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IT20247140   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Disanayaka D.M.N.J.</a:t>
            </a:r>
            <a:r>
              <a:rPr lang="en-US" sz="1800" dirty="0">
                <a:solidFill>
                  <a:schemeClr val="tx1"/>
                </a:solidFill>
              </a:rPr>
              <a:t> |</a:t>
            </a: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TMP-2023-24-042 </a:t>
            </a:r>
          </a:p>
        </p:txBody>
      </p:sp>
    </p:spTree>
    <p:extLst>
      <p:ext uri="{BB962C8B-B14F-4D97-AF65-F5344CB8AC3E}">
        <p14:creationId xmlns:p14="http://schemas.microsoft.com/office/powerpoint/2010/main" val="2764457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53" y="150228"/>
            <a:ext cx="4992624" cy="1243584"/>
          </a:xfrm>
        </p:spPr>
        <p:txBody>
          <a:bodyPr anchor="ctr">
            <a:normAutofit/>
          </a:bodyPr>
          <a:lstStyle/>
          <a:p>
            <a:r>
              <a:rPr kumimoji="1" lang="en-US" sz="3400" dirty="0">
                <a:solidFill>
                  <a:schemeClr val="accent1"/>
                </a:solidFill>
              </a:rPr>
              <a:t>WORK BRAKEDOWN STRUCTURE</a:t>
            </a:r>
            <a:endParaRPr lang="en-US" sz="3400" dirty="0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B52B74-D305-B9A0-0B15-D4780BBF21EF}"/>
              </a:ext>
            </a:extLst>
          </p:cNvPr>
          <p:cNvGrpSpPr/>
          <p:nvPr/>
        </p:nvGrpSpPr>
        <p:grpSpPr>
          <a:xfrm>
            <a:off x="232852" y="1560932"/>
            <a:ext cx="11744585" cy="4969785"/>
            <a:chOff x="250727" y="410459"/>
            <a:chExt cx="11744585" cy="496978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9DBEC3E-E1D5-E34E-EA05-5F7558A9883E}"/>
                </a:ext>
              </a:extLst>
            </p:cNvPr>
            <p:cNvSpPr/>
            <p:nvPr/>
          </p:nvSpPr>
          <p:spPr>
            <a:xfrm>
              <a:off x="3330058" y="410459"/>
              <a:ext cx="5206480" cy="68825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Wearable Device for Real-Time </a:t>
              </a: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Symptom Monitoring and give </a:t>
              </a: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recommendations for doctor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D8F6A87-12D6-36AB-5DEC-6B0985128ECA}"/>
                </a:ext>
              </a:extLst>
            </p:cNvPr>
            <p:cNvCxnSpPr>
              <a:cxnSpLocks/>
              <a:stCxn id="5" idx="2"/>
              <a:endCxn id="17" idx="0"/>
            </p:cNvCxnSpPr>
            <p:nvPr/>
          </p:nvCxnSpPr>
          <p:spPr>
            <a:xfrm>
              <a:off x="5933298" y="1098717"/>
              <a:ext cx="5379" cy="8185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146306B-B8F5-74AE-3C79-7558EC6AD6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555" y="1479749"/>
              <a:ext cx="9751108" cy="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03196CB-A53C-D36C-2EF3-C1B30B6EB38B}"/>
                </a:ext>
              </a:extLst>
            </p:cNvPr>
            <p:cNvCxnSpPr/>
            <p:nvPr/>
          </p:nvCxnSpPr>
          <p:spPr>
            <a:xfrm>
              <a:off x="1022555" y="1479755"/>
              <a:ext cx="0" cy="4277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EF84F-11FD-B5F3-9735-AD8C9B00CE52}"/>
                </a:ext>
              </a:extLst>
            </p:cNvPr>
            <p:cNvCxnSpPr/>
            <p:nvPr/>
          </p:nvCxnSpPr>
          <p:spPr>
            <a:xfrm>
              <a:off x="3406878" y="1479754"/>
              <a:ext cx="0" cy="4277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93410FD-4ED6-0091-7268-4986BF7D7750}"/>
                </a:ext>
              </a:extLst>
            </p:cNvPr>
            <p:cNvCxnSpPr>
              <a:cxnSpLocks/>
            </p:cNvCxnSpPr>
            <p:nvPr/>
          </p:nvCxnSpPr>
          <p:spPr>
            <a:xfrm>
              <a:off x="8745775" y="1456206"/>
              <a:ext cx="1" cy="4655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228EC42-77D8-A743-9EE3-534E1267E1F0}"/>
                </a:ext>
              </a:extLst>
            </p:cNvPr>
            <p:cNvSpPr/>
            <p:nvPr/>
          </p:nvSpPr>
          <p:spPr>
            <a:xfrm>
              <a:off x="250727" y="1927121"/>
              <a:ext cx="1543655" cy="42769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1. INITIATION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3DE7ABC-A0E2-2C68-C4EC-6FE13AFAC628}"/>
                </a:ext>
              </a:extLst>
            </p:cNvPr>
            <p:cNvSpPr/>
            <p:nvPr/>
          </p:nvSpPr>
          <p:spPr>
            <a:xfrm>
              <a:off x="2605560" y="1922197"/>
              <a:ext cx="1543655" cy="41295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2. PLANNING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3B0A604-09D2-146F-2AF3-54DE57015419}"/>
                </a:ext>
              </a:extLst>
            </p:cNvPr>
            <p:cNvSpPr/>
            <p:nvPr/>
          </p:nvSpPr>
          <p:spPr>
            <a:xfrm>
              <a:off x="4962828" y="1917291"/>
              <a:ext cx="1951697" cy="42769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3.DESIGN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3C9F13A-DDDB-0A78-028B-16105B332C33}"/>
                </a:ext>
              </a:extLst>
            </p:cNvPr>
            <p:cNvSpPr/>
            <p:nvPr/>
          </p:nvSpPr>
          <p:spPr>
            <a:xfrm>
              <a:off x="7686353" y="1922193"/>
              <a:ext cx="2118844" cy="41295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4. IMPLEMENTATION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2D8732A-8B5A-BF09-4601-C40D5D647796}"/>
                </a:ext>
              </a:extLst>
            </p:cNvPr>
            <p:cNvSpPr/>
            <p:nvPr/>
          </p:nvSpPr>
          <p:spPr>
            <a:xfrm>
              <a:off x="10001836" y="1907457"/>
              <a:ext cx="1607580" cy="40803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5. FINALIZE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F27ADF-D05B-BAE5-2943-9FBF3917416A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10805626" y="1453747"/>
              <a:ext cx="0" cy="4537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4291FDD-D4B5-4B8D-8F11-2F9723A9A535}"/>
                </a:ext>
              </a:extLst>
            </p:cNvPr>
            <p:cNvGrpSpPr/>
            <p:nvPr/>
          </p:nvGrpSpPr>
          <p:grpSpPr>
            <a:xfrm>
              <a:off x="373625" y="2354820"/>
              <a:ext cx="1907455" cy="2522014"/>
              <a:chOff x="373625" y="2354820"/>
              <a:chExt cx="1907455" cy="2522014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9883D37-51AC-DBDB-A3EC-9C517D2B16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626" y="2354820"/>
                <a:ext cx="0" cy="236466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8D95FEEF-611E-2027-327A-234D65A08922}"/>
                  </a:ext>
                </a:extLst>
              </p:cNvPr>
              <p:cNvSpPr/>
              <p:nvPr/>
            </p:nvSpPr>
            <p:spPr>
              <a:xfrm>
                <a:off x="570266" y="2767757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Identify the Research Problem</a:t>
                </a:r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C11662C8-801D-857D-A840-2DE18F6344E9}"/>
                  </a:ext>
                </a:extLst>
              </p:cNvPr>
              <p:cNvSpPr/>
              <p:nvPr/>
            </p:nvSpPr>
            <p:spPr>
              <a:xfrm>
                <a:off x="570266" y="3335590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Topic Assessment Form</a:t>
                </a: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6660C2A9-7A36-AC10-19B9-662340A2CF8D}"/>
                  </a:ext>
                </a:extLst>
              </p:cNvPr>
              <p:cNvSpPr/>
              <p:nvPr/>
            </p:nvSpPr>
            <p:spPr>
              <a:xfrm>
                <a:off x="570266" y="3903423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Charter Document and Cover Sheet</a:t>
                </a:r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F9173E69-5F03-DE44-7AC5-3D454A3FD6A1}"/>
                  </a:ext>
                </a:extLst>
              </p:cNvPr>
              <p:cNvSpPr/>
              <p:nvPr/>
            </p:nvSpPr>
            <p:spPr>
              <a:xfrm>
                <a:off x="570266" y="4473711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Project Proposal and Presentation</a:t>
                </a: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B84BA7-213A-7878-74B5-424D6614285A}"/>
                  </a:ext>
                </a:extLst>
              </p:cNvPr>
              <p:cNvCxnSpPr>
                <a:stCxn id="64" idx="1"/>
              </p:cNvCxnSpPr>
              <p:nvPr/>
            </p:nvCxnSpPr>
            <p:spPr>
              <a:xfrm flipH="1" flipV="1">
                <a:off x="373626" y="2969318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358CBCC-DF39-DF61-C154-AC675DB45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3625" y="3549391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B28E4ED-131D-7C6D-6A5D-43E866228FAD}"/>
                  </a:ext>
                </a:extLst>
              </p:cNvPr>
              <p:cNvCxnSpPr/>
              <p:nvPr/>
            </p:nvCxnSpPr>
            <p:spPr>
              <a:xfrm flipH="1" flipV="1">
                <a:off x="373625" y="4129463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4B22E47-7206-FAF6-7AD5-A427B6084186}"/>
                  </a:ext>
                </a:extLst>
              </p:cNvPr>
              <p:cNvCxnSpPr/>
              <p:nvPr/>
            </p:nvCxnSpPr>
            <p:spPr>
              <a:xfrm flipH="1" flipV="1">
                <a:off x="373625" y="4709534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5EE428C-E664-E9D4-3518-64F0361FA998}"/>
                </a:ext>
              </a:extLst>
            </p:cNvPr>
            <p:cNvGrpSpPr/>
            <p:nvPr/>
          </p:nvGrpSpPr>
          <p:grpSpPr>
            <a:xfrm>
              <a:off x="5203708" y="2364640"/>
              <a:ext cx="1998393" cy="3015604"/>
              <a:chOff x="373625" y="2354820"/>
              <a:chExt cx="1998393" cy="3015604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C79B4A7-0C8D-DCB4-73E5-55C07D100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626" y="2354820"/>
                <a:ext cx="0" cy="301560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4DA20390-CA00-5C96-4D93-7201D6905A72}"/>
                  </a:ext>
                </a:extLst>
              </p:cNvPr>
              <p:cNvSpPr/>
              <p:nvPr/>
            </p:nvSpPr>
            <p:spPr>
              <a:xfrm>
                <a:off x="570266" y="2767757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i="0">
                    <a:solidFill>
                      <a:schemeClr val="bg1"/>
                    </a:solidFill>
                    <a:effectLst/>
                  </a:rPr>
                  <a:t>Create use case diagram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A92C7CC-95A8-0889-BAA1-6CC5D2C28252}"/>
                  </a:ext>
                </a:extLst>
              </p:cNvPr>
              <p:cNvSpPr/>
              <p:nvPr/>
            </p:nvSpPr>
            <p:spPr>
              <a:xfrm>
                <a:off x="570266" y="3335590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i="0">
                    <a:solidFill>
                      <a:schemeClr val="bg1"/>
                    </a:solidFill>
                    <a:effectLst/>
                  </a:rPr>
                  <a:t>Create ER diagram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6D5CF8C0-E57E-E387-ADA0-689F79FB75C2}"/>
                  </a:ext>
                </a:extLst>
              </p:cNvPr>
              <p:cNvSpPr/>
              <p:nvPr/>
            </p:nvSpPr>
            <p:spPr>
              <a:xfrm>
                <a:off x="570266" y="3903423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i="0">
                    <a:solidFill>
                      <a:schemeClr val="bg1"/>
                    </a:solidFill>
                    <a:effectLst/>
                  </a:rPr>
                  <a:t>Create Sequence Diagram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DCDA40CA-95E1-0B8A-0E9F-5D070A69F247}"/>
                  </a:ext>
                </a:extLst>
              </p:cNvPr>
              <p:cNvSpPr/>
              <p:nvPr/>
            </p:nvSpPr>
            <p:spPr>
              <a:xfrm>
                <a:off x="570266" y="4473711"/>
                <a:ext cx="1801752" cy="518201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i="0">
                    <a:solidFill>
                      <a:schemeClr val="bg1"/>
                    </a:solidFill>
                    <a:effectLst/>
                  </a:rPr>
                  <a:t>Design Wireframes for mobile  and web applications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98EB2E3-2F8B-501A-A392-6594E1794E4B}"/>
                  </a:ext>
                </a:extLst>
              </p:cNvPr>
              <p:cNvCxnSpPr>
                <a:stCxn id="55" idx="1"/>
              </p:cNvCxnSpPr>
              <p:nvPr/>
            </p:nvCxnSpPr>
            <p:spPr>
              <a:xfrm flipH="1" flipV="1">
                <a:off x="373626" y="2969318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D332FD6-F9E0-4095-FA6B-80164DBCA4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3625" y="3549391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D3F2B63-55C3-2F77-A945-C623ADAAC956}"/>
                  </a:ext>
                </a:extLst>
              </p:cNvPr>
              <p:cNvCxnSpPr/>
              <p:nvPr/>
            </p:nvCxnSpPr>
            <p:spPr>
              <a:xfrm flipH="1" flipV="1">
                <a:off x="373625" y="4129463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FB82D25-50B5-1855-12AD-0C20C7ECAE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3625" y="4709536"/>
                <a:ext cx="19664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EBF6275-EE3A-41B0-E4D9-2B446846A28F}"/>
                </a:ext>
              </a:extLst>
            </p:cNvPr>
            <p:cNvGrpSpPr/>
            <p:nvPr/>
          </p:nvGrpSpPr>
          <p:grpSpPr>
            <a:xfrm>
              <a:off x="7765691" y="2364640"/>
              <a:ext cx="2070836" cy="2961011"/>
              <a:chOff x="349744" y="2354820"/>
              <a:chExt cx="2070836" cy="2961011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F331F3F-B8F7-92D3-691D-45B62236A1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583" y="2354820"/>
                <a:ext cx="11043" cy="296101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93F8B7A9-F06B-9F47-1DCB-4781FA0E0EDA}"/>
                  </a:ext>
                </a:extLst>
              </p:cNvPr>
              <p:cNvSpPr/>
              <p:nvPr/>
            </p:nvSpPr>
            <p:spPr>
              <a:xfrm>
                <a:off x="570266" y="2587209"/>
                <a:ext cx="1792707" cy="504845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cs typeface="Calibri"/>
                  </a:rPr>
                  <a:t>Creating wearable device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4F9D8AA2-7889-48B9-D453-C48DB6351E15}"/>
                  </a:ext>
                </a:extLst>
              </p:cNvPr>
              <p:cNvSpPr/>
              <p:nvPr/>
            </p:nvSpPr>
            <p:spPr>
              <a:xfrm>
                <a:off x="581310" y="3835496"/>
                <a:ext cx="1818976" cy="530956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cs typeface="Calibri"/>
                  </a:rPr>
                  <a:t>Analyze Data sets using 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cs typeface="Calibri"/>
                  </a:rPr>
                  <a:t>Google analytics</a:t>
                </a:r>
              </a:p>
              <a:p>
                <a:pPr algn="ctr"/>
                <a:endParaRPr lang="en-US" sz="1200" dirty="0">
                  <a:solidFill>
                    <a:schemeClr val="bg1"/>
                  </a:solidFill>
                  <a:cs typeface="Calibri"/>
                </a:endParaRP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C58465AB-21D9-CCC4-8A2C-5A3865BAFD23}"/>
                  </a:ext>
                </a:extLst>
              </p:cNvPr>
              <p:cNvSpPr/>
              <p:nvPr/>
            </p:nvSpPr>
            <p:spPr>
              <a:xfrm>
                <a:off x="601602" y="3318338"/>
                <a:ext cx="1818978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cs typeface="Calibri"/>
                  </a:rPr>
                  <a:t>Get Data using the device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342C177-ECF3-2062-4E20-4820A3DE25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088" y="2928382"/>
                <a:ext cx="233514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34030CA-8893-5253-CD86-30D5A4EA8B3F}"/>
                  </a:ext>
                </a:extLst>
              </p:cNvPr>
              <p:cNvCxnSpPr>
                <a:cxnSpLocks/>
                <a:stCxn id="49" idx="1"/>
              </p:cNvCxnSpPr>
              <p:nvPr/>
            </p:nvCxnSpPr>
            <p:spPr>
              <a:xfrm flipH="1" flipV="1">
                <a:off x="349744" y="3519900"/>
                <a:ext cx="25185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354EBF8-6F20-CB90-97D2-18E19E2114B2}"/>
                  </a:ext>
                </a:extLst>
              </p:cNvPr>
              <p:cNvCxnSpPr/>
              <p:nvPr/>
            </p:nvCxnSpPr>
            <p:spPr>
              <a:xfrm flipH="1" flipV="1">
                <a:off x="373625" y="4129463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3DAB974-C2D5-1E99-9C68-70037AC7EBD7}"/>
                  </a:ext>
                </a:extLst>
              </p:cNvPr>
              <p:cNvCxnSpPr/>
              <p:nvPr/>
            </p:nvCxnSpPr>
            <p:spPr>
              <a:xfrm flipH="1" flipV="1">
                <a:off x="373625" y="4709534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1F622F7-7744-EF32-86CF-A1F761925B86}"/>
                </a:ext>
              </a:extLst>
            </p:cNvPr>
            <p:cNvGrpSpPr/>
            <p:nvPr/>
          </p:nvGrpSpPr>
          <p:grpSpPr>
            <a:xfrm>
              <a:off x="10087857" y="2335149"/>
              <a:ext cx="1907455" cy="2524336"/>
              <a:chOff x="373625" y="2354820"/>
              <a:chExt cx="1907455" cy="2524336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E1979AB-3591-7A92-0C47-A83B5A7A23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626" y="2354820"/>
                <a:ext cx="0" cy="236466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9AB3279A-D927-7C27-4B14-8C021C105818}"/>
                  </a:ext>
                </a:extLst>
              </p:cNvPr>
              <p:cNvSpPr/>
              <p:nvPr/>
            </p:nvSpPr>
            <p:spPr>
              <a:xfrm>
                <a:off x="570266" y="2767757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Final Presentation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B564E720-21B0-4272-258F-5A7187166327}"/>
                  </a:ext>
                </a:extLst>
              </p:cNvPr>
              <p:cNvSpPr/>
              <p:nvPr/>
            </p:nvSpPr>
            <p:spPr>
              <a:xfrm>
                <a:off x="570266" y="3335590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Host the Mobile Application</a:t>
                </a: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D74C6AFF-1B5F-F65D-CAED-F1B2FE039ACF}"/>
                  </a:ext>
                </a:extLst>
              </p:cNvPr>
              <p:cNvSpPr/>
              <p:nvPr/>
            </p:nvSpPr>
            <p:spPr>
              <a:xfrm>
                <a:off x="570266" y="3903423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Deploy the web application 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C64AAE46-FFF9-6F2A-BE9F-B1E2B10E462F}"/>
                  </a:ext>
                </a:extLst>
              </p:cNvPr>
              <p:cNvSpPr/>
              <p:nvPr/>
            </p:nvSpPr>
            <p:spPr>
              <a:xfrm>
                <a:off x="570266" y="4476033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Research Paper</a:t>
                </a: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4688F13-1A7E-CFAD-1BFC-E89AD4B4F697}"/>
                  </a:ext>
                </a:extLst>
              </p:cNvPr>
              <p:cNvCxnSpPr>
                <a:stCxn id="37" idx="1"/>
              </p:cNvCxnSpPr>
              <p:nvPr/>
            </p:nvCxnSpPr>
            <p:spPr>
              <a:xfrm flipH="1" flipV="1">
                <a:off x="373626" y="2969318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566FFD2-63B8-4871-A34F-3129AADAFA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3625" y="3549391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A2F20BE-8743-F7F2-4F01-0ABB3D6CF272}"/>
                  </a:ext>
                </a:extLst>
              </p:cNvPr>
              <p:cNvCxnSpPr/>
              <p:nvPr/>
            </p:nvCxnSpPr>
            <p:spPr>
              <a:xfrm flipH="1" flipV="1">
                <a:off x="373625" y="4129463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9FB7FC8-9412-7C99-87BE-FA787988E174}"/>
                  </a:ext>
                </a:extLst>
              </p:cNvPr>
              <p:cNvCxnSpPr/>
              <p:nvPr/>
            </p:nvCxnSpPr>
            <p:spPr>
              <a:xfrm flipH="1" flipV="1">
                <a:off x="373625" y="4709534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832D838-6DC3-0878-ADDA-BA45F4228CE0}"/>
                </a:ext>
              </a:extLst>
            </p:cNvPr>
            <p:cNvGrpSpPr/>
            <p:nvPr/>
          </p:nvGrpSpPr>
          <p:grpSpPr>
            <a:xfrm>
              <a:off x="2708784" y="2337471"/>
              <a:ext cx="1907455" cy="2522014"/>
              <a:chOff x="373625" y="2354820"/>
              <a:chExt cx="1907455" cy="2522014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BF6E972-DBFB-857E-21C2-2062F0024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626" y="2354820"/>
                <a:ext cx="0" cy="236466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4B56B74-ABFC-D592-3BDF-8E2D4D842305}"/>
                  </a:ext>
                </a:extLst>
              </p:cNvPr>
              <p:cNvSpPr/>
              <p:nvPr/>
            </p:nvSpPr>
            <p:spPr>
              <a:xfrm>
                <a:off x="570266" y="2767757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Literature Review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69325A5-B5BF-C7A8-56EC-06404D8D72FA}"/>
                  </a:ext>
                </a:extLst>
              </p:cNvPr>
              <p:cNvSpPr/>
              <p:nvPr/>
            </p:nvSpPr>
            <p:spPr>
              <a:xfrm>
                <a:off x="570266" y="3335590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Requirement Analysis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F90D70B-0423-440C-3E75-70E793E40E37}"/>
                  </a:ext>
                </a:extLst>
              </p:cNvPr>
              <p:cNvSpPr/>
              <p:nvPr/>
            </p:nvSpPr>
            <p:spPr>
              <a:xfrm>
                <a:off x="570266" y="3903423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Feasibility Study</a:t>
                </a: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C6A02306-3272-4647-9F9C-93C0755B9600}"/>
                  </a:ext>
                </a:extLst>
              </p:cNvPr>
              <p:cNvSpPr/>
              <p:nvPr/>
            </p:nvSpPr>
            <p:spPr>
              <a:xfrm>
                <a:off x="570266" y="4473711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Collect Data for Research Component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D723968-EA64-A40A-8312-2FAB8603696C}"/>
                  </a:ext>
                </a:extLst>
              </p:cNvPr>
              <p:cNvCxnSpPr>
                <a:stCxn id="28" idx="1"/>
              </p:cNvCxnSpPr>
              <p:nvPr/>
            </p:nvCxnSpPr>
            <p:spPr>
              <a:xfrm flipH="1" flipV="1">
                <a:off x="373626" y="2969318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29B461D-60A1-F2A2-BA4A-DB8CF29CEA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3625" y="3549391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C6C3A91-8C48-7713-0AC8-29AAC4C24AF8}"/>
                  </a:ext>
                </a:extLst>
              </p:cNvPr>
              <p:cNvCxnSpPr/>
              <p:nvPr/>
            </p:nvCxnSpPr>
            <p:spPr>
              <a:xfrm flipH="1" flipV="1">
                <a:off x="373625" y="4129463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EE9FDD2-5BBA-0462-46E2-EF2B92EAB4A7}"/>
                  </a:ext>
                </a:extLst>
              </p:cNvPr>
              <p:cNvCxnSpPr/>
              <p:nvPr/>
            </p:nvCxnSpPr>
            <p:spPr>
              <a:xfrm flipH="1" flipV="1">
                <a:off x="373625" y="4709534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9D4491B8-7588-9F5D-1AE4-7E2191908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9276F6B8-AA2A-50B7-268C-B891427B6414}"/>
              </a:ext>
            </a:extLst>
          </p:cNvPr>
          <p:cNvSpPr/>
          <p:nvPr/>
        </p:nvSpPr>
        <p:spPr>
          <a:xfrm>
            <a:off x="0" y="6613480"/>
            <a:ext cx="12191999" cy="206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IT20247140   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Disanayaka D.M.N.J.</a:t>
            </a:r>
            <a:r>
              <a:rPr lang="en-US" sz="1800" dirty="0">
                <a:solidFill>
                  <a:schemeClr val="tx1"/>
                </a:solidFill>
              </a:rPr>
              <a:t> |</a:t>
            </a: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TMP-2023-24-042 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6B404BA-4239-1025-F141-66B1F606A033}"/>
              </a:ext>
            </a:extLst>
          </p:cNvPr>
          <p:cNvSpPr/>
          <p:nvPr/>
        </p:nvSpPr>
        <p:spPr>
          <a:xfrm>
            <a:off x="7991491" y="5595907"/>
            <a:ext cx="1792707" cy="50484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Calibri"/>
              </a:rPr>
              <a:t>Find what is the stage of the patient</a:t>
            </a:r>
          </a:p>
        </p:txBody>
      </p:sp>
    </p:spTree>
    <p:extLst>
      <p:ext uri="{BB962C8B-B14F-4D97-AF65-F5344CB8AC3E}">
        <p14:creationId xmlns:p14="http://schemas.microsoft.com/office/powerpoint/2010/main" val="3813515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25A2-0ABA-476F-93A9-CAE8E1CC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200"/>
            <a:ext cx="10363200" cy="136207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3D551-122C-4719-815B-4B734524E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609601"/>
            <a:ext cx="11250084" cy="5127848"/>
          </a:xfrm>
        </p:spPr>
        <p:txBody>
          <a:bodyPr>
            <a:normAutofit fontScale="47500" lnSpcReduction="20000"/>
          </a:bodyPr>
          <a:lstStyle/>
          <a:p>
            <a:endParaRPr lang="si-LK" dirty="0"/>
          </a:p>
          <a:p>
            <a:endParaRPr lang="si-LK" dirty="0"/>
          </a:p>
          <a:p>
            <a:endParaRPr lang="si-LK" dirty="0"/>
          </a:p>
          <a:p>
            <a:pPr marL="377825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Griffiths TD, Marsden CD, Thompson PD. A wearable device for real-time monitoring of Parkinson's disease symptoms. J Neural </a:t>
            </a:r>
            <a:r>
              <a:rPr lang="en-US" sz="320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Transm</a:t>
            </a:r>
            <a:r>
              <a:rPr lang="en-US" sz="320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(Vienna). 2004;111(7):1075-1084.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researchgate.net/publication/370828200_Toward_objective_monitoring_of_Parkinson's_disease_motor_symptoms_using_a_wearable_device_wearability_and_performance_evaluation_of_PDMonitorR?utm_source=twitter&amp;rgutm_meta1=eHNsLUc1YThkY3RYOGJIWWVQK2xlbnY3VDZzTVhMYkZoMHYzQjZEVFNRV3N5NUdhdUhESHNRc052T1NjVE8rR3krVGdDb0JCaEdhMTlYTjJ3eGNrQzFrYWFtMW4%3D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825" marR="0">
              <a:spcBef>
                <a:spcPts val="0"/>
              </a:spcBef>
              <a:spcAft>
                <a:spcPts val="0"/>
              </a:spcAft>
            </a:pPr>
            <a:r>
              <a:rPr lang="en-US" sz="32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825" marR="0">
              <a:spcBef>
                <a:spcPts val="0"/>
              </a:spcBef>
              <a:spcAft>
                <a:spcPts val="0"/>
              </a:spcAft>
            </a:pPr>
            <a:r>
              <a:rPr lang="en-US" sz="32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825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</a:t>
            </a:r>
            <a:r>
              <a:rPr lang="en-US" sz="32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Monje</a:t>
            </a:r>
            <a:r>
              <a:rPr lang="en-US" sz="32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M, O'Sullivan J, O'Neill J, et al. The use of wearable sensors for Parkinson's disease: A review of literature. Sensors (Basel). 2019;19(16):3509.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825" marR="0">
              <a:spcBef>
                <a:spcPts val="0"/>
              </a:spcBef>
              <a:spcAft>
                <a:spcPts val="0"/>
              </a:spcAft>
            </a:pPr>
            <a:r>
              <a:rPr lang="en-US" sz="32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https://www.researchgate.net/search.Search.html?query=%5B2%5D+Monje+M%2C+O%27Sullivan+J%2C+O%27Neill+J%2C+et+al.+The+use+of+wearable+sensors+for+Parkinson%27s+disease%3A+A+review+of+literature.+Sensors+%28Basel%29.+2019%3B19%2816%29%3A3509.&amp;type=publication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825" marR="0">
              <a:spcBef>
                <a:spcPts val="0"/>
              </a:spcBef>
              <a:spcAft>
                <a:spcPts val="0"/>
              </a:spcAft>
            </a:pPr>
            <a:r>
              <a:rPr lang="en-US" sz="32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825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Deb S, Mitra T, Mandal SK, et al. Machine learning algorithms for early Parkinson's disease detection: A systematic review. J </a:t>
            </a:r>
            <a:r>
              <a:rPr lang="en-US" sz="32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Parkinsons</a:t>
            </a:r>
            <a:r>
              <a:rPr lang="en-US" sz="32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Dis. 2022;12(1):11-24.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825" marR="0">
              <a:spcBef>
                <a:spcPts val="0"/>
              </a:spcBef>
              <a:spcAft>
                <a:spcPts val="0"/>
              </a:spcAft>
            </a:pPr>
            <a:r>
              <a:rPr lang="en-US" sz="32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https://www.researchgate.net/publication/364088323_A_systematic_review_of_adaptive_machine_learning_techniques_for_early_detection_of_Parkinson%27s_disease</a:t>
            </a:r>
            <a:endParaRPr lang="si-LK" sz="32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825" marR="0">
              <a:spcBef>
                <a:spcPts val="0"/>
              </a:spcBef>
              <a:spcAft>
                <a:spcPts val="0"/>
              </a:spcAft>
            </a:pP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825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Zhou Y, Zhang J, Zhang Y, et al. Predicting Parkinson's disease progression with wearable devices: A machine learning approach. Sensors (Basel). 2022;22(5):2047.</a:t>
            </a:r>
            <a:endParaRPr lang="si-LK" sz="320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825" marR="0">
              <a:spcBef>
                <a:spcPts val="0"/>
              </a:spcBef>
              <a:spcAft>
                <a:spcPts val="0"/>
              </a:spcAft>
            </a:pP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825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 Wang Q, Zhang X, Wang D, et al. Real-time monitoring of tremors in Parkinson's disease using smartwatches. </a:t>
            </a:r>
            <a:r>
              <a:rPr lang="en-US" sz="32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2016 IEEE Ecuador Technical Chapters Meeting (ETCM)</a:t>
            </a:r>
            <a:endParaRPr lang="si-LK" sz="32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14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lose-up of a stethoscope&#10;&#10;Description automatically generated">
            <a:extLst>
              <a:ext uri="{FF2B5EF4-FFF2-40B4-BE49-F238E27FC236}">
                <a16:creationId xmlns:a16="http://schemas.microsoft.com/office/drawing/2014/main" id="{A39B45B1-CE3A-8B1D-1D09-0B85D773CF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6" b="31945"/>
          <a:stretch/>
        </p:blipFill>
        <p:spPr>
          <a:xfrm>
            <a:off x="4267201" y="10"/>
            <a:ext cx="7924800" cy="3383270"/>
          </a:xfrm>
          <a:prstGeom prst="rect">
            <a:avLst/>
          </a:prstGeom>
        </p:spPr>
      </p:pic>
      <p:pic>
        <p:nvPicPr>
          <p:cNvPr id="23" name="Picture 22" descr="An older person looking at a human body&#10;&#10;Description automatically generated">
            <a:extLst>
              <a:ext uri="{FF2B5EF4-FFF2-40B4-BE49-F238E27FC236}">
                <a16:creationId xmlns:a16="http://schemas.microsoft.com/office/drawing/2014/main" id="{E44837E5-7FA1-E3A1-7AEA-6E7BB69FA9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422"/>
          <a:stretch/>
        </p:blipFill>
        <p:spPr>
          <a:xfrm>
            <a:off x="4650916" y="3474720"/>
            <a:ext cx="7555832" cy="3383280"/>
          </a:xfrm>
          <a:prstGeom prst="rect">
            <a:avLst/>
          </a:prstGeom>
        </p:spPr>
      </p:pic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C98B6-869B-B9F7-5254-9175E506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09600"/>
            <a:ext cx="3992700" cy="3877197"/>
          </a:xfrm>
        </p:spPr>
        <p:txBody>
          <a:bodyPr>
            <a:normAutofit/>
          </a:bodyPr>
          <a:lstStyle/>
          <a:p>
            <a:pPr algn="l"/>
            <a:r>
              <a:rPr lang="en-US" sz="3700" dirty="0">
                <a:solidFill>
                  <a:srgbClr val="0070C0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2FBF4-37BF-25C5-E9EE-A1FC9C8BA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38783"/>
            <a:ext cx="4007449" cy="134397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TMP-2023-24-042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3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755AF9-6AEA-4BCA-A1A2-C57A5821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IT20628536|Mahamithawa W.M.N.D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A91C59-28F0-4A9C-ACA2-19A536A0C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Bachelor of Science (Hons) in Information Technology</a:t>
            </a:r>
          </a:p>
          <a:p>
            <a:r>
              <a:rPr lang="en-US" dirty="0"/>
              <a:t>Specializing in Information Technology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B98E66-DBD5-4B29-AC68-A58A70C64231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IT20628536</a:t>
            </a:r>
            <a:r>
              <a:rPr lang="en-US" sz="1800" dirty="0">
                <a:solidFill>
                  <a:schemeClr val="tx1"/>
                </a:solidFill>
              </a:rPr>
              <a:t>   |   Mahamithawa W.M.N.D|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lang="en-US" sz="1800" b="0" dirty="0">
              <a:solidFill>
                <a:schemeClr val="tx1"/>
              </a:solidFill>
            </a:endParaRPr>
          </a:p>
        </p:txBody>
      </p:sp>
      <p:pic>
        <p:nvPicPr>
          <p:cNvPr id="12" name="Picture 11" descr="A person with a beard and mustache&#10;&#10;Description automatically generated">
            <a:extLst>
              <a:ext uri="{FF2B5EF4-FFF2-40B4-BE49-F238E27FC236}">
                <a16:creationId xmlns:a16="http://schemas.microsoft.com/office/drawing/2014/main" id="{65D20E9F-2357-AEE6-834B-7FFC8CF24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52400"/>
            <a:ext cx="1994426" cy="22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09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12B8-EB99-AA1C-E454-7416648DA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11303000" cy="1371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200" b="1" dirty="0">
                <a:solidFill>
                  <a:srgbClr val="0070C0"/>
                </a:solidFill>
              </a:rPr>
              <a:t>Real time Facial Expression Detection for detect</a:t>
            </a:r>
            <a:br>
              <a:rPr lang="en-US" sz="3200" b="1" dirty="0">
                <a:solidFill>
                  <a:srgbClr val="0070C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 hypomimia symptom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3CB1D-C24C-1932-4D95-7E5395F26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52600"/>
            <a:ext cx="11684000" cy="457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					TMP-2023-24-042</a:t>
            </a:r>
            <a:endParaRPr lang="en-US" sz="2400" dirty="0"/>
          </a:p>
        </p:txBody>
      </p:sp>
      <p:pic>
        <p:nvPicPr>
          <p:cNvPr id="6" name="Picture 5" descr="A person in a white coat and glasses&#10;&#10;Description automatically generated">
            <a:extLst>
              <a:ext uri="{FF2B5EF4-FFF2-40B4-BE49-F238E27FC236}">
                <a16:creationId xmlns:a16="http://schemas.microsoft.com/office/drawing/2014/main" id="{E167D6E2-0D77-083D-117E-3F58F5547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438400"/>
            <a:ext cx="6270625" cy="36351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17F8C4-0B26-8569-AF6B-BF6EA19E61AC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IT20628536</a:t>
            </a:r>
            <a:r>
              <a:rPr lang="en-US" sz="1800" dirty="0">
                <a:solidFill>
                  <a:schemeClr val="tx1"/>
                </a:solidFill>
              </a:rPr>
              <a:t>   |   Mahamithawa W.M.N.D|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864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stethoscope&#10;&#10;Description automatically generated">
            <a:extLst>
              <a:ext uri="{FF2B5EF4-FFF2-40B4-BE49-F238E27FC236}">
                <a16:creationId xmlns:a16="http://schemas.microsoft.com/office/drawing/2014/main" id="{0B44893F-DFD4-B93C-5794-AD245D8850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1" r="-1" b="-1"/>
          <a:stretch/>
        </p:blipFill>
        <p:spPr>
          <a:xfrm>
            <a:off x="5671676" y="-9939"/>
            <a:ext cx="6500446" cy="6293624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949F-EBD0-5D21-094F-3D40C069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" y="762000"/>
            <a:ext cx="7053470" cy="55216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800" b="0" i="0" dirty="0">
                <a:effectLst/>
                <a:latin typeface="Google Sans"/>
              </a:rPr>
              <a:t>Hypomimia, also known as facial masking, is a reduced or loss of facial expression. It is a common symptom of Parkinson's disease, affecting up to 70% of people with the condition.</a:t>
            </a:r>
          </a:p>
          <a:p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Common symptoms include: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1" dirty="0">
                <a:effectLst/>
                <a:latin typeface="Google Sans"/>
              </a:rPr>
              <a:t>A fixed or expressionless face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1" dirty="0">
                <a:effectLst/>
                <a:latin typeface="Google Sans"/>
              </a:rPr>
              <a:t>Difficulty smiling or frowning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1" dirty="0">
                <a:effectLst/>
                <a:latin typeface="Google Sans"/>
              </a:rPr>
              <a:t>Difficulty pursing lips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200" b="0" i="1" dirty="0">
              <a:effectLst/>
              <a:latin typeface="Google San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BB69BF-8B07-6D5D-D66A-A1AF40382AC5}"/>
              </a:ext>
            </a:extLst>
          </p:cNvPr>
          <p:cNvSpPr txBox="1">
            <a:spLocks/>
          </p:cNvSpPr>
          <p:nvPr/>
        </p:nvSpPr>
        <p:spPr>
          <a:xfrm>
            <a:off x="-762000" y="184338"/>
            <a:ext cx="9067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dobe Devanagari" pitchFamily="18" charset="0"/>
                <a:ea typeface="+mj-ea"/>
                <a:cs typeface="Adobe Devanagari" pitchFamily="18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Introduction and background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C092C2-8B83-A0E3-80C7-E4B1D61608B1}"/>
              </a:ext>
            </a:extLst>
          </p:cNvPr>
          <p:cNvSpPr/>
          <p:nvPr/>
        </p:nvSpPr>
        <p:spPr>
          <a:xfrm>
            <a:off x="2895600" y="6379107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IT20628536</a:t>
            </a:r>
            <a:r>
              <a:rPr lang="en-US" sz="1800" dirty="0">
                <a:solidFill>
                  <a:schemeClr val="tx1"/>
                </a:solidFill>
              </a:rPr>
              <a:t>   |   Mahamithawa W.M.N.D|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486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A2EE-8B27-E904-F59E-7DE998D54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44" y="226807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Albertus Medium (W1)" panose="020E0602030304020304" pitchFamily="34" charset="0"/>
              </a:rPr>
              <a:t>RESEARCH PROBLEM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lbertus Medium (W1)" panose="020E06020303040203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D85EB-CF92-FBC5-FFCF-A2DB00895797}"/>
              </a:ext>
            </a:extLst>
          </p:cNvPr>
          <p:cNvGrpSpPr/>
          <p:nvPr/>
        </p:nvGrpSpPr>
        <p:grpSpPr>
          <a:xfrm>
            <a:off x="3954931" y="1909210"/>
            <a:ext cx="7068671" cy="2287664"/>
            <a:chOff x="96738" y="262654"/>
            <a:chExt cx="7475617" cy="201080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" name="Shape 765">
              <a:extLst>
                <a:ext uri="{FF2B5EF4-FFF2-40B4-BE49-F238E27FC236}">
                  <a16:creationId xmlns:a16="http://schemas.microsoft.com/office/drawing/2014/main" id="{8741E215-01A0-838C-5C5F-0439D81B9903}"/>
                </a:ext>
              </a:extLst>
            </p:cNvPr>
            <p:cNvSpPr/>
            <p:nvPr/>
          </p:nvSpPr>
          <p:spPr>
            <a:xfrm>
              <a:off x="533964" y="624429"/>
              <a:ext cx="7038391" cy="1649031"/>
            </a:xfrm>
            <a:custGeom>
              <a:avLst/>
              <a:gdLst/>
              <a:ahLst/>
              <a:cxnLst/>
              <a:rect l="0" t="0" r="0" b="0"/>
              <a:pathLst>
                <a:path w="7038391" h="1649031">
                  <a:moveTo>
                    <a:pt x="0" y="0"/>
                  </a:moveTo>
                  <a:lnTo>
                    <a:pt x="6073146" y="0"/>
                  </a:lnTo>
                  <a:lnTo>
                    <a:pt x="7038391" y="965244"/>
                  </a:lnTo>
                  <a:lnTo>
                    <a:pt x="7038391" y="1649031"/>
                  </a:lnTo>
                  <a:lnTo>
                    <a:pt x="6073146" y="1649031"/>
                  </a:lnTo>
                  <a:lnTo>
                    <a:pt x="0" y="16490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9B951">
                <a:alpha val="94117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9EA19EE-74BE-56BC-8DB6-5B138602AF17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 rot="-1773058">
              <a:off x="96738" y="262654"/>
              <a:ext cx="1255945" cy="723551"/>
            </a:xfrm>
            <a:prstGeom prst="rect">
              <a:avLst/>
            </a:prstGeom>
            <a:grpFill/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CA6AD5D-D168-EF00-646D-5914C768CB5C}"/>
              </a:ext>
            </a:extLst>
          </p:cNvPr>
          <p:cNvSpPr txBox="1"/>
          <p:nvPr/>
        </p:nvSpPr>
        <p:spPr>
          <a:xfrm>
            <a:off x="4885021" y="2971698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ea typeface="+mn-lt"/>
                <a:cs typeface="+mn-lt"/>
              </a:rPr>
              <a:t>How to predict whether a Parkinson’s patient experiencing with hypomimia symptom using facial photos?</a:t>
            </a:r>
            <a:endParaRPr lang="en-US" sz="1800" dirty="0">
              <a:effectLst/>
              <a:latin typeface="+mj-lt"/>
              <a:cs typeface="Calibri Light"/>
            </a:endParaRPr>
          </a:p>
        </p:txBody>
      </p:sp>
      <p:pic>
        <p:nvPicPr>
          <p:cNvPr id="16" name="Picture 15" descr="A white character leaning on a red question mark&#10;&#10;Description automatically generated">
            <a:extLst>
              <a:ext uri="{FF2B5EF4-FFF2-40B4-BE49-F238E27FC236}">
                <a16:creationId xmlns:a16="http://schemas.microsoft.com/office/drawing/2014/main" id="{F69CF052-94F1-83C2-22E4-13ACC9DA46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10" y="1921910"/>
            <a:ext cx="2485292" cy="363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61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2561-0E8C-C443-2FBF-A0879A58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4648200" cy="1386681"/>
          </a:xfrm>
        </p:spPr>
        <p:txBody>
          <a:bodyPr>
            <a:normAutofit fontScale="90000"/>
          </a:bodyPr>
          <a:lstStyle/>
          <a:p>
            <a:r>
              <a:rPr lang="en-US" altLang="ko-KR" sz="4800" dirty="0">
                <a:solidFill>
                  <a:srgbClr val="0070C0"/>
                </a:solidFill>
                <a:latin typeface="Albertus Medium (W1)" panose="020E0602030304020304" pitchFamily="34" charset="0"/>
              </a:rPr>
              <a:t>SPECIFIC AND SUB OBJECTIVES</a:t>
            </a:r>
            <a:endParaRPr lang="en-US" sz="4800" dirty="0">
              <a:solidFill>
                <a:srgbClr val="0070C0"/>
              </a:solidFill>
              <a:latin typeface="Albertus Medium (W1)" panose="020E0602030304020304" pitchFamily="34" charset="0"/>
            </a:endParaRPr>
          </a:p>
        </p:txBody>
      </p:sp>
      <p:pic>
        <p:nvPicPr>
          <p:cNvPr id="6" name="Picture 5" descr="A close-up of a stethoscope&#10;&#10;Description automatically generated">
            <a:extLst>
              <a:ext uri="{FF2B5EF4-FFF2-40B4-BE49-F238E27FC236}">
                <a16:creationId xmlns:a16="http://schemas.microsoft.com/office/drawing/2014/main" id="{D8E0E1D2-A860-E6E9-2DF7-50A1833718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1" r="-1" b="-1"/>
          <a:stretch/>
        </p:blipFill>
        <p:spPr>
          <a:xfrm>
            <a:off x="4904287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CB8809-2207-0BAB-533A-EFBE7B9C2890}"/>
              </a:ext>
            </a:extLst>
          </p:cNvPr>
          <p:cNvSpPr txBox="1"/>
          <p:nvPr/>
        </p:nvSpPr>
        <p:spPr>
          <a:xfrm>
            <a:off x="457200" y="1838428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dirty="0">
                <a:solidFill>
                  <a:srgbClr val="009900"/>
                </a:solidFill>
                <a:ea typeface="맑은 고딕"/>
              </a:rPr>
              <a:t>MAIN OBJECTIVES</a:t>
            </a:r>
            <a:endParaRPr lang="en-US" altLang="ko-KR" sz="1800" b="1" i="0" dirty="0">
              <a:solidFill>
                <a:srgbClr val="009900"/>
              </a:solidFill>
              <a:ea typeface="맑은 고딕"/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956777-BB16-C5E6-718F-77F7B1AD0251}"/>
              </a:ext>
            </a:extLst>
          </p:cNvPr>
          <p:cNvSpPr txBox="1"/>
          <p:nvPr/>
        </p:nvSpPr>
        <p:spPr>
          <a:xfrm>
            <a:off x="304800" y="2474798"/>
            <a:ext cx="6106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ea typeface="+mn-lt"/>
                <a:cs typeface="+mn-lt"/>
              </a:rPr>
              <a:t>predict whether a Parkinson’s patient experiencing</a:t>
            </a:r>
          </a:p>
          <a:p>
            <a:r>
              <a:rPr lang="en-US" b="1" i="1" dirty="0">
                <a:ea typeface="+mn-lt"/>
                <a:cs typeface="+mn-lt"/>
              </a:rPr>
              <a:t> with hypomimia symptom or not</a:t>
            </a:r>
            <a:endParaRPr lang="en-US" sz="1800" dirty="0">
              <a:effectLst/>
              <a:latin typeface="+mj-lt"/>
              <a:cs typeface="Calibri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D237D-2A25-23C0-0383-16B433964268}"/>
              </a:ext>
            </a:extLst>
          </p:cNvPr>
          <p:cNvSpPr txBox="1"/>
          <p:nvPr/>
        </p:nvSpPr>
        <p:spPr>
          <a:xfrm>
            <a:off x="609600" y="3571069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dirty="0">
                <a:solidFill>
                  <a:srgbClr val="009900"/>
                </a:solidFill>
                <a:ea typeface="맑은 고딕"/>
              </a:rPr>
              <a:t>SUB OBJECTIVES</a:t>
            </a:r>
            <a:endParaRPr lang="en-US" altLang="ko-KR" sz="1800" b="1" i="0" dirty="0">
              <a:solidFill>
                <a:srgbClr val="009900"/>
              </a:solidFill>
              <a:ea typeface="맑은 고딕"/>
              <a:cs typeface="Calibri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02F05A-3B6F-F175-2F6F-84F2BE889CF4}"/>
              </a:ext>
            </a:extLst>
          </p:cNvPr>
          <p:cNvSpPr txBox="1"/>
          <p:nvPr/>
        </p:nvSpPr>
        <p:spPr>
          <a:xfrm>
            <a:off x="432227" y="4060036"/>
            <a:ext cx="6106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US" sz="1800" i="0" dirty="0">
                <a:ea typeface="+mj-lt"/>
                <a:cs typeface="+mj-lt"/>
              </a:rPr>
              <a:t>Build model using Convolutional neural network.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sz="1800" i="0" dirty="0">
                <a:ea typeface="맑은 고딕"/>
                <a:cs typeface="Calibri Light" panose="020F0302020204030204"/>
              </a:rPr>
              <a:t>The model is learning using 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 </a:t>
            </a:r>
            <a:r>
              <a:rPr lang="en-US" b="0" i="0" dirty="0">
                <a:effectLst/>
                <a:latin typeface="Google Sans"/>
              </a:rPr>
              <a:t>supervised learning </a:t>
            </a:r>
            <a:r>
              <a:rPr lang="en-US" sz="1800" i="0" dirty="0">
                <a:ea typeface="맑은 고딕"/>
                <a:cs typeface="Calibri Light" panose="020F0302020204030204"/>
              </a:rPr>
              <a:t> </a:t>
            </a:r>
          </a:p>
          <a:p>
            <a:r>
              <a:rPr lang="en-US" dirty="0">
                <a:ea typeface="맑은 고딕"/>
                <a:cs typeface="Calibri Light" panose="020F0302020204030204"/>
              </a:rPr>
              <a:t>  </a:t>
            </a:r>
            <a:r>
              <a:rPr lang="en-US" sz="1800" i="0" dirty="0">
                <a:ea typeface="맑은 고딕"/>
                <a:cs typeface="Calibri Light" panose="020F0302020204030204"/>
              </a:rPr>
              <a:t>technology.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sz="1800" i="0" dirty="0">
                <a:ea typeface="맑은 고딕"/>
                <a:cs typeface="Calibri Light" panose="020F0302020204030204"/>
              </a:rPr>
              <a:t>Give accurate predictions</a:t>
            </a:r>
            <a:r>
              <a:rPr lang="en-US" dirty="0">
                <a:ea typeface="맑은 고딕"/>
                <a:cs typeface="Calibri Light" panose="020F0302020204030204"/>
              </a:rPr>
              <a:t>.</a:t>
            </a:r>
            <a:endParaRPr lang="en-US" sz="1800" i="0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79491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2561-0E8C-C443-2FBF-A0879A58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438400"/>
            <a:ext cx="4648200" cy="138668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METHODOLOGY</a:t>
            </a:r>
            <a:endParaRPr lang="en-US" sz="4800" dirty="0"/>
          </a:p>
        </p:txBody>
      </p:sp>
      <p:pic>
        <p:nvPicPr>
          <p:cNvPr id="6" name="Picture 5" descr="A close-up of a stethoscope&#10;&#10;Description automatically generated">
            <a:extLst>
              <a:ext uri="{FF2B5EF4-FFF2-40B4-BE49-F238E27FC236}">
                <a16:creationId xmlns:a16="http://schemas.microsoft.com/office/drawing/2014/main" id="{D8E0E1D2-A860-E6E9-2DF7-50A1833718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1" r="-1" b="-1"/>
          <a:stretch/>
        </p:blipFill>
        <p:spPr>
          <a:xfrm>
            <a:off x="4904287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1656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</a:rPr>
              <a:t>RESEARCH PROBLEM</a:t>
            </a:r>
            <a:br>
              <a:rPr kumimoji="1" lang="en-US" altLang="ko-KR" sz="3400" dirty="0">
                <a:latin typeface="+mj-lt"/>
                <a:cs typeface="굴림" pitchFamily="50" charset="-127"/>
              </a:rPr>
            </a:br>
            <a:endParaRPr lang="en-US" sz="3400" dirty="0"/>
          </a:p>
        </p:txBody>
      </p:sp>
      <p:pic>
        <p:nvPicPr>
          <p:cNvPr id="5" name="Picture 4" descr="A cartoon of a doctor with question marks&#10;&#10;Description automatically generated">
            <a:extLst>
              <a:ext uri="{FF2B5EF4-FFF2-40B4-BE49-F238E27FC236}">
                <a16:creationId xmlns:a16="http://schemas.microsoft.com/office/drawing/2014/main" id="{E9F39B11-DC7F-6771-9F18-E176155E1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5874"/>
            <a:ext cx="3067212" cy="3067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A69063-B748-5DB0-D20C-8CE727EA0F51}"/>
              </a:ext>
            </a:extLst>
          </p:cNvPr>
          <p:cNvSpPr txBox="1"/>
          <p:nvPr/>
        </p:nvSpPr>
        <p:spPr>
          <a:xfrm>
            <a:off x="3478138" y="1705154"/>
            <a:ext cx="6097384" cy="30469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374151"/>
                </a:solidFill>
                <a:latin typeface="Tw Cen MT Condensed (Headings)"/>
              </a:rPr>
              <a:t>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w Cen MT Condensed (Headings)"/>
              </a:rPr>
              <a:t> comprehensive solution for Parkinson's disease management. Parkinson's disease is a progressive neurodegenerative disorder that affects millions of people worldwide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w Cen MT Condensed (Headings)"/>
              </a:rPr>
              <a:t>while there is no cure, advancements in emerging technologies offer promising opportunities to improve symptom monitoring, early detection, and personalized care for individuals with Parkinson's disease.</a:t>
            </a:r>
            <a:endParaRPr lang="en-US" sz="2400" dirty="0">
              <a:latin typeface="Tw Cen MT Condense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307865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5B5F-0625-FD94-81AE-37608266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System Architecture</a:t>
            </a:r>
          </a:p>
        </p:txBody>
      </p:sp>
      <p:pic>
        <p:nvPicPr>
          <p:cNvPr id="9" name="Content Placeholder 8" descr="A diagram of a chat application&#10;&#10;Description automatically generated">
            <a:extLst>
              <a:ext uri="{FF2B5EF4-FFF2-40B4-BE49-F238E27FC236}">
                <a16:creationId xmlns:a16="http://schemas.microsoft.com/office/drawing/2014/main" id="{4FDC23C3-FE2D-C546-CE1B-1DA52AFDB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1371600"/>
            <a:ext cx="8059400" cy="44958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9F300E-B676-56FA-8B50-C8E818A4F94B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IT20628536</a:t>
            </a:r>
            <a:r>
              <a:rPr lang="en-US" sz="1800" dirty="0">
                <a:solidFill>
                  <a:schemeClr val="tx1"/>
                </a:solidFill>
              </a:rPr>
              <a:t>   |   Mahamithawa W.M.N.D|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09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81F1-0B31-9ADF-5505-00EBC68E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  <a:latin typeface="Albertus Medium (W1)" panose="020E0602030304020304" pitchFamily="34" charset="0"/>
              </a:rPr>
              <a:t>M</a:t>
            </a:r>
            <a:r>
              <a:rPr lang="en-US" altLang="ko-KR" sz="4400" dirty="0">
                <a:solidFill>
                  <a:srgbClr val="0070C0"/>
                </a:solidFill>
                <a:latin typeface="Albertus Medium (W1)" panose="020E0602030304020304" pitchFamily="34" charset="0"/>
              </a:rPr>
              <a:t>odel Architecture</a:t>
            </a:r>
            <a:endParaRPr lang="en-US" sz="4400" dirty="0">
              <a:solidFill>
                <a:srgbClr val="0070C0"/>
              </a:solidFill>
              <a:latin typeface="Albertus Medium (W1)" panose="020E06020303040203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5B9F2-75A7-0AA1-A5EC-FF7C00B64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CNN </a:t>
            </a:r>
          </a:p>
          <a:p>
            <a:r>
              <a:rPr lang="en-US" i="0" dirty="0">
                <a:effectLst/>
                <a:latin typeface="Google Sans"/>
              </a:rPr>
              <a:t>Convolutional neural networks (CNNs) are a type of deep learning neural network architecture that is commonly used in image recognition and classification tasks.</a:t>
            </a:r>
            <a:endParaRPr lang="en-US" dirty="0"/>
          </a:p>
          <a:p>
            <a:r>
              <a:rPr lang="en-US" b="0" i="0" dirty="0">
                <a:effectLst/>
                <a:latin typeface="Google Sans"/>
              </a:rPr>
              <a:t>The basic architecture of a CNN consists of three main types of layers.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1" dirty="0">
                <a:effectLst/>
                <a:latin typeface="Google Sans"/>
              </a:rPr>
              <a:t>Convolutional layers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1" dirty="0">
                <a:effectLst/>
                <a:latin typeface="Google Sans"/>
              </a:rPr>
              <a:t>Pooling layers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1" dirty="0">
                <a:effectLst/>
                <a:latin typeface="Google Sans"/>
              </a:rPr>
              <a:t>Fully connected layers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89963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1F13-B3E4-7A1F-AEFC-27E70D3B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Model training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AA94E8-EA89-6C8B-7436-1977ACB2A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0"/>
          <a:stretch/>
        </p:blipFill>
        <p:spPr>
          <a:xfrm>
            <a:off x="1219200" y="1096962"/>
            <a:ext cx="9154715" cy="4876800"/>
          </a:xfrm>
        </p:spPr>
      </p:pic>
    </p:spTree>
    <p:extLst>
      <p:ext uri="{BB962C8B-B14F-4D97-AF65-F5344CB8AC3E}">
        <p14:creationId xmlns:p14="http://schemas.microsoft.com/office/powerpoint/2010/main" val="937056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610EE38-8B39-959F-9AE2-48E3E9C93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2" t="26411" r="29459"/>
          <a:stretch/>
        </p:blipFill>
        <p:spPr>
          <a:xfrm>
            <a:off x="174171" y="1066800"/>
            <a:ext cx="6096000" cy="50442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6EB5E8-155F-C955-E60F-B8D3F71D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38993"/>
            <a:ext cx="11684000" cy="792162"/>
          </a:xfrm>
        </p:spPr>
        <p:txBody>
          <a:bodyPr/>
          <a:lstStyle/>
          <a:p>
            <a:r>
              <a:rPr lang="en-US" dirty="0"/>
              <a:t>Model testing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3BAABE1-7223-409B-ABCA-1DA1992F95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t="22537" r="11458" b="-20010"/>
          <a:stretch/>
        </p:blipFill>
        <p:spPr>
          <a:xfrm>
            <a:off x="6074229" y="1447800"/>
            <a:ext cx="5943600" cy="587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22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17348"/>
            <a:ext cx="6607884" cy="1243584"/>
          </a:xfrm>
        </p:spPr>
        <p:txBody>
          <a:bodyPr anchor="ctr">
            <a:normAutofit/>
          </a:bodyPr>
          <a:lstStyle/>
          <a:p>
            <a:r>
              <a:rPr kumimoji="1" lang="en-US" altLang="ko-KR" sz="3400" dirty="0">
                <a:solidFill>
                  <a:srgbClr val="0070C0"/>
                </a:solidFill>
                <a:latin typeface="+mj-lt"/>
                <a:cs typeface="굴림" pitchFamily="50" charset="-127"/>
              </a:rPr>
              <a:t>Technology and requirements</a:t>
            </a:r>
            <a:br>
              <a:rPr kumimoji="1" lang="en-US" altLang="ko-KR" sz="3400" dirty="0">
                <a:solidFill>
                  <a:srgbClr val="0070C0"/>
                </a:solidFill>
                <a:latin typeface="+mj-lt"/>
                <a:cs typeface="굴림" pitchFamily="50" charset="-127"/>
              </a:rPr>
            </a:br>
            <a:endParaRPr lang="en-US" sz="3400" dirty="0">
              <a:solidFill>
                <a:srgbClr val="0070C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25680-B197-5402-1333-902EDD950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72" y="998538"/>
            <a:ext cx="3805702" cy="4640262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SOFTWARE</a:t>
            </a:r>
            <a:r>
              <a:rPr lang="en-US" sz="2000" b="1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altLang="ko-KR" sz="20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REQUIREMENTS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>
              <a:spcBef>
                <a:spcPts val="0"/>
              </a:spcBef>
            </a:pP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Python Server</a:t>
            </a:r>
          </a:p>
          <a:p>
            <a:pPr marL="285750" indent="-285750">
              <a:spcBef>
                <a:spcPts val="0"/>
              </a:spcBef>
            </a:pP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Node Server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Keras</a:t>
            </a:r>
            <a:endParaRPr lang="en-US" sz="1800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TensorFlow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WebSockets-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Socket.io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Algorithm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- 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Convolutional Neural network </a:t>
            </a: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CNN)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i="0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49B6DF48-28DC-0B75-F63D-1487E8B71AB3}"/>
              </a:ext>
            </a:extLst>
          </p:cNvPr>
          <p:cNvSpPr txBox="1">
            <a:spLocks/>
          </p:cNvSpPr>
          <p:nvPr/>
        </p:nvSpPr>
        <p:spPr>
          <a:xfrm>
            <a:off x="4206340" y="998538"/>
            <a:ext cx="3805702" cy="3325286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/>
              </a:rPr>
              <a:t>FUNCTIONAL REQUIREMENTS</a:t>
            </a:r>
          </a:p>
          <a:p>
            <a:pPr algn="ctr"/>
            <a:endParaRPr lang="en-US" altLang="ko-KR" sz="2400" b="1" i="0" dirty="0"/>
          </a:p>
          <a:p>
            <a:pPr marL="57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System should p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rovide seamless and secure video conferencing capabilities for remote consultations</a:t>
            </a:r>
            <a:r>
              <a:rPr lang="en-US" sz="1800" i="0" dirty="0">
                <a:ea typeface="맑은 고딕"/>
              </a:rPr>
              <a:t>.</a:t>
            </a:r>
            <a:endParaRPr lang="en-US" sz="1800" i="0" dirty="0">
              <a:ea typeface="맑은 고딕"/>
              <a:cs typeface="Calibri Light"/>
            </a:endParaRPr>
          </a:p>
          <a:p>
            <a:pPr marL="57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i="0" dirty="0"/>
          </a:p>
          <a:p>
            <a:pPr marL="57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System should 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detect and track facial expressions associated with Parkinson's symptoms</a:t>
            </a:r>
            <a:r>
              <a:rPr lang="en-US" sz="1800" i="0" dirty="0">
                <a:ea typeface="맑은 고딕"/>
              </a:rPr>
              <a:t>.</a:t>
            </a:r>
            <a:endParaRPr lang="en-US" sz="1800" i="0" dirty="0">
              <a:cs typeface="Calibri Light"/>
            </a:endParaRPr>
          </a:p>
          <a:p>
            <a:pPr marL="57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i="0" dirty="0"/>
          </a:p>
          <a:p>
            <a:pPr marL="57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System should d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evelop algorithms to monitor and quantify motor symptoms based on facial expressions during video calls</a:t>
            </a:r>
            <a:r>
              <a:rPr lang="en-US" sz="1800" i="0" dirty="0">
                <a:ea typeface="맑은 고딕"/>
              </a:rPr>
              <a:t>.</a:t>
            </a:r>
            <a:endParaRPr lang="en-US" sz="1800" i="0" dirty="0">
              <a:ea typeface="맑은 고딕"/>
              <a:cs typeface="Calibri Light"/>
            </a:endParaRPr>
          </a:p>
          <a:p>
            <a:pPr marL="57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i="0" dirty="0"/>
          </a:p>
          <a:p>
            <a:endParaRPr lang="en-US" altLang="ko-KR" sz="1800" i="0" dirty="0"/>
          </a:p>
          <a:p>
            <a:endParaRPr lang="en-US" altLang="ko-KR" sz="2400" i="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0A038A8E-BDB3-8A42-8788-6451CBB6AED1}"/>
              </a:ext>
            </a:extLst>
          </p:cNvPr>
          <p:cNvSpPr txBox="1">
            <a:spLocks/>
          </p:cNvSpPr>
          <p:nvPr/>
        </p:nvSpPr>
        <p:spPr>
          <a:xfrm>
            <a:off x="8498828" y="1451276"/>
            <a:ext cx="3255403" cy="289228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 FUNCTIONAL REQUIREMENTS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2400" b="1" i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Accuracy</a:t>
            </a:r>
            <a:endParaRPr lang="en-US" altLang="ko-KR" sz="2400" i="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 Reliability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User-friendliness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Efficiency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8D5A65-B463-0A3E-6F1A-4ABD0808468E}"/>
              </a:ext>
            </a:extLst>
          </p:cNvPr>
          <p:cNvSpPr/>
          <p:nvPr/>
        </p:nvSpPr>
        <p:spPr>
          <a:xfrm>
            <a:off x="5562600" y="4535528"/>
            <a:ext cx="4360761" cy="17837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PERSONNEL REQUIREMENTS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Dr . Dilum Palliyaguru– External Supervisor</a:t>
            </a:r>
            <a:endParaRPr lang="en-US" sz="1800" dirty="0">
              <a:effectLst/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Nurologist At Teaching Hospital Kurunegala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4D1E7D-4754-E8C0-2D11-AA50243DBD11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IT20628536</a:t>
            </a:r>
            <a:r>
              <a:rPr lang="en-US" sz="1800" dirty="0">
                <a:solidFill>
                  <a:schemeClr val="tx1"/>
                </a:solidFill>
              </a:rPr>
              <a:t>   |   Mahamithawa W.M.N.D|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06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F8E3-6DF0-0EBD-F903-2E7827EC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Completion of the project</a:t>
            </a:r>
          </a:p>
        </p:txBody>
      </p:sp>
      <p:pic>
        <p:nvPicPr>
          <p:cNvPr id="5" name="Content Placeholder 4" descr="A graph with a number of columns&#10;&#10;Description automatically generated">
            <a:extLst>
              <a:ext uri="{FF2B5EF4-FFF2-40B4-BE49-F238E27FC236}">
                <a16:creationId xmlns:a16="http://schemas.microsoft.com/office/drawing/2014/main" id="{A3219792-FB10-4C7D-E071-02601374F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11684000" cy="43743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D2CD40-1BF1-C46C-1545-7F543F1B87DE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IT20628536</a:t>
            </a:r>
            <a:r>
              <a:rPr lang="en-US" sz="1800" dirty="0">
                <a:solidFill>
                  <a:schemeClr val="tx1"/>
                </a:solidFill>
              </a:rPr>
              <a:t>   |   Mahamithawa W.M.N.D|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lang="en-US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105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25A2-0ABA-476F-93A9-CAE8E1CC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10363200" cy="136207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B6224-3DDA-F9B8-3AF3-DFE825726BBE}"/>
              </a:ext>
            </a:extLst>
          </p:cNvPr>
          <p:cNvSpPr txBox="1"/>
          <p:nvPr/>
        </p:nvSpPr>
        <p:spPr>
          <a:xfrm>
            <a:off x="419100" y="1285875"/>
            <a:ext cx="11353800" cy="4864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798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[1] </a:t>
            </a:r>
            <a:r>
              <a:rPr lang="en-US" sz="1798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Athina</a:t>
            </a:r>
            <a:r>
              <a:rPr lang="en-US" sz="1798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798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Grammatikopoulou</a:t>
            </a:r>
            <a:r>
              <a:rPr lang="en-US" sz="1798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, Nikos </a:t>
            </a:r>
            <a:r>
              <a:rPr lang="en-US" sz="1798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Grammalidis</a:t>
            </a:r>
            <a:r>
              <a:rPr lang="en-US" sz="1798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, </a:t>
            </a:r>
            <a:r>
              <a:rPr lang="en-US" sz="1798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Sevasti</a:t>
            </a:r>
            <a:r>
              <a:rPr lang="en-US" sz="1798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798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Bostantjopoulou</a:t>
            </a:r>
            <a:r>
              <a:rPr lang="en-US" sz="1798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, and Zoe </a:t>
            </a:r>
            <a:r>
              <a:rPr lang="en-US" sz="1798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Katsarou</a:t>
            </a:r>
            <a:r>
              <a:rPr lang="en-US" sz="1798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. 2019. Detecting hypomimia symptoms by selfie photo analysis: for early Parkinson disease detection. In Proceedings of the 12th ACM International Conference on </a:t>
            </a:r>
            <a:r>
              <a:rPr lang="en-US" sz="1798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PErvasive</a:t>
            </a:r>
            <a:r>
              <a:rPr lang="en-US" sz="1798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 Technologies Related to Assistive Environments (PETRA '19). Association for Computing Machinery, New York, NY, USA, 517–522. https://doi.org/10.1145/3316782.3322756</a:t>
            </a:r>
            <a:endParaRPr lang="en-US" b="0" i="0" dirty="0">
              <a:solidFill>
                <a:srgbClr val="000000"/>
              </a:solidFill>
              <a:effectLst/>
              <a:latin typeface="ff2"/>
            </a:endParaRPr>
          </a:p>
          <a:p>
            <a:pPr>
              <a:lnSpc>
                <a:spcPts val="2250"/>
              </a:lnSpc>
              <a:spcBef>
                <a:spcPts val="2000"/>
              </a:spcBef>
              <a:spcAft>
                <a:spcPts val="1000"/>
              </a:spcAft>
            </a:pPr>
            <a:r>
              <a:rPr lang="en-US" dirty="0">
                <a:solidFill>
                  <a:srgbClr val="212121"/>
                </a:solidFill>
                <a:latin typeface="Cambria" panose="02040503050406030204" pitchFamily="18" charset="0"/>
              </a:rPr>
              <a:t>[2]  </a:t>
            </a:r>
            <a:r>
              <a:rPr lang="en-US" b="1" i="0" dirty="0">
                <a:solidFill>
                  <a:srgbClr val="1A254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i="0" dirty="0">
                <a:effectLst/>
              </a:rPr>
              <a:t>Pigott, Jennifer &amp; Armstrong, Megan &amp; Chesterman, Elizabeth &amp; Read, Joy &amp; Nimmons, Danielle &amp; Walters, Kate &amp; Davies, Nathan &amp; Schrag, Anette. (2022). Remote Consultations for People with Parkinson’s and Cognitive Impairment – A Qualitative Study with Patients, Caregivers and Healthcare Professionals. JMIR Neurotechnology. 1. 10.2196/39974. </a:t>
            </a:r>
          </a:p>
          <a:p>
            <a:pPr>
              <a:lnSpc>
                <a:spcPts val="2250"/>
              </a:lnSpc>
              <a:spcBef>
                <a:spcPts val="2000"/>
              </a:spcBef>
              <a:spcAft>
                <a:spcPts val="1000"/>
              </a:spcAft>
            </a:pPr>
            <a:r>
              <a:rPr lang="en-US" i="0" dirty="0">
                <a:solidFill>
                  <a:srgbClr val="222222"/>
                </a:solidFill>
                <a:effectLst/>
                <a:latin typeface="-apple-system"/>
              </a:rPr>
              <a:t>[3]   </a:t>
            </a:r>
            <a:r>
              <a:rPr lang="en-US" i="0" dirty="0">
                <a:effectLst/>
              </a:rPr>
              <a:t>Ali, Mohammad &amp; Myers, Taylor &amp; Wagner, Ellen &amp; Ratnu, Harshil &amp; Dorsey, E. &amp; Hoque, Ehsan. (2021). Facial expressions can detect Parkinson’s disease: preliminary evidence from videos collected online. </a:t>
            </a:r>
            <a:r>
              <a:rPr lang="en-US" i="0" dirty="0" err="1">
                <a:effectLst/>
              </a:rPr>
              <a:t>npj</a:t>
            </a:r>
            <a:r>
              <a:rPr lang="en-US" i="0" dirty="0">
                <a:effectLst/>
              </a:rPr>
              <a:t> Digital Medicine. 4. 10.1038/s41746-021-00502-8.</a:t>
            </a:r>
          </a:p>
          <a:p>
            <a:pPr algn="l"/>
            <a:r>
              <a:rPr lang="en-US" sz="1798" dirty="0">
                <a:solidFill>
                  <a:srgbClr val="212121"/>
                </a:solidFill>
                <a:latin typeface="Cambria" panose="02040503050406030204" pitchFamily="18" charset="0"/>
              </a:rPr>
              <a:t>[4]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   van den Bergh, R.; Bloem, B.R.; Meinders, M.J.; Evers, L.J.W. The state of telemedicine for persons with Parkinson’s disease. </a:t>
            </a: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Curr.Opin. Neurol. </a:t>
            </a:r>
            <a:r>
              <a:rPr lang="en-US" b="0" i="0" dirty="0">
                <a:solidFill>
                  <a:srgbClr val="000000"/>
                </a:solidFill>
                <a:effectLst/>
                <a:latin typeface="ff1"/>
              </a:rPr>
              <a:t>2021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34</a:t>
            </a:r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, 589–597. </a:t>
            </a:r>
          </a:p>
          <a:p>
            <a:pPr algn="l"/>
            <a:endParaRPr lang="en-US" dirty="0">
              <a:solidFill>
                <a:srgbClr val="0875B7"/>
              </a:solidFill>
              <a:latin typeface="ff2"/>
            </a:endParaRPr>
          </a:p>
        </p:txBody>
      </p:sp>
    </p:spTree>
    <p:extLst>
      <p:ext uri="{BB962C8B-B14F-4D97-AF65-F5344CB8AC3E}">
        <p14:creationId xmlns:p14="http://schemas.microsoft.com/office/powerpoint/2010/main" val="3692407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755AF9-6AEA-4BCA-A1A2-C57A5821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Devanagari"/>
              </a:rPr>
              <a:t>IT20622732 | RANWALA  R.D.H.N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A91C59-28F0-4A9C-ACA2-19A536A0C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9584" y="4205511"/>
            <a:ext cx="8066616" cy="168010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898989"/>
                </a:solidFill>
                <a:latin typeface="Cambria"/>
                <a:ea typeface="Cambria"/>
                <a:cs typeface="Tahoma"/>
              </a:rPr>
              <a:t>Bachelor of Science (Hons) in Information Technology</a:t>
            </a:r>
          </a:p>
          <a:p>
            <a:r>
              <a:rPr lang="en-US" sz="2200" dirty="0">
                <a:solidFill>
                  <a:srgbClr val="898989"/>
                </a:solidFill>
                <a:latin typeface="Cambria"/>
                <a:ea typeface="Cambria"/>
                <a:cs typeface="Tahoma"/>
              </a:rPr>
              <a:t>Specializing in Information Technology</a:t>
            </a:r>
            <a:endParaRPr lang="en-US" sz="2200" dirty="0">
              <a:solidFill>
                <a:srgbClr val="898989"/>
              </a:solidFill>
              <a:latin typeface="Cambria"/>
              <a:ea typeface="Cambria"/>
            </a:endParaRPr>
          </a:p>
        </p:txBody>
      </p:sp>
      <p:pic>
        <p:nvPicPr>
          <p:cNvPr id="3" name="Picture 2" descr="A person standing in front of a sign&#10;&#10;Description automatically generated">
            <a:extLst>
              <a:ext uri="{FF2B5EF4-FFF2-40B4-BE49-F238E27FC236}">
                <a16:creationId xmlns:a16="http://schemas.microsoft.com/office/drawing/2014/main" id="{6269CA41-4D01-09E2-A80C-6A394C56D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5" t="21893" r="47059" b="39250"/>
          <a:stretch/>
        </p:blipFill>
        <p:spPr>
          <a:xfrm>
            <a:off x="10089061" y="126206"/>
            <a:ext cx="2059857" cy="25416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BBBAAF-EFD5-F8E3-9BCA-0ED08B705C9B}"/>
              </a:ext>
            </a:extLst>
          </p:cNvPr>
          <p:cNvSpPr/>
          <p:nvPr/>
        </p:nvSpPr>
        <p:spPr>
          <a:xfrm>
            <a:off x="2787216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ambria"/>
              </a:rPr>
              <a:t>IT20622732</a:t>
            </a:r>
            <a:r>
              <a:rPr lang="en-US" dirty="0">
                <a:solidFill>
                  <a:schemeClr val="tx1"/>
                </a:solidFill>
                <a:latin typeface="Cambria"/>
              </a:rPr>
              <a:t>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</a:t>
            </a:r>
            <a:r>
              <a:rPr lang="en-US" dirty="0">
                <a:solidFill>
                  <a:schemeClr val="tx1"/>
                </a:solidFill>
                <a:latin typeface="Cambria"/>
              </a:rPr>
              <a:t> 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/>
              </a:rPr>
              <a:t>Ranwala</a:t>
            </a:r>
            <a:r>
              <a:rPr lang="en-US" dirty="0">
                <a:solidFill>
                  <a:schemeClr val="tx1"/>
                </a:solidFill>
                <a:latin typeface="Cambria"/>
              </a:rPr>
              <a:t> R.D.H.N  |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61238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n older person looking at a human body&#10;&#10;Description automatically generated">
            <a:extLst>
              <a:ext uri="{FF2B5EF4-FFF2-40B4-BE49-F238E27FC236}">
                <a16:creationId xmlns:a16="http://schemas.microsoft.com/office/drawing/2014/main" id="{E44837E5-7FA1-E3A1-7AEA-6E7BB69FA9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422"/>
          <a:stretch/>
        </p:blipFill>
        <p:spPr>
          <a:xfrm>
            <a:off x="4650916" y="3474720"/>
            <a:ext cx="7555832" cy="3383280"/>
          </a:xfrm>
          <a:prstGeom prst="rect">
            <a:avLst/>
          </a:prstGeom>
        </p:spPr>
      </p:pic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C98B6-869B-B9F7-5254-9175E506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993" y="1217714"/>
            <a:ext cx="11198864" cy="1138759"/>
          </a:xfrm>
        </p:spPr>
        <p:txBody>
          <a:bodyPr>
            <a:normAutofit/>
          </a:bodyPr>
          <a:lstStyle/>
          <a:p>
            <a:r>
              <a:rPr lang="en-US" sz="3700" b="1" dirty="0">
                <a:solidFill>
                  <a:srgbClr val="0070C0"/>
                </a:solidFill>
                <a:ea typeface="+mj-lt"/>
                <a:cs typeface="+mj-lt"/>
              </a:rPr>
              <a:t>Mobile App for Early Symptoms Detection, Monitoring and Generating Reports.</a:t>
            </a:r>
            <a:endParaRPr lang="en-US" sz="3700" b="1" dirty="0">
              <a:solidFill>
                <a:srgbClr val="0070C0"/>
              </a:solidFill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2FBF4-37BF-25C5-E9EE-A1FC9C8BA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8102" y="379115"/>
            <a:ext cx="2602512" cy="46291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TMP-2023-24-042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stethoscope&#10;&#10;Description automatically generated">
            <a:extLst>
              <a:ext uri="{FF2B5EF4-FFF2-40B4-BE49-F238E27FC236}">
                <a16:creationId xmlns:a16="http://schemas.microsoft.com/office/drawing/2014/main" id="{50BD5042-97E4-23AF-D0A4-C32DDB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3" r="6245" b="9091"/>
          <a:stretch/>
        </p:blipFill>
        <p:spPr>
          <a:xfrm>
            <a:off x="3671654" y="10"/>
            <a:ext cx="8520346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237C7-35EA-2290-257C-5791EAB7E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52" y="389000"/>
            <a:ext cx="4404360" cy="2031874"/>
          </a:xfrm>
          <a:noFill/>
        </p:spPr>
        <p:txBody>
          <a:bodyPr anchor="b">
            <a:normAutofit/>
          </a:bodyPr>
          <a:lstStyle/>
          <a:p>
            <a:pPr algn="l"/>
            <a:r>
              <a:rPr kumimoji="1" lang="en-US" altLang="ko-KR" sz="4800" b="1" dirty="0">
                <a:solidFill>
                  <a:srgbClr val="015E7D"/>
                </a:solidFill>
                <a:latin typeface="+mj-lt"/>
                <a:cs typeface="굴림" pitchFamily="50" charset="-127"/>
              </a:rPr>
              <a:t>INTRODUCTION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38369-8714-C6E0-4172-275D09C8F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429000"/>
            <a:ext cx="4023359" cy="265206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342900" indent="-342900" algn="just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8400" dirty="0">
                <a:solidFill>
                  <a:srgbClr val="0070C0"/>
                </a:solidFill>
                <a:latin typeface="+mj-lt"/>
                <a:cs typeface="굴림" pitchFamily="50" charset="-127"/>
              </a:rPr>
              <a:t>BACKGROUND</a:t>
            </a:r>
          </a:p>
          <a:p>
            <a:pPr marL="342900" indent="-342900" algn="just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8400" dirty="0">
                <a:solidFill>
                  <a:srgbClr val="0070C0"/>
                </a:solidFill>
                <a:latin typeface="+mj-lt"/>
                <a:ea typeface="맑은 고딕"/>
                <a:cs typeface="굴림" pitchFamily="50" charset="-127"/>
              </a:rPr>
              <a:t>RESEARCH PROBLEM</a:t>
            </a:r>
            <a:endParaRPr lang="en-US" altLang="ko-KR" sz="8400" dirty="0">
              <a:solidFill>
                <a:srgbClr val="0070C0"/>
              </a:solidFill>
              <a:latin typeface="+mj-lt"/>
              <a:ea typeface="맑은 고딕"/>
              <a:cs typeface="굴림" pitchFamily="50" charset="-127"/>
            </a:endParaRPr>
          </a:p>
          <a:p>
            <a:pPr marL="342900" indent="-342900" algn="just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8400" dirty="0">
                <a:solidFill>
                  <a:srgbClr val="0070C0"/>
                </a:solidFill>
                <a:latin typeface="+mj-lt"/>
                <a:cs typeface="굴림" pitchFamily="50" charset="-127"/>
              </a:rPr>
              <a:t>SPECIFIC AND SUB OBJECTIVES</a:t>
            </a:r>
          </a:p>
          <a:p>
            <a:pPr marL="342900" indent="-342900" algn="just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ko-KR" sz="8400" dirty="0">
                <a:solidFill>
                  <a:srgbClr val="0070C0"/>
                </a:solidFill>
                <a:latin typeface="+mj-lt"/>
                <a:ea typeface="맑은 고딕"/>
                <a:cs typeface="굴림" pitchFamily="50" charset="-127"/>
              </a:rPr>
              <a:t>RESEARCH GAP</a:t>
            </a:r>
          </a:p>
          <a:p>
            <a:pPr algn="just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8400" dirty="0">
              <a:latin typeface="+mj-lt"/>
              <a:cs typeface="굴림" pitchFamily="50" charset="-127"/>
            </a:endParaRPr>
          </a:p>
          <a:p>
            <a:pPr indent="-227965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600" dirty="0">
                <a:solidFill>
                  <a:schemeClr val="bg1"/>
                </a:solidFill>
                <a:latin typeface="+mj-lt"/>
                <a:cs typeface="굴림" pitchFamily="50" charset="-127"/>
              </a:rPr>
              <a:t>BACKGROUND</a:t>
            </a:r>
            <a:endParaRPr lang="en-US" altLang="ko-KR" sz="1600" dirty="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pPr algn="l"/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70A07-B597-D15B-E850-8F620C8930C0}"/>
              </a:ext>
            </a:extLst>
          </p:cNvPr>
          <p:cNvSpPr/>
          <p:nvPr/>
        </p:nvSpPr>
        <p:spPr>
          <a:xfrm>
            <a:off x="2607469" y="6445250"/>
            <a:ext cx="9167812" cy="3651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IT20622732 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</a:t>
            </a:r>
            <a:r>
              <a:rPr lang="en-US" dirty="0" err="1">
                <a:solidFill>
                  <a:schemeClr val="tx1"/>
                </a:solidFill>
              </a:rPr>
              <a:t>Ranwala</a:t>
            </a:r>
            <a:r>
              <a:rPr lang="en-US" dirty="0">
                <a:solidFill>
                  <a:schemeClr val="tx1"/>
                </a:solidFill>
              </a:rPr>
              <a:t> R.D.H.N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                                          02/08/2023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1B76E-E81A-4EDF-6AFA-298E278241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stethoscope&#10;&#10;Description automatically generated">
            <a:extLst>
              <a:ext uri="{FF2B5EF4-FFF2-40B4-BE49-F238E27FC236}">
                <a16:creationId xmlns:a16="http://schemas.microsoft.com/office/drawing/2014/main" id="{D3500E81-2578-CBCC-7D27-960D5E02E2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1" r="-1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kumimoji="1" lang="en-US" altLang="ko-KR" sz="3400" dirty="0">
                <a:solidFill>
                  <a:srgbClr val="00B0F0"/>
                </a:solidFill>
                <a:latin typeface="+mj-lt"/>
                <a:cs typeface="굴림" pitchFamily="50" charset="-127"/>
              </a:rPr>
              <a:t>Main OBJECTIVE</a:t>
            </a:r>
            <a:br>
              <a:rPr kumimoji="1" lang="en-US" altLang="ko-KR" sz="3400" dirty="0">
                <a:latin typeface="+mj-lt"/>
                <a:cs typeface="굴림" pitchFamily="50" charset="-127"/>
              </a:rPr>
            </a:b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2C545-811A-AB77-8A75-70D311574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endParaRPr lang="en-US" sz="1700" dirty="0"/>
          </a:p>
          <a:p>
            <a:r>
              <a:rPr lang="en-US" sz="1700" dirty="0">
                <a:latin typeface="Tw Cen MT Condensed (Headings)"/>
              </a:rPr>
              <a:t>	</a:t>
            </a:r>
            <a:r>
              <a:rPr lang="en-US" sz="2400" dirty="0">
                <a:latin typeface="Tw Cen MT Condensed (Headings)"/>
              </a:rPr>
              <a:t>The objective of this study is to explore the integration of emerging technologies in developing a comprehensive solution for Parkinson's disease management.</a:t>
            </a:r>
          </a:p>
          <a:p>
            <a:r>
              <a:rPr lang="en-US" sz="2400" dirty="0">
                <a:latin typeface="Tw Cen MT Condensed (Headings)"/>
              </a:rPr>
              <a:t>	We will be focusing on four distinct components, each incorporating a novel approach. I will be presenting the first component, which is the development of a "Wearable Device for Real-Time Symptom Monitoring."</a:t>
            </a:r>
          </a:p>
          <a:p>
            <a:endParaRPr lang="en-US" sz="1700" dirty="0">
              <a:latin typeface="Tw Cen MT Condense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603737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stethoscope&#10;&#10;Description automatically generated">
            <a:extLst>
              <a:ext uri="{FF2B5EF4-FFF2-40B4-BE49-F238E27FC236}">
                <a16:creationId xmlns:a16="http://schemas.microsoft.com/office/drawing/2014/main" id="{D3500E81-2578-CBCC-7D27-960D5E02E2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1" r="-1" b="-1"/>
          <a:stretch/>
        </p:blipFill>
        <p:spPr>
          <a:xfrm>
            <a:off x="4930647" y="10"/>
            <a:ext cx="7261353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5028342" cy="934022"/>
          </a:xfrm>
        </p:spPr>
        <p:txBody>
          <a:bodyPr anchor="ctr">
            <a:normAutofit fontScale="90000"/>
          </a:bodyPr>
          <a:lstStyle/>
          <a:p>
            <a:r>
              <a:rPr kumimoji="1" lang="en-US" altLang="ko-KR" sz="3400" b="1" dirty="0">
                <a:latin typeface="+mj-lt"/>
                <a:ea typeface="맑은 고딕"/>
                <a:cs typeface="굴림" pitchFamily="50" charset="-127"/>
              </a:rPr>
              <a:t>BACKGROUND</a:t>
            </a:r>
            <a:br>
              <a:rPr lang="en-US" altLang="ko-KR" sz="3400" dirty="0">
                <a:cs typeface="굴림" pitchFamily="50" charset="-127"/>
              </a:rPr>
            </a:br>
            <a:endParaRPr lang="en-US" sz="3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2C545-811A-AB77-8A75-70D311574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35" y="1606168"/>
            <a:ext cx="5436192" cy="4592987"/>
          </a:xfrm>
        </p:spPr>
        <p:txBody>
          <a:bodyPr anchor="t">
            <a:normAutofit/>
          </a:bodyPr>
          <a:lstStyle/>
          <a:p>
            <a:pPr>
              <a:buFont typeface="Wingdings" panose="020B0604020202020204" pitchFamily="34" charset="0"/>
              <a:buChar char="v"/>
            </a:pPr>
            <a:r>
              <a:rPr lang="en-US" sz="1700">
                <a:latin typeface="Tw Cen MT Condensed (Headings)"/>
                <a:ea typeface="+mj-lt"/>
                <a:cs typeface="+mj-lt"/>
              </a:rPr>
              <a:t>As of 2019 8.5 M victimized by Parkinson Disease</a:t>
            </a:r>
            <a:endParaRPr lang="en-US">
              <a:latin typeface="Calibri" panose="020F0502020204030204"/>
              <a:ea typeface="+mj-lt"/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 sz="1700" dirty="0">
              <a:latin typeface="Tw Cen MT Condensed (Headings)"/>
              <a:ea typeface="+mj-lt"/>
              <a:cs typeface="+mj-lt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1700" dirty="0">
                <a:latin typeface="Tw Cen MT Condensed (Headings)"/>
                <a:ea typeface="+mj-lt"/>
                <a:cs typeface="+mj-lt"/>
              </a:rPr>
              <a:t>The disease is characterized by a range of motor   and non-motor symptoms.  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sz="1700" dirty="0">
                <a:latin typeface="Tw Cen MT Condensed (Headings)"/>
                <a:ea typeface="+mj-lt"/>
                <a:cs typeface="+mj-lt"/>
              </a:rPr>
              <a:t>Motor symptoms in pre-stage can be tremor, muscle stiffness and slowness in movements.</a:t>
            </a:r>
            <a:endParaRPr lang="en-US" sz="1700" dirty="0">
              <a:latin typeface="Tw Cen MT Condensed (Headings)"/>
              <a:cs typeface="Calibri Light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 sz="1700" dirty="0">
              <a:latin typeface="Tw Cen MT Condensed (Headings)"/>
              <a:ea typeface="+mj-lt"/>
              <a:cs typeface="+mj-lt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1700" dirty="0">
                <a:latin typeface="Tw Cen MT Condensed (Headings)"/>
                <a:ea typeface="+mj-lt"/>
                <a:cs typeface="+mj-lt"/>
              </a:rPr>
              <a:t>Detect through Gyroscope &amp; Accelerometer.</a:t>
            </a:r>
          </a:p>
          <a:p>
            <a:pPr>
              <a:buFont typeface="Wingdings" panose="020B0604020202020204" pitchFamily="34" charset="0"/>
              <a:buChar char="v"/>
            </a:pPr>
            <a:endParaRPr lang="en-US" sz="1700" dirty="0">
              <a:latin typeface="Tw Cen MT Condensed (Headings)"/>
              <a:ea typeface="+mj-lt"/>
              <a:cs typeface="Calibri Light" panose="020F0302020204030204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1700" dirty="0">
                <a:latin typeface="Tw Cen MT Condensed (Headings)"/>
                <a:ea typeface="+mj-lt"/>
                <a:cs typeface="Calibri Light" panose="020F0302020204030204"/>
              </a:rPr>
              <a:t>Developing a Mobile Application</a:t>
            </a:r>
          </a:p>
          <a:p>
            <a:endParaRPr lang="en-US" sz="1700" dirty="0">
              <a:latin typeface="Calibri" panose="020F0502020204030204"/>
              <a:ea typeface="+mj-lt"/>
              <a:cs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D6421-F515-0F42-D204-B83380D8B9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A816D54-D309-02F4-B8F9-1D11C513C8F1}"/>
              </a:ext>
            </a:extLst>
          </p:cNvPr>
          <p:cNvSpPr/>
          <p:nvPr/>
        </p:nvSpPr>
        <p:spPr>
          <a:xfrm>
            <a:off x="2297906" y="6445250"/>
            <a:ext cx="9167812" cy="3651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IT20622732 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</a:t>
            </a:r>
            <a:r>
              <a:rPr lang="en-US" dirty="0" err="1">
                <a:solidFill>
                  <a:schemeClr val="tx1"/>
                </a:solidFill>
              </a:rPr>
              <a:t>Ranwala</a:t>
            </a:r>
            <a:r>
              <a:rPr lang="en-US" dirty="0">
                <a:solidFill>
                  <a:schemeClr val="tx1"/>
                </a:solidFill>
              </a:rPr>
              <a:t> R.D.H.N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                                          02/08/2023</a:t>
            </a:r>
          </a:p>
        </p:txBody>
      </p:sp>
    </p:spTree>
    <p:extLst>
      <p:ext uri="{BB962C8B-B14F-4D97-AF65-F5344CB8AC3E}">
        <p14:creationId xmlns:p14="http://schemas.microsoft.com/office/powerpoint/2010/main" val="1589750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490" y="451863"/>
            <a:ext cx="3807291" cy="777686"/>
          </a:xfrm>
        </p:spPr>
        <p:txBody>
          <a:bodyPr anchor="ctr">
            <a:normAutofit fontScale="90000"/>
          </a:bodyPr>
          <a:lstStyle/>
          <a:p>
            <a:r>
              <a:rPr kumimoji="1" lang="en-US" altLang="ko-KR" sz="3400" b="1" dirty="0">
                <a:solidFill>
                  <a:srgbClr val="0070C0"/>
                </a:solidFill>
                <a:ea typeface="맑은 고딕"/>
                <a:cs typeface="굴림" pitchFamily="50" charset="-127"/>
              </a:rPr>
              <a:t>RESEARCH PROBLEM</a:t>
            </a:r>
            <a:br>
              <a:rPr lang="en-US" altLang="ko-KR" sz="3400" dirty="0">
                <a:cs typeface="굴림" pitchFamily="50" charset="-127"/>
              </a:rPr>
            </a:br>
            <a:endParaRPr lang="en-US" sz="3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9969C8-8A50-D0E8-4F65-9F40A12D2C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8A8659-D5C5-1A25-948E-933A388D4E1B}"/>
              </a:ext>
            </a:extLst>
          </p:cNvPr>
          <p:cNvSpPr/>
          <p:nvPr/>
        </p:nvSpPr>
        <p:spPr>
          <a:xfrm>
            <a:off x="2000250" y="6445250"/>
            <a:ext cx="9167812" cy="3651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IT20622732 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</a:t>
            </a:r>
            <a:r>
              <a:rPr lang="en-US" dirty="0" err="1">
                <a:solidFill>
                  <a:schemeClr val="tx1"/>
                </a:solidFill>
              </a:rPr>
              <a:t>Ranwala</a:t>
            </a:r>
            <a:r>
              <a:rPr lang="en-US" dirty="0">
                <a:solidFill>
                  <a:schemeClr val="tx1"/>
                </a:solidFill>
              </a:rPr>
              <a:t> R.D.H.N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                                          02/08/2023</a:t>
            </a:r>
          </a:p>
        </p:txBody>
      </p:sp>
      <p:pic>
        <p:nvPicPr>
          <p:cNvPr id="20" name="Picture 20" descr="A cartoon of a doctor with question marks&#10;&#10;Description automatically generated">
            <a:extLst>
              <a:ext uri="{FF2B5EF4-FFF2-40B4-BE49-F238E27FC236}">
                <a16:creationId xmlns:a16="http://schemas.microsoft.com/office/drawing/2014/main" id="{BB89C0EF-3B61-4A44-7971-32435F7EC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067" y="4233"/>
            <a:ext cx="5509418" cy="58269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BA782CA-1CC1-D9C4-483B-0DDACBF5E1D9}"/>
              </a:ext>
            </a:extLst>
          </p:cNvPr>
          <p:cNvSpPr txBox="1"/>
          <p:nvPr/>
        </p:nvSpPr>
        <p:spPr>
          <a:xfrm>
            <a:off x="164040" y="1833563"/>
            <a:ext cx="596106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Cambria"/>
                <a:ea typeface="Cambria"/>
              </a:rPr>
              <a:t>How accurately can the </a:t>
            </a:r>
            <a:r>
              <a:rPr lang="en-US" sz="2400" b="1" dirty="0">
                <a:latin typeface="Cambria"/>
                <a:ea typeface="Cambria"/>
              </a:rPr>
              <a:t>mobile app</a:t>
            </a:r>
            <a:r>
              <a:rPr lang="en-US" sz="2400" dirty="0">
                <a:latin typeface="Cambria"/>
                <a:ea typeface="Cambria"/>
              </a:rPr>
              <a:t> utilizing  </a:t>
            </a:r>
            <a:r>
              <a:rPr lang="en-US" sz="2400" b="1" dirty="0">
                <a:latin typeface="Cambria"/>
                <a:ea typeface="Cambria"/>
              </a:rPr>
              <a:t>gyroscope &amp; accelerometer</a:t>
            </a:r>
            <a:r>
              <a:rPr lang="en-US" sz="2400" dirty="0">
                <a:latin typeface="Cambria"/>
                <a:ea typeface="Cambria"/>
              </a:rPr>
              <a:t>  detect early motor abnormalities associated with </a:t>
            </a:r>
            <a:r>
              <a:rPr lang="en-US" sz="2400" b="1" dirty="0">
                <a:latin typeface="Cambria"/>
                <a:ea typeface="Cambria"/>
              </a:rPr>
              <a:t>pre-symptoms</a:t>
            </a:r>
            <a:r>
              <a:rPr lang="en-US" sz="2400" dirty="0">
                <a:latin typeface="Cambria"/>
                <a:ea typeface="Cambria"/>
              </a:rPr>
              <a:t> of </a:t>
            </a:r>
            <a:r>
              <a:rPr lang="en-US" sz="2400" b="1" dirty="0">
                <a:latin typeface="Cambria"/>
                <a:ea typeface="Cambria"/>
              </a:rPr>
              <a:t>Parkinson's disease</a:t>
            </a:r>
            <a:r>
              <a:rPr lang="en-US" sz="2400" dirty="0">
                <a:latin typeface="Cambria"/>
                <a:ea typeface="Cambria"/>
              </a:rPr>
              <a:t> in individuals without a formal diagnosis.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4582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397EA4-6258-8513-A545-6D553B5A25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  <p:sp>
        <p:nvSpPr>
          <p:cNvPr id="15" name="TextBox 1">
            <a:extLst>
              <a:ext uri="{FF2B5EF4-FFF2-40B4-BE49-F238E27FC236}">
                <a16:creationId xmlns:a16="http://schemas.microsoft.com/office/drawing/2014/main" id="{B9CC425D-E31C-6DB8-E4EB-195152254193}"/>
              </a:ext>
            </a:extLst>
          </p:cNvPr>
          <p:cNvSpPr txBox="1"/>
          <p:nvPr/>
        </p:nvSpPr>
        <p:spPr>
          <a:xfrm>
            <a:off x="3208338" y="296599"/>
            <a:ext cx="5759450" cy="56938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b="1" dirty="0">
                <a:solidFill>
                  <a:srgbClr val="0070C0"/>
                </a:solidFill>
                <a:latin typeface="Calibri Light"/>
              </a:rPr>
              <a:t>SPECIFIC AND SUB-OBJECTIVES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6B3DCD-7858-9F8C-EA8B-5D08B354BBFB}"/>
              </a:ext>
            </a:extLst>
          </p:cNvPr>
          <p:cNvSpPr/>
          <p:nvPr/>
        </p:nvSpPr>
        <p:spPr>
          <a:xfrm>
            <a:off x="2000250" y="6498166"/>
            <a:ext cx="10194395" cy="35454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IT20622732 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</a:t>
            </a:r>
            <a:r>
              <a:rPr lang="en-US" dirty="0" err="1">
                <a:solidFill>
                  <a:schemeClr val="tx1"/>
                </a:solidFill>
              </a:rPr>
              <a:t>Ranwala</a:t>
            </a:r>
            <a:r>
              <a:rPr lang="en-US" dirty="0">
                <a:solidFill>
                  <a:schemeClr val="tx1"/>
                </a:solidFill>
              </a:rPr>
              <a:t> R.D.H.N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                                          02/08/2023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F8A15A-11EB-6F3D-DB50-C27E884AFA1D}"/>
              </a:ext>
            </a:extLst>
          </p:cNvPr>
          <p:cNvSpPr txBox="1"/>
          <p:nvPr/>
        </p:nvSpPr>
        <p:spPr>
          <a:xfrm>
            <a:off x="695854" y="1219729"/>
            <a:ext cx="56091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Specific Objective </a:t>
            </a:r>
            <a:endParaRPr lang="en-US" b="1" dirty="0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1437CA-A26E-E287-0DA9-DEA3CD8B393F}"/>
              </a:ext>
            </a:extLst>
          </p:cNvPr>
          <p:cNvSpPr txBox="1"/>
          <p:nvPr/>
        </p:nvSpPr>
        <p:spPr>
          <a:xfrm>
            <a:off x="533401" y="1782234"/>
            <a:ext cx="1129453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000" dirty="0">
                <a:ea typeface="+mn-lt"/>
                <a:cs typeface="+mn-lt"/>
              </a:rPr>
              <a:t>Design, develop, and validate a mobile app utilizing gyro sensors and accelerometers for early detection and continuous monitoring of pre-symptoms related to Parkinson's disease, with the capability to generate reports.</a:t>
            </a:r>
            <a:endParaRPr lang="en-US" sz="2400" dirty="0">
              <a:cs typeface="Calibri" panose="020F050202020403020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F4F019-E2D4-0807-BE36-234085FF6E54}"/>
              </a:ext>
            </a:extLst>
          </p:cNvPr>
          <p:cNvSpPr txBox="1"/>
          <p:nvPr/>
        </p:nvSpPr>
        <p:spPr>
          <a:xfrm>
            <a:off x="801686" y="3145895"/>
            <a:ext cx="56091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Sub - Objectives </a:t>
            </a:r>
            <a:endParaRPr lang="en-US" b="1" dirty="0"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FB47AD-0F54-9766-9EDA-199F7503DFFD}"/>
              </a:ext>
            </a:extLst>
          </p:cNvPr>
          <p:cNvSpPr txBox="1"/>
          <p:nvPr/>
        </p:nvSpPr>
        <p:spPr>
          <a:xfrm>
            <a:off x="533400" y="3898900"/>
            <a:ext cx="1128394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000" dirty="0">
                <a:latin typeface="Cambria"/>
                <a:ea typeface="Cambria"/>
                <a:cs typeface="+mn-lt"/>
              </a:rPr>
              <a:t>Develop an algorithm to analyze sensor data.</a:t>
            </a:r>
            <a:endParaRPr lang="en-US" sz="2400" dirty="0">
              <a:latin typeface="Calibri" panose="020F0502020204030204"/>
              <a:ea typeface="Cambria"/>
              <a:cs typeface="+mn-lt"/>
            </a:endParaRPr>
          </a:p>
          <a:p>
            <a:pPr marL="342900" indent="-342900">
              <a:buFont typeface="Wingdings"/>
              <a:buChar char="v"/>
            </a:pPr>
            <a:endParaRPr lang="en-US" sz="2000" dirty="0">
              <a:latin typeface="Cambria"/>
              <a:ea typeface="Cambria"/>
              <a:cs typeface="Calibri" panose="020F0502020204030204"/>
            </a:endParaRPr>
          </a:p>
          <a:p>
            <a:pPr marL="342900" indent="-342900">
              <a:buFont typeface="Wingdings"/>
              <a:buChar char="v"/>
            </a:pPr>
            <a:r>
              <a:rPr lang="en-US" sz="2000" dirty="0">
                <a:latin typeface="Cambria"/>
                <a:ea typeface="Cambria"/>
                <a:cs typeface="Calibri" panose="020F0502020204030204"/>
              </a:rPr>
              <a:t>PD is detected, the app will advise the individual to continuously monitor the situation via the app for a particular period of time.</a:t>
            </a:r>
          </a:p>
          <a:p>
            <a:pPr marL="342900" indent="-342900">
              <a:buFont typeface="Wingdings"/>
              <a:buChar char="v"/>
            </a:pPr>
            <a:endParaRPr lang="en-US" sz="2000" dirty="0">
              <a:latin typeface="Cambria"/>
              <a:ea typeface="Cambria"/>
              <a:cs typeface="Calibri" panose="020F0502020204030204"/>
            </a:endParaRPr>
          </a:p>
          <a:p>
            <a:pPr marL="342900" indent="-342900">
              <a:buFont typeface="Wingdings"/>
              <a:buChar char="v"/>
            </a:pPr>
            <a:r>
              <a:rPr lang="en-US" sz="2000" dirty="0">
                <a:latin typeface="Cambria"/>
                <a:ea typeface="Cambria"/>
                <a:cs typeface="Calibri" panose="020F0502020204030204"/>
              </a:rPr>
              <a:t>Thereafter, the app will generate a report based on the detection and monitoring for the period</a:t>
            </a:r>
            <a:endParaRPr lang="en-US"/>
          </a:p>
          <a:p>
            <a:pPr marL="342900" indent="-342900">
              <a:buFont typeface="Wingdings"/>
              <a:buChar char="v"/>
            </a:pPr>
            <a:endParaRPr lang="en-US" sz="2000" dirty="0">
              <a:latin typeface="Cambria"/>
              <a:ea typeface="Cambr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0233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br>
              <a:rPr lang="en-US" altLang="ko-KR" sz="3400" dirty="0">
                <a:cs typeface="굴림" pitchFamily="50" charset="-127"/>
              </a:rPr>
            </a:br>
            <a:endParaRPr lang="en-US" sz="3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09D64D-343E-F8CF-88B7-038088F9EC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5026F34-3DD0-5737-826D-A322D2138DE5}"/>
              </a:ext>
            </a:extLst>
          </p:cNvPr>
          <p:cNvSpPr txBox="1">
            <a:spLocks/>
          </p:cNvSpPr>
          <p:nvPr/>
        </p:nvSpPr>
        <p:spPr>
          <a:xfrm>
            <a:off x="2128615" y="170082"/>
            <a:ext cx="2759541" cy="764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400" b="1" dirty="0">
                <a:solidFill>
                  <a:srgbClr val="0070C0"/>
                </a:solidFill>
                <a:ea typeface="맑은 고딕"/>
                <a:cs typeface="굴림" pitchFamily="50" charset="-127"/>
              </a:rPr>
              <a:t>RESEARCH GAP</a:t>
            </a:r>
            <a:br>
              <a:rPr lang="en-US" altLang="ko-KR" sz="3400" dirty="0">
                <a:cs typeface="굴림" pitchFamily="50" charset="-127"/>
              </a:rPr>
            </a:br>
            <a:endParaRPr lang="en-US" sz="3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5D4583-6832-DF69-402E-0F134CF863B2}"/>
              </a:ext>
            </a:extLst>
          </p:cNvPr>
          <p:cNvSpPr/>
          <p:nvPr/>
        </p:nvSpPr>
        <p:spPr>
          <a:xfrm>
            <a:off x="2000250" y="6409532"/>
            <a:ext cx="10191749" cy="44846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IT20622732 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</a:t>
            </a:r>
            <a:r>
              <a:rPr lang="en-US" dirty="0" err="1">
                <a:solidFill>
                  <a:schemeClr val="tx1"/>
                </a:solidFill>
              </a:rPr>
              <a:t>Ranwala</a:t>
            </a:r>
            <a:r>
              <a:rPr lang="en-US" dirty="0">
                <a:solidFill>
                  <a:schemeClr val="tx1"/>
                </a:solidFill>
              </a:rPr>
              <a:t> R.D.H.N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                                          02/08/2023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8BD1CFF-6FD4-3716-4F3D-996C18F6C7CC}"/>
              </a:ext>
            </a:extLst>
          </p:cNvPr>
          <p:cNvGraphicFramePr>
            <a:graphicFrameLocks noGrp="1"/>
          </p:cNvGraphicFramePr>
          <p:nvPr/>
        </p:nvGraphicFramePr>
        <p:xfrm>
          <a:off x="4190999" y="931333"/>
          <a:ext cx="7560630" cy="471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479">
                  <a:extLst>
                    <a:ext uri="{9D8B030D-6E8A-4147-A177-3AD203B41FA5}">
                      <a16:colId xmlns:a16="http://schemas.microsoft.com/office/drawing/2014/main" val="539630543"/>
                    </a:ext>
                  </a:extLst>
                </a:gridCol>
                <a:gridCol w="1918229">
                  <a:extLst>
                    <a:ext uri="{9D8B030D-6E8A-4147-A177-3AD203B41FA5}">
                      <a16:colId xmlns:a16="http://schemas.microsoft.com/office/drawing/2014/main" val="938982469"/>
                    </a:ext>
                  </a:extLst>
                </a:gridCol>
                <a:gridCol w="1428864">
                  <a:extLst>
                    <a:ext uri="{9D8B030D-6E8A-4147-A177-3AD203B41FA5}">
                      <a16:colId xmlns:a16="http://schemas.microsoft.com/office/drawing/2014/main" val="2819489289"/>
                    </a:ext>
                  </a:extLst>
                </a:gridCol>
                <a:gridCol w="1433540">
                  <a:extLst>
                    <a:ext uri="{9D8B030D-6E8A-4147-A177-3AD203B41FA5}">
                      <a16:colId xmlns:a16="http://schemas.microsoft.com/office/drawing/2014/main" val="409984771"/>
                    </a:ext>
                  </a:extLst>
                </a:gridCol>
                <a:gridCol w="1510518">
                  <a:extLst>
                    <a:ext uri="{9D8B030D-6E8A-4147-A177-3AD203B41FA5}">
                      <a16:colId xmlns:a16="http://schemas.microsoft.com/office/drawing/2014/main" val="579880951"/>
                    </a:ext>
                  </a:extLst>
                </a:gridCol>
              </a:tblGrid>
              <a:tr h="14001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Research ID​​</a:t>
                      </a:r>
                      <a:endParaRPr lang="en-US" dirty="0">
                        <a:effectLst/>
                      </a:endParaRPr>
                    </a:p>
                    <a:p>
                      <a:pPr fontAlgn="base"/>
                      <a:r>
                        <a:rPr lang="en-US" sz="1600" dirty="0">
                          <a:effectLst/>
                        </a:rPr>
                        <a:t>​​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Using Gyro-sensor​ &amp; Accelerometer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Store Data in Cloud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Run in Mobile Background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Generate Report ​​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505952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9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900" dirty="0">
                          <a:effectLst/>
                        </a:rPr>
                        <a:t>[1]​​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4800" dirty="0">
                          <a:effectLst/>
                        </a:rPr>
                        <a:t>​</a:t>
                      </a: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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4800" dirty="0">
                          <a:effectLst/>
                        </a:rPr>
                        <a:t>​</a:t>
                      </a: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</a:t>
                      </a: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</a:t>
                      </a: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</a:t>
                      </a: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3388607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9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900" dirty="0">
                          <a:effectLst/>
                        </a:rPr>
                        <a:t>[2]​​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</a:t>
                      </a:r>
                      <a:r>
                        <a:rPr lang="en-US" sz="48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</a:t>
                      </a: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</a:t>
                      </a: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761389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9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900" dirty="0">
                          <a:effectLst/>
                        </a:rPr>
                        <a:t>[3]​​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</a:t>
                      </a: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</a:t>
                      </a: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</a:t>
                      </a: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734702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900" dirty="0">
                          <a:effectLst/>
                        </a:rPr>
                        <a:t>Proposed ​​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/>
                      <a:r>
                        <a:rPr lang="en-US" sz="1900" dirty="0">
                          <a:effectLst/>
                        </a:rPr>
                        <a:t>System​​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</a:t>
                      </a:r>
                      <a:r>
                        <a:rPr lang="en-US" sz="48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</a:t>
                      </a:r>
                      <a:r>
                        <a:rPr lang="en-US" sz="4800" dirty="0">
                          <a:effectLst/>
                        </a:rPr>
                        <a:t>​​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Wingdings"/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45531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C03C8DD-D48C-7696-773E-A240C7D6595E}"/>
              </a:ext>
            </a:extLst>
          </p:cNvPr>
          <p:cNvSpPr txBox="1"/>
          <p:nvPr/>
        </p:nvSpPr>
        <p:spPr>
          <a:xfrm>
            <a:off x="441854" y="2278063"/>
            <a:ext cx="363537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si-LK" sz="20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59F33FD-4581-325C-6ED3-1C739E7F5E28}"/>
              </a:ext>
            </a:extLst>
          </p:cNvPr>
          <p:cNvSpPr/>
          <p:nvPr/>
        </p:nvSpPr>
        <p:spPr>
          <a:xfrm>
            <a:off x="492126" y="2214564"/>
            <a:ext cx="3026833" cy="7514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cs typeface="Calibri"/>
              </a:rPr>
              <a:t>[1]  </a:t>
            </a:r>
            <a:r>
              <a:rPr lang="si-LK" sz="1600" dirty="0">
                <a:solidFill>
                  <a:srgbClr val="000000"/>
                </a:solidFill>
                <a:cs typeface="Iskoola Pota"/>
              </a:rPr>
              <a:t>A </a:t>
            </a:r>
            <a:r>
              <a:rPr lang="si-LK" sz="1600" dirty="0" err="1">
                <a:solidFill>
                  <a:srgbClr val="000000"/>
                </a:solidFill>
                <a:cs typeface="Iskoola Pota"/>
              </a:rPr>
              <a:t>Smartphone</a:t>
            </a:r>
            <a:r>
              <a:rPr lang="si-LK" sz="1600" dirty="0">
                <a:solidFill>
                  <a:srgbClr val="000000"/>
                </a:solidFill>
                <a:cs typeface="Iskoola Pota"/>
              </a:rPr>
              <a:t> </a:t>
            </a:r>
            <a:r>
              <a:rPr lang="si-LK" sz="1600" dirty="0" err="1">
                <a:solidFill>
                  <a:srgbClr val="000000"/>
                </a:solidFill>
                <a:cs typeface="Iskoola Pota"/>
              </a:rPr>
              <a:t>Application</a:t>
            </a:r>
            <a:r>
              <a:rPr lang="si-LK" sz="1600" dirty="0">
                <a:solidFill>
                  <a:srgbClr val="000000"/>
                </a:solidFill>
                <a:cs typeface="Iskoola Pota"/>
              </a:rPr>
              <a:t> </a:t>
            </a:r>
            <a:r>
              <a:rPr lang="si-LK" sz="1600" dirty="0" err="1">
                <a:solidFill>
                  <a:srgbClr val="000000"/>
                </a:solidFill>
                <a:cs typeface="Iskoola Pota"/>
              </a:rPr>
              <a:t>for</a:t>
            </a:r>
            <a:r>
              <a:rPr lang="si-LK" sz="1600" dirty="0">
                <a:solidFill>
                  <a:srgbClr val="000000"/>
                </a:solidFill>
                <a:cs typeface="Iskoola Pota"/>
              </a:rPr>
              <a:t> </a:t>
            </a:r>
            <a:r>
              <a:rPr lang="si-LK" sz="1600" dirty="0" err="1">
                <a:solidFill>
                  <a:srgbClr val="000000"/>
                </a:solidFill>
                <a:cs typeface="Iskoola Pota"/>
              </a:rPr>
              <a:t>Parkinson</a:t>
            </a:r>
            <a:r>
              <a:rPr lang="si-LK" sz="1600" dirty="0">
                <a:solidFill>
                  <a:srgbClr val="000000"/>
                </a:solidFill>
                <a:cs typeface="Iskoola Pota"/>
              </a:rPr>
              <a:t> </a:t>
            </a:r>
            <a:r>
              <a:rPr lang="si-LK" sz="1600" dirty="0" err="1">
                <a:solidFill>
                  <a:srgbClr val="000000"/>
                </a:solidFill>
                <a:cs typeface="Iskoola Pota"/>
              </a:rPr>
              <a:t>Tremor</a:t>
            </a:r>
            <a:r>
              <a:rPr lang="si-LK" sz="1600" dirty="0">
                <a:solidFill>
                  <a:srgbClr val="000000"/>
                </a:solidFill>
                <a:cs typeface="Iskoola Pota"/>
              </a:rPr>
              <a:t> </a:t>
            </a:r>
            <a:r>
              <a:rPr lang="si-LK" sz="1600" dirty="0" err="1">
                <a:solidFill>
                  <a:srgbClr val="000000"/>
                </a:solidFill>
                <a:cs typeface="Iskoola Pota"/>
              </a:rPr>
              <a:t>Detection</a:t>
            </a:r>
            <a:endParaRPr lang="en-US" sz="1600" dirty="0" err="1">
              <a:cs typeface="Iskoola Pota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179ADCB-02BA-E1A6-7F94-E8E5623E2D28}"/>
              </a:ext>
            </a:extLst>
          </p:cNvPr>
          <p:cNvSpPr/>
          <p:nvPr/>
        </p:nvSpPr>
        <p:spPr>
          <a:xfrm>
            <a:off x="375709" y="3283479"/>
            <a:ext cx="3725332" cy="6138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cs typeface="Calibri"/>
              </a:rPr>
              <a:t>[2]  </a:t>
            </a:r>
            <a:r>
              <a:rPr lang="si-LK" sz="1600" dirty="0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A </a:t>
            </a:r>
            <a:r>
              <a:rPr lang="si-LK" sz="1600" err="1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Mobile</a:t>
            </a:r>
            <a:r>
              <a:rPr lang="si-LK" sz="1600" dirty="0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 </a:t>
            </a:r>
            <a:r>
              <a:rPr lang="si-LK" sz="1600" err="1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Cloud-Based</a:t>
            </a:r>
            <a:r>
              <a:rPr lang="si-LK" sz="1600" dirty="0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 </a:t>
            </a:r>
            <a:r>
              <a:rPr lang="si-LK" sz="1600" err="1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Parkinson’s</a:t>
            </a:r>
            <a:r>
              <a:rPr lang="si-LK" sz="1600" dirty="0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 </a:t>
            </a:r>
            <a:r>
              <a:rPr lang="si-LK" sz="1600" err="1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Disease</a:t>
            </a:r>
            <a:r>
              <a:rPr lang="si-LK" sz="1600" dirty="0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 </a:t>
            </a:r>
            <a:r>
              <a:rPr lang="si-LK" sz="1600" err="1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Assessment</a:t>
            </a:r>
            <a:r>
              <a:rPr lang="si-LK" sz="1600" dirty="0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 </a:t>
            </a:r>
            <a:r>
              <a:rPr lang="si-LK" sz="1600" err="1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System</a:t>
            </a:r>
            <a:r>
              <a:rPr lang="si-LK" sz="1600" dirty="0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 </a:t>
            </a:r>
            <a:r>
              <a:rPr lang="si-LK" sz="1600" err="1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for</a:t>
            </a:r>
            <a:r>
              <a:rPr lang="si-LK" sz="1600" dirty="0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 </a:t>
            </a:r>
            <a:r>
              <a:rPr lang="si-LK" sz="1600" err="1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Home-Based</a:t>
            </a:r>
            <a:r>
              <a:rPr lang="si-LK" sz="1600" dirty="0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 </a:t>
            </a:r>
            <a:r>
              <a:rPr lang="si-LK" sz="1600" err="1">
                <a:solidFill>
                  <a:schemeClr val="tx1"/>
                </a:solidFill>
                <a:latin typeface="Cambria"/>
                <a:ea typeface="Cambria"/>
                <a:cs typeface="Iskoola Pota"/>
              </a:rPr>
              <a:t>Monitoring</a:t>
            </a:r>
            <a:endParaRPr lang="en-US" sz="1600" err="1">
              <a:solidFill>
                <a:schemeClr val="tx1"/>
              </a:solidFill>
              <a:cs typeface="Iskoola Pota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35B94B9-472B-975D-DD15-A1EE152E3704}"/>
              </a:ext>
            </a:extLst>
          </p:cNvPr>
          <p:cNvSpPr/>
          <p:nvPr/>
        </p:nvSpPr>
        <p:spPr>
          <a:xfrm>
            <a:off x="248708" y="4130145"/>
            <a:ext cx="3365499" cy="7090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Cambria"/>
                <a:ea typeface="Cambria"/>
                <a:cs typeface="+mn-lt"/>
              </a:rPr>
              <a:t>[3] Use of Mobile Apps for Self-care in People With Parkinson Disease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7956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21" y="856488"/>
            <a:ext cx="7130457" cy="862584"/>
          </a:xfrm>
        </p:spPr>
        <p:txBody>
          <a:bodyPr anchor="ctr">
            <a:normAutofit fontScale="90000"/>
          </a:bodyPr>
          <a:lstStyle/>
          <a:p>
            <a:r>
              <a:rPr kumimoji="1" lang="en-US" b="1" dirty="0">
                <a:solidFill>
                  <a:srgbClr val="00B0F0"/>
                </a:solidFill>
                <a:cs typeface="Calibri Light"/>
              </a:rPr>
              <a:t>COMPLETION OF THE PROJECT </a:t>
            </a:r>
            <a:br>
              <a:rPr lang="en-US" b="1" dirty="0">
                <a:solidFill>
                  <a:srgbClr val="00B0F0"/>
                </a:solidFill>
                <a:cs typeface="Calibri Light"/>
              </a:rPr>
            </a:br>
            <a:br>
              <a:rPr lang="en-US" altLang="ko-KR" sz="3400" dirty="0">
                <a:cs typeface="Calibri Light"/>
              </a:rPr>
            </a:br>
            <a:endParaRPr lang="en-US" sz="3400">
              <a:cs typeface="Calibri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A0AF7-DBCE-2E49-60C2-CEBB6AAAC8D8}"/>
              </a:ext>
            </a:extLst>
          </p:cNvPr>
          <p:cNvSpPr/>
          <p:nvPr/>
        </p:nvSpPr>
        <p:spPr>
          <a:xfrm>
            <a:off x="2035968" y="6469063"/>
            <a:ext cx="10156031" cy="3889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IT20622732 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</a:t>
            </a:r>
            <a:r>
              <a:rPr lang="en-US" dirty="0" err="1">
                <a:solidFill>
                  <a:schemeClr val="tx1"/>
                </a:solidFill>
              </a:rPr>
              <a:t>Ranwala</a:t>
            </a:r>
            <a:r>
              <a:rPr lang="en-US" dirty="0">
                <a:solidFill>
                  <a:schemeClr val="tx1"/>
                </a:solidFill>
              </a:rPr>
              <a:t> R.D.H.N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                                          02/08/2023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0687A-6063-4D94-7AAA-BE81E8E8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  <p:pic>
        <p:nvPicPr>
          <p:cNvPr id="3" name="Picture 3" descr="A graph with a number of days&#10;&#10;Description automatically generated">
            <a:extLst>
              <a:ext uri="{FF2B5EF4-FFF2-40B4-BE49-F238E27FC236}">
                <a16:creationId xmlns:a16="http://schemas.microsoft.com/office/drawing/2014/main" id="{6EAF6E2E-3C7F-D6FD-0795-9ABB2DAFE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33" y="1451743"/>
            <a:ext cx="11389783" cy="45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854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stethoscope&#10;&#10;Description automatically generated">
            <a:extLst>
              <a:ext uri="{FF2B5EF4-FFF2-40B4-BE49-F238E27FC236}">
                <a16:creationId xmlns:a16="http://schemas.microsoft.com/office/drawing/2014/main" id="{50BD5042-97E4-23AF-D0A4-C32DDB8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3" r="6245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237C7-35EA-2290-257C-5791EAB7E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169" y="389000"/>
            <a:ext cx="4023360" cy="2031874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B0F0"/>
                </a:solidFill>
              </a:rPr>
              <a:t>METHODOLOGY</a:t>
            </a:r>
            <a:br>
              <a:rPr lang="en-US" sz="4000" b="1" dirty="0">
                <a:solidFill>
                  <a:srgbClr val="00B0F0"/>
                </a:solidFill>
              </a:rPr>
            </a:br>
            <a:endParaRPr lang="en-US" sz="4000" b="1" dirty="0">
              <a:solidFill>
                <a:srgbClr val="00B0F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C1411-62A5-6A39-CEF5-FFC0E40F14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66CFC6-517A-45C8-D44D-44DD52DB552B}"/>
              </a:ext>
            </a:extLst>
          </p:cNvPr>
          <p:cNvSpPr/>
          <p:nvPr/>
        </p:nvSpPr>
        <p:spPr>
          <a:xfrm>
            <a:off x="2000250" y="6409532"/>
            <a:ext cx="10191749" cy="44846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IT20622732 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</a:t>
            </a:r>
            <a:r>
              <a:rPr lang="en-US" dirty="0" err="1">
                <a:solidFill>
                  <a:schemeClr val="tx1"/>
                </a:solidFill>
              </a:rPr>
              <a:t>Ranwala</a:t>
            </a:r>
            <a:r>
              <a:rPr lang="en-US" dirty="0">
                <a:solidFill>
                  <a:schemeClr val="tx1"/>
                </a:solidFill>
              </a:rPr>
              <a:t> R.D.H.N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                                          02/08/2023</a:t>
            </a:r>
          </a:p>
        </p:txBody>
      </p:sp>
    </p:spTree>
    <p:extLst>
      <p:ext uri="{BB962C8B-B14F-4D97-AF65-F5344CB8AC3E}">
        <p14:creationId xmlns:p14="http://schemas.microsoft.com/office/powerpoint/2010/main" val="39239223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37" y="411988"/>
            <a:ext cx="4992624" cy="1243584"/>
          </a:xfrm>
        </p:spPr>
        <p:txBody>
          <a:bodyPr anchor="ctr">
            <a:normAutofit/>
          </a:bodyPr>
          <a:lstStyle/>
          <a:p>
            <a:br>
              <a:rPr lang="en-US" altLang="ko-KR" sz="3400" dirty="0">
                <a:cs typeface="굴림" pitchFamily="50" charset="-127"/>
              </a:rPr>
            </a:br>
            <a:endParaRPr lang="en-US" sz="3400">
              <a:cs typeface="Calibri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12347-8455-FF32-3AEF-3F299791CE9D}"/>
              </a:ext>
            </a:extLst>
          </p:cNvPr>
          <p:cNvSpPr/>
          <p:nvPr/>
        </p:nvSpPr>
        <p:spPr>
          <a:xfrm>
            <a:off x="2000250" y="6457156"/>
            <a:ext cx="10191749" cy="40084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IT20622732 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</a:t>
            </a:r>
            <a:r>
              <a:rPr lang="en-US" dirty="0" err="1">
                <a:solidFill>
                  <a:schemeClr val="tx1"/>
                </a:solidFill>
              </a:rPr>
              <a:t>Ranwala</a:t>
            </a:r>
            <a:r>
              <a:rPr lang="en-US" dirty="0">
                <a:solidFill>
                  <a:schemeClr val="tx1"/>
                </a:solidFill>
              </a:rPr>
              <a:t> R.D.H.N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                                          02/08/2023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93B58E-A210-7BF3-8226-3EB3F23CE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EA38B6-4977-ACCA-FF28-33277245CA5D}"/>
              </a:ext>
            </a:extLst>
          </p:cNvPr>
          <p:cNvSpPr txBox="1"/>
          <p:nvPr/>
        </p:nvSpPr>
        <p:spPr>
          <a:xfrm>
            <a:off x="935567" y="681567"/>
            <a:ext cx="45952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00B0F0"/>
                </a:solidFill>
                <a:latin typeface="Calibri Light"/>
              </a:rPr>
              <a:t>SYSTEM DIAGRAM </a:t>
            </a:r>
            <a:endParaRPr lang="en-US"/>
          </a:p>
        </p:txBody>
      </p:sp>
      <p:pic>
        <p:nvPicPr>
          <p:cNvPr id="3" name="Picture 3" descr="A diagram of a data flow&#10;&#10;Description automatically generated">
            <a:extLst>
              <a:ext uri="{FF2B5EF4-FFF2-40B4-BE49-F238E27FC236}">
                <a16:creationId xmlns:a16="http://schemas.microsoft.com/office/drawing/2014/main" id="{F9EA1CA6-717F-0353-2AAD-84B9324C4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233" y="1247241"/>
            <a:ext cx="7770283" cy="48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81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20" y="613072"/>
            <a:ext cx="5331291" cy="1307084"/>
          </a:xfrm>
        </p:spPr>
        <p:txBody>
          <a:bodyPr anchor="ctr">
            <a:normAutofit fontScale="90000"/>
          </a:bodyPr>
          <a:lstStyle/>
          <a:p>
            <a:r>
              <a:rPr kumimoji="1" lang="en-US" b="1" dirty="0">
                <a:solidFill>
                  <a:srgbClr val="00B0F0"/>
                </a:solidFill>
                <a:ea typeface="+mj-lt"/>
                <a:cs typeface="+mj-lt"/>
              </a:rPr>
              <a:t>Evidence for Completion</a:t>
            </a:r>
            <a:br>
              <a:rPr lang="en-US" altLang="ko-KR" sz="3400" dirty="0">
                <a:cs typeface="굴림" pitchFamily="50" charset="-127"/>
              </a:rPr>
            </a:br>
            <a:br>
              <a:rPr lang="en-US" altLang="ko-KR" sz="3400" dirty="0">
                <a:cs typeface="굴림" pitchFamily="50" charset="-127"/>
              </a:rPr>
            </a:br>
            <a:endParaRPr lang="en-US" sz="3400">
              <a:cs typeface="Calibri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4E19AA-DF66-AF43-FAB0-1375558A42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C2E0D7-8956-C156-2D99-04BD500E834B}"/>
              </a:ext>
            </a:extLst>
          </p:cNvPr>
          <p:cNvSpPr/>
          <p:nvPr/>
        </p:nvSpPr>
        <p:spPr>
          <a:xfrm>
            <a:off x="2000250" y="6409532"/>
            <a:ext cx="10191749" cy="44846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IT20622732 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</a:t>
            </a:r>
            <a:r>
              <a:rPr lang="en-US" dirty="0" err="1">
                <a:solidFill>
                  <a:schemeClr val="tx1"/>
                </a:solidFill>
              </a:rPr>
              <a:t>Ranwala</a:t>
            </a:r>
            <a:r>
              <a:rPr lang="en-US" dirty="0">
                <a:solidFill>
                  <a:schemeClr val="tx1"/>
                </a:solidFill>
              </a:rPr>
              <a:t> R.D.H.N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                                          02/08/2023</a:t>
            </a:r>
          </a:p>
        </p:txBody>
      </p:sp>
      <p:pic>
        <p:nvPicPr>
          <p:cNvPr id="17" name="Picture 16" descr="A close-up of a stethoscope&#10;&#10;Description automatically generated">
            <a:extLst>
              <a:ext uri="{FF2B5EF4-FFF2-40B4-BE49-F238E27FC236}">
                <a16:creationId xmlns:a16="http://schemas.microsoft.com/office/drawing/2014/main" id="{CA9334E2-1706-BC72-72D8-029274213E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3" r="6245" b="9091"/>
          <a:stretch/>
        </p:blipFill>
        <p:spPr>
          <a:xfrm>
            <a:off x="6095237" y="10"/>
            <a:ext cx="6096763" cy="63923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0AE1086-837F-3C4F-DCAA-523722826829}"/>
              </a:ext>
            </a:extLst>
          </p:cNvPr>
          <p:cNvSpPr txBox="1"/>
          <p:nvPr/>
        </p:nvSpPr>
        <p:spPr>
          <a:xfrm>
            <a:off x="195790" y="1780645"/>
            <a:ext cx="584729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cs typeface="Calibri"/>
              </a:rPr>
              <a:t>Gather data of PD and without PD</a:t>
            </a:r>
          </a:p>
          <a:p>
            <a:pPr marL="342900" indent="-342900">
              <a:buAutoNum type="arabicPeriod"/>
            </a:pPr>
            <a:endParaRPr lang="en-US" b="1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b="1" dirty="0">
                <a:cs typeface="Calibri"/>
              </a:rPr>
              <a:t>Train Data Models using Decision trees &amp; </a:t>
            </a:r>
            <a:r>
              <a:rPr lang="en-US" b="1" dirty="0">
                <a:ea typeface="+mn-lt"/>
                <a:cs typeface="+mn-lt"/>
              </a:rPr>
              <a:t>Random forests algorithm</a:t>
            </a:r>
            <a:endParaRPr lang="en-US" b="1" dirty="0">
              <a:cs typeface="Calibri"/>
            </a:endParaRPr>
          </a:p>
          <a:p>
            <a:pPr marL="342900" indent="-342900">
              <a:buAutoNum type="arabicPeriod"/>
            </a:pPr>
            <a:endParaRPr lang="en-US" b="1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b="1" dirty="0">
                <a:cs typeface="Calibri"/>
              </a:rPr>
              <a:t>Accuracy of the prediction</a:t>
            </a:r>
          </a:p>
          <a:p>
            <a:pPr marL="342900" indent="-342900">
              <a:buAutoNum type="arabicPeriod"/>
            </a:pPr>
            <a:endParaRPr lang="en-US" b="1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b="1" dirty="0">
                <a:cs typeface="Calibri"/>
              </a:rPr>
              <a:t>Completion of the Mobile App</a:t>
            </a:r>
          </a:p>
          <a:p>
            <a:pPr marL="342900" indent="-342900">
              <a:buAutoNum type="arabicPeriod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65262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860" y="117348"/>
            <a:ext cx="4992624" cy="1243584"/>
          </a:xfrm>
        </p:spPr>
        <p:txBody>
          <a:bodyPr anchor="ctr">
            <a:normAutofit fontScale="90000"/>
          </a:bodyPr>
          <a:lstStyle/>
          <a:p>
            <a:r>
              <a:rPr lang="en-US" altLang="ko-KR" sz="3200" dirty="0">
                <a:solidFill>
                  <a:srgbClr val="00B0F0"/>
                </a:solidFill>
              </a:rPr>
              <a:t>SYSTEM, PERSONNEL AND SOFTWARE SPECIFICATION REQUIREMENTS</a:t>
            </a:r>
            <a:br>
              <a:rPr kumimoji="1" lang="en-US" altLang="ko-KR" sz="3400" dirty="0">
                <a:latin typeface="+mj-lt"/>
                <a:cs typeface="굴림" pitchFamily="50" charset="-127"/>
              </a:rPr>
            </a:br>
            <a:endParaRPr lang="en-US" sz="3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25680-B197-5402-1333-902EDD950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72" y="998538"/>
            <a:ext cx="3690454" cy="278774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SOFTWARE</a:t>
            </a:r>
            <a:r>
              <a:rPr lang="en-US" sz="2000" b="1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altLang="ko-KR" sz="20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REQUIREMENTS</a:t>
            </a:r>
            <a:endParaRPr lang="en-US" sz="2000" b="1" dirty="0">
              <a:solidFill>
                <a:schemeClr val="tx1"/>
              </a:solidFill>
              <a:effectLst/>
              <a:latin typeface="+mj-lt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effectLst/>
              <a:latin typeface="+mj-lt"/>
              <a:cs typeface="Calibri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dirty="0">
                <a:solidFill>
                  <a:schemeClr val="tx1"/>
                </a:solidFill>
                <a:latin typeface="+mj-lt"/>
              </a:rPr>
              <a:t> 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/>
                <a:cs typeface="Calibri"/>
              </a:rPr>
              <a:t>React Native</a:t>
            </a:r>
          </a:p>
          <a:p>
            <a:pPr marL="285750" marR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 panose="020B0604020202020204" pitchFamily="34" charset="0"/>
              <a:buChar char="•"/>
            </a:pP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FireBase</a:t>
            </a:r>
            <a:endParaRPr lang="en-US" sz="1800" dirty="0" err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Decision Trees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Random Forests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/>
              <a:cs typeface="Calibri"/>
            </a:endParaRPr>
          </a:p>
          <a:p>
            <a:pPr marL="285750" marR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 panose="020B0604020202020204" pitchFamily="34" charset="0"/>
              <a:buChar char="•"/>
            </a:pP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Python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/>
              <a:cs typeface="Calibri"/>
            </a:endParaRPr>
          </a:p>
          <a:p>
            <a:pPr marL="285750" marR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 panose="020B0604020202020204" pitchFamily="34" charset="0"/>
              <a:buChar char="•"/>
            </a:pPr>
            <a:r>
              <a:rPr lang="en-U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Tensorflow</a:t>
            </a:r>
            <a:endParaRPr lang="en-US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>
              <a:spcBef>
                <a:spcPts val="0"/>
              </a:spcBef>
            </a:pPr>
            <a:endParaRPr lang="en-US" sz="1800" i="0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49B6DF48-28DC-0B75-F63D-1487E8B71AB3}"/>
              </a:ext>
            </a:extLst>
          </p:cNvPr>
          <p:cNvSpPr txBox="1">
            <a:spLocks/>
          </p:cNvSpPr>
          <p:nvPr/>
        </p:nvSpPr>
        <p:spPr>
          <a:xfrm>
            <a:off x="4510860" y="1478280"/>
            <a:ext cx="3501182" cy="2527236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/>
              </a:rPr>
              <a:t>FUNCTIONAL REQUIREMENTS</a:t>
            </a:r>
          </a:p>
          <a:p>
            <a:pPr algn="ctr"/>
            <a:endParaRPr lang="en-US" altLang="ko-KR" sz="1600" b="1" i="0" dirty="0">
              <a:cs typeface="Calibri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sz="1600" i="0" dirty="0">
                <a:solidFill>
                  <a:srgbClr val="000000"/>
                </a:solidFill>
                <a:latin typeface="Cambria"/>
                <a:ea typeface="Cambria"/>
              </a:rPr>
              <a:t>System should be able to detect pre- symptoms of Parkinson disease.</a:t>
            </a:r>
            <a:endParaRPr lang="en-US" sz="1600" i="0" dirty="0">
              <a:solidFill>
                <a:srgbClr val="000000"/>
              </a:solidFill>
              <a:latin typeface="Cambria"/>
              <a:ea typeface="Cambria"/>
              <a:cs typeface="Calibri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sz="1600" i="0" dirty="0">
                <a:solidFill>
                  <a:srgbClr val="000000"/>
                </a:solidFill>
                <a:latin typeface="Cambria"/>
                <a:ea typeface="Cambria"/>
              </a:rPr>
              <a:t>System should be able to monitor for a period.</a:t>
            </a:r>
            <a:endParaRPr lang="en-US" sz="1600" i="0" dirty="0">
              <a:solidFill>
                <a:srgbClr val="000000"/>
              </a:solidFill>
              <a:latin typeface="Cambria"/>
              <a:ea typeface="Cambria"/>
              <a:cs typeface="Calibri Ligh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sz="1600" i="0" dirty="0">
                <a:solidFill>
                  <a:srgbClr val="000000"/>
                </a:solidFill>
                <a:latin typeface="Cambria"/>
                <a:ea typeface="Cambria"/>
              </a:rPr>
              <a:t>System should be able to generate a report.</a:t>
            </a:r>
            <a:endParaRPr lang="en-US" sz="1600" dirty="0">
              <a:solidFill>
                <a:srgbClr val="000000"/>
              </a:solidFill>
              <a:latin typeface="Cambria"/>
              <a:ea typeface="Cambria"/>
            </a:endParaRPr>
          </a:p>
          <a:p>
            <a:endParaRPr lang="en-US" altLang="ko-KR" sz="1800" i="0" dirty="0"/>
          </a:p>
          <a:p>
            <a:endParaRPr lang="en-US" altLang="ko-KR" sz="2400" i="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0A038A8E-BDB3-8A42-8788-6451CBB6AED1}"/>
              </a:ext>
            </a:extLst>
          </p:cNvPr>
          <p:cNvSpPr txBox="1">
            <a:spLocks/>
          </p:cNvSpPr>
          <p:nvPr/>
        </p:nvSpPr>
        <p:spPr>
          <a:xfrm>
            <a:off x="8498828" y="1451276"/>
            <a:ext cx="3255403" cy="289228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5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 FUNCTIONAL REQUIREMENTS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2400" b="1" i="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Interfaces should be User-friendly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r>
              <a:rPr lang="en-US" sz="1800" i="0" dirty="0">
                <a:effectLst/>
              </a:rPr>
              <a:t>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a typeface="맑은 고딕"/>
              </a:rPr>
              <a:t>Efficient</a:t>
            </a:r>
            <a:endParaRPr lang="en-US" sz="1800" i="0" dirty="0">
              <a:effectLst/>
              <a:cs typeface="Calibri Light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1800" i="0" dirty="0">
              <a:effectLst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Application should be reliable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1800" i="0" dirty="0">
              <a:effectLst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Higher accuracy of results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1800" i="0" dirty="0">
              <a:effectLst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Results should be more efficient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1800" i="0" dirty="0">
              <a:effectLst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Application should be able to give fast results</a:t>
            </a:r>
          </a:p>
          <a:p>
            <a:endParaRPr lang="en-US" altLang="ko-KR" sz="2400" i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8D5A65-B463-0A3E-6F1A-4ABD0808468E}"/>
              </a:ext>
            </a:extLst>
          </p:cNvPr>
          <p:cNvSpPr/>
          <p:nvPr/>
        </p:nvSpPr>
        <p:spPr>
          <a:xfrm>
            <a:off x="3651233" y="4437015"/>
            <a:ext cx="4360761" cy="17837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PERSONNEL REQUIREMENTS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Dr . </a:t>
            </a:r>
            <a:r>
              <a:rPr lang="en-US" dirty="0" err="1">
                <a:ea typeface="+mn-lt"/>
                <a:cs typeface="+mn-lt"/>
              </a:rPr>
              <a:t>Dilum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Palliyaguru</a:t>
            </a:r>
            <a:r>
              <a:rPr lang="en-US" dirty="0">
                <a:ea typeface="+mn-lt"/>
                <a:cs typeface="+mn-lt"/>
              </a:rPr>
              <a:t>– External Supervisor</a:t>
            </a:r>
            <a:endParaRPr lang="en-US" sz="1800" dirty="0">
              <a:effectLst/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Neurologist At Teaching Hospital Kurunegala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04AFA4-7AA2-8019-32B6-372AE0EA5A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62675A-C4EC-24B6-30B1-4654AC76D207}"/>
              </a:ext>
            </a:extLst>
          </p:cNvPr>
          <p:cNvSpPr/>
          <p:nvPr/>
        </p:nvSpPr>
        <p:spPr>
          <a:xfrm>
            <a:off x="2000250" y="6409532"/>
            <a:ext cx="10191749" cy="44846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IT20622732 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</a:t>
            </a:r>
            <a:r>
              <a:rPr lang="en-US" dirty="0" err="1">
                <a:solidFill>
                  <a:schemeClr val="tx1"/>
                </a:solidFill>
              </a:rPr>
              <a:t>Ranwala</a:t>
            </a:r>
            <a:r>
              <a:rPr lang="en-US" dirty="0">
                <a:solidFill>
                  <a:schemeClr val="tx1"/>
                </a:solidFill>
              </a:rPr>
              <a:t> R.D.H.N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                                          02/08/2023</a:t>
            </a:r>
          </a:p>
        </p:txBody>
      </p:sp>
    </p:spTree>
    <p:extLst>
      <p:ext uri="{BB962C8B-B14F-4D97-AF65-F5344CB8AC3E}">
        <p14:creationId xmlns:p14="http://schemas.microsoft.com/office/powerpoint/2010/main" val="5293087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060" y="150228"/>
            <a:ext cx="5933217" cy="1243584"/>
          </a:xfrm>
        </p:spPr>
        <p:txBody>
          <a:bodyPr anchor="ctr">
            <a:normAutofit/>
          </a:bodyPr>
          <a:lstStyle/>
          <a:p>
            <a:r>
              <a:rPr kumimoji="1" lang="en-US" sz="3400" b="1" dirty="0">
                <a:solidFill>
                  <a:schemeClr val="accent1"/>
                </a:solidFill>
              </a:rPr>
              <a:t>WORK BREAKDOWN STRUCTURE</a:t>
            </a:r>
            <a:endParaRPr lang="en-US" sz="3400" b="1" dirty="0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B52B74-D305-B9A0-0B15-D4780BBF21EF}"/>
              </a:ext>
            </a:extLst>
          </p:cNvPr>
          <p:cNvGrpSpPr/>
          <p:nvPr/>
        </p:nvGrpSpPr>
        <p:grpSpPr>
          <a:xfrm>
            <a:off x="232852" y="1656182"/>
            <a:ext cx="11744585" cy="4743567"/>
            <a:chOff x="250727" y="508287"/>
            <a:chExt cx="11744585" cy="487195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9DBEC3E-E1D5-E34E-EA05-5F7558A9883E}"/>
                </a:ext>
              </a:extLst>
            </p:cNvPr>
            <p:cNvSpPr/>
            <p:nvPr/>
          </p:nvSpPr>
          <p:spPr>
            <a:xfrm>
              <a:off x="2163246" y="508287"/>
              <a:ext cx="7647261" cy="68825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  <a:ea typeface="맑은 고딕"/>
                </a:rPr>
                <a:t>Mobile</a:t>
              </a:r>
              <a:r>
                <a:rPr lang="en-US" sz="1600" dirty="0">
                  <a:solidFill>
                    <a:schemeClr val="bg1"/>
                  </a:solidFill>
                  <a:ea typeface="맑은 고딕"/>
                </a:rPr>
                <a:t> </a:t>
              </a:r>
              <a:r>
                <a:rPr lang="en-US" sz="1600" dirty="0">
                  <a:ea typeface="+mn-lt"/>
                  <a:cs typeface="+mn-lt"/>
                </a:rPr>
                <a:t>App for Early Symptoms Detection, Monitoring and Generating Reports.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D8F6A87-12D6-36AB-5DEC-6B0985128ECA}"/>
                </a:ext>
              </a:extLst>
            </p:cNvPr>
            <p:cNvCxnSpPr>
              <a:cxnSpLocks/>
              <a:stCxn id="5" idx="2"/>
              <a:endCxn id="17" idx="0"/>
            </p:cNvCxnSpPr>
            <p:nvPr/>
          </p:nvCxnSpPr>
          <p:spPr>
            <a:xfrm flipH="1">
              <a:off x="5938677" y="1196545"/>
              <a:ext cx="48200" cy="7207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146306B-B8F5-74AE-3C79-7558EC6AD6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555" y="1479749"/>
              <a:ext cx="9751108" cy="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03196CB-A53C-D36C-2EF3-C1B30B6EB38B}"/>
                </a:ext>
              </a:extLst>
            </p:cNvPr>
            <p:cNvCxnSpPr/>
            <p:nvPr/>
          </p:nvCxnSpPr>
          <p:spPr>
            <a:xfrm>
              <a:off x="1022555" y="1479755"/>
              <a:ext cx="0" cy="4277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EF84F-11FD-B5F3-9735-AD8C9B00CE52}"/>
                </a:ext>
              </a:extLst>
            </p:cNvPr>
            <p:cNvCxnSpPr/>
            <p:nvPr/>
          </p:nvCxnSpPr>
          <p:spPr>
            <a:xfrm>
              <a:off x="3406878" y="1479754"/>
              <a:ext cx="0" cy="4277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93410FD-4ED6-0091-7268-4986BF7D7750}"/>
                </a:ext>
              </a:extLst>
            </p:cNvPr>
            <p:cNvCxnSpPr>
              <a:cxnSpLocks/>
            </p:cNvCxnSpPr>
            <p:nvPr/>
          </p:nvCxnSpPr>
          <p:spPr>
            <a:xfrm>
              <a:off x="8745775" y="1456206"/>
              <a:ext cx="1" cy="4655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228EC42-77D8-A743-9EE3-534E1267E1F0}"/>
                </a:ext>
              </a:extLst>
            </p:cNvPr>
            <p:cNvSpPr/>
            <p:nvPr/>
          </p:nvSpPr>
          <p:spPr>
            <a:xfrm>
              <a:off x="250727" y="1927121"/>
              <a:ext cx="1543655" cy="42769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1. INITIATION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3DE7ABC-A0E2-2C68-C4EC-6FE13AFAC628}"/>
                </a:ext>
              </a:extLst>
            </p:cNvPr>
            <p:cNvSpPr/>
            <p:nvPr/>
          </p:nvSpPr>
          <p:spPr>
            <a:xfrm>
              <a:off x="2605560" y="1922197"/>
              <a:ext cx="1543655" cy="41295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2. PLANNING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3B0A604-09D2-146F-2AF3-54DE57015419}"/>
                </a:ext>
              </a:extLst>
            </p:cNvPr>
            <p:cNvSpPr/>
            <p:nvPr/>
          </p:nvSpPr>
          <p:spPr>
            <a:xfrm>
              <a:off x="4962828" y="1917291"/>
              <a:ext cx="1951697" cy="42769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b="1" dirty="0"/>
                <a:t>3.TRAIN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3C9F13A-DDDB-0A78-028B-16105B332C33}"/>
                </a:ext>
              </a:extLst>
            </p:cNvPr>
            <p:cNvSpPr/>
            <p:nvPr/>
          </p:nvSpPr>
          <p:spPr>
            <a:xfrm>
              <a:off x="7686353" y="1922193"/>
              <a:ext cx="2118844" cy="41295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4. IMPLEMENTATION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2D8732A-8B5A-BF09-4601-C40D5D647796}"/>
                </a:ext>
              </a:extLst>
            </p:cNvPr>
            <p:cNvSpPr/>
            <p:nvPr/>
          </p:nvSpPr>
          <p:spPr>
            <a:xfrm>
              <a:off x="10001836" y="1907457"/>
              <a:ext cx="1607580" cy="40803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5. FINALIZE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F27ADF-D05B-BAE5-2943-9FBF3917416A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10805626" y="1453747"/>
              <a:ext cx="0" cy="4537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4291FDD-D4B5-4B8D-8F11-2F9723A9A535}"/>
                </a:ext>
              </a:extLst>
            </p:cNvPr>
            <p:cNvGrpSpPr/>
            <p:nvPr/>
          </p:nvGrpSpPr>
          <p:grpSpPr>
            <a:xfrm>
              <a:off x="373625" y="2354820"/>
              <a:ext cx="1907455" cy="2522014"/>
              <a:chOff x="373625" y="2354820"/>
              <a:chExt cx="1907455" cy="2522014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9883D37-51AC-DBDB-A3EC-9C517D2B16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626" y="2354820"/>
                <a:ext cx="0" cy="236466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8D95FEEF-611E-2027-327A-234D65A08922}"/>
                  </a:ext>
                </a:extLst>
              </p:cNvPr>
              <p:cNvSpPr/>
              <p:nvPr/>
            </p:nvSpPr>
            <p:spPr>
              <a:xfrm>
                <a:off x="570266" y="2767757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Identify the Research Problem</a:t>
                </a:r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C11662C8-801D-857D-A840-2DE18F6344E9}"/>
                  </a:ext>
                </a:extLst>
              </p:cNvPr>
              <p:cNvSpPr/>
              <p:nvPr/>
            </p:nvSpPr>
            <p:spPr>
              <a:xfrm>
                <a:off x="570266" y="3335590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Topic Assessment Form</a:t>
                </a: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6660C2A9-7A36-AC10-19B9-662340A2CF8D}"/>
                  </a:ext>
                </a:extLst>
              </p:cNvPr>
              <p:cNvSpPr/>
              <p:nvPr/>
            </p:nvSpPr>
            <p:spPr>
              <a:xfrm>
                <a:off x="570266" y="3903423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>
                    <a:cs typeface="Calibri"/>
                  </a:rPr>
                  <a:t>Project proposal &amp; Presentation</a:t>
                </a:r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F9173E69-5F03-DE44-7AC5-3D454A3FD6A1}"/>
                  </a:ext>
                </a:extLst>
              </p:cNvPr>
              <p:cNvSpPr/>
              <p:nvPr/>
            </p:nvSpPr>
            <p:spPr>
              <a:xfrm>
                <a:off x="570266" y="4473711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/>
                  <a:t>Charter Document and Cover Sheet</a:t>
                </a:r>
                <a:endParaRPr lang="en-US" dirty="0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EB84BA7-213A-7878-74B5-424D6614285A}"/>
                  </a:ext>
                </a:extLst>
              </p:cNvPr>
              <p:cNvCxnSpPr>
                <a:stCxn id="64" idx="1"/>
              </p:cNvCxnSpPr>
              <p:nvPr/>
            </p:nvCxnSpPr>
            <p:spPr>
              <a:xfrm flipH="1" flipV="1">
                <a:off x="373626" y="2969318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358CBCC-DF39-DF61-C154-AC675DB45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3625" y="3549391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B28E4ED-131D-7C6D-6A5D-43E866228FAD}"/>
                  </a:ext>
                </a:extLst>
              </p:cNvPr>
              <p:cNvCxnSpPr/>
              <p:nvPr/>
            </p:nvCxnSpPr>
            <p:spPr>
              <a:xfrm flipH="1" flipV="1">
                <a:off x="373625" y="4129463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4B22E47-7206-FAF6-7AD5-A427B6084186}"/>
                  </a:ext>
                </a:extLst>
              </p:cNvPr>
              <p:cNvCxnSpPr/>
              <p:nvPr/>
            </p:nvCxnSpPr>
            <p:spPr>
              <a:xfrm flipH="1" flipV="1">
                <a:off x="373625" y="4709534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5EE428C-E664-E9D4-3518-64F0361FA998}"/>
                </a:ext>
              </a:extLst>
            </p:cNvPr>
            <p:cNvGrpSpPr/>
            <p:nvPr/>
          </p:nvGrpSpPr>
          <p:grpSpPr>
            <a:xfrm>
              <a:off x="5203708" y="2364640"/>
              <a:ext cx="1998393" cy="3015604"/>
              <a:chOff x="373625" y="2354820"/>
              <a:chExt cx="1998393" cy="3015604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C79B4A7-0C8D-DCB4-73E5-55C07D100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626" y="2354820"/>
                <a:ext cx="0" cy="301560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4DA20390-CA00-5C96-4D93-7201D6905A72}"/>
                  </a:ext>
                </a:extLst>
              </p:cNvPr>
              <p:cNvSpPr/>
              <p:nvPr/>
            </p:nvSpPr>
            <p:spPr>
              <a:xfrm>
                <a:off x="570266" y="2767757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Gather data </a:t>
                </a:r>
                <a:endParaRPr lang="en-US" sz="1200" dirty="0">
                  <a:solidFill>
                    <a:schemeClr val="bg1"/>
                  </a:solidFill>
                  <a:cs typeface="Calibri"/>
                </a:endParaRP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A92C7CC-95A8-0889-BAA1-6CC5D2C28252}"/>
                  </a:ext>
                </a:extLst>
              </p:cNvPr>
              <p:cNvSpPr/>
              <p:nvPr/>
            </p:nvSpPr>
            <p:spPr>
              <a:xfrm>
                <a:off x="570266" y="3335590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Train Models</a:t>
                </a: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6D5CF8C0-E57E-E387-ADA0-689F79FB75C2}"/>
                  </a:ext>
                </a:extLst>
              </p:cNvPr>
              <p:cNvSpPr/>
              <p:nvPr/>
            </p:nvSpPr>
            <p:spPr>
              <a:xfrm>
                <a:off x="570266" y="3903423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Compare the results</a:t>
                </a:r>
                <a:endParaRPr lang="en-US" sz="1200" dirty="0">
                  <a:solidFill>
                    <a:schemeClr val="bg1"/>
                  </a:solidFill>
                  <a:cs typeface="Calibri"/>
                </a:endParaRP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DCDA40CA-95E1-0B8A-0E9F-5D070A69F247}"/>
                  </a:ext>
                </a:extLst>
              </p:cNvPr>
              <p:cNvSpPr/>
              <p:nvPr/>
            </p:nvSpPr>
            <p:spPr>
              <a:xfrm>
                <a:off x="570266" y="4473711"/>
                <a:ext cx="1801752" cy="518201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Check Accuracy</a:t>
                </a:r>
                <a:endParaRPr lang="en-US" sz="1200" dirty="0">
                  <a:solidFill>
                    <a:schemeClr val="bg1"/>
                  </a:solidFill>
                  <a:cs typeface="Calibri"/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98EB2E3-2F8B-501A-A392-6594E1794E4B}"/>
                  </a:ext>
                </a:extLst>
              </p:cNvPr>
              <p:cNvCxnSpPr>
                <a:stCxn id="55" idx="1"/>
              </p:cNvCxnSpPr>
              <p:nvPr/>
            </p:nvCxnSpPr>
            <p:spPr>
              <a:xfrm flipH="1" flipV="1">
                <a:off x="373626" y="2969318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D332FD6-F9E0-4095-FA6B-80164DBCA4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3625" y="3549391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D3F2B63-55C3-2F77-A945-C623ADAAC956}"/>
                  </a:ext>
                </a:extLst>
              </p:cNvPr>
              <p:cNvCxnSpPr/>
              <p:nvPr/>
            </p:nvCxnSpPr>
            <p:spPr>
              <a:xfrm flipH="1" flipV="1">
                <a:off x="373625" y="4129463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FB82D25-50B5-1855-12AD-0C20C7ECAE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3625" y="4709536"/>
                <a:ext cx="19664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EBF6275-EE3A-41B0-E4D9-2B446846A28F}"/>
                </a:ext>
              </a:extLst>
            </p:cNvPr>
            <p:cNvGrpSpPr/>
            <p:nvPr/>
          </p:nvGrpSpPr>
          <p:grpSpPr>
            <a:xfrm>
              <a:off x="7765691" y="2364640"/>
              <a:ext cx="2070836" cy="2961011"/>
              <a:chOff x="349744" y="2354820"/>
              <a:chExt cx="2070836" cy="2961011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F331F3F-B8F7-92D3-691D-45B62236A1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583" y="2354820"/>
                <a:ext cx="11043" cy="296101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93F8B7A9-F06B-9F47-1DCB-4781FA0E0EDA}"/>
                  </a:ext>
                </a:extLst>
              </p:cNvPr>
              <p:cNvSpPr/>
              <p:nvPr/>
            </p:nvSpPr>
            <p:spPr>
              <a:xfrm>
                <a:off x="570266" y="2587209"/>
                <a:ext cx="1792707" cy="504845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cs typeface="Calibri"/>
                  </a:rPr>
                  <a:t>Creating Mobile App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4F9D8AA2-7889-48B9-D453-C48DB6351E15}"/>
                  </a:ext>
                </a:extLst>
              </p:cNvPr>
              <p:cNvSpPr/>
              <p:nvPr/>
            </p:nvSpPr>
            <p:spPr>
              <a:xfrm>
                <a:off x="581310" y="3835496"/>
                <a:ext cx="1818976" cy="530956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cs typeface="Calibri"/>
                </a:endParaRP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cs typeface="Calibri"/>
                  </a:rPr>
                  <a:t>Checking Accuracy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C58465AB-21D9-CCC4-8A2C-5A3865BAFD23}"/>
                  </a:ext>
                </a:extLst>
              </p:cNvPr>
              <p:cNvSpPr/>
              <p:nvPr/>
            </p:nvSpPr>
            <p:spPr>
              <a:xfrm>
                <a:off x="601602" y="3318338"/>
                <a:ext cx="1818978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cs typeface="Calibri"/>
                  </a:rPr>
                  <a:t>Analyze data using sensors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342C177-ECF3-2062-4E20-4820A3DE25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088" y="2928382"/>
                <a:ext cx="233514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34030CA-8893-5253-CD86-30D5A4EA8B3F}"/>
                  </a:ext>
                </a:extLst>
              </p:cNvPr>
              <p:cNvCxnSpPr>
                <a:cxnSpLocks/>
                <a:stCxn id="49" idx="1"/>
              </p:cNvCxnSpPr>
              <p:nvPr/>
            </p:nvCxnSpPr>
            <p:spPr>
              <a:xfrm flipH="1" flipV="1">
                <a:off x="349744" y="3519900"/>
                <a:ext cx="25185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354EBF8-6F20-CB90-97D2-18E19E2114B2}"/>
                  </a:ext>
                </a:extLst>
              </p:cNvPr>
              <p:cNvCxnSpPr/>
              <p:nvPr/>
            </p:nvCxnSpPr>
            <p:spPr>
              <a:xfrm flipH="1" flipV="1">
                <a:off x="373625" y="4129463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3DAB974-C2D5-1E99-9C68-70037AC7EBD7}"/>
                  </a:ext>
                </a:extLst>
              </p:cNvPr>
              <p:cNvCxnSpPr/>
              <p:nvPr/>
            </p:nvCxnSpPr>
            <p:spPr>
              <a:xfrm flipH="1" flipV="1">
                <a:off x="373625" y="4709534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1F622F7-7744-EF32-86CF-A1F761925B86}"/>
                </a:ext>
              </a:extLst>
            </p:cNvPr>
            <p:cNvGrpSpPr/>
            <p:nvPr/>
          </p:nvGrpSpPr>
          <p:grpSpPr>
            <a:xfrm>
              <a:off x="10087857" y="2335149"/>
              <a:ext cx="1907455" cy="2524336"/>
              <a:chOff x="373625" y="2354820"/>
              <a:chExt cx="1907455" cy="2524336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E1979AB-3591-7A92-0C47-A83B5A7A23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626" y="2354820"/>
                <a:ext cx="0" cy="236466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9AB3279A-D927-7C27-4B14-8C021C105818}"/>
                  </a:ext>
                </a:extLst>
              </p:cNvPr>
              <p:cNvSpPr/>
              <p:nvPr/>
            </p:nvSpPr>
            <p:spPr>
              <a:xfrm>
                <a:off x="570266" y="2767757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Final Presentation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B564E720-21B0-4272-258F-5A7187166327}"/>
                  </a:ext>
                </a:extLst>
              </p:cNvPr>
              <p:cNvSpPr/>
              <p:nvPr/>
            </p:nvSpPr>
            <p:spPr>
              <a:xfrm>
                <a:off x="570266" y="3335590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/>
                  <a:t>Complete Mobile Application</a:t>
                </a: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D74C6AFF-1B5F-F65D-CAED-F1B2FE039ACF}"/>
                  </a:ext>
                </a:extLst>
              </p:cNvPr>
              <p:cNvSpPr/>
              <p:nvPr/>
            </p:nvSpPr>
            <p:spPr>
              <a:xfrm>
                <a:off x="570266" y="3903423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>
                    <a:cs typeface="Calibri"/>
                  </a:rPr>
                  <a:t>Integrate all components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C64AAE46-FFF9-6F2A-BE9F-B1E2B10E462F}"/>
                  </a:ext>
                </a:extLst>
              </p:cNvPr>
              <p:cNvSpPr/>
              <p:nvPr/>
            </p:nvSpPr>
            <p:spPr>
              <a:xfrm>
                <a:off x="570266" y="4476033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/>
                  <a:t>Research Paper</a:t>
                </a: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4688F13-1A7E-CFAD-1BFC-E89AD4B4F697}"/>
                  </a:ext>
                </a:extLst>
              </p:cNvPr>
              <p:cNvCxnSpPr>
                <a:stCxn id="37" idx="1"/>
              </p:cNvCxnSpPr>
              <p:nvPr/>
            </p:nvCxnSpPr>
            <p:spPr>
              <a:xfrm flipH="1" flipV="1">
                <a:off x="373626" y="2969318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566FFD2-63B8-4871-A34F-3129AADAFA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3625" y="3549391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A2F20BE-8743-F7F2-4F01-0ABB3D6CF272}"/>
                  </a:ext>
                </a:extLst>
              </p:cNvPr>
              <p:cNvCxnSpPr/>
              <p:nvPr/>
            </p:nvCxnSpPr>
            <p:spPr>
              <a:xfrm flipH="1" flipV="1">
                <a:off x="373625" y="4129463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9FB7FC8-9412-7C99-87BE-FA787988E174}"/>
                  </a:ext>
                </a:extLst>
              </p:cNvPr>
              <p:cNvCxnSpPr/>
              <p:nvPr/>
            </p:nvCxnSpPr>
            <p:spPr>
              <a:xfrm flipH="1" flipV="1">
                <a:off x="373625" y="4709534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832D838-6DC3-0878-ADDA-BA45F4228CE0}"/>
                </a:ext>
              </a:extLst>
            </p:cNvPr>
            <p:cNvGrpSpPr/>
            <p:nvPr/>
          </p:nvGrpSpPr>
          <p:grpSpPr>
            <a:xfrm>
              <a:off x="2708784" y="2337471"/>
              <a:ext cx="1907455" cy="2522014"/>
              <a:chOff x="373625" y="2354820"/>
              <a:chExt cx="1907455" cy="2522014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BF6E972-DBFB-857E-21C2-2062F0024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626" y="2354820"/>
                <a:ext cx="0" cy="236466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4B56B74-ABFC-D592-3BDF-8E2D4D842305}"/>
                  </a:ext>
                </a:extLst>
              </p:cNvPr>
              <p:cNvSpPr/>
              <p:nvPr/>
            </p:nvSpPr>
            <p:spPr>
              <a:xfrm>
                <a:off x="570266" y="2767757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/>
                  <a:t>Read more research works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69325A5-B5BF-C7A8-56EC-06404D8D72FA}"/>
                  </a:ext>
                </a:extLst>
              </p:cNvPr>
              <p:cNvSpPr/>
              <p:nvPr/>
            </p:nvSpPr>
            <p:spPr>
              <a:xfrm>
                <a:off x="570266" y="3335590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Requirement Analysis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F90D70B-0423-440C-3E75-70E793E40E37}"/>
                  </a:ext>
                </a:extLst>
              </p:cNvPr>
              <p:cNvSpPr/>
              <p:nvPr/>
            </p:nvSpPr>
            <p:spPr>
              <a:xfrm>
                <a:off x="570266" y="3903423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Feasibility Study</a:t>
                </a: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C6A02306-3272-4647-9F9C-93C0755B9600}"/>
                  </a:ext>
                </a:extLst>
              </p:cNvPr>
              <p:cNvSpPr/>
              <p:nvPr/>
            </p:nvSpPr>
            <p:spPr>
              <a:xfrm>
                <a:off x="570266" y="4473711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Collect Data for Research Component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D723968-EA64-A40A-8312-2FAB8603696C}"/>
                  </a:ext>
                </a:extLst>
              </p:cNvPr>
              <p:cNvCxnSpPr>
                <a:stCxn id="28" idx="1"/>
              </p:cNvCxnSpPr>
              <p:nvPr/>
            </p:nvCxnSpPr>
            <p:spPr>
              <a:xfrm flipH="1" flipV="1">
                <a:off x="373626" y="2969318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29B461D-60A1-F2A2-BA4A-DB8CF29CEA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3625" y="3549391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C6C3A91-8C48-7713-0AC8-29AAC4C24AF8}"/>
                  </a:ext>
                </a:extLst>
              </p:cNvPr>
              <p:cNvCxnSpPr/>
              <p:nvPr/>
            </p:nvCxnSpPr>
            <p:spPr>
              <a:xfrm flipH="1" flipV="1">
                <a:off x="373625" y="4129463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EE9FDD2-5BBA-0462-46E2-EF2B92EAB4A7}"/>
                  </a:ext>
                </a:extLst>
              </p:cNvPr>
              <p:cNvCxnSpPr/>
              <p:nvPr/>
            </p:nvCxnSpPr>
            <p:spPr>
              <a:xfrm flipH="1" flipV="1">
                <a:off x="373625" y="4709534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9D4491B8-7588-9F5D-1AE4-7E2191908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6B404BA-4239-1025-F141-66B1F606A033}"/>
              </a:ext>
            </a:extLst>
          </p:cNvPr>
          <p:cNvSpPr/>
          <p:nvPr/>
        </p:nvSpPr>
        <p:spPr>
          <a:xfrm>
            <a:off x="7991491" y="5595907"/>
            <a:ext cx="1792707" cy="50484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Calibri"/>
              </a:rPr>
              <a:t>Find what is the stage of the patient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0EC7CC-CD6E-35D4-C1F4-53A6E936E5AA}"/>
              </a:ext>
            </a:extLst>
          </p:cNvPr>
          <p:cNvSpPr/>
          <p:nvPr/>
        </p:nvSpPr>
        <p:spPr>
          <a:xfrm>
            <a:off x="2000250" y="6480969"/>
            <a:ext cx="10191749" cy="37703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IT20622732 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</a:t>
            </a:r>
            <a:r>
              <a:rPr lang="en-US" dirty="0" err="1">
                <a:solidFill>
                  <a:schemeClr val="tx1"/>
                </a:solidFill>
              </a:rPr>
              <a:t>Ranwala</a:t>
            </a:r>
            <a:r>
              <a:rPr lang="en-US" dirty="0">
                <a:solidFill>
                  <a:schemeClr val="tx1"/>
                </a:solidFill>
              </a:rPr>
              <a:t> R.D.H.N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                                          02/08/2023</a:t>
            </a:r>
          </a:p>
        </p:txBody>
      </p:sp>
    </p:spTree>
    <p:extLst>
      <p:ext uri="{BB962C8B-B14F-4D97-AF65-F5344CB8AC3E}">
        <p14:creationId xmlns:p14="http://schemas.microsoft.com/office/powerpoint/2010/main" val="232361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stethoscope&#10;&#10;Description automatically generated">
            <a:extLst>
              <a:ext uri="{FF2B5EF4-FFF2-40B4-BE49-F238E27FC236}">
                <a16:creationId xmlns:a16="http://schemas.microsoft.com/office/drawing/2014/main" id="{D3500E81-2578-CBCC-7D27-960D5E02E2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1" r="-1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kumimoji="1" lang="en-US" altLang="ko-KR" sz="3400" dirty="0">
                <a:solidFill>
                  <a:srgbClr val="00B0F0"/>
                </a:solidFill>
                <a:latin typeface="+mj-lt"/>
                <a:cs typeface="굴림" pitchFamily="50" charset="-127"/>
              </a:rPr>
              <a:t>SUB OBJECTIVES</a:t>
            </a:r>
            <a:br>
              <a:rPr kumimoji="1" lang="en-US" altLang="ko-KR" sz="3400" dirty="0">
                <a:latin typeface="+mj-lt"/>
                <a:cs typeface="굴림" pitchFamily="50" charset="-127"/>
              </a:rPr>
            </a:b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2C545-811A-AB77-8A75-70D311574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w Cen MT Condensed (Headings)"/>
              </a:rPr>
              <a:t>            post systems</a:t>
            </a:r>
          </a:p>
          <a:p>
            <a:r>
              <a:rPr lang="en-US" sz="2400" dirty="0">
                <a:latin typeface="Tw Cen MT Condensed (Headings)"/>
              </a:rPr>
              <a:t>Wearable Device for Symptom Monitoring and predict the stage of the patient </a:t>
            </a:r>
          </a:p>
          <a:p>
            <a:r>
              <a:rPr lang="en-US" sz="2400" dirty="0">
                <a:latin typeface="Tw Cen MT Condensed (Headings)"/>
              </a:rPr>
              <a:t> Remote Telehealth Consultation System with Facial Expression Detection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w Cen MT Condensed (Headings)"/>
              </a:rPr>
              <a:t>           Pre symptoms</a:t>
            </a:r>
          </a:p>
          <a:p>
            <a:r>
              <a:rPr lang="en-US" sz="2400" dirty="0">
                <a:latin typeface="Tw Cen MT Condensed (Headings)"/>
              </a:rPr>
              <a:t> Voice and Speech Analysis for Early Detection</a:t>
            </a:r>
          </a:p>
          <a:p>
            <a:r>
              <a:rPr lang="en-US" sz="2400" dirty="0">
                <a:latin typeface="Tw Cen MT Condensed (Headings)"/>
              </a:rPr>
              <a:t> Mobile App for Early Symptoms Detection, Monitoring, and Generating Reports</a:t>
            </a:r>
          </a:p>
        </p:txBody>
      </p:sp>
    </p:spTree>
    <p:extLst>
      <p:ext uri="{BB962C8B-B14F-4D97-AF65-F5344CB8AC3E}">
        <p14:creationId xmlns:p14="http://schemas.microsoft.com/office/powerpoint/2010/main" val="35330812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25A2-0ABA-476F-93A9-CAE8E1CC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200"/>
            <a:ext cx="10363200" cy="136207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3D551-122C-4719-815B-4B734524E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281518"/>
            <a:ext cx="12043834" cy="613326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si-LK" dirty="0"/>
          </a:p>
          <a:p>
            <a:endParaRPr lang="si-LK" dirty="0"/>
          </a:p>
          <a:p>
            <a:r>
              <a:rPr lang="si-LK" sz="2000" dirty="0">
                <a:solidFill>
                  <a:schemeClr val="tx1"/>
                </a:solidFill>
                <a:cs typeface="Iskoola Pota"/>
              </a:rPr>
              <a:t>[1] 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V.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Parra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, G.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Figueras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, M.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Huerta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, A.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Marzinotto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, R.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Gonzalez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, R.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Alvizu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 "A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Smartphone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Application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for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Parkinson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Tremor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Detection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" 2013</a:t>
            </a:r>
            <a:endParaRPr lang="si-LK" sz="2000">
              <a:solidFill>
                <a:schemeClr val="tx1"/>
              </a:solidFill>
              <a:cs typeface="Iskoola Pota"/>
            </a:endParaRPr>
          </a:p>
          <a:p>
            <a:r>
              <a:rPr lang="en-US" sz="1800" dirty="0">
                <a:solidFill>
                  <a:srgbClr val="0563C1"/>
                </a:solidFill>
                <a:ea typeface="+mn-lt"/>
                <a:cs typeface="Segoe UI"/>
                <a:hlinkClick r:id="rId2"/>
              </a:rPr>
              <a:t>https://www.researchgate.net/publication/266080900_A_Smartphone_Application_for_Parkinson_Tremor_Detection</a:t>
            </a:r>
            <a:endParaRPr lang="si-LK"/>
          </a:p>
          <a:p>
            <a:endParaRPr lang="en-US" sz="1800" dirty="0">
              <a:solidFill>
                <a:srgbClr val="0563C1"/>
              </a:solidFill>
              <a:ea typeface="+mn-lt"/>
              <a:cs typeface="Segoe UI"/>
            </a:endParaRPr>
          </a:p>
          <a:p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[2] D.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Pan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, R.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Dhall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A.Lieberman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, D.B. </a:t>
            </a:r>
            <a:r>
              <a:rPr lang="si-LK" sz="2000" dirty="0" err="1">
                <a:solidFill>
                  <a:schemeClr val="tx1"/>
                </a:solidFill>
                <a:ea typeface="+mn-lt"/>
                <a:cs typeface="+mn-lt"/>
              </a:rPr>
              <a:t>Petittie</a:t>
            </a:r>
            <a:r>
              <a:rPr lang="si-LK" sz="20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si-LK" sz="2000" dirty="0">
                <a:solidFill>
                  <a:schemeClr val="tx1"/>
                </a:solidFill>
                <a:latin typeface="Calibri"/>
                <a:ea typeface="Cambria"/>
                <a:cs typeface="+mn-lt"/>
              </a:rPr>
              <a:t>"</a:t>
            </a:r>
            <a:r>
              <a:rPr lang="si-LK" sz="1800" dirty="0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A </a:t>
            </a:r>
            <a:r>
              <a:rPr lang="si-LK" sz="1800" dirty="0" err="1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Mobile</a:t>
            </a:r>
            <a:r>
              <a:rPr lang="si-LK" sz="1800" dirty="0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si-LK" sz="1800" dirty="0" err="1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Cloud-Based</a:t>
            </a:r>
            <a:r>
              <a:rPr lang="si-LK" sz="1800" dirty="0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si-LK" sz="1800" dirty="0" err="1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Parkinson’s</a:t>
            </a:r>
            <a:r>
              <a:rPr lang="si-LK" sz="1800" dirty="0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si-LK" sz="1800" dirty="0" err="1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Disease</a:t>
            </a:r>
            <a:r>
              <a:rPr lang="si-LK" sz="1800" dirty="0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si-LK" sz="1800" dirty="0" err="1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Assessment</a:t>
            </a:r>
            <a:r>
              <a:rPr lang="si-LK" sz="1800" dirty="0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si-LK" sz="1800" dirty="0" err="1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System</a:t>
            </a:r>
            <a:r>
              <a:rPr lang="si-LK" sz="1800" dirty="0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 </a:t>
            </a:r>
            <a:r>
              <a:rPr lang="si-LK" sz="1800" dirty="0" err="1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for</a:t>
            </a:r>
            <a:r>
              <a:rPr lang="si-LK" sz="1800" dirty="0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si-LK" sz="1800" dirty="0" err="1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Home-Based</a:t>
            </a:r>
            <a:r>
              <a:rPr lang="si-LK" sz="1800" dirty="0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 </a:t>
            </a:r>
            <a:r>
              <a:rPr lang="si-LK" sz="1800" dirty="0" err="1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Monitoring</a:t>
            </a:r>
            <a:r>
              <a:rPr lang="si-LK" sz="1800" dirty="0">
                <a:solidFill>
                  <a:schemeClr val="tx1"/>
                </a:solidFill>
                <a:latin typeface="Cambria"/>
                <a:ea typeface="Cambria"/>
                <a:cs typeface="+mn-lt"/>
              </a:rPr>
              <a:t>" 2015</a:t>
            </a:r>
            <a:endParaRPr lang="si-LK" sz="2000" dirty="0" err="1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  <a:hlinkClick r:id="rId3"/>
              </a:rPr>
              <a:t>https://www.ncbi.nlm.nih.gov/pmc/articles/PMC4392174/</a:t>
            </a:r>
          </a:p>
          <a:p>
            <a:endParaRPr lang="en-US" sz="1800" dirty="0">
              <a:cs typeface="Calibri" panose="020F0502020204030204"/>
            </a:endParaRPr>
          </a:p>
          <a:p>
            <a:r>
              <a:rPr lang="en-US" sz="1800" dirty="0">
                <a:solidFill>
                  <a:schemeClr val="tx1"/>
                </a:solidFill>
                <a:cs typeface="Calibri" panose="020F0502020204030204"/>
              </a:rPr>
              <a:t>[3]  </a:t>
            </a:r>
            <a:r>
              <a:rPr lang="en-US" sz="1800" dirty="0" err="1">
                <a:solidFill>
                  <a:schemeClr val="tx1"/>
                </a:solidFill>
                <a:cs typeface="Calibri" panose="020F0502020204030204"/>
              </a:rPr>
              <a:t>J.Lee</a:t>
            </a:r>
            <a:r>
              <a:rPr lang="en-US" sz="1800" dirty="0">
                <a:solidFill>
                  <a:schemeClr val="tx1"/>
                </a:solidFill>
                <a:cs typeface="Calibri" panose="020F0502020204030204"/>
              </a:rPr>
              <a:t> , I. </a:t>
            </a:r>
            <a:r>
              <a:rPr lang="en-US" sz="1800" dirty="0" err="1">
                <a:solidFill>
                  <a:schemeClr val="tx1"/>
                </a:solidFill>
                <a:cs typeface="Calibri" panose="020F0502020204030204"/>
              </a:rPr>
              <a:t>Yeonm</a:t>
            </a:r>
            <a:r>
              <a:rPr lang="en-US" sz="1800" dirty="0">
                <a:solidFill>
                  <a:schemeClr val="tx1"/>
                </a:solidFill>
                <a:cs typeface="Calibri" panose="020F0502020204030204"/>
              </a:rPr>
              <a:t>, </a:t>
            </a:r>
            <a:r>
              <a:rPr lang="en-US" sz="1800" dirty="0" err="1">
                <a:solidFill>
                  <a:schemeClr val="tx1"/>
                </a:solidFill>
                <a:cs typeface="Calibri" panose="020F0502020204030204"/>
              </a:rPr>
              <a:t>Y.Kim</a:t>
            </a:r>
            <a:r>
              <a:rPr lang="en-US" sz="1800" dirty="0">
                <a:solidFill>
                  <a:schemeClr val="tx1"/>
                </a:solidFill>
                <a:cs typeface="Calibri" panose="020F0502020204030204"/>
              </a:rPr>
              <a:t>, </a:t>
            </a:r>
            <a:r>
              <a:rPr lang="en-US" sz="1800" dirty="0" err="1">
                <a:solidFill>
                  <a:schemeClr val="tx1"/>
                </a:solidFill>
                <a:cs typeface="Calibri" panose="020F0502020204030204"/>
              </a:rPr>
              <a:t>S.Yoo</a:t>
            </a:r>
            <a:r>
              <a:rPr lang="en-US" sz="1800" dirty="0">
                <a:solidFill>
                  <a:schemeClr val="tx1"/>
                </a:solidFill>
                <a:cs typeface="Calibri" panose="020F0502020204030204"/>
              </a:rPr>
              <a:t>  </a:t>
            </a:r>
            <a:r>
              <a:rPr lang="en-US" sz="1800" dirty="0">
                <a:cs typeface="Calibri" panose="020F0502020204030204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mbria"/>
                <a:ea typeface="Cambria"/>
                <a:cs typeface="Calibri" panose="020F0502020204030204"/>
              </a:rPr>
              <a:t>Use of Mobile Apps for Self-care in People With Parkinson Disease" 2017</a:t>
            </a:r>
            <a:endParaRPr lang="en-US" sz="1800" dirty="0">
              <a:cs typeface="Calibri" panose="020F0502020204030204"/>
            </a:endParaRPr>
          </a:p>
          <a:p>
            <a:r>
              <a:rPr lang="en-US" sz="1800" dirty="0">
                <a:ea typeface="+mn-lt"/>
                <a:cs typeface="+mn-lt"/>
                <a:hlinkClick r:id="rId4"/>
              </a:rPr>
              <a:t>https://www.ncbi.nlm.nih.gov/pmc/articles/PMC8817212/</a:t>
            </a:r>
            <a:endParaRPr lang="en-US"/>
          </a:p>
          <a:p>
            <a:endParaRPr lang="en-US" sz="1800" dirty="0">
              <a:cs typeface="Calibri" panose="020F0502020204030204"/>
            </a:endParaRPr>
          </a:p>
          <a:p>
            <a:r>
              <a:rPr lang="en-US" sz="1800" dirty="0">
                <a:solidFill>
                  <a:schemeClr val="tx1"/>
                </a:solidFill>
                <a:cs typeface="Calibri" panose="020F0502020204030204"/>
              </a:rPr>
              <a:t>[4] </a:t>
            </a:r>
            <a:r>
              <a:rPr lang="en-US" sz="1800" dirty="0" err="1">
                <a:solidFill>
                  <a:schemeClr val="tx1"/>
                </a:solidFill>
                <a:cs typeface="Calibri" panose="020F0502020204030204"/>
              </a:rPr>
              <a:t>A.Gallego</a:t>
            </a:r>
            <a:r>
              <a:rPr lang="en-US" sz="1800" dirty="0">
                <a:solidFill>
                  <a:schemeClr val="tx1"/>
                </a:solidFill>
                <a:cs typeface="Calibri" panose="020F0502020204030204"/>
              </a:rPr>
              <a:t> , L. </a:t>
            </a:r>
            <a:r>
              <a:rPr lang="en-US" sz="1800" dirty="0" err="1">
                <a:solidFill>
                  <a:schemeClr val="tx1"/>
                </a:solidFill>
                <a:cs typeface="Calibri" panose="020F0502020204030204"/>
              </a:rPr>
              <a:t>Carbayo</a:t>
            </a:r>
            <a:r>
              <a:rPr lang="en-US" sz="1800" dirty="0">
                <a:solidFill>
                  <a:schemeClr val="tx1"/>
                </a:solidFill>
                <a:cs typeface="Calibri" panose="020F0502020204030204"/>
              </a:rPr>
              <a:t>, </a:t>
            </a:r>
            <a:r>
              <a:rPr lang="en-US" sz="1800" dirty="0" err="1">
                <a:solidFill>
                  <a:schemeClr val="tx1"/>
                </a:solidFill>
                <a:cs typeface="Calibri" panose="020F0502020204030204"/>
              </a:rPr>
              <a:t>S.Ferro</a:t>
            </a:r>
            <a:r>
              <a:rPr lang="en-US" sz="1800" dirty="0">
                <a:solidFill>
                  <a:schemeClr val="tx1"/>
                </a:solidFill>
                <a:cs typeface="Calibri" panose="020F0502020204030204"/>
              </a:rPr>
              <a:t>, </a:t>
            </a:r>
            <a:r>
              <a:rPr lang="en-US" sz="1800" dirty="0" err="1">
                <a:solidFill>
                  <a:schemeClr val="tx1"/>
                </a:solidFill>
                <a:cs typeface="Calibri" panose="020F0502020204030204"/>
              </a:rPr>
              <a:t>I.Butterworth</a:t>
            </a:r>
            <a:r>
              <a:rPr lang="en-US" sz="1800" dirty="0">
                <a:solidFill>
                  <a:schemeClr val="tx1"/>
                </a:solidFill>
                <a:cs typeface="Calibri" panose="020F0502020204030204"/>
              </a:rPr>
              <a:t>, S. Mendoza "</a:t>
            </a:r>
            <a:r>
              <a:rPr lang="en-US" sz="1800" dirty="0">
                <a:solidFill>
                  <a:schemeClr val="tx1"/>
                </a:solidFill>
              </a:rPr>
              <a:t>Detection of Motor Impairment in Parkinson's Disease Via Mobile Touchscreen Typing" 2020</a:t>
            </a:r>
            <a:endParaRPr lang="en-US" sz="1800" dirty="0">
              <a:solidFill>
                <a:schemeClr val="tx1"/>
              </a:solidFill>
              <a:cs typeface="Calibri" panose="020F0502020204030204"/>
            </a:endParaRPr>
          </a:p>
          <a:p>
            <a:r>
              <a:rPr lang="en-US" sz="1800" dirty="0">
                <a:ea typeface="+mn-lt"/>
                <a:cs typeface="+mn-lt"/>
                <a:hlinkClick r:id="rId5"/>
              </a:rPr>
              <a:t>https://pubmed.ncbi.nlm.nih.gov/28237917/</a:t>
            </a:r>
            <a:endParaRPr lang="en-US" dirty="0"/>
          </a:p>
          <a:p>
            <a:endParaRPr lang="en-US" sz="1800" dirty="0">
              <a:cs typeface="Calibri" panose="020F0502020204030204"/>
            </a:endParaRPr>
          </a:p>
          <a:p>
            <a:endParaRPr lang="en-US" sz="1800" dirty="0">
              <a:cs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063149-C91F-3899-A905-38DCDB0EDFD0}"/>
              </a:ext>
            </a:extLst>
          </p:cNvPr>
          <p:cNvSpPr/>
          <p:nvPr/>
        </p:nvSpPr>
        <p:spPr>
          <a:xfrm>
            <a:off x="2000250" y="6480969"/>
            <a:ext cx="10191749" cy="37703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IT20622732 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  </a:t>
            </a:r>
            <a:r>
              <a:rPr lang="en-US" dirty="0" err="1">
                <a:solidFill>
                  <a:schemeClr val="tx1"/>
                </a:solidFill>
              </a:rPr>
              <a:t>Ranwala</a:t>
            </a:r>
            <a:r>
              <a:rPr lang="en-US" dirty="0">
                <a:solidFill>
                  <a:schemeClr val="tx1"/>
                </a:solidFill>
              </a:rPr>
              <a:t> R.D.H.N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r>
              <a:rPr lang="en-US" dirty="0">
                <a:solidFill>
                  <a:schemeClr val="tx1"/>
                </a:solidFill>
              </a:rPr>
              <a:t>  TMP-2023-24-042                                          02/08/2023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B1C59-2154-2AC2-F768-E0F902850DB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70000"/>
          </a:blip>
          <a:srcRect l="26538" t="85079" r="55989" b="9597"/>
          <a:stretch/>
        </p:blipFill>
        <p:spPr>
          <a:xfrm>
            <a:off x="0" y="6406592"/>
            <a:ext cx="2612976" cy="4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768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lose-up of a stethoscope&#10;&#10;Description automatically generated">
            <a:extLst>
              <a:ext uri="{FF2B5EF4-FFF2-40B4-BE49-F238E27FC236}">
                <a16:creationId xmlns:a16="http://schemas.microsoft.com/office/drawing/2014/main" id="{A39B45B1-CE3A-8B1D-1D09-0B85D773CF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6" b="31945"/>
          <a:stretch/>
        </p:blipFill>
        <p:spPr>
          <a:xfrm>
            <a:off x="4267201" y="10"/>
            <a:ext cx="7924800" cy="3383270"/>
          </a:xfrm>
          <a:prstGeom prst="rect">
            <a:avLst/>
          </a:prstGeom>
        </p:spPr>
      </p:pic>
      <p:pic>
        <p:nvPicPr>
          <p:cNvPr id="23" name="Picture 22" descr="An older person looking at a human body&#10;&#10;Description automatically generated">
            <a:extLst>
              <a:ext uri="{FF2B5EF4-FFF2-40B4-BE49-F238E27FC236}">
                <a16:creationId xmlns:a16="http://schemas.microsoft.com/office/drawing/2014/main" id="{E44837E5-7FA1-E3A1-7AEA-6E7BB69FA9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422"/>
          <a:stretch/>
        </p:blipFill>
        <p:spPr>
          <a:xfrm>
            <a:off x="4650916" y="3474720"/>
            <a:ext cx="7555832" cy="3383280"/>
          </a:xfrm>
          <a:prstGeom prst="rect">
            <a:avLst/>
          </a:prstGeom>
        </p:spPr>
      </p:pic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C98B6-869B-B9F7-5254-9175E506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09600"/>
            <a:ext cx="3992700" cy="3877197"/>
          </a:xfrm>
        </p:spPr>
        <p:txBody>
          <a:bodyPr>
            <a:normAutofit/>
          </a:bodyPr>
          <a:lstStyle/>
          <a:p>
            <a:pPr algn="l"/>
            <a:r>
              <a:rPr lang="en-US" sz="3700" dirty="0">
                <a:solidFill>
                  <a:srgbClr val="0070C0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2FBF4-37BF-25C5-E9EE-A1FC9C8BA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38783"/>
            <a:ext cx="4007449" cy="134397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TMP-2023-24-042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4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6DF83-832B-EC66-141D-4799C67689F7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IT20653972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Maheepala S.A.D.K.H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DC37E3-36B1-966D-7B5E-DA31AB916A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7" t="17800" r="34292" b="47961"/>
          <a:stretch/>
        </p:blipFill>
        <p:spPr>
          <a:xfrm flipH="1">
            <a:off x="10134600" y="133165"/>
            <a:ext cx="1981200" cy="230523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5A6278-75A5-5147-3429-FBC784005986}"/>
              </a:ext>
            </a:extLst>
          </p:cNvPr>
          <p:cNvSpPr txBox="1">
            <a:spLocks/>
          </p:cNvSpPr>
          <p:nvPr/>
        </p:nvSpPr>
        <p:spPr>
          <a:xfrm>
            <a:off x="990600" y="2921617"/>
            <a:ext cx="9863091" cy="6801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dobe Devanagari" pitchFamily="18" charset="0"/>
                <a:ea typeface="+mj-ea"/>
                <a:cs typeface="Adobe Devanagari" pitchFamily="18" charset="0"/>
              </a:defRPr>
            </a:lvl1pPr>
          </a:lstStyle>
          <a:p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IT20653972 | </a:t>
            </a:r>
            <a:r>
              <a:rPr lang="en-US" sz="40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MAHEEPALA S.A.D.K.H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C40187F-5913-F908-BD25-E08C3AD8C894}"/>
              </a:ext>
            </a:extLst>
          </p:cNvPr>
          <p:cNvSpPr txBox="1">
            <a:spLocks/>
          </p:cNvSpPr>
          <p:nvPr/>
        </p:nvSpPr>
        <p:spPr>
          <a:xfrm>
            <a:off x="990600" y="4084955"/>
            <a:ext cx="10363200" cy="36512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B.Sc. (Hons) Degree in Information Technology specializing in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34625135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315C34-C5E7-8326-84BA-A112422AF79D}"/>
              </a:ext>
            </a:extLst>
          </p:cNvPr>
          <p:cNvSpPr txBox="1"/>
          <p:nvPr/>
        </p:nvSpPr>
        <p:spPr>
          <a:xfrm>
            <a:off x="2514600" y="648866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IT20653972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Maheepala S.A.D.K.H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C59E8-0F35-C92E-9E93-282756667581}"/>
              </a:ext>
            </a:extLst>
          </p:cNvPr>
          <p:cNvSpPr txBox="1"/>
          <p:nvPr/>
        </p:nvSpPr>
        <p:spPr>
          <a:xfrm>
            <a:off x="1295400" y="457200"/>
            <a:ext cx="8153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1F1F1F"/>
                </a:solidFill>
                <a:effectLst/>
                <a:latin typeface="Adobe Devanagari"/>
                <a:ea typeface="Times New Roman" panose="02020603050405020304" pitchFamily="18" charset="0"/>
                <a:cs typeface="Mangal" panose="02040503050203030202" pitchFamily="18" charset="0"/>
              </a:rPr>
              <a:t>Voice and Speech Analysis for Early Detection</a:t>
            </a:r>
            <a:endParaRPr lang="en-US" sz="4000" dirty="0">
              <a:solidFill>
                <a:srgbClr val="1F1F1F"/>
              </a:solidFill>
              <a:effectLst/>
              <a:latin typeface="Adobe Devanagari"/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D8D04-37C1-030A-302B-1FF06B537CCE}"/>
              </a:ext>
            </a:extLst>
          </p:cNvPr>
          <p:cNvSpPr txBox="1"/>
          <p:nvPr/>
        </p:nvSpPr>
        <p:spPr>
          <a:xfrm>
            <a:off x="1296954" y="21336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TMP-2023-24-042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7746F-4F21-2866-6E71-FB6385A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2904590"/>
            <a:ext cx="5316504" cy="326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742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F3B81336-FDBE-88B4-04D4-261525DAB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stethoscope&#10;&#10;Description automatically generated">
            <a:extLst>
              <a:ext uri="{FF2B5EF4-FFF2-40B4-BE49-F238E27FC236}">
                <a16:creationId xmlns:a16="http://schemas.microsoft.com/office/drawing/2014/main" id="{D36C0C11-EA90-A0E2-014C-9AA3198F7C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3" r="6245" b="9091"/>
          <a:stretch/>
        </p:blipFill>
        <p:spPr>
          <a:xfrm>
            <a:off x="3671654" y="10"/>
            <a:ext cx="8520346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BFDFBD-5AD9-744F-8E7D-99F53C422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64FA2B-B9C3-3E0A-822C-BFE68840CBDC}"/>
              </a:ext>
            </a:extLst>
          </p:cNvPr>
          <p:cNvSpPr txBox="1">
            <a:spLocks/>
          </p:cNvSpPr>
          <p:nvPr/>
        </p:nvSpPr>
        <p:spPr>
          <a:xfrm>
            <a:off x="468752" y="389000"/>
            <a:ext cx="4404360" cy="2031874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dobe Devanagari" pitchFamily="18" charset="0"/>
                <a:ea typeface="+mj-ea"/>
                <a:cs typeface="Adobe Devanagari" pitchFamily="18" charset="0"/>
              </a:defRPr>
            </a:lvl1pPr>
          </a:lstStyle>
          <a:p>
            <a:pPr algn="l"/>
            <a:r>
              <a:rPr kumimoji="1" lang="en-US" altLang="ko-KR" sz="4800" b="1">
                <a:solidFill>
                  <a:srgbClr val="015E7D"/>
                </a:solidFill>
                <a:latin typeface="+mj-lt"/>
                <a:cs typeface="굴림" pitchFamily="50" charset="-127"/>
              </a:rPr>
              <a:t>INTRODUCTION</a:t>
            </a:r>
            <a:endParaRPr lang="en-US" sz="4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3737277-B6E7-BF5B-FB3A-FD0399419BB2}"/>
              </a:ext>
            </a:extLst>
          </p:cNvPr>
          <p:cNvSpPr txBox="1">
            <a:spLocks/>
          </p:cNvSpPr>
          <p:nvPr/>
        </p:nvSpPr>
        <p:spPr>
          <a:xfrm>
            <a:off x="477980" y="3429000"/>
            <a:ext cx="4023359" cy="26520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8400">
                <a:solidFill>
                  <a:srgbClr val="0070C0"/>
                </a:solidFill>
                <a:latin typeface="+mj-lt"/>
                <a:cs typeface="굴림" pitchFamily="50" charset="-127"/>
              </a:rPr>
              <a:t>BACKGROUND</a:t>
            </a:r>
          </a:p>
          <a:p>
            <a:pPr algn="just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8400">
                <a:solidFill>
                  <a:srgbClr val="0070C0"/>
                </a:solidFill>
                <a:latin typeface="+mj-lt"/>
                <a:ea typeface="맑은 고딕"/>
                <a:cs typeface="굴림" pitchFamily="50" charset="-127"/>
              </a:rPr>
              <a:t>RESEARCH PROBLEM</a:t>
            </a:r>
            <a:endParaRPr lang="en-US" altLang="ko-KR" sz="8400">
              <a:solidFill>
                <a:srgbClr val="0070C0"/>
              </a:solidFill>
              <a:latin typeface="+mj-lt"/>
              <a:ea typeface="맑은 고딕"/>
              <a:cs typeface="굴림" pitchFamily="50" charset="-127"/>
            </a:endParaRPr>
          </a:p>
          <a:p>
            <a:pPr algn="just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8400">
                <a:solidFill>
                  <a:srgbClr val="0070C0"/>
                </a:solidFill>
                <a:latin typeface="+mj-lt"/>
                <a:cs typeface="굴림" pitchFamily="50" charset="-127"/>
              </a:rPr>
              <a:t>SPECIFIC AND SUB OBJECTIVES</a:t>
            </a:r>
          </a:p>
          <a:p>
            <a:pPr algn="just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ko-KR" sz="8400">
                <a:solidFill>
                  <a:srgbClr val="0070C0"/>
                </a:solidFill>
                <a:latin typeface="+mj-lt"/>
                <a:ea typeface="맑은 고딕"/>
                <a:cs typeface="굴림" pitchFamily="50" charset="-127"/>
              </a:rPr>
              <a:t>RESEARCH GAP</a:t>
            </a:r>
          </a:p>
          <a:p>
            <a:pPr algn="just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8400">
              <a:latin typeface="+mj-lt"/>
              <a:cs typeface="굴림" pitchFamily="50" charset="-127"/>
            </a:endParaRPr>
          </a:p>
          <a:p>
            <a:pPr indent="-227965" defTabSz="914217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en-US" altLang="ko-KR" sz="1600">
                <a:solidFill>
                  <a:schemeClr val="bg1"/>
                </a:solidFill>
                <a:latin typeface="+mj-lt"/>
                <a:cs typeface="굴림" pitchFamily="50" charset="-127"/>
              </a:rPr>
              <a:t>BACKGROUND</a:t>
            </a:r>
            <a:endParaRPr lang="en-US" altLang="ko-KR" sz="1600">
              <a:solidFill>
                <a:schemeClr val="bg1"/>
              </a:solidFill>
              <a:latin typeface="+mj-lt"/>
              <a:cs typeface="굴림" pitchFamily="50" charset="-127"/>
            </a:endParaRPr>
          </a:p>
          <a:p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00066-68BB-5801-EE89-55D666DB9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743F6E-79EC-7F41-6EFD-24716132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807032-5F40-D655-D3BB-C52438DFBA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26538" t="85079" r="55989" b="9597"/>
          <a:stretch/>
        </p:blipFill>
        <p:spPr>
          <a:xfrm>
            <a:off x="0" y="6443915"/>
            <a:ext cx="2612976" cy="4478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41C681-25A6-1F44-6A07-75F1E8F7E93E}"/>
              </a:ext>
            </a:extLst>
          </p:cNvPr>
          <p:cNvSpPr txBox="1"/>
          <p:nvPr/>
        </p:nvSpPr>
        <p:spPr>
          <a:xfrm>
            <a:off x="2514600" y="648866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IT20653972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Maheepala S.A.D.K.H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9870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37510E-A5B2-06CB-21F0-A6C8133C6334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IT20653972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Maheepala S.A.D.K.H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2D91034-6655-F927-FC4C-2A2D72EAD67E}"/>
              </a:ext>
            </a:extLst>
          </p:cNvPr>
          <p:cNvSpPr txBox="1">
            <a:spLocks/>
          </p:cNvSpPr>
          <p:nvPr/>
        </p:nvSpPr>
        <p:spPr>
          <a:xfrm>
            <a:off x="3457112" y="709782"/>
            <a:ext cx="4620088" cy="1042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dobe Devanagari" pitchFamily="18" charset="0"/>
                <a:ea typeface="+mj-ea"/>
                <a:cs typeface="Adobe Devanagari" pitchFamily="18" charset="0"/>
              </a:defRPr>
            </a:lvl1pPr>
          </a:lstStyle>
          <a:p>
            <a:r>
              <a:rPr lang="en-US" dirty="0">
                <a:latin typeface="Adobe Devanagari"/>
                <a:ea typeface="Tahoma" panose="020B0604030504040204" pitchFamily="34" charset="0"/>
                <a:cs typeface="Tahoma" panose="020B0604030504040204" pitchFamily="34" charset="0"/>
              </a:rPr>
              <a:t>Background</a:t>
            </a:r>
            <a:endParaRPr lang="en-US" dirty="0">
              <a:latin typeface="Adobe Devanaga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DDCE09-BE99-E826-1BF3-523CD1FAAD9A}"/>
              </a:ext>
            </a:extLst>
          </p:cNvPr>
          <p:cNvSpPr txBox="1"/>
          <p:nvPr/>
        </p:nvSpPr>
        <p:spPr>
          <a:xfrm>
            <a:off x="1146286" y="2313155"/>
            <a:ext cx="6780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Parkinson's disease (PD) is characterized by specific voice disorders collectively termed hypokinetic dysarthria.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here investigated voice changes by using machine learning algorithms, in a large cohort of patients with PD in different stages of the disease.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1DD48-AF35-231B-ACD0-5FAD891C1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461827"/>
            <a:ext cx="3355712" cy="36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405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08990D-9BA6-190A-B120-C6A9D8033028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IT20653972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Maheepala S.A.D.K.H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EE225EE-3E17-F0ED-D395-20DC69B8DD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3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dobe Devanagari" pitchFamily="18" charset="0"/>
                <a:ea typeface="+mj-ea"/>
                <a:cs typeface="Adobe Devanagari" pitchFamily="18" charset="0"/>
              </a:defRPr>
            </a:lvl1pPr>
          </a:lstStyle>
          <a:p>
            <a:r>
              <a:rPr lang="en-US" dirty="0"/>
              <a:t>Research gap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4F7570-1192-8D5A-0591-6EE0F8334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215606"/>
              </p:ext>
            </p:extLst>
          </p:nvPr>
        </p:nvGraphicFramePr>
        <p:xfrm>
          <a:off x="1596502" y="1507045"/>
          <a:ext cx="8998996" cy="4774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213">
                  <a:extLst>
                    <a:ext uri="{9D8B030D-6E8A-4147-A177-3AD203B41FA5}">
                      <a16:colId xmlns:a16="http://schemas.microsoft.com/office/drawing/2014/main" val="655375873"/>
                    </a:ext>
                  </a:extLst>
                </a:gridCol>
                <a:gridCol w="2093385">
                  <a:extLst>
                    <a:ext uri="{9D8B030D-6E8A-4147-A177-3AD203B41FA5}">
                      <a16:colId xmlns:a16="http://schemas.microsoft.com/office/drawing/2014/main" val="22570760"/>
                    </a:ext>
                  </a:extLst>
                </a:gridCol>
                <a:gridCol w="1799799">
                  <a:extLst>
                    <a:ext uri="{9D8B030D-6E8A-4147-A177-3AD203B41FA5}">
                      <a16:colId xmlns:a16="http://schemas.microsoft.com/office/drawing/2014/main" val="3280418490"/>
                    </a:ext>
                  </a:extLst>
                </a:gridCol>
                <a:gridCol w="1799799">
                  <a:extLst>
                    <a:ext uri="{9D8B030D-6E8A-4147-A177-3AD203B41FA5}">
                      <a16:colId xmlns:a16="http://schemas.microsoft.com/office/drawing/2014/main" val="4178146404"/>
                    </a:ext>
                  </a:extLst>
                </a:gridCol>
                <a:gridCol w="1799800">
                  <a:extLst>
                    <a:ext uri="{9D8B030D-6E8A-4147-A177-3AD203B41FA5}">
                      <a16:colId xmlns:a16="http://schemas.microsoft.com/office/drawing/2014/main" val="1518778646"/>
                    </a:ext>
                  </a:extLst>
                </a:gridCol>
              </a:tblGrid>
              <a:tr h="1411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Research ID</a:t>
                      </a:r>
                    </a:p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Detect Parkinson’s disease in early stage using voice and speech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Display Details of patient disease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Recommend treatment for patient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Detect Parkinson’s disease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856792"/>
                  </a:ext>
                </a:extLst>
              </a:tr>
              <a:tr h="840759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  <a:p>
                      <a:pPr algn="ctr"/>
                      <a:r>
                        <a:rPr lang="en-US" sz="1900" dirty="0"/>
                        <a:t>[1]</a:t>
                      </a:r>
                    </a:p>
                  </a:txBody>
                  <a:tcPr marL="94943" marR="94943" marT="47471" marB="47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744871"/>
                  </a:ext>
                </a:extLst>
              </a:tr>
              <a:tr h="840759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  <a:p>
                      <a:pPr algn="ctr"/>
                      <a:r>
                        <a:rPr lang="en-US" sz="1900" dirty="0"/>
                        <a:t>[2]</a:t>
                      </a:r>
                    </a:p>
                  </a:txBody>
                  <a:tcPr marL="94943" marR="94943" marT="47471" marB="4747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743408"/>
                  </a:ext>
                </a:extLst>
              </a:tr>
              <a:tr h="840759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  <a:p>
                      <a:pPr algn="ctr"/>
                      <a:r>
                        <a:rPr lang="en-US" sz="1900" dirty="0"/>
                        <a:t>[3]</a:t>
                      </a:r>
                    </a:p>
                  </a:txBody>
                  <a:tcPr marL="94943" marR="94943" marT="47471" marB="4747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sym typeface="Wingdings" panose="05000000000000000000" pitchFamily="2" charset="2"/>
                        </a:rPr>
                        <a:t></a:t>
                      </a:r>
                      <a:endParaRPr 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413382"/>
                  </a:ext>
                </a:extLst>
              </a:tr>
              <a:tr h="84075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Proposed </a:t>
                      </a:r>
                    </a:p>
                    <a:p>
                      <a:pPr algn="ctr"/>
                      <a:r>
                        <a:rPr lang="en-US" sz="1900" dirty="0"/>
                        <a:t>System</a:t>
                      </a:r>
                    </a:p>
                  </a:txBody>
                  <a:tcPr marL="94943" marR="94943" marT="47471" marB="47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>
                          <a:sym typeface="Wingdings" panose="05000000000000000000" pitchFamily="2" charset="2"/>
                        </a:rPr>
                        <a:t></a:t>
                      </a:r>
                      <a:endParaRPr 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035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3084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4C7E46-3810-1B1A-D9C4-92203127000F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IT20653972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Maheepala S.A.D.K.H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0E5EE9-8AFB-24B7-17DD-5B76728A9C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dobe Devanagari" pitchFamily="18" charset="0"/>
                <a:ea typeface="+mj-ea"/>
                <a:cs typeface="Adobe Devanagari" pitchFamily="18" charset="0"/>
              </a:defRPr>
            </a:lvl1pPr>
          </a:lstStyle>
          <a:p>
            <a:r>
              <a:rPr lang="en-US" dirty="0"/>
              <a:t>Research Problem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E661E-F9C9-374A-FCE7-671B7CAA7091}"/>
              </a:ext>
            </a:extLst>
          </p:cNvPr>
          <p:cNvSpPr txBox="1"/>
          <p:nvPr/>
        </p:nvSpPr>
        <p:spPr>
          <a:xfrm>
            <a:off x="381000" y="22860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How to detect Parkinson’s disease in its early stages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If the disease is not diagnosed early, it will pose a risk to the patient.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8342C-FF19-25CB-5576-78810BDB9E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76" y="2510005"/>
            <a:ext cx="3927824" cy="392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736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5311F3-CB43-16D1-02A6-EA3A2A922FF1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IT20653972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Maheepala S.A.D.K.H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68CC37-199F-0333-C8EC-6FB567F42B6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dobe Devanagari" pitchFamily="18" charset="0"/>
                <a:ea typeface="+mj-ea"/>
                <a:cs typeface="Adobe Devanagari" pitchFamily="18" charset="0"/>
              </a:defRPr>
            </a:lvl1pPr>
          </a:lstStyle>
          <a:p>
            <a:r>
              <a:rPr kumimoji="1" lang="en-US" altLang="ko-KR" dirty="0">
                <a:cs typeface="굴림" pitchFamily="50" charset="-127"/>
              </a:rPr>
              <a:t>SPECIFICS AND SUB-OBJECTIVES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D6223-9395-F52F-56B9-B65D4E4FDB75}"/>
              </a:ext>
            </a:extLst>
          </p:cNvPr>
          <p:cNvSpPr txBox="1"/>
          <p:nvPr/>
        </p:nvSpPr>
        <p:spPr>
          <a:xfrm>
            <a:off x="685800" y="2147581"/>
            <a:ext cx="7121165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Main objective</a:t>
            </a:r>
          </a:p>
          <a:p>
            <a:endParaRPr lang="en-US" dirty="0"/>
          </a:p>
          <a:p>
            <a:r>
              <a:rPr lang="en-US" dirty="0"/>
              <a:t>Detect Parkinson’s disease at an early stage and give the patient information about the disease.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7A15A-D61A-CAF0-E047-0D0813754C96}"/>
              </a:ext>
            </a:extLst>
          </p:cNvPr>
          <p:cNvSpPr txBox="1"/>
          <p:nvPr/>
        </p:nvSpPr>
        <p:spPr>
          <a:xfrm>
            <a:off x="685800" y="4027642"/>
            <a:ext cx="7121165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 objectives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</a:rPr>
              <a:t> A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ccurately detect Parkinson's disease from voice and speech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</a:rPr>
              <a:t>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sers to self-monitor their speech patterns and receive feedback on potential indicators of Parkinson's disease.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5CB2A-696F-AF27-AA83-728823911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0"/>
            <a:ext cx="3190875" cy="489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151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BC9BDB3C-0C28-5CBF-98F8-8068F4E2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stethoscope&#10;&#10;Description automatically generated">
            <a:extLst>
              <a:ext uri="{FF2B5EF4-FFF2-40B4-BE49-F238E27FC236}">
                <a16:creationId xmlns:a16="http://schemas.microsoft.com/office/drawing/2014/main" id="{C847B50F-F107-CFDB-84AC-A8748446D4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3" r="6245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92481B-91E5-4F5D-9DA8-B3A511D6E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3FF4B3-79F8-8837-D781-E1610B9ABFF5}"/>
              </a:ext>
            </a:extLst>
          </p:cNvPr>
          <p:cNvSpPr txBox="1">
            <a:spLocks/>
          </p:cNvSpPr>
          <p:nvPr/>
        </p:nvSpPr>
        <p:spPr>
          <a:xfrm>
            <a:off x="458169" y="389000"/>
            <a:ext cx="4023360" cy="2031874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dobe Devanagari" pitchFamily="18" charset="0"/>
                <a:ea typeface="+mj-ea"/>
                <a:cs typeface="Adobe Devanagari" pitchFamily="18" charset="0"/>
              </a:defRPr>
            </a:lvl1pPr>
          </a:lstStyle>
          <a:p>
            <a:pPr algn="l"/>
            <a:r>
              <a:rPr lang="en-US" sz="4000">
                <a:solidFill>
                  <a:srgbClr val="00B0F0"/>
                </a:solidFill>
              </a:rPr>
              <a:t>METHODOLOGY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CA0DF-1B08-AC7B-703A-4A6F61630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A6125-3529-4A9D-A59A-59E117E52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BCF49E-B900-D0C3-FCA3-0578D03C8B5E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IT20653972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Maheepala S.A.D.K.H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40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310896"/>
            <a:ext cx="4992624" cy="1243584"/>
          </a:xfrm>
        </p:spPr>
        <p:txBody>
          <a:bodyPr anchor="ctr">
            <a:normAutofit/>
          </a:bodyPr>
          <a:lstStyle/>
          <a:p>
            <a:r>
              <a:rPr kumimoji="1" lang="en-US" altLang="ko-KR" sz="3400" dirty="0">
                <a:solidFill>
                  <a:srgbClr val="00B0F0"/>
                </a:solidFill>
                <a:latin typeface="+mj-lt"/>
                <a:cs typeface="굴림" pitchFamily="50" charset="-127"/>
              </a:rPr>
              <a:t>Overall system Diagram</a:t>
            </a:r>
            <a:br>
              <a:rPr kumimoji="1" lang="en-US" altLang="ko-KR" sz="3400" dirty="0">
                <a:latin typeface="+mj-lt"/>
                <a:cs typeface="굴림" pitchFamily="50" charset="-127"/>
              </a:rPr>
            </a:br>
            <a:endParaRPr lang="en-US" sz="3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332540-9829-BD0B-DF08-B8EFB3F44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143000"/>
            <a:ext cx="6107226" cy="51816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58371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FD18-310A-9D5D-DB1F-020489FFA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607" y="435007"/>
            <a:ext cx="9747681" cy="68357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>
                <a:ea typeface="맑은 고딕"/>
                <a:cs typeface="Calibri Light"/>
              </a:rPr>
              <a:t>Why chose MFCC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D750D-6C56-7708-BCF6-0BB3619A0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9608" y="1447060"/>
            <a:ext cx="9445840" cy="497593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1" i="0" dirty="0">
                <a:solidFill>
                  <a:schemeClr val="tx1"/>
                </a:solidFill>
                <a:latin typeface="Calibri"/>
                <a:ea typeface="맑은 고딕"/>
                <a:cs typeface="Calibri Light"/>
              </a:rPr>
              <a:t>What is MFCC? 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MFCC is a feature extraction technique widely used in speech and audio processing</a:t>
            </a:r>
          </a:p>
          <a:p>
            <a:pPr algn="l"/>
            <a:endParaRPr lang="en-US" sz="2400" i="0" dirty="0">
              <a:solidFill>
                <a:schemeClr val="tx1"/>
              </a:solidFill>
              <a:latin typeface="Calibri"/>
              <a:cs typeface="Calibri Light"/>
            </a:endParaRPr>
          </a:p>
          <a:p>
            <a:pPr algn="l"/>
            <a:r>
              <a:rPr lang="en-US" sz="2400" b="1" i="0" dirty="0">
                <a:solidFill>
                  <a:schemeClr val="tx1"/>
                </a:solidFill>
                <a:latin typeface="Calibri"/>
                <a:ea typeface="맑은 고딕"/>
                <a:cs typeface="Calibri"/>
              </a:rPr>
              <a:t>Optimizing: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They are derived from the spectrogram of an audio signal and capture the spectral characteristics of the signal in a way that is more suitable for certain machine learning tasks.</a:t>
            </a:r>
            <a:endParaRPr lang="en-US" sz="2400" b="1" i="0" dirty="0">
              <a:solidFill>
                <a:schemeClr val="tx1"/>
              </a:solidFill>
              <a:latin typeface="Calibri"/>
              <a:ea typeface="맑은 고딕"/>
              <a:cs typeface="Calibri"/>
            </a:endParaRPr>
          </a:p>
          <a:p>
            <a:pPr algn="l"/>
            <a:r>
              <a:rPr lang="en-US" sz="2400" b="1" i="0" dirty="0">
                <a:solidFill>
                  <a:schemeClr val="tx1"/>
                </a:solidFill>
                <a:latin typeface="Calibri"/>
                <a:ea typeface="맑은 고딕"/>
                <a:cs typeface="Calibri"/>
              </a:rPr>
              <a:t> </a:t>
            </a:r>
          </a:p>
          <a:p>
            <a:pPr algn="l"/>
            <a:r>
              <a:rPr lang="en-US" sz="2400" b="1" i="0" dirty="0">
                <a:solidFill>
                  <a:schemeClr val="tx1"/>
                </a:solidFill>
                <a:latin typeface="Calibri"/>
                <a:ea typeface="맑은 고딕"/>
                <a:cs typeface="Calibri"/>
              </a:rPr>
              <a:t>Processing:</a:t>
            </a:r>
            <a:endParaRPr lang="en-US" sz="2400" i="0" dirty="0">
              <a:solidFill>
                <a:schemeClr val="tx1"/>
              </a:solidFill>
              <a:latin typeface="Calibri"/>
              <a:cs typeface="Calibri Light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The MFCC processing is a multi-step technique used to extract essential spectral features from audio signals for various applications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9EB8EB-DA15-53B0-8DAF-238B56EA58CB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IT20653972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Maheepala S.A.D.K.H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6741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E4C855-6358-C516-5DFB-A074AEC01113}"/>
              </a:ext>
            </a:extLst>
          </p:cNvPr>
          <p:cNvSpPr txBox="1"/>
          <p:nvPr/>
        </p:nvSpPr>
        <p:spPr>
          <a:xfrm>
            <a:off x="641223" y="481122"/>
            <a:ext cx="10506456" cy="11309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Voice and Speech Analysis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diagram of a graph&#10;&#10;Description automatically generated">
            <a:extLst>
              <a:ext uri="{FF2B5EF4-FFF2-40B4-BE49-F238E27FC236}">
                <a16:creationId xmlns:a16="http://schemas.microsoft.com/office/drawing/2014/main" id="{7313842C-745D-64F7-6160-9986E48C3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9" r="28240" b="2"/>
          <a:stretch/>
        </p:blipFill>
        <p:spPr>
          <a:xfrm>
            <a:off x="201791" y="2039646"/>
            <a:ext cx="3797398" cy="37170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group of different colored graphs&#10;&#10;Description automatically generated with medium confidence">
            <a:extLst>
              <a:ext uri="{FF2B5EF4-FFF2-40B4-BE49-F238E27FC236}">
                <a16:creationId xmlns:a16="http://schemas.microsoft.com/office/drawing/2014/main" id="{A654D106-7BA1-029B-ACC7-7975B8245A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2" r="6777" b="3"/>
          <a:stretch/>
        </p:blipFill>
        <p:spPr>
          <a:xfrm>
            <a:off x="4204763" y="2039648"/>
            <a:ext cx="3815005" cy="37170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diagram of a positive hyperplane&#10;&#10;Description automatically generated">
            <a:extLst>
              <a:ext uri="{FF2B5EF4-FFF2-40B4-BE49-F238E27FC236}">
                <a16:creationId xmlns:a16="http://schemas.microsoft.com/office/drawing/2014/main" id="{9D1657F4-C296-E7DB-5AD2-5F1A58D77E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5" r="19480" b="3"/>
          <a:stretch/>
        </p:blipFill>
        <p:spPr>
          <a:xfrm>
            <a:off x="8225342" y="2039647"/>
            <a:ext cx="3799289" cy="37170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EB0808D-8E9D-5C39-41AD-1FFFC211F702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IT20653972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Maheepala S.A.D.K.H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8543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60C9BA-EC8E-B1B9-7B6E-F670E03D3189}"/>
              </a:ext>
            </a:extLst>
          </p:cNvPr>
          <p:cNvSpPr txBox="1"/>
          <p:nvPr/>
        </p:nvSpPr>
        <p:spPr>
          <a:xfrm>
            <a:off x="1003177" y="221942"/>
            <a:ext cx="10324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맑은 고딕"/>
                <a:cs typeface="Calibri Light"/>
              </a:rPr>
              <a:t>Datasets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76414-D103-4652-7E6A-4D8FB23AF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2" y="929828"/>
            <a:ext cx="11310151" cy="56802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64403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41FC-AA5A-C5BE-1F3D-62720221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916"/>
            <a:ext cx="10515600" cy="1325563"/>
          </a:xfrm>
        </p:spPr>
        <p:txBody>
          <a:bodyPr/>
          <a:lstStyle/>
          <a:p>
            <a:r>
              <a:rPr lang="en-US" sz="4400" dirty="0">
                <a:ea typeface="맑은 고딕"/>
                <a:cs typeface="Calibri Light"/>
              </a:rPr>
              <a:t>Model Build</a:t>
            </a:r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4C05FD7-41A9-0106-A37D-C48ADA0B4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1415755"/>
            <a:ext cx="5762625" cy="5266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503CA4-BBEE-ECF3-FFE3-5498F670B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5755"/>
            <a:ext cx="6229350" cy="52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389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46D0A1-1885-D18B-E0EA-F2B581B096F3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IT20653972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Maheepala S.A.D.K.H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39AE-9FF5-146B-DCD7-90EBA84855C9}"/>
              </a:ext>
            </a:extLst>
          </p:cNvPr>
          <p:cNvSpPr txBox="1"/>
          <p:nvPr/>
        </p:nvSpPr>
        <p:spPr>
          <a:xfrm>
            <a:off x="1754634" y="40335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400" dirty="0">
                <a:latin typeface="Adobe Devanagari"/>
                <a:cs typeface="굴림" pitchFamily="50" charset="-127"/>
              </a:rPr>
              <a:t>SYSTEM DIAGRAM</a:t>
            </a:r>
            <a:endParaRPr lang="en-US" sz="4400" dirty="0">
              <a:latin typeface="Adobe Devanaga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1FA0A-2508-ADD9-0AD9-7225A2B7C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34" y="1185862"/>
            <a:ext cx="76771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442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638532-42A8-73E5-29C8-00AD054FC642}"/>
              </a:ext>
            </a:extLst>
          </p:cNvPr>
          <p:cNvSpPr/>
          <p:nvPr/>
        </p:nvSpPr>
        <p:spPr>
          <a:xfrm>
            <a:off x="2687817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IT20653972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Maheepala S.A.D.K.H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E72C53A-A3C2-2583-B4DB-5ED664325AB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dobe Devanagari" pitchFamily="18" charset="0"/>
                <a:ea typeface="+mj-ea"/>
                <a:cs typeface="Adobe Devanagari" pitchFamily="18" charset="0"/>
              </a:defRPr>
            </a:lvl1pPr>
          </a:lstStyle>
          <a:p>
            <a:r>
              <a:rPr kumimoji="1" lang="en-US" altLang="ko-KR" dirty="0">
                <a:latin typeface="Adobe Devanagari"/>
                <a:cs typeface="굴림" pitchFamily="50" charset="-127"/>
              </a:rPr>
              <a:t>TECHNOLOGIES, TECHNIQUES AND ALGORITHMS</a:t>
            </a:r>
            <a:endParaRPr lang="en-US" dirty="0">
              <a:latin typeface="Adobe Devanagari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E492DA-DC04-94C0-3638-26742F73F083}"/>
              </a:ext>
            </a:extLst>
          </p:cNvPr>
          <p:cNvSpPr/>
          <p:nvPr/>
        </p:nvSpPr>
        <p:spPr>
          <a:xfrm>
            <a:off x="976544" y="2059620"/>
            <a:ext cx="3018407" cy="30006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Technologies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native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Anaconda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AA98D4-0F65-F850-C77C-DC665CC17987}"/>
              </a:ext>
            </a:extLst>
          </p:cNvPr>
          <p:cNvSpPr/>
          <p:nvPr/>
        </p:nvSpPr>
        <p:spPr>
          <a:xfrm>
            <a:off x="4800600" y="2166152"/>
            <a:ext cx="2942948" cy="289412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Techniques</a:t>
            </a:r>
          </a:p>
          <a:p>
            <a:pPr algn="ctr"/>
            <a:endParaRPr lang="en-US" dirty="0"/>
          </a:p>
          <a:p>
            <a:pPr>
              <a:lnSpc>
                <a:spcPct val="150000"/>
              </a:lnSpc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extraction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0092B7-692F-BE9D-C975-5960D84BDCAD}"/>
              </a:ext>
            </a:extLst>
          </p:cNvPr>
          <p:cNvSpPr/>
          <p:nvPr/>
        </p:nvSpPr>
        <p:spPr>
          <a:xfrm>
            <a:off x="8839200" y="2210539"/>
            <a:ext cx="2942948" cy="27424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Algorithms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Mel Frequency Cepstral Coefficients (MFCC)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348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27629A-ABAE-73DF-E157-C0BEA4A46D20}"/>
              </a:ext>
            </a:extLst>
          </p:cNvPr>
          <p:cNvSpPr/>
          <p:nvPr/>
        </p:nvSpPr>
        <p:spPr>
          <a:xfrm>
            <a:off x="2687817" y="6492875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IT20653972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Maheepala S.A.D.K.H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600C9A-55A7-313B-40C6-95441804BD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dobe Devanagari" pitchFamily="18" charset="0"/>
                <a:ea typeface="+mj-ea"/>
                <a:cs typeface="Adobe Devanagari" pitchFamily="18" charset="0"/>
              </a:defRPr>
            </a:lvl1pPr>
          </a:lstStyle>
          <a:p>
            <a:r>
              <a:rPr lang="en-US" altLang="ko-KR" dirty="0"/>
              <a:t>SYSTEM, PERSONNEL AND SOFTWARE SPECIFICATION REQUIREMENTS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10167-07B2-6E81-CB40-4275AB2506DE}"/>
              </a:ext>
            </a:extLst>
          </p:cNvPr>
          <p:cNvSpPr txBox="1"/>
          <p:nvPr/>
        </p:nvSpPr>
        <p:spPr>
          <a:xfrm flipH="1">
            <a:off x="435747" y="1628507"/>
            <a:ext cx="3230142" cy="23391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SOFTWARE</a:t>
            </a:r>
            <a:r>
              <a:rPr lang="en-US" sz="2000" b="1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altLang="ko-KR" sz="20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REQUIREMENTS</a:t>
            </a:r>
            <a:endParaRPr lang="en-US" sz="2000" b="1" dirty="0">
              <a:solidFill>
                <a:schemeClr val="tx1"/>
              </a:solidFill>
              <a:effectLst/>
              <a:latin typeface="+mj-lt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</a:rPr>
              <a:t> 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</a:rPr>
              <a:t>React Native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</a:rPr>
              <a:t>  Python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</a:rPr>
              <a:t>  TensorFlow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</a:rPr>
              <a:t>  Flask Server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</a:rPr>
              <a:t>Node Server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1800" dirty="0" err="1">
                <a:solidFill>
                  <a:schemeClr val="tx1"/>
                </a:solidFill>
                <a:effectLst/>
                <a:latin typeface="+mj-lt"/>
              </a:rPr>
              <a:t>Jupyter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</a:rPr>
              <a:t> Notebook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BEAA2-6EB7-5911-A988-18BB46C8AA62}"/>
              </a:ext>
            </a:extLst>
          </p:cNvPr>
          <p:cNvSpPr txBox="1"/>
          <p:nvPr/>
        </p:nvSpPr>
        <p:spPr>
          <a:xfrm>
            <a:off x="8217824" y="1628507"/>
            <a:ext cx="3346881" cy="3600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/>
              </a:rPr>
              <a:t>FUNCTIONAL REQUIREMENTS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ea typeface="맑은 고딕"/>
              </a:rPr>
              <a:t>System should be able to detect a Parkinson’s disease.</a:t>
            </a:r>
            <a:endParaRPr lang="en-US" sz="1800" i="0" dirty="0">
              <a:ea typeface="맑은 고딕"/>
              <a:cs typeface="Calibri Light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ea typeface="맑은 고딕"/>
              </a:rPr>
              <a:t>System should be suggesting the stage of Parkinson disease.</a:t>
            </a:r>
            <a:endParaRPr lang="en-US" sz="1800" i="0" dirty="0">
              <a:cs typeface="Calibri Light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ea typeface="맑은 고딕"/>
              </a:rPr>
              <a:t>System should be to detect human voice.</a:t>
            </a:r>
            <a:endParaRPr lang="en-US" sz="1800" i="0" dirty="0">
              <a:ea typeface="맑은 고딕"/>
              <a:cs typeface="Calibri Light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ea typeface="맑은 고딕"/>
              </a:rPr>
              <a:t>System should be able to display a information about patient disease.</a:t>
            </a:r>
            <a:endParaRPr lang="en-US" sz="1800" i="0" dirty="0">
              <a:ea typeface="맑은 고딕"/>
              <a:cs typeface="Calibri Light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2AF13-1C51-C589-4237-A124267F3CDF}"/>
              </a:ext>
            </a:extLst>
          </p:cNvPr>
          <p:cNvSpPr txBox="1"/>
          <p:nvPr/>
        </p:nvSpPr>
        <p:spPr>
          <a:xfrm>
            <a:off x="4015274" y="1628507"/>
            <a:ext cx="3817398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 FUNCTIONAL REQUIREMENTS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2400" b="1" i="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Interfaces should be User-friendly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 Application should properly work for mobile platform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Higher accuracy of results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Results should be more efficient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Application should be able to give fast results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C616A-103B-2E0C-1D08-6ACE3D738D5D}"/>
              </a:ext>
            </a:extLst>
          </p:cNvPr>
          <p:cNvSpPr txBox="1"/>
          <p:nvPr/>
        </p:nvSpPr>
        <p:spPr>
          <a:xfrm>
            <a:off x="462772" y="5141444"/>
            <a:ext cx="6097554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PERSONNEL REQUIREMENTS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Dr . </a:t>
            </a:r>
            <a:r>
              <a:rPr lang="en-US" dirty="0" err="1">
                <a:ea typeface="+mn-lt"/>
                <a:cs typeface="+mn-lt"/>
              </a:rPr>
              <a:t>Dilum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Palliyaguru</a:t>
            </a:r>
            <a:r>
              <a:rPr lang="en-US" dirty="0">
                <a:ea typeface="+mn-lt"/>
                <a:cs typeface="+mn-lt"/>
              </a:rPr>
              <a:t>– External Supervisor</a:t>
            </a:r>
            <a:endParaRPr lang="en-US" sz="1800" dirty="0">
              <a:effectLst/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Neurologist At Teaching Hospital Kurunegala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19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E1DE10D6-459D-F342-0FD3-6CDD812E563A}"/>
              </a:ext>
            </a:extLst>
          </p:cNvPr>
          <p:cNvSpPr txBox="1">
            <a:spLocks/>
          </p:cNvSpPr>
          <p:nvPr/>
        </p:nvSpPr>
        <p:spPr>
          <a:xfrm>
            <a:off x="2376487" y="228600"/>
            <a:ext cx="7439026" cy="1189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dobe Devanagari" pitchFamily="18" charset="0"/>
                <a:ea typeface="+mj-ea"/>
                <a:cs typeface="Adobe Devanagari" pitchFamily="18" charset="0"/>
              </a:defRPr>
            </a:lvl1pPr>
          </a:lstStyle>
          <a:p>
            <a:r>
              <a:rPr lang="en-US" dirty="0">
                <a:latin typeface="Adobe Devanagari"/>
                <a:ea typeface="Tahoma" panose="020B0604030504040204" pitchFamily="34" charset="0"/>
                <a:cs typeface="Tahoma" panose="020B0604030504040204" pitchFamily="34" charset="0"/>
              </a:rPr>
              <a:t>Work Breakdown Structure</a:t>
            </a:r>
          </a:p>
        </p:txBody>
      </p:sp>
      <p:sp useBgFill="1">
        <p:nvSpPr>
          <p:cNvPr id="3" name="Rectangle 9">
            <a:extLst>
              <a:ext uri="{FF2B5EF4-FFF2-40B4-BE49-F238E27FC236}">
                <a16:creationId xmlns:a16="http://schemas.microsoft.com/office/drawing/2014/main" id="{7D9875D0-602F-6273-74D3-4990B2AAE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Freeform: Shape 3">
            <a:extLst>
              <a:ext uri="{FF2B5EF4-FFF2-40B4-BE49-F238E27FC236}">
                <a16:creationId xmlns:a16="http://schemas.microsoft.com/office/drawing/2014/main" id="{8B9DCCE4-CF2B-884B-58F5-F1A84ABAE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" name="Freeform: Shape 4">
            <a:extLst>
              <a:ext uri="{FF2B5EF4-FFF2-40B4-BE49-F238E27FC236}">
                <a16:creationId xmlns:a16="http://schemas.microsoft.com/office/drawing/2014/main" id="{9F023F69-C8F0-796C-3455-DB304B680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25A917-5DE1-A1AA-F2F3-49E524BD8CEF}"/>
              </a:ext>
            </a:extLst>
          </p:cNvPr>
          <p:cNvSpPr txBox="1">
            <a:spLocks/>
          </p:cNvSpPr>
          <p:nvPr/>
        </p:nvSpPr>
        <p:spPr>
          <a:xfrm>
            <a:off x="1758219" y="150228"/>
            <a:ext cx="7984538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dobe Devanagari" pitchFamily="18" charset="0"/>
                <a:ea typeface="+mj-ea"/>
                <a:cs typeface="Adobe Devanagari" pitchFamily="18" charset="0"/>
              </a:defRPr>
            </a:lvl1pPr>
          </a:lstStyle>
          <a:p>
            <a:r>
              <a:rPr kumimoji="1" lang="en-US" dirty="0"/>
              <a:t>WORK BRAKEDOWN STRUCTURE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78C606-335D-4B6F-A46B-66BD960AA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887A67-10EA-B0B4-AD86-7CB1B7452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3A005B-6A18-B568-47AF-1EB60400DD7C}"/>
              </a:ext>
            </a:extLst>
          </p:cNvPr>
          <p:cNvGrpSpPr/>
          <p:nvPr/>
        </p:nvGrpSpPr>
        <p:grpSpPr>
          <a:xfrm>
            <a:off x="64008" y="1129685"/>
            <a:ext cx="11744585" cy="4803641"/>
            <a:chOff x="250727" y="410459"/>
            <a:chExt cx="11744585" cy="480364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5F89192-202B-B7D9-A081-CD4FB82B1742}"/>
                </a:ext>
              </a:extLst>
            </p:cNvPr>
            <p:cNvSpPr/>
            <p:nvPr/>
          </p:nvSpPr>
          <p:spPr>
            <a:xfrm>
              <a:off x="3330058" y="410459"/>
              <a:ext cx="5206480" cy="68825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ctr">
                <a:lnSpc>
                  <a:spcPct val="107000"/>
                </a:lnSpc>
                <a:spcBef>
                  <a:spcPts val="0"/>
                </a:spcBef>
                <a:spcAft>
                  <a:spcPts val="750"/>
                </a:spcAft>
                <a:buSzPts val="1000"/>
                <a:tabLst>
                  <a:tab pos="457200" algn="l"/>
                </a:tabLst>
              </a:pPr>
              <a:r>
                <a:rPr lang="en-US" sz="1800" b="1" dirty="0">
                  <a:solidFill>
                    <a:schemeClr val="bg1"/>
                  </a:solidFill>
                  <a:effectLst/>
                  <a:latin typeface="Calibri Light" panose="020F03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rPr>
                <a:t>Voice and Speech Analysis for Early Detection</a:t>
              </a:r>
              <a:endPara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Mangal" panose="02040503050203030202" pitchFamily="18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94719CA-5765-3CD5-E2EC-2578534E447D}"/>
                </a:ext>
              </a:extLst>
            </p:cNvPr>
            <p:cNvCxnSpPr>
              <a:cxnSpLocks/>
              <a:stCxn id="10" idx="2"/>
              <a:endCxn id="18" idx="0"/>
            </p:cNvCxnSpPr>
            <p:nvPr/>
          </p:nvCxnSpPr>
          <p:spPr>
            <a:xfrm>
              <a:off x="5933298" y="1098717"/>
              <a:ext cx="5379" cy="8185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4684B1D-B9BC-6531-22DE-71DF3380F2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555" y="1479749"/>
              <a:ext cx="9751108" cy="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0899E2C-ADF4-2471-061D-A0A5ED36F8E7}"/>
                </a:ext>
              </a:extLst>
            </p:cNvPr>
            <p:cNvCxnSpPr/>
            <p:nvPr/>
          </p:nvCxnSpPr>
          <p:spPr>
            <a:xfrm>
              <a:off x="1022555" y="1479755"/>
              <a:ext cx="0" cy="4277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EA9D8C1-118E-C6C4-5F50-38F03648E8CD}"/>
                </a:ext>
              </a:extLst>
            </p:cNvPr>
            <p:cNvCxnSpPr/>
            <p:nvPr/>
          </p:nvCxnSpPr>
          <p:spPr>
            <a:xfrm>
              <a:off x="3406878" y="1479754"/>
              <a:ext cx="0" cy="4277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E89BD9-30B1-925F-769D-38AB6C857648}"/>
                </a:ext>
              </a:extLst>
            </p:cNvPr>
            <p:cNvCxnSpPr>
              <a:cxnSpLocks/>
            </p:cNvCxnSpPr>
            <p:nvPr/>
          </p:nvCxnSpPr>
          <p:spPr>
            <a:xfrm>
              <a:off x="8745775" y="1456206"/>
              <a:ext cx="1" cy="4655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6F81F4B-11B5-D50D-DF1B-C42835C5CC13}"/>
                </a:ext>
              </a:extLst>
            </p:cNvPr>
            <p:cNvSpPr/>
            <p:nvPr/>
          </p:nvSpPr>
          <p:spPr>
            <a:xfrm>
              <a:off x="250727" y="1927121"/>
              <a:ext cx="1543655" cy="42769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1. INITIATION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0D173AC-1F7A-42B8-1BC8-A8FDAA7ECD02}"/>
                </a:ext>
              </a:extLst>
            </p:cNvPr>
            <p:cNvSpPr/>
            <p:nvPr/>
          </p:nvSpPr>
          <p:spPr>
            <a:xfrm>
              <a:off x="2605560" y="1922197"/>
              <a:ext cx="1543655" cy="41295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2. PLANNING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FE47FEA-86AB-4A09-53B5-7334EBB37502}"/>
                </a:ext>
              </a:extLst>
            </p:cNvPr>
            <p:cNvSpPr/>
            <p:nvPr/>
          </p:nvSpPr>
          <p:spPr>
            <a:xfrm>
              <a:off x="4962828" y="1917291"/>
              <a:ext cx="1951697" cy="42769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3.Development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FA319CA-6C58-0365-D788-1CA072D2F951}"/>
                </a:ext>
              </a:extLst>
            </p:cNvPr>
            <p:cNvSpPr/>
            <p:nvPr/>
          </p:nvSpPr>
          <p:spPr>
            <a:xfrm>
              <a:off x="7686353" y="1922193"/>
              <a:ext cx="2118844" cy="41295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4. Testing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F92848C-CBEB-9CA6-05B9-1072E22DD9EB}"/>
                </a:ext>
              </a:extLst>
            </p:cNvPr>
            <p:cNvSpPr/>
            <p:nvPr/>
          </p:nvSpPr>
          <p:spPr>
            <a:xfrm>
              <a:off x="10001836" y="1907457"/>
              <a:ext cx="1607580" cy="40803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5. FINALIZE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221E627-BCAB-0A26-7B3A-0A9792A3E92C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10805626" y="1453747"/>
              <a:ext cx="0" cy="4537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C885402-2180-2FF7-F53A-2DD1597BB161}"/>
                </a:ext>
              </a:extLst>
            </p:cNvPr>
            <p:cNvGrpSpPr/>
            <p:nvPr/>
          </p:nvGrpSpPr>
          <p:grpSpPr>
            <a:xfrm>
              <a:off x="373625" y="2354820"/>
              <a:ext cx="1907455" cy="2859280"/>
              <a:chOff x="373625" y="2354820"/>
              <a:chExt cx="1907455" cy="2859280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2102258-1FA4-F9D0-F50D-8E2B6AF58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3625" y="2354820"/>
                <a:ext cx="1" cy="285928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98969CA8-7ACF-3C62-E9A6-CCCF11FEDF5B}"/>
                  </a:ext>
                </a:extLst>
              </p:cNvPr>
              <p:cNvSpPr/>
              <p:nvPr/>
            </p:nvSpPr>
            <p:spPr>
              <a:xfrm>
                <a:off x="570266" y="2767757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Identify the Problem</a:t>
                </a: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7067BB5B-D4AF-B636-BEC1-C11DCFAA08C9}"/>
                  </a:ext>
                </a:extLst>
              </p:cNvPr>
              <p:cNvSpPr/>
              <p:nvPr/>
            </p:nvSpPr>
            <p:spPr>
              <a:xfrm>
                <a:off x="570266" y="3335590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Analysing</a:t>
                </a:r>
                <a:r>
                  <a:rPr lang="en-US" sz="1200" dirty="0"/>
                  <a:t> the solution</a:t>
                </a:r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CF57E83B-95CC-2D3C-446E-39A46086AE1B}"/>
                  </a:ext>
                </a:extLst>
              </p:cNvPr>
              <p:cNvSpPr/>
              <p:nvPr/>
            </p:nvSpPr>
            <p:spPr>
              <a:xfrm>
                <a:off x="570266" y="3903423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Going through previous solutions</a:t>
                </a:r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846AE2EE-CEDA-E34D-4715-E13595815FA1}"/>
                  </a:ext>
                </a:extLst>
              </p:cNvPr>
              <p:cNvSpPr/>
              <p:nvPr/>
            </p:nvSpPr>
            <p:spPr>
              <a:xfrm>
                <a:off x="570266" y="4473857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Identifying the gaps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14FAFA9-D5B0-907D-473D-DB40E07854C9}"/>
                  </a:ext>
                </a:extLst>
              </p:cNvPr>
              <p:cNvCxnSpPr>
                <a:stCxn id="60" idx="1"/>
              </p:cNvCxnSpPr>
              <p:nvPr/>
            </p:nvCxnSpPr>
            <p:spPr>
              <a:xfrm flipH="1" flipV="1">
                <a:off x="373626" y="2969318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4FF0355F-9F95-0C3D-3771-4D1E7AD486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3625" y="3549391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13FAFE6-155F-0785-985C-B944471A41CD}"/>
                  </a:ext>
                </a:extLst>
              </p:cNvPr>
              <p:cNvCxnSpPr/>
              <p:nvPr/>
            </p:nvCxnSpPr>
            <p:spPr>
              <a:xfrm flipH="1" flipV="1">
                <a:off x="373625" y="4129463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6C706DF-D36E-8C77-CDD1-E55B14167F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5795" y="4709535"/>
                <a:ext cx="18447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6EC26E5-5F6A-836B-375D-9CEA95E3772A}"/>
                </a:ext>
              </a:extLst>
            </p:cNvPr>
            <p:cNvGrpSpPr/>
            <p:nvPr/>
          </p:nvGrpSpPr>
          <p:grpSpPr>
            <a:xfrm>
              <a:off x="5190527" y="2364640"/>
              <a:ext cx="1920636" cy="1951726"/>
              <a:chOff x="360444" y="2354820"/>
              <a:chExt cx="1920636" cy="1951726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63D6F13-A185-1A8D-653F-0D0B55DD50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444" y="2354820"/>
                <a:ext cx="13182" cy="177464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A3A37DC5-7317-89F7-774F-0BC3A24D4186}"/>
                  </a:ext>
                </a:extLst>
              </p:cNvPr>
              <p:cNvSpPr/>
              <p:nvPr/>
            </p:nvSpPr>
            <p:spPr>
              <a:xfrm>
                <a:off x="570266" y="2767757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i="0" dirty="0">
                    <a:solidFill>
                      <a:schemeClr val="bg1"/>
                    </a:solidFill>
                    <a:effectLst/>
                  </a:rPr>
                  <a:t>Building the web API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214E92BC-05F1-CD6B-AD31-F43DCA7529BE}"/>
                  </a:ext>
                </a:extLst>
              </p:cNvPr>
              <p:cNvSpPr/>
              <p:nvPr/>
            </p:nvSpPr>
            <p:spPr>
              <a:xfrm>
                <a:off x="570266" y="3335590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i="0" dirty="0">
                    <a:solidFill>
                      <a:schemeClr val="bg1"/>
                    </a:solidFill>
                    <a:effectLst/>
                  </a:rPr>
                  <a:t>Mobile application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ED292F7C-8495-FA2A-A4EE-B7FD48ADA876}"/>
                  </a:ext>
                </a:extLst>
              </p:cNvPr>
              <p:cNvSpPr/>
              <p:nvPr/>
            </p:nvSpPr>
            <p:spPr>
              <a:xfrm>
                <a:off x="570266" y="3903423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i="0" dirty="0">
                    <a:solidFill>
                      <a:schemeClr val="bg1"/>
                    </a:solidFill>
                    <a:effectLst/>
                  </a:rPr>
                  <a:t>Integration to the system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BA24089-9721-C357-DDC2-5A4868334317}"/>
                  </a:ext>
                </a:extLst>
              </p:cNvPr>
              <p:cNvCxnSpPr>
                <a:stCxn id="53" idx="1"/>
              </p:cNvCxnSpPr>
              <p:nvPr/>
            </p:nvCxnSpPr>
            <p:spPr>
              <a:xfrm flipH="1" flipV="1">
                <a:off x="373626" y="2969318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E18ED02-5028-7307-2398-EF8100CA25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3625" y="3549391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2BB0B9AF-644B-26A5-A42A-12004D3F8D29}"/>
                  </a:ext>
                </a:extLst>
              </p:cNvPr>
              <p:cNvCxnSpPr/>
              <p:nvPr/>
            </p:nvCxnSpPr>
            <p:spPr>
              <a:xfrm flipH="1" flipV="1">
                <a:off x="373625" y="4129463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DA73830-54AA-12AF-C8B8-65FF62030F36}"/>
                </a:ext>
              </a:extLst>
            </p:cNvPr>
            <p:cNvGrpSpPr/>
            <p:nvPr/>
          </p:nvGrpSpPr>
          <p:grpSpPr>
            <a:xfrm>
              <a:off x="7765691" y="2364640"/>
              <a:ext cx="2070836" cy="2011632"/>
              <a:chOff x="349744" y="2354820"/>
              <a:chExt cx="2070836" cy="201163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2B02663-A51C-B622-230F-38FEC3CCE9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566" y="2354820"/>
                <a:ext cx="11060" cy="177464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B079818-D5BB-D685-A1AA-3118C9491E4F}"/>
                  </a:ext>
                </a:extLst>
              </p:cNvPr>
              <p:cNvSpPr/>
              <p:nvPr/>
            </p:nvSpPr>
            <p:spPr>
              <a:xfrm>
                <a:off x="570265" y="2586527"/>
                <a:ext cx="1792707" cy="504845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cs typeface="Calibri"/>
                  </a:rPr>
                  <a:t>Integration testing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BDB85BBC-D392-A2B5-4C78-E0E5425B99AB}"/>
                  </a:ext>
                </a:extLst>
              </p:cNvPr>
              <p:cNvSpPr/>
              <p:nvPr/>
            </p:nvSpPr>
            <p:spPr>
              <a:xfrm>
                <a:off x="581310" y="3835496"/>
                <a:ext cx="1818976" cy="530956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cs typeface="Calibri"/>
                  </a:rPr>
                  <a:t>Quality assurance</a:t>
                </a:r>
              </a:p>
              <a:p>
                <a:pPr algn="ctr"/>
                <a:endParaRPr lang="en-US" sz="1200" dirty="0">
                  <a:solidFill>
                    <a:schemeClr val="bg1"/>
                  </a:solidFill>
                  <a:cs typeface="Calibri"/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D450F193-7452-7B12-D9CA-4B3DE4F40664}"/>
                  </a:ext>
                </a:extLst>
              </p:cNvPr>
              <p:cNvSpPr/>
              <p:nvPr/>
            </p:nvSpPr>
            <p:spPr>
              <a:xfrm>
                <a:off x="601602" y="3318338"/>
                <a:ext cx="1818978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cs typeface="Calibri"/>
                  </a:rPr>
                  <a:t>System testing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6271E7D-7F47-A135-5D55-4C728B1539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088" y="2928382"/>
                <a:ext cx="233514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F0A9F9D-0652-C00F-EF11-6D567E455AED}"/>
                  </a:ext>
                </a:extLst>
              </p:cNvPr>
              <p:cNvCxnSpPr>
                <a:cxnSpLocks/>
                <a:stCxn id="48" idx="1"/>
              </p:cNvCxnSpPr>
              <p:nvPr/>
            </p:nvCxnSpPr>
            <p:spPr>
              <a:xfrm flipH="1" flipV="1">
                <a:off x="349744" y="3519900"/>
                <a:ext cx="25185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6655127-C57F-EA4E-B938-9F91ECDC92CB}"/>
                  </a:ext>
                </a:extLst>
              </p:cNvPr>
              <p:cNvCxnSpPr/>
              <p:nvPr/>
            </p:nvCxnSpPr>
            <p:spPr>
              <a:xfrm flipH="1" flipV="1">
                <a:off x="373625" y="4129463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6745B62-16E1-FE67-9B18-E76ACA7CA8FE}"/>
                </a:ext>
              </a:extLst>
            </p:cNvPr>
            <p:cNvGrpSpPr/>
            <p:nvPr/>
          </p:nvGrpSpPr>
          <p:grpSpPr>
            <a:xfrm>
              <a:off x="10087857" y="2335149"/>
              <a:ext cx="1907455" cy="2524336"/>
              <a:chOff x="373625" y="2354820"/>
              <a:chExt cx="1907455" cy="2524336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4282012-4CC8-030F-8800-FFC69DBE7A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626" y="2354820"/>
                <a:ext cx="0" cy="236466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D68CAD91-DBDC-228B-E339-2D9DAF2A4AF6}"/>
                  </a:ext>
                </a:extLst>
              </p:cNvPr>
              <p:cNvSpPr/>
              <p:nvPr/>
            </p:nvSpPr>
            <p:spPr>
              <a:xfrm>
                <a:off x="570266" y="2767757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Final Presentation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DD662BFC-4A4B-3F8E-9875-F66AF97F3E8D}"/>
                  </a:ext>
                </a:extLst>
              </p:cNvPr>
              <p:cNvSpPr/>
              <p:nvPr/>
            </p:nvSpPr>
            <p:spPr>
              <a:xfrm>
                <a:off x="570266" y="3335590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Host the Mobile Application</a:t>
                </a: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C5DD0036-7954-4977-777C-7DFB62707118}"/>
                  </a:ext>
                </a:extLst>
              </p:cNvPr>
              <p:cNvSpPr/>
              <p:nvPr/>
            </p:nvSpPr>
            <p:spPr>
              <a:xfrm>
                <a:off x="570266" y="3903423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Deploy the web application 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661D094F-A8AE-CA3F-9971-64E0FCEB4F72}"/>
                  </a:ext>
                </a:extLst>
              </p:cNvPr>
              <p:cNvSpPr/>
              <p:nvPr/>
            </p:nvSpPr>
            <p:spPr>
              <a:xfrm>
                <a:off x="570266" y="4476033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Research Paper</a:t>
                </a: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635D8C7-B08A-5FB4-747C-A3AA773D3321}"/>
                  </a:ext>
                </a:extLst>
              </p:cNvPr>
              <p:cNvCxnSpPr>
                <a:stCxn id="37" idx="1"/>
              </p:cNvCxnSpPr>
              <p:nvPr/>
            </p:nvCxnSpPr>
            <p:spPr>
              <a:xfrm flipH="1" flipV="1">
                <a:off x="373626" y="2969318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D32FF56-209C-9E53-9141-F8D5F3DA85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3625" y="3549391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4937C10-6D5B-2A09-8A0E-5793D2B91376}"/>
                  </a:ext>
                </a:extLst>
              </p:cNvPr>
              <p:cNvCxnSpPr/>
              <p:nvPr/>
            </p:nvCxnSpPr>
            <p:spPr>
              <a:xfrm flipH="1" flipV="1">
                <a:off x="373625" y="4129463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1D3E5DD-6643-8CBE-CDF8-3F08A4CC2DFA}"/>
                  </a:ext>
                </a:extLst>
              </p:cNvPr>
              <p:cNvCxnSpPr/>
              <p:nvPr/>
            </p:nvCxnSpPr>
            <p:spPr>
              <a:xfrm flipH="1" flipV="1">
                <a:off x="373625" y="4709534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751F214-8FF4-C39A-B65F-B6653B4B952C}"/>
                </a:ext>
              </a:extLst>
            </p:cNvPr>
            <p:cNvGrpSpPr/>
            <p:nvPr/>
          </p:nvGrpSpPr>
          <p:grpSpPr>
            <a:xfrm>
              <a:off x="2708784" y="2337471"/>
              <a:ext cx="1907455" cy="2522013"/>
              <a:chOff x="373625" y="2354820"/>
              <a:chExt cx="1907455" cy="2522013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051D44C-FB12-B0E7-A409-65DFF2417D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626" y="2354820"/>
                <a:ext cx="0" cy="236466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F0B9D5DA-2592-875A-27AD-1E71932C759E}"/>
                  </a:ext>
                </a:extLst>
              </p:cNvPr>
              <p:cNvSpPr/>
              <p:nvPr/>
            </p:nvSpPr>
            <p:spPr>
              <a:xfrm>
                <a:off x="570266" y="2767757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Collecting related dataset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EF4CBA38-8081-0B23-226D-5E58881395E6}"/>
                  </a:ext>
                </a:extLst>
              </p:cNvPr>
              <p:cNvSpPr/>
              <p:nvPr/>
            </p:nvSpPr>
            <p:spPr>
              <a:xfrm>
                <a:off x="570266" y="3335590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System Architecture design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5C9CEF5B-038D-465F-2A82-D053A7EA51D0}"/>
                  </a:ext>
                </a:extLst>
              </p:cNvPr>
              <p:cNvSpPr/>
              <p:nvPr/>
            </p:nvSpPr>
            <p:spPr>
              <a:xfrm>
                <a:off x="570266" y="3903423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Database design</a:t>
                </a: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F6376E0-2C7B-74FE-E3C4-081421F342AB}"/>
                  </a:ext>
                </a:extLst>
              </p:cNvPr>
              <p:cNvSpPr/>
              <p:nvPr/>
            </p:nvSpPr>
            <p:spPr>
              <a:xfrm>
                <a:off x="570266" y="4473710"/>
                <a:ext cx="1710814" cy="403123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Research paper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46FED14-4FC4-522D-3D67-197E561E2FE7}"/>
                  </a:ext>
                </a:extLst>
              </p:cNvPr>
              <p:cNvCxnSpPr>
                <a:stCxn id="28" idx="1"/>
              </p:cNvCxnSpPr>
              <p:nvPr/>
            </p:nvCxnSpPr>
            <p:spPr>
              <a:xfrm flipH="1" flipV="1">
                <a:off x="373626" y="2969318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438BC88-096D-60A3-AC07-F7E22169E3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3625" y="3549391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07658D2-6C41-C094-6552-846F0FAAAD9A}"/>
                  </a:ext>
                </a:extLst>
              </p:cNvPr>
              <p:cNvCxnSpPr/>
              <p:nvPr/>
            </p:nvCxnSpPr>
            <p:spPr>
              <a:xfrm flipH="1" flipV="1">
                <a:off x="373625" y="4129463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1BE998A-9BB5-47F5-2548-7B451884F9D8}"/>
                  </a:ext>
                </a:extLst>
              </p:cNvPr>
              <p:cNvCxnSpPr/>
              <p:nvPr/>
            </p:nvCxnSpPr>
            <p:spPr>
              <a:xfrm flipH="1" flipV="1">
                <a:off x="373625" y="4709534"/>
                <a:ext cx="196640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5D90BD36-214C-F5CD-8B23-50205D82CD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6538" t="85079" r="55989" b="9597"/>
          <a:stretch/>
        </p:blipFill>
        <p:spPr>
          <a:xfrm>
            <a:off x="0" y="6405468"/>
            <a:ext cx="2612976" cy="447864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EEE5DDCC-FEB5-0280-C440-A8C391CD6485}"/>
              </a:ext>
            </a:extLst>
          </p:cNvPr>
          <p:cNvSpPr/>
          <p:nvPr/>
        </p:nvSpPr>
        <p:spPr>
          <a:xfrm>
            <a:off x="2013066" y="6480431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IT20653972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Maheepala S.A.D.K.H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7B47865-9B4C-B8FE-45B0-F6748B605296}"/>
              </a:ext>
            </a:extLst>
          </p:cNvPr>
          <p:cNvSpPr/>
          <p:nvPr/>
        </p:nvSpPr>
        <p:spPr>
          <a:xfrm>
            <a:off x="435885" y="5766274"/>
            <a:ext cx="1710814" cy="40312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Constructing the solutions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9A3AB75-7E0E-2574-9E65-F66873747198}"/>
              </a:ext>
            </a:extLst>
          </p:cNvPr>
          <p:cNvCxnSpPr>
            <a:cxnSpLocks/>
          </p:cNvCxnSpPr>
          <p:nvPr/>
        </p:nvCxnSpPr>
        <p:spPr>
          <a:xfrm>
            <a:off x="217942" y="5933326"/>
            <a:ext cx="1966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4276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3F5AC7-668D-2B50-38BB-BF937E324BBC}"/>
              </a:ext>
            </a:extLst>
          </p:cNvPr>
          <p:cNvSpPr txBox="1"/>
          <p:nvPr/>
        </p:nvSpPr>
        <p:spPr>
          <a:xfrm>
            <a:off x="914400" y="193775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dobe Devanagari"/>
              </a:rPr>
              <a:t>Completion of the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D26ECB-6964-E6AF-61B5-4A87FFE7BAC5}"/>
              </a:ext>
            </a:extLst>
          </p:cNvPr>
          <p:cNvSpPr/>
          <p:nvPr/>
        </p:nvSpPr>
        <p:spPr>
          <a:xfrm>
            <a:off x="2013066" y="6480431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IT20653972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Maheepala S.A.D.K.H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A10BC-1741-334A-6668-8524CD7314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98041"/>
            <a:ext cx="8458200" cy="54475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77839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B6196D-6413-A582-F555-BD6A1214A8E5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IT20653972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Maheepala S.A.D.K.H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758A9-1789-5272-1E17-709BE8945092}"/>
              </a:ext>
            </a:extLst>
          </p:cNvPr>
          <p:cNvSpPr txBox="1"/>
          <p:nvPr/>
        </p:nvSpPr>
        <p:spPr>
          <a:xfrm>
            <a:off x="2209800" y="381000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dobe Devanagari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F6768-5953-5A3E-2149-9A27A1E4AE94}"/>
              </a:ext>
            </a:extLst>
          </p:cNvPr>
          <p:cNvSpPr txBox="1"/>
          <p:nvPr/>
        </p:nvSpPr>
        <p:spPr>
          <a:xfrm>
            <a:off x="609600" y="1524000"/>
            <a:ext cx="1059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Q. Li, H. Zhang, X. Zhang, and H. Liu Automatic Detection of Parkinson's Disease Based on Various Speech Cues 2020</a:t>
            </a:r>
          </a:p>
          <a:p>
            <a:endParaRPr lang="en-US" dirty="0"/>
          </a:p>
          <a:p>
            <a:r>
              <a:rPr lang="en-US" dirty="0"/>
              <a:t>[2] F. Shah, S. Hossain, A. H. M. S. Rahman, and M. A. </a:t>
            </a:r>
            <a:r>
              <a:rPr lang="en-US" dirty="0" err="1"/>
              <a:t>UddinParkinson's</a:t>
            </a:r>
            <a:r>
              <a:rPr lang="en-US" dirty="0"/>
              <a:t> Disease Detection Based on Speech and Text Features Using Machine Learning 2020</a:t>
            </a:r>
          </a:p>
          <a:p>
            <a:endParaRPr lang="en-US" dirty="0"/>
          </a:p>
          <a:p>
            <a:r>
              <a:rPr lang="en-US" dirty="0"/>
              <a:t>[3] I. </a:t>
            </a:r>
            <a:r>
              <a:rPr lang="en-US" dirty="0" err="1"/>
              <a:t>Habibah</a:t>
            </a:r>
            <a:r>
              <a:rPr lang="en-US" dirty="0"/>
              <a:t>, Y. S. Ong, and T. S. Soon Speech Analysis of Patients with Parkinson's Disease Using Mel Frequency Cepstral Coefficients and Support Vector Machine 2018</a:t>
            </a:r>
          </a:p>
          <a:p>
            <a:endParaRPr lang="en-US" dirty="0"/>
          </a:p>
          <a:p>
            <a:r>
              <a:rPr lang="en-US" dirty="0"/>
              <a:t>[4] Y. M. Mazlan, N. S. M. Razali, and A. R. Ramli A Comparative Study of Acoustic Features and Machine Learning Classifiers for Parkinson's Disease Detection 2017</a:t>
            </a:r>
          </a:p>
          <a:p>
            <a:endParaRPr lang="en-US" dirty="0"/>
          </a:p>
          <a:p>
            <a:r>
              <a:rPr lang="en-US" dirty="0"/>
              <a:t>[5] A. S. Bozkurt, H. Arslan, and S. Yildirim Voice Analysis Algorithms for Early Detection of Parkinson's Disease 2016</a:t>
            </a:r>
          </a:p>
        </p:txBody>
      </p:sp>
    </p:spTree>
    <p:extLst>
      <p:ext uri="{BB962C8B-B14F-4D97-AF65-F5344CB8AC3E}">
        <p14:creationId xmlns:p14="http://schemas.microsoft.com/office/powerpoint/2010/main" val="79908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BCE2-35B5-340E-35E4-8B10F6B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310896"/>
            <a:ext cx="4992624" cy="1243584"/>
          </a:xfrm>
        </p:spPr>
        <p:txBody>
          <a:bodyPr anchor="ctr">
            <a:normAutofit/>
          </a:bodyPr>
          <a:lstStyle/>
          <a:p>
            <a:r>
              <a:rPr kumimoji="1" lang="en-US" altLang="ko-KR" sz="3400" dirty="0">
                <a:solidFill>
                  <a:srgbClr val="00B0F0"/>
                </a:solidFill>
                <a:latin typeface="+mj-lt"/>
                <a:cs typeface="굴림" pitchFamily="50" charset="-127"/>
              </a:rPr>
              <a:t>Commercialization</a:t>
            </a:r>
            <a:br>
              <a:rPr kumimoji="1" lang="en-US" altLang="ko-KR" sz="3400" dirty="0">
                <a:latin typeface="+mj-lt"/>
                <a:cs typeface="굴림" pitchFamily="50" charset="-127"/>
              </a:rPr>
            </a:b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2C545-811A-AB77-8A75-70D311574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0" y="1066800"/>
            <a:ext cx="5065776" cy="3402363"/>
          </a:xfrm>
        </p:spPr>
        <p:txBody>
          <a:bodyPr anchor="t"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7200" dirty="0">
                <a:latin typeface="Tw Cen MT Condensed (Headings)"/>
              </a:rPr>
              <a:t> </a:t>
            </a:r>
            <a:r>
              <a:rPr lang="en-US" sz="8000" dirty="0">
                <a:latin typeface="Tw Cen MT Condensed (Headings)"/>
              </a:rPr>
              <a:t>post systems post systems1. Market Research- As of 2019 8.5 Million are victimized by PD worldwide.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0" dirty="0">
              <a:latin typeface="Tw Cen MT Condensed (Headings)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8000" dirty="0">
                <a:latin typeface="Tw Cen MT Condensed (Headings)"/>
              </a:rPr>
              <a:t> Play paid advertisement through websites and commercial ads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0" dirty="0">
              <a:latin typeface="Tw Cen MT Condensed (Headings)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8000" dirty="0">
                <a:latin typeface="Tw Cen MT Condensed (Headings)"/>
              </a:rPr>
              <a:t>Create a Business Model Plan 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8000" dirty="0">
                <a:latin typeface="Tw Cen MT Condensed (Headings)"/>
              </a:rPr>
              <a:t>   Freemium - Offers trail app with less features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8000" dirty="0">
                <a:latin typeface="Tw Cen MT Condensed (Headings)"/>
              </a:rPr>
              <a:t>   Paid App - Offer 2 components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8000" dirty="0">
                <a:latin typeface="Tw Cen MT Condensed (Headings)"/>
              </a:rPr>
              <a:t>   Subscription plan - Entire Application for subscription plan Monthly/ Annually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0" dirty="0">
              <a:latin typeface="Tw Cen MT Condensed (Headings)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8000" dirty="0">
                <a:latin typeface="Tw Cen MT Condensed (Headings)"/>
              </a:rPr>
              <a:t>.Monetized to Private hospitals and Medical Clinics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8000" dirty="0">
              <a:latin typeface="Tw Cen MT Condensed (Headings)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8000" dirty="0">
                <a:latin typeface="Tw Cen MT Condensed (Headings)"/>
              </a:rPr>
              <a:t> Legal and Privacy Consideration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Tw Cen MT Condensed (Headings)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Tw Cen MT Condense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8285829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FAE0791E-A835-B0DA-12C5-3D4447AFB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stethoscope&#10;&#10;Description automatically generated">
            <a:extLst>
              <a:ext uri="{FF2B5EF4-FFF2-40B4-BE49-F238E27FC236}">
                <a16:creationId xmlns:a16="http://schemas.microsoft.com/office/drawing/2014/main" id="{60D9C52D-D2C6-02E9-B0DD-28CD934E4E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6" b="31945"/>
          <a:stretch/>
        </p:blipFill>
        <p:spPr>
          <a:xfrm>
            <a:off x="4267201" y="10"/>
            <a:ext cx="7924800" cy="3383270"/>
          </a:xfrm>
          <a:prstGeom prst="rect">
            <a:avLst/>
          </a:prstGeom>
        </p:spPr>
      </p:pic>
      <p:pic>
        <p:nvPicPr>
          <p:cNvPr id="4" name="Picture 3" descr="An older person looking at a human body&#10;&#10;Description automatically generated">
            <a:extLst>
              <a:ext uri="{FF2B5EF4-FFF2-40B4-BE49-F238E27FC236}">
                <a16:creationId xmlns:a16="http://schemas.microsoft.com/office/drawing/2014/main" id="{68AD94D6-7E4C-AA43-3544-13E2537DD0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422"/>
          <a:stretch/>
        </p:blipFill>
        <p:spPr>
          <a:xfrm>
            <a:off x="4650916" y="3474720"/>
            <a:ext cx="7555832" cy="3383280"/>
          </a:xfrm>
          <a:prstGeom prst="rect">
            <a:avLst/>
          </a:prstGeom>
        </p:spPr>
      </p:pic>
      <p:sp useBgFill="1">
        <p:nvSpPr>
          <p:cNvPr id="5" name="Freeform: Shape 4">
            <a:extLst>
              <a:ext uri="{FF2B5EF4-FFF2-40B4-BE49-F238E27FC236}">
                <a16:creationId xmlns:a16="http://schemas.microsoft.com/office/drawing/2014/main" id="{833D3301-DE60-18BF-BCF6-D513BF77D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FAAD6A2-7764-D0B8-8134-EE1DA3624428}"/>
              </a:ext>
            </a:extLst>
          </p:cNvPr>
          <p:cNvSpPr txBox="1">
            <a:spLocks/>
          </p:cNvSpPr>
          <p:nvPr/>
        </p:nvSpPr>
        <p:spPr>
          <a:xfrm>
            <a:off x="1125786" y="2819401"/>
            <a:ext cx="3992700" cy="9441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dobe Devanagari" pitchFamily="18" charset="0"/>
                <a:ea typeface="+mj-ea"/>
                <a:cs typeface="Adobe Devanagari" pitchFamily="18" charset="0"/>
              </a:defRPr>
            </a:lvl1pPr>
          </a:lstStyle>
          <a:p>
            <a:pPr algn="l"/>
            <a:r>
              <a:rPr lang="en-US" sz="4000" dirty="0">
                <a:solidFill>
                  <a:srgbClr val="0070C0"/>
                </a:solidFill>
              </a:rPr>
              <a:t>Thank You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225865B-FEE7-6C80-71A7-9F9CEC5604E5}"/>
              </a:ext>
            </a:extLst>
          </p:cNvPr>
          <p:cNvSpPr txBox="1">
            <a:spLocks/>
          </p:cNvSpPr>
          <p:nvPr/>
        </p:nvSpPr>
        <p:spPr>
          <a:xfrm>
            <a:off x="643467" y="4638783"/>
            <a:ext cx="4007449" cy="13439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TMP-2023-24-042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1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755AF9-6AEA-4BCA-A1A2-C57A5821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IT20247140|Disanayaka D.M.N.J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A91C59-28F0-4A9C-ACA2-19A536A0C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Technology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B98E66-DBD5-4B29-AC68-A58A70C64231}"/>
              </a:ext>
            </a:extLst>
          </p:cNvPr>
          <p:cNvSpPr/>
          <p:nvPr/>
        </p:nvSpPr>
        <p:spPr>
          <a:xfrm>
            <a:off x="2632435" y="6492874"/>
            <a:ext cx="681636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IT20247140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|   </a:t>
            </a:r>
            <a:r>
              <a:rPr lang="en-US" dirty="0">
                <a:solidFill>
                  <a:prstClr val="black"/>
                </a:solidFill>
                <a:latin typeface="Cambria"/>
              </a:rPr>
              <a:t>Disanayaka D.M.N.J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TMP-2023-24-042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pic>
        <p:nvPicPr>
          <p:cNvPr id="3" name="Picture 2" descr="A person in a suit and tie&#10;&#10;Description automatically generated">
            <a:extLst>
              <a:ext uri="{FF2B5EF4-FFF2-40B4-BE49-F238E27FC236}">
                <a16:creationId xmlns:a16="http://schemas.microsoft.com/office/drawing/2014/main" id="{6269CA41-4D01-09E2-A80C-6A394C56D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1" y="161926"/>
            <a:ext cx="2057399" cy="229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9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n older person looking at a human body&#10;&#10;Description automatically generated">
            <a:extLst>
              <a:ext uri="{FF2B5EF4-FFF2-40B4-BE49-F238E27FC236}">
                <a16:creationId xmlns:a16="http://schemas.microsoft.com/office/drawing/2014/main" id="{E44837E5-7FA1-E3A1-7AEA-6E7BB69FA9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422"/>
          <a:stretch/>
        </p:blipFill>
        <p:spPr>
          <a:xfrm>
            <a:off x="4650916" y="3474720"/>
            <a:ext cx="7555832" cy="3383280"/>
          </a:xfrm>
          <a:prstGeom prst="rect">
            <a:avLst/>
          </a:prstGeom>
        </p:spPr>
      </p:pic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C98B6-869B-B9F7-5254-9175E506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055" y="-3139975"/>
            <a:ext cx="12341863" cy="3877197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B0F0"/>
                </a:solidFill>
              </a:rPr>
              <a:t>Wearable Device for Real-Time Symptom Monitoring</a:t>
            </a:r>
            <a:r>
              <a:rPr lang="en-US" sz="3700" dirty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2FBF4-37BF-25C5-E9EE-A1FC9C8BA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1383" y="962521"/>
            <a:ext cx="4007449" cy="134397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TMP-2023-24-042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4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08376A6-FCE2-4A8E-BFFF-11B69BD93976}" vid="{0A5F165D-9E14-4628-BA29-A51D7051FD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Presentation-template-3 (4)</Template>
  <TotalTime>499</TotalTime>
  <Words>4062</Words>
  <Application>Microsoft Office PowerPoint</Application>
  <PresentationFormat>Widescreen</PresentationFormat>
  <Paragraphs>652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95" baseType="lpstr">
      <vt:lpstr>굴림</vt:lpstr>
      <vt:lpstr>맑은 고딕</vt:lpstr>
      <vt:lpstr>Adobe Devanagari</vt:lpstr>
      <vt:lpstr>Albertus Medium (W1)</vt:lpstr>
      <vt:lpstr>-apple-system</vt:lpstr>
      <vt:lpstr>Arial</vt:lpstr>
      <vt:lpstr>Arial,Sans-Serif</vt:lpstr>
      <vt:lpstr>Calibri</vt:lpstr>
      <vt:lpstr>Calibri Light</vt:lpstr>
      <vt:lpstr>Cambria</vt:lpstr>
      <vt:lpstr>ff1</vt:lpstr>
      <vt:lpstr>ff2</vt:lpstr>
      <vt:lpstr>ff3</vt:lpstr>
      <vt:lpstr>g_d0_f4</vt:lpstr>
      <vt:lpstr>Google Sans</vt:lpstr>
      <vt:lpstr>Iskoola Pota</vt:lpstr>
      <vt:lpstr>Roboto</vt:lpstr>
      <vt:lpstr>Söhne</vt:lpstr>
      <vt:lpstr>Tahoma</vt:lpstr>
      <vt:lpstr>Times New Roman</vt:lpstr>
      <vt:lpstr>Tw Cen MT</vt:lpstr>
      <vt:lpstr>Tw Cen MT Condensed (Headings)</vt:lpstr>
      <vt:lpstr>Wingdings</vt:lpstr>
      <vt:lpstr>Office Theme</vt:lpstr>
      <vt:lpstr>Office Theme</vt:lpstr>
      <vt:lpstr>Multi-faceted approach for Parkinson’s Disease Detection, Monitoring, and Management. </vt:lpstr>
      <vt:lpstr>BACKGROUND </vt:lpstr>
      <vt:lpstr>RESEARCH PROBLEM </vt:lpstr>
      <vt:lpstr>Main OBJECTIVE </vt:lpstr>
      <vt:lpstr>SUB OBJECTIVES </vt:lpstr>
      <vt:lpstr>Overall system Diagram </vt:lpstr>
      <vt:lpstr>Commercialization </vt:lpstr>
      <vt:lpstr>IT20247140|Disanayaka D.M.N.J</vt:lpstr>
      <vt:lpstr>Wearable Device for Real-Time Symptom Monitoring. </vt:lpstr>
      <vt:lpstr>INTRODUCTION</vt:lpstr>
      <vt:lpstr>BACKGROUND </vt:lpstr>
      <vt:lpstr>REASRCH GAP </vt:lpstr>
      <vt:lpstr>RESEARCH PROBLEM </vt:lpstr>
      <vt:lpstr>SPECIFICS AND SUB-OBJECTIVES </vt:lpstr>
      <vt:lpstr>METHODOLOGY</vt:lpstr>
      <vt:lpstr>Data SET </vt:lpstr>
      <vt:lpstr>SYSTEM DIAGRAM </vt:lpstr>
      <vt:lpstr>Completion Of the project </vt:lpstr>
      <vt:lpstr>TECHNOLOGIES, TECHNIQUES AND ALGORITHMS   </vt:lpstr>
      <vt:lpstr>SYSTEM, PERSONNEL AND SOFTWARE SPECIFICATION REQUIREMENTS </vt:lpstr>
      <vt:lpstr>WORK BRAKEDOWN STRUCTURE</vt:lpstr>
      <vt:lpstr>References</vt:lpstr>
      <vt:lpstr>Thank YOU</vt:lpstr>
      <vt:lpstr>IT20628536|Mahamithawa W.M.N.D</vt:lpstr>
      <vt:lpstr> Real time Facial Expression Detection for detect  hypomimia symptom </vt:lpstr>
      <vt:lpstr>PowerPoint Presentation</vt:lpstr>
      <vt:lpstr>RESEARCH PROBLEM</vt:lpstr>
      <vt:lpstr>SPECIFIC AND SUB OBJECTIVES</vt:lpstr>
      <vt:lpstr>METHODOLOGY</vt:lpstr>
      <vt:lpstr>System Architecture</vt:lpstr>
      <vt:lpstr>Model Architecture</vt:lpstr>
      <vt:lpstr>Dataset and Model training</vt:lpstr>
      <vt:lpstr>Model testing</vt:lpstr>
      <vt:lpstr>Technology and requirements </vt:lpstr>
      <vt:lpstr>Completion of the project</vt:lpstr>
      <vt:lpstr>References</vt:lpstr>
      <vt:lpstr>IT20622732 | RANWALA  R.D.H.N</vt:lpstr>
      <vt:lpstr>Mobile App for Early Symptoms Detection, Monitoring and Generating Reports.</vt:lpstr>
      <vt:lpstr>INTRODUCTION</vt:lpstr>
      <vt:lpstr>BACKGROUND </vt:lpstr>
      <vt:lpstr>RESEARCH PROBLEM </vt:lpstr>
      <vt:lpstr>PowerPoint Presentation</vt:lpstr>
      <vt:lpstr> </vt:lpstr>
      <vt:lpstr>COMPLETION OF THE PROJECT   </vt:lpstr>
      <vt:lpstr>METHODOLOGY </vt:lpstr>
      <vt:lpstr> </vt:lpstr>
      <vt:lpstr>Evidence for Completion  </vt:lpstr>
      <vt:lpstr>SYSTEM, PERSONNEL AND SOFTWARE SPECIFICATION REQUIREMENTS </vt:lpstr>
      <vt:lpstr>WORK BREAKDOWN STRUCTURE</vt:lpstr>
      <vt:lpstr>References</vt:lpstr>
      <vt:lpstr>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chose MFCC</vt:lpstr>
      <vt:lpstr>PowerPoint Presentation</vt:lpstr>
      <vt:lpstr>PowerPoint Presentation</vt:lpstr>
      <vt:lpstr>Model Build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Multi-faceted approach for Parkinson’s Disease Detection, Monitoring, and Management.</dc:title>
  <dc:creator>Disanayaka D. M.N. J. it20247140</dc:creator>
  <cp:lastModifiedBy>Mahamithawa W. M. N. D. it20628536</cp:lastModifiedBy>
  <cp:revision>20</cp:revision>
  <dcterms:created xsi:type="dcterms:W3CDTF">2023-07-29T15:09:05Z</dcterms:created>
  <dcterms:modified xsi:type="dcterms:W3CDTF">2024-03-17T08:21:09Z</dcterms:modified>
</cp:coreProperties>
</file>