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Open Sans" panose="020B0606030504020204" pitchFamily="34" charset="0"/>
      <p:regular r:id="rId7"/>
    </p:embeddedFont>
    <p:embeddedFont>
      <p:font typeface="Safira March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891" y="2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Freeform 6">
            <a:hlinkClick r:id="" action="ppaction://hlinkshowjump?jump=nextslide"/>
          </p:cNvPr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2546837" y="1569631"/>
            <a:ext cx="13194326" cy="3573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4071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ANALISIS PENGELUARAN</a:t>
            </a:r>
          </a:p>
          <a:p>
            <a:pPr algn="ctr">
              <a:lnSpc>
                <a:spcPts val="5700"/>
              </a:lnSpc>
            </a:pPr>
            <a:endParaRPr lang="en-US" sz="4071">
              <a:solidFill>
                <a:srgbClr val="000000"/>
              </a:solidFill>
              <a:latin typeface="Safira March"/>
              <a:ea typeface="Safira March"/>
              <a:cs typeface="Safira March"/>
              <a:sym typeface="Safira March"/>
            </a:endParaRPr>
          </a:p>
          <a:p>
            <a:pPr algn="ctr">
              <a:lnSpc>
                <a:spcPts val="5700"/>
              </a:lnSpc>
            </a:pPr>
            <a:r>
              <a:rPr lang="en-US" sz="4071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PELANGGAN WHOLESALE</a:t>
            </a:r>
          </a:p>
          <a:p>
            <a:pPr algn="ctr">
              <a:lnSpc>
                <a:spcPts val="5700"/>
              </a:lnSpc>
            </a:pPr>
            <a:endParaRPr lang="en-US" sz="4071">
              <a:solidFill>
                <a:srgbClr val="000000"/>
              </a:solidFill>
              <a:latin typeface="Safira March"/>
              <a:ea typeface="Safira March"/>
              <a:cs typeface="Safira March"/>
              <a:sym typeface="Safira March"/>
            </a:endParaRPr>
          </a:p>
          <a:p>
            <a:pPr algn="ctr">
              <a:lnSpc>
                <a:spcPts val="5700"/>
              </a:lnSpc>
            </a:pPr>
            <a:r>
              <a:rPr lang="en-US" sz="4071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YANG BERTUJUAN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99046" y="5853113"/>
            <a:ext cx="919446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Segmentasi Pelanggan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Optimalisasi Penawaran Produk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Peningkatan Efisiensi Operasional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Analisis Kinerja Channel (Retail vs Horeca)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>
            <a:off x="3493371" y="4601912"/>
            <a:ext cx="11301259" cy="3983694"/>
          </a:xfrm>
          <a:custGeom>
            <a:avLst/>
            <a:gdLst/>
            <a:ahLst/>
            <a:cxnLst/>
            <a:rect l="l" t="t" r="r" b="b"/>
            <a:pathLst>
              <a:path w="11301259" h="3983694">
                <a:moveTo>
                  <a:pt x="0" y="0"/>
                </a:moveTo>
                <a:lnTo>
                  <a:pt x="11301258" y="0"/>
                </a:lnTo>
                <a:lnTo>
                  <a:pt x="11301258" y="3983694"/>
                </a:lnTo>
                <a:lnTo>
                  <a:pt x="0" y="39836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TextBox 8"/>
          <p:cNvSpPr txBox="1"/>
          <p:nvPr/>
        </p:nvSpPr>
        <p:spPr>
          <a:xfrm>
            <a:off x="4002804" y="1891551"/>
            <a:ext cx="10282392" cy="2331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7"/>
              </a:lnSpc>
            </a:pPr>
            <a:r>
              <a:rPr lang="en-US" sz="2647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RINGKASAN DATA</a:t>
            </a:r>
          </a:p>
          <a:p>
            <a:pPr algn="ctr">
              <a:lnSpc>
                <a:spcPts val="3707"/>
              </a:lnSpc>
            </a:pPr>
            <a:endParaRPr lang="en-US" sz="2647">
              <a:solidFill>
                <a:srgbClr val="000000"/>
              </a:solidFill>
              <a:latin typeface="Safira March"/>
              <a:ea typeface="Safira March"/>
              <a:cs typeface="Safira March"/>
              <a:sym typeface="Safira March"/>
            </a:endParaRPr>
          </a:p>
          <a:p>
            <a:pPr algn="ctr">
              <a:lnSpc>
                <a:spcPts val="3707"/>
              </a:lnSpc>
            </a:pPr>
            <a:r>
              <a:rPr lang="en-US" sz="2647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AWAL, TERMASUK RATA-RATA</a:t>
            </a:r>
          </a:p>
          <a:p>
            <a:pPr algn="ctr">
              <a:lnSpc>
                <a:spcPts val="3707"/>
              </a:lnSpc>
            </a:pPr>
            <a:endParaRPr lang="en-US" sz="2647">
              <a:solidFill>
                <a:srgbClr val="000000"/>
              </a:solidFill>
              <a:latin typeface="Safira March"/>
              <a:ea typeface="Safira March"/>
              <a:cs typeface="Safira March"/>
              <a:sym typeface="Safira March"/>
            </a:endParaRPr>
          </a:p>
          <a:p>
            <a:pPr algn="ctr">
              <a:lnSpc>
                <a:spcPts val="3707"/>
              </a:lnSpc>
            </a:pPr>
            <a:r>
              <a:rPr lang="en-US" sz="2647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PENGELUARAN PELANGGAN.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7514" y="508101"/>
            <a:ext cx="17445331" cy="9166678"/>
            <a:chOff x="0" y="0"/>
            <a:chExt cx="4594655" cy="24142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4655" cy="2414269"/>
            </a:xfrm>
            <a:custGeom>
              <a:avLst/>
              <a:gdLst/>
              <a:ahLst/>
              <a:cxnLst/>
              <a:rect l="l" t="t" r="r" b="b"/>
              <a:pathLst>
                <a:path w="4594655" h="2414269">
                  <a:moveTo>
                    <a:pt x="22633" y="0"/>
                  </a:moveTo>
                  <a:lnTo>
                    <a:pt x="4572022" y="0"/>
                  </a:lnTo>
                  <a:cubicBezTo>
                    <a:pt x="4584522" y="0"/>
                    <a:pt x="4594655" y="10133"/>
                    <a:pt x="4594655" y="22633"/>
                  </a:cubicBezTo>
                  <a:lnTo>
                    <a:pt x="4594655" y="2391636"/>
                  </a:lnTo>
                  <a:cubicBezTo>
                    <a:pt x="4594655" y="2404136"/>
                    <a:pt x="4584522" y="2414269"/>
                    <a:pt x="4572022" y="2414269"/>
                  </a:cubicBezTo>
                  <a:lnTo>
                    <a:pt x="22633" y="2414269"/>
                  </a:lnTo>
                  <a:cubicBezTo>
                    <a:pt x="10133" y="2414269"/>
                    <a:pt x="0" y="2404136"/>
                    <a:pt x="0" y="2391636"/>
                  </a:cubicBezTo>
                  <a:lnTo>
                    <a:pt x="0" y="22633"/>
                  </a:lnTo>
                  <a:cubicBezTo>
                    <a:pt x="0" y="10133"/>
                    <a:pt x="10133" y="0"/>
                    <a:pt x="22633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4655" cy="24523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Freeform 6">
            <a:hlinkClick r:id="" action="ppaction://hlinkshowjump?jump=nextslide"/>
          </p:cNvPr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7" name="Group 7"/>
          <p:cNvGrpSpPr/>
          <p:nvPr/>
        </p:nvGrpSpPr>
        <p:grpSpPr>
          <a:xfrm>
            <a:off x="4274025" y="1443171"/>
            <a:ext cx="9669658" cy="5339451"/>
            <a:chOff x="0" y="0"/>
            <a:chExt cx="12892877" cy="7119268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2892877" cy="7119268"/>
              <a:chOff x="0" y="0"/>
              <a:chExt cx="2671067" cy="147492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71067" cy="1474926"/>
              </a:xfrm>
              <a:custGeom>
                <a:avLst/>
                <a:gdLst/>
                <a:ahLst/>
                <a:cxnLst/>
                <a:rect l="l" t="t" r="r" b="b"/>
                <a:pathLst>
                  <a:path w="2671067" h="1474926">
                    <a:moveTo>
                      <a:pt x="2467867" y="0"/>
                    </a:moveTo>
                    <a:cubicBezTo>
                      <a:pt x="2580092" y="0"/>
                      <a:pt x="2671067" y="330174"/>
                      <a:pt x="2671067" y="737463"/>
                    </a:cubicBezTo>
                    <a:cubicBezTo>
                      <a:pt x="2671067" y="1144753"/>
                      <a:pt x="2580092" y="1474926"/>
                      <a:pt x="2467867" y="1474926"/>
                    </a:cubicBezTo>
                    <a:lnTo>
                      <a:pt x="203200" y="1474926"/>
                    </a:lnTo>
                    <a:cubicBezTo>
                      <a:pt x="90976" y="1474926"/>
                      <a:pt x="0" y="1144753"/>
                      <a:pt x="0" y="737463"/>
                    </a:cubicBezTo>
                    <a:cubicBezTo>
                      <a:pt x="0" y="330174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4BDBC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671067" cy="151302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1095183" y="378224"/>
              <a:ext cx="10702511" cy="6362820"/>
            </a:xfrm>
            <a:custGeom>
              <a:avLst/>
              <a:gdLst/>
              <a:ahLst/>
              <a:cxnLst/>
              <a:rect l="l" t="t" r="r" b="b"/>
              <a:pathLst>
                <a:path w="10702511" h="6362820">
                  <a:moveTo>
                    <a:pt x="0" y="0"/>
                  </a:moveTo>
                  <a:lnTo>
                    <a:pt x="10702511" y="0"/>
                  </a:lnTo>
                  <a:lnTo>
                    <a:pt x="10702511" y="6362820"/>
                  </a:lnTo>
                  <a:lnTo>
                    <a:pt x="0" y="6362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563112" y="7001930"/>
            <a:ext cx="9091483" cy="225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571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GRAFIK PENGELUARAN</a:t>
            </a:r>
          </a:p>
          <a:p>
            <a:pPr algn="ctr">
              <a:lnSpc>
                <a:spcPts val="3599"/>
              </a:lnSpc>
            </a:pPr>
            <a:endParaRPr lang="en-US" sz="2571">
              <a:solidFill>
                <a:srgbClr val="000000"/>
              </a:solidFill>
              <a:latin typeface="Safira March"/>
              <a:ea typeface="Safira March"/>
              <a:cs typeface="Safira March"/>
              <a:sym typeface="Safira March"/>
            </a:endParaRPr>
          </a:p>
          <a:p>
            <a:pPr algn="ctr">
              <a:lnSpc>
                <a:spcPts val="3599"/>
              </a:lnSpc>
            </a:pPr>
            <a:r>
              <a:rPr lang="en-US" sz="2571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PELANGGAN DI BERBAGAI</a:t>
            </a:r>
          </a:p>
          <a:p>
            <a:pPr algn="ctr">
              <a:lnSpc>
                <a:spcPts val="3599"/>
              </a:lnSpc>
            </a:pPr>
            <a:endParaRPr lang="en-US" sz="2571">
              <a:solidFill>
                <a:srgbClr val="000000"/>
              </a:solidFill>
              <a:latin typeface="Safira March"/>
              <a:ea typeface="Safira March"/>
              <a:cs typeface="Safira March"/>
              <a:sym typeface="Safira March"/>
            </a:endParaRPr>
          </a:p>
          <a:p>
            <a:pPr algn="ctr">
              <a:lnSpc>
                <a:spcPts val="3599"/>
              </a:lnSpc>
            </a:pPr>
            <a:r>
              <a:rPr lang="en-US" sz="2571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KATEGORI.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6928" y="403981"/>
            <a:ext cx="17098265" cy="9479037"/>
            <a:chOff x="0" y="0"/>
            <a:chExt cx="4503247" cy="24965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03247" cy="2496537"/>
            </a:xfrm>
            <a:custGeom>
              <a:avLst/>
              <a:gdLst/>
              <a:ahLst/>
              <a:cxnLst/>
              <a:rect l="l" t="t" r="r" b="b"/>
              <a:pathLst>
                <a:path w="4503247" h="2496537">
                  <a:moveTo>
                    <a:pt x="23092" y="0"/>
                  </a:moveTo>
                  <a:lnTo>
                    <a:pt x="4480154" y="0"/>
                  </a:lnTo>
                  <a:cubicBezTo>
                    <a:pt x="4486279" y="0"/>
                    <a:pt x="4492153" y="2433"/>
                    <a:pt x="4496483" y="6764"/>
                  </a:cubicBezTo>
                  <a:cubicBezTo>
                    <a:pt x="4500814" y="11094"/>
                    <a:pt x="4503247" y="16968"/>
                    <a:pt x="4503247" y="23092"/>
                  </a:cubicBezTo>
                  <a:lnTo>
                    <a:pt x="4503247" y="2473444"/>
                  </a:lnTo>
                  <a:cubicBezTo>
                    <a:pt x="4503247" y="2479569"/>
                    <a:pt x="4500814" y="2485442"/>
                    <a:pt x="4496483" y="2489773"/>
                  </a:cubicBezTo>
                  <a:cubicBezTo>
                    <a:pt x="4492153" y="2494104"/>
                    <a:pt x="4486279" y="2496537"/>
                    <a:pt x="4480154" y="2496537"/>
                  </a:cubicBezTo>
                  <a:lnTo>
                    <a:pt x="23092" y="2496537"/>
                  </a:lnTo>
                  <a:cubicBezTo>
                    <a:pt x="10339" y="2496537"/>
                    <a:pt x="0" y="2486198"/>
                    <a:pt x="0" y="2473444"/>
                  </a:cubicBezTo>
                  <a:lnTo>
                    <a:pt x="0" y="23092"/>
                  </a:lnTo>
                  <a:cubicBezTo>
                    <a:pt x="0" y="10339"/>
                    <a:pt x="10339" y="0"/>
                    <a:pt x="23092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03247" cy="2534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Freeform 6">
            <a:hlinkClick r:id="" action="ppaction://hlinkshowjump?jump=nextslide"/>
          </p:cNvPr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7" name="Group 7"/>
          <p:cNvGrpSpPr/>
          <p:nvPr/>
        </p:nvGrpSpPr>
        <p:grpSpPr>
          <a:xfrm>
            <a:off x="3621960" y="914400"/>
            <a:ext cx="11148200" cy="5917502"/>
            <a:chOff x="0" y="0"/>
            <a:chExt cx="14864266" cy="789000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4864266" cy="7890003"/>
              <a:chOff x="0" y="0"/>
              <a:chExt cx="2936151" cy="155851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936151" cy="1558519"/>
              </a:xfrm>
              <a:custGeom>
                <a:avLst/>
                <a:gdLst/>
                <a:ahLst/>
                <a:cxnLst/>
                <a:rect l="l" t="t" r="r" b="b"/>
                <a:pathLst>
                  <a:path w="2936151" h="1558519">
                    <a:moveTo>
                      <a:pt x="2732951" y="0"/>
                    </a:moveTo>
                    <a:cubicBezTo>
                      <a:pt x="2845176" y="0"/>
                      <a:pt x="2936151" y="348886"/>
                      <a:pt x="2936151" y="779260"/>
                    </a:cubicBezTo>
                    <a:cubicBezTo>
                      <a:pt x="2936151" y="1209633"/>
                      <a:pt x="2845176" y="1558519"/>
                      <a:pt x="2732951" y="1558519"/>
                    </a:cubicBezTo>
                    <a:lnTo>
                      <a:pt x="203200" y="1558519"/>
                    </a:lnTo>
                    <a:cubicBezTo>
                      <a:pt x="90976" y="1558519"/>
                      <a:pt x="0" y="1209633"/>
                      <a:pt x="0" y="779260"/>
                    </a:cubicBezTo>
                    <a:cubicBezTo>
                      <a:pt x="0" y="34888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4BDBC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936151" cy="159661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1224089" y="215900"/>
              <a:ext cx="12327014" cy="7399766"/>
            </a:xfrm>
            <a:custGeom>
              <a:avLst/>
              <a:gdLst/>
              <a:ahLst/>
              <a:cxnLst/>
              <a:rect l="l" t="t" r="r" b="b"/>
              <a:pathLst>
                <a:path w="12327014" h="7399766">
                  <a:moveTo>
                    <a:pt x="0" y="0"/>
                  </a:moveTo>
                  <a:lnTo>
                    <a:pt x="12327014" y="0"/>
                  </a:lnTo>
                  <a:lnTo>
                    <a:pt x="12327014" y="7399766"/>
                  </a:lnTo>
                  <a:lnTo>
                    <a:pt x="0" y="7399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745399" y="7013160"/>
            <a:ext cx="8901322" cy="2390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2"/>
              </a:lnSpc>
            </a:pPr>
            <a:r>
              <a:rPr lang="en-US" sz="2715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DIAGRAM SEGMENTASI</a:t>
            </a:r>
          </a:p>
          <a:p>
            <a:pPr algn="ctr">
              <a:lnSpc>
                <a:spcPts val="3802"/>
              </a:lnSpc>
            </a:pPr>
            <a:endParaRPr lang="en-US" sz="2715">
              <a:solidFill>
                <a:srgbClr val="000000"/>
              </a:solidFill>
              <a:latin typeface="Safira March"/>
              <a:ea typeface="Safira March"/>
              <a:cs typeface="Safira March"/>
              <a:sym typeface="Safira March"/>
            </a:endParaRPr>
          </a:p>
          <a:p>
            <a:pPr algn="ctr">
              <a:lnSpc>
                <a:spcPts val="3802"/>
              </a:lnSpc>
            </a:pPr>
            <a:r>
              <a:rPr lang="en-US" sz="2715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PELANGGAN BERDASARKAN</a:t>
            </a:r>
          </a:p>
          <a:p>
            <a:pPr algn="ctr">
              <a:lnSpc>
                <a:spcPts val="3802"/>
              </a:lnSpc>
            </a:pPr>
            <a:endParaRPr lang="en-US" sz="2715">
              <a:solidFill>
                <a:srgbClr val="000000"/>
              </a:solidFill>
              <a:latin typeface="Safira March"/>
              <a:ea typeface="Safira March"/>
              <a:cs typeface="Safira March"/>
              <a:sym typeface="Safira March"/>
            </a:endParaRPr>
          </a:p>
          <a:p>
            <a:pPr algn="ctr">
              <a:lnSpc>
                <a:spcPts val="3802"/>
              </a:lnSpc>
            </a:pPr>
            <a:r>
              <a:rPr lang="en-US" sz="2715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CHANNEL DAN REGION.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Freeform 6">
            <a:hlinkClick r:id="" action="ppaction://hlinkshowjump?jump=nextslide"/>
          </p:cNvPr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7" name="Group 7"/>
          <p:cNvGrpSpPr/>
          <p:nvPr/>
        </p:nvGrpSpPr>
        <p:grpSpPr>
          <a:xfrm>
            <a:off x="2754295" y="1430104"/>
            <a:ext cx="12779410" cy="3105280"/>
            <a:chOff x="0" y="0"/>
            <a:chExt cx="3365770" cy="81785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65771" cy="817852"/>
            </a:xfrm>
            <a:custGeom>
              <a:avLst/>
              <a:gdLst/>
              <a:ahLst/>
              <a:cxnLst/>
              <a:rect l="l" t="t" r="r" b="b"/>
              <a:pathLst>
                <a:path w="3365771" h="817852">
                  <a:moveTo>
                    <a:pt x="3162570" y="0"/>
                  </a:moveTo>
                  <a:cubicBezTo>
                    <a:pt x="3274795" y="0"/>
                    <a:pt x="3365771" y="183082"/>
                    <a:pt x="3365771" y="408926"/>
                  </a:cubicBezTo>
                  <a:cubicBezTo>
                    <a:pt x="3365771" y="634769"/>
                    <a:pt x="3274795" y="817852"/>
                    <a:pt x="3162570" y="817852"/>
                  </a:cubicBezTo>
                  <a:lnTo>
                    <a:pt x="203200" y="817852"/>
                  </a:lnTo>
                  <a:cubicBezTo>
                    <a:pt x="90976" y="817852"/>
                    <a:pt x="0" y="634769"/>
                    <a:pt x="0" y="408926"/>
                  </a:cubicBezTo>
                  <a:cubicBezTo>
                    <a:pt x="0" y="18308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365770" cy="855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291974" y="2874756"/>
            <a:ext cx="9517536" cy="1308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kategori Fresh memiliki rata-rata pengluaran tertinggi di banding kategori delicateseen dimana itu bisa menunjukan bahwa pelanggan lebih menyukai produk fresh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754295" y="4983059"/>
            <a:ext cx="12779410" cy="3488041"/>
            <a:chOff x="0" y="0"/>
            <a:chExt cx="3365770" cy="9186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365771" cy="918661"/>
            </a:xfrm>
            <a:custGeom>
              <a:avLst/>
              <a:gdLst/>
              <a:ahLst/>
              <a:cxnLst/>
              <a:rect l="l" t="t" r="r" b="b"/>
              <a:pathLst>
                <a:path w="3365771" h="918661">
                  <a:moveTo>
                    <a:pt x="3162570" y="0"/>
                  </a:moveTo>
                  <a:cubicBezTo>
                    <a:pt x="3274795" y="0"/>
                    <a:pt x="3365771" y="205649"/>
                    <a:pt x="3365771" y="459331"/>
                  </a:cubicBezTo>
                  <a:cubicBezTo>
                    <a:pt x="3365771" y="713012"/>
                    <a:pt x="3274795" y="918661"/>
                    <a:pt x="3162570" y="918661"/>
                  </a:cubicBezTo>
                  <a:lnTo>
                    <a:pt x="203200" y="918661"/>
                  </a:lnTo>
                  <a:cubicBezTo>
                    <a:pt x="90976" y="918661"/>
                    <a:pt x="0" y="713012"/>
                    <a:pt x="0" y="459331"/>
                  </a:cubicBezTo>
                  <a:cubicBezTo>
                    <a:pt x="0" y="2056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365770" cy="956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310313" y="6102215"/>
            <a:ext cx="11686425" cy="218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-meningkatkan stok dan kualitas produk Fresh karena merupakan  kategori yang banyak di minati pelanggan 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-melakukan promosi tambahan untuk kategori delicatessen dan detergents_paper agar pelanggan terdorong untuk membelinya. Bisa di bantu dengan promosi dsb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62535" y="5265920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REKOMENDASI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49924" y="1694815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KESIMPULAN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115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Safira March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Agnesia Nadya Tassi</dc:creator>
  <cp:lastModifiedBy>Agnesia Nadya Tassi</cp:lastModifiedBy>
  <cp:revision>2</cp:revision>
  <dcterms:created xsi:type="dcterms:W3CDTF">2006-08-16T00:00:00Z</dcterms:created>
  <dcterms:modified xsi:type="dcterms:W3CDTF">2024-12-20T14:17:51Z</dcterms:modified>
  <dc:identifier>DAGZuSr9Bvs</dc:identifier>
</cp:coreProperties>
</file>