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9" r:id="rId1"/>
  </p:sldMasterIdLst>
  <p:notesMasterIdLst>
    <p:notesMasterId r:id="rId18"/>
  </p:notesMasterIdLst>
  <p:sldIdLst>
    <p:sldId id="257" r:id="rId2"/>
    <p:sldId id="279" r:id="rId3"/>
    <p:sldId id="293" r:id="rId4"/>
    <p:sldId id="294" r:id="rId5"/>
    <p:sldId id="278" r:id="rId6"/>
    <p:sldId id="259" r:id="rId7"/>
    <p:sldId id="280" r:id="rId8"/>
    <p:sldId id="281" r:id="rId9"/>
    <p:sldId id="282" r:id="rId10"/>
    <p:sldId id="283" r:id="rId11"/>
    <p:sldId id="285" r:id="rId12"/>
    <p:sldId id="287" r:id="rId13"/>
    <p:sldId id="288" r:id="rId14"/>
    <p:sldId id="289" r:id="rId15"/>
    <p:sldId id="290" r:id="rId16"/>
    <p:sldId id="291" r:id="rId17"/>
  </p:sldIdLst>
  <p:sldSz cx="9144000" cy="5143500" type="screen16x9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Wingdings 2" pitchFamily="18" charset="2"/>
      <p:regular r:id="rId23"/>
    </p:embeddedFont>
    <p:embeddedFont>
      <p:font typeface="Roboto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4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274" y="-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316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e69679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e69679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509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490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15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56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5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16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94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5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4e696797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4e696797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0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808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402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96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969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69679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69679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259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A367B4-AEC4-4D82-97E6-27BBEECB375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-scm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github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075" y="622292"/>
            <a:ext cx="2808000" cy="291548"/>
          </a:xfrm>
        </p:spPr>
        <p:txBody>
          <a:bodyPr/>
          <a:lstStyle/>
          <a:p>
            <a:r>
              <a:rPr lang="ru-RU" dirty="0"/>
              <a:t>Цель урока: 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6075" y="1121242"/>
            <a:ext cx="2808000" cy="3775435"/>
          </a:xfrm>
        </p:spPr>
        <p:txBody>
          <a:bodyPr/>
          <a:lstStyle/>
          <a:p>
            <a:pPr>
              <a:buSzPct val="100000"/>
              <a:buFont typeface="Roboto" panose="02000000000000000000" pitchFamily="2" charset="0"/>
              <a:buChar char="●"/>
            </a:pPr>
            <a:r>
              <a:rPr lang="ru-RU" sz="1200" dirty="0"/>
              <a:t>Рассказать о системах контроля версий и какие задачи они решают  </a:t>
            </a:r>
            <a:endParaRPr lang="en-US" sz="1200" dirty="0"/>
          </a:p>
          <a:p>
            <a:pPr>
              <a:buSzPct val="100000"/>
              <a:buFont typeface="Roboto" panose="02000000000000000000" pitchFamily="2" charset="0"/>
              <a:buChar char="●"/>
            </a:pPr>
            <a:endParaRPr lang="en-US" sz="1200" dirty="0"/>
          </a:p>
          <a:p>
            <a:pPr>
              <a:buSzPct val="100000"/>
              <a:buFont typeface="Roboto" panose="02000000000000000000" pitchFamily="2" charset="0"/>
              <a:buChar char="●"/>
            </a:pPr>
            <a:r>
              <a:rPr lang="ru-RU" sz="1200" dirty="0"/>
              <a:t>Рассказать о системе контроля версий </a:t>
            </a:r>
            <a:r>
              <a:rPr lang="en-GB" sz="1200" dirty="0"/>
              <a:t>Git </a:t>
            </a:r>
            <a:r>
              <a:rPr lang="ru-RU" sz="1200" dirty="0"/>
              <a:t>и установку </a:t>
            </a:r>
            <a:r>
              <a:rPr lang="en-GB" sz="1200" dirty="0"/>
              <a:t>Git  </a:t>
            </a:r>
          </a:p>
          <a:p>
            <a:pPr>
              <a:buSzPct val="100000"/>
              <a:buFont typeface="Roboto" panose="02000000000000000000" pitchFamily="2" charset="0"/>
              <a:buChar char="●"/>
            </a:pPr>
            <a:endParaRPr lang="en-GB" sz="1200" dirty="0"/>
          </a:p>
          <a:p>
            <a:pPr>
              <a:buSzPct val="100000"/>
              <a:buFont typeface="Roboto" panose="02000000000000000000" pitchFamily="2" charset="0"/>
              <a:buChar char="●"/>
            </a:pPr>
            <a:r>
              <a:rPr lang="ru-RU" sz="1200" dirty="0"/>
              <a:t>Рассказать о создании аккаунта в сервисе </a:t>
            </a:r>
            <a:r>
              <a:rPr lang="en-GB" sz="1200" dirty="0"/>
              <a:t>GitHub </a:t>
            </a:r>
          </a:p>
          <a:p>
            <a:pPr marL="114300" indent="0">
              <a:buSzPct val="100000"/>
              <a:buNone/>
            </a:pPr>
            <a:r>
              <a:rPr lang="en-GB" sz="1200" dirty="0"/>
              <a:t> </a:t>
            </a:r>
          </a:p>
          <a:p>
            <a:pPr>
              <a:buSzPct val="100000"/>
              <a:buFont typeface="Roboto" panose="02000000000000000000" pitchFamily="2" charset="0"/>
              <a:buChar char="●"/>
            </a:pPr>
            <a:r>
              <a:rPr lang="ru-RU" sz="1200" dirty="0"/>
              <a:t>Рассказать об основных командах </a:t>
            </a:r>
            <a:r>
              <a:rPr lang="en-GB" sz="1200" dirty="0"/>
              <a:t>Git  </a:t>
            </a:r>
          </a:p>
          <a:p>
            <a:pPr>
              <a:buSzPct val="100000"/>
              <a:buFont typeface="Roboto" panose="02000000000000000000" pitchFamily="2" charset="0"/>
              <a:buChar char="●"/>
            </a:pPr>
            <a:endParaRPr lang="en-GB" sz="1200" dirty="0"/>
          </a:p>
          <a:p>
            <a:pPr>
              <a:buSzPct val="100000"/>
              <a:buFont typeface="Roboto" panose="02000000000000000000" pitchFamily="2" charset="0"/>
              <a:buChar char="●"/>
            </a:pPr>
            <a:r>
              <a:rPr lang="ru-RU" sz="1200" dirty="0"/>
              <a:t>Показать как работать с </a:t>
            </a:r>
            <a:r>
              <a:rPr lang="en-GB" sz="1200" dirty="0"/>
              <a:t>Git </a:t>
            </a:r>
            <a:r>
              <a:rPr lang="ru-RU" sz="1200" dirty="0"/>
              <a:t>из </a:t>
            </a:r>
            <a:r>
              <a:rPr lang="en-GB" sz="1200" dirty="0"/>
              <a:t>IDE Idea </a:t>
            </a:r>
          </a:p>
          <a:p>
            <a:pPr marL="114300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endParaRPr lang="ru-RU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499B83C-7638-E42E-509D-5DC50C6FB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777" y="1943376"/>
            <a:ext cx="4940300" cy="3187700"/>
          </a:xfrm>
          <a:prstGeom prst="rect">
            <a:avLst/>
          </a:prstGeom>
        </p:spPr>
      </p:pic>
      <p:pic>
        <p:nvPicPr>
          <p:cNvPr id="7" name="Google Shape;180;p2">
            <a:extLst>
              <a:ext uri="{FF2B5EF4-FFF2-40B4-BE49-F238E27FC236}">
                <a16:creationId xmlns="" xmlns:a16="http://schemas.microsoft.com/office/drawing/2014/main" id="{D96FE6E5-934C-C586-94D0-1C2753A5621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9514" y="1073427"/>
            <a:ext cx="2699026" cy="102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Теория </a:t>
            </a:r>
            <a:r>
              <a:rPr lang="ru-RU" dirty="0" err="1"/>
              <a:t>Git</a:t>
            </a:r>
            <a:r>
              <a:rPr lang="ru-RU" dirty="0"/>
              <a:t>: классическое слияние веток</a:t>
            </a:r>
            <a:endParaRPr dirty="0"/>
          </a:p>
        </p:txBody>
      </p:sp>
      <p:pic>
        <p:nvPicPr>
          <p:cNvPr id="2" name="Google Shape;232;p10">
            <a:extLst>
              <a:ext uri="{FF2B5EF4-FFF2-40B4-BE49-F238E27FC236}">
                <a16:creationId xmlns="" xmlns:a16="http://schemas.microsoft.com/office/drawing/2014/main" id="{5CDF3BE2-D6A7-52D4-5B24-E8683D8305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838" y="1496112"/>
            <a:ext cx="5667116" cy="3346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9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Теория </a:t>
            </a:r>
            <a:r>
              <a:rPr lang="ru-RU" dirty="0" err="1"/>
              <a:t>Git</a:t>
            </a:r>
            <a:r>
              <a:rPr lang="ru-RU" dirty="0"/>
              <a:t>: разница 2 подходов слиянии веток</a:t>
            </a:r>
            <a:endParaRPr dirty="0"/>
          </a:p>
        </p:txBody>
      </p:sp>
      <p:pic>
        <p:nvPicPr>
          <p:cNvPr id="5" name="Google Shape;238;p11">
            <a:extLst>
              <a:ext uri="{FF2B5EF4-FFF2-40B4-BE49-F238E27FC236}">
                <a16:creationId xmlns="" xmlns:a16="http://schemas.microsoft.com/office/drawing/2014/main" id="{3C9497A2-E172-5C7A-C139-A9DFEE496E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867" y="907961"/>
            <a:ext cx="7191896" cy="3795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9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ru-RU" dirty="0"/>
              <a:t>Процесс создания и синхронизации изменений</a:t>
            </a:r>
          </a:p>
        </p:txBody>
      </p:sp>
      <p:pic>
        <p:nvPicPr>
          <p:cNvPr id="2" name="Google Shape;251;p13">
            <a:extLst>
              <a:ext uri="{FF2B5EF4-FFF2-40B4-BE49-F238E27FC236}">
                <a16:creationId xmlns="" xmlns:a16="http://schemas.microsoft.com/office/drawing/2014/main" id="{1092E62D-95C0-BF65-EC2C-ADFFDF344F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977" y="1223889"/>
            <a:ext cx="7270751" cy="3463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84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Установка и настройка </a:t>
            </a:r>
            <a:r>
              <a:rPr lang="ru-RU" dirty="0" err="1"/>
              <a:t>Git</a:t>
            </a:r>
            <a:endParaRPr dirty="0"/>
          </a:p>
        </p:txBody>
      </p:sp>
      <p:pic>
        <p:nvPicPr>
          <p:cNvPr id="2" name="Google Shape;258;p14">
            <a:extLst>
              <a:ext uri="{FF2B5EF4-FFF2-40B4-BE49-F238E27FC236}">
                <a16:creationId xmlns="" xmlns:a16="http://schemas.microsoft.com/office/drawing/2014/main" id="{506AB964-7F3E-499E-69BC-E776B5D7A4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977" y="1204745"/>
            <a:ext cx="5148775" cy="31158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C1F8D6D-D326-D8C7-7326-E5A08460935C}"/>
              </a:ext>
            </a:extLst>
          </p:cNvPr>
          <p:cNvSpPr txBox="1"/>
          <p:nvPr/>
        </p:nvSpPr>
        <p:spPr>
          <a:xfrm>
            <a:off x="406399" y="2428634"/>
            <a:ext cx="4572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https://git-scm.com/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19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5;p15">
            <a:extLst>
              <a:ext uri="{FF2B5EF4-FFF2-40B4-BE49-F238E27FC236}">
                <a16:creationId xmlns="" xmlns:a16="http://schemas.microsoft.com/office/drawing/2014/main" id="{40EF4FF7-D39B-0DE9-C12F-BBE1F91CE2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307" y="1389921"/>
            <a:ext cx="6427386" cy="315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3;p15">
            <a:extLst>
              <a:ext uri="{FF2B5EF4-FFF2-40B4-BE49-F238E27FC236}">
                <a16:creationId xmlns="" xmlns:a16="http://schemas.microsoft.com/office/drawing/2014/main" id="{F01D4E05-4EE2-3A77-67DD-D407237DB47F}"/>
              </a:ext>
            </a:extLst>
          </p:cNvPr>
          <p:cNvSpPr txBox="1">
            <a:spLocks/>
          </p:cNvSpPr>
          <p:nvPr/>
        </p:nvSpPr>
        <p:spPr>
          <a:xfrm>
            <a:off x="342899" y="956603"/>
            <a:ext cx="8602910" cy="28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</a:t>
            </a:r>
            <a:endParaRPr lang="en-GB" dirty="0"/>
          </a:p>
        </p:txBody>
      </p:sp>
      <p:sp>
        <p:nvSpPr>
          <p:cNvPr id="5" name="Google Shape;264;p15">
            <a:extLst>
              <a:ext uri="{FF2B5EF4-FFF2-40B4-BE49-F238E27FC236}">
                <a16:creationId xmlns="" xmlns:a16="http://schemas.microsoft.com/office/drawing/2014/main" id="{6B05FC75-4A67-98A6-D329-25D3E255524D}"/>
              </a:ext>
            </a:extLst>
          </p:cNvPr>
          <p:cNvSpPr txBox="1">
            <a:spLocks/>
          </p:cNvSpPr>
          <p:nvPr/>
        </p:nvSpPr>
        <p:spPr>
          <a:xfrm>
            <a:off x="117159" y="3210"/>
            <a:ext cx="8602911" cy="5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90000"/>
              </a:lnSpc>
              <a:buClr>
                <a:srgbClr val="2F5496"/>
              </a:buClr>
              <a:buSzPts val="3200"/>
              <a:buFont typeface="Calibri"/>
              <a:buNone/>
            </a:pPr>
            <a:r>
              <a:rPr lang="ru-RU" dirty="0"/>
              <a:t>Регистрация на </a:t>
            </a:r>
            <a:r>
              <a:rPr lang="en-GB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389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0;p16">
            <a:extLst>
              <a:ext uri="{FF2B5EF4-FFF2-40B4-BE49-F238E27FC236}">
                <a16:creationId xmlns="" xmlns:a16="http://schemas.microsoft.com/office/drawing/2014/main" id="{04D05E26-BDD0-52DD-132E-2CBCB8C398E2}"/>
              </a:ext>
            </a:extLst>
          </p:cNvPr>
          <p:cNvSpPr txBox="1">
            <a:spLocks/>
          </p:cNvSpPr>
          <p:nvPr/>
        </p:nvSpPr>
        <p:spPr>
          <a:xfrm>
            <a:off x="342899" y="956603"/>
            <a:ext cx="8602910" cy="28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 lang="en-GB"/>
          </a:p>
        </p:txBody>
      </p:sp>
      <p:pic>
        <p:nvPicPr>
          <p:cNvPr id="8" name="Google Shape;272;p16">
            <a:extLst>
              <a:ext uri="{FF2B5EF4-FFF2-40B4-BE49-F238E27FC236}">
                <a16:creationId xmlns="" xmlns:a16="http://schemas.microsoft.com/office/drawing/2014/main" id="{4D754469-13C8-611D-4370-6047A3E16AB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0236" y="1322362"/>
            <a:ext cx="6728234" cy="330743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78;p17">
            <a:extLst>
              <a:ext uri="{FF2B5EF4-FFF2-40B4-BE49-F238E27FC236}">
                <a16:creationId xmlns="" xmlns:a16="http://schemas.microsoft.com/office/drawing/2014/main" id="{A86037C9-ACF7-31CF-044A-B6DAB21593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59" y="30120"/>
            <a:ext cx="8602911" cy="5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ru-RU" dirty="0"/>
              <a:t>Установка </a:t>
            </a:r>
            <a:r>
              <a:rPr lang="ru-RU" dirty="0" err="1"/>
              <a:t>GitHub</a:t>
            </a:r>
            <a:r>
              <a:rPr lang="ru-RU" dirty="0"/>
              <a:t> </a:t>
            </a:r>
            <a:r>
              <a:rPr lang="en-US" dirty="0" err="1"/>
              <a:t>Deskto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9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7;p17">
            <a:extLst>
              <a:ext uri="{FF2B5EF4-FFF2-40B4-BE49-F238E27FC236}">
                <a16:creationId xmlns="" xmlns:a16="http://schemas.microsoft.com/office/drawing/2014/main" id="{7E9C2D3C-E263-F084-9C3A-0B0107FE4512}"/>
              </a:ext>
            </a:extLst>
          </p:cNvPr>
          <p:cNvSpPr txBox="1">
            <a:spLocks/>
          </p:cNvSpPr>
          <p:nvPr/>
        </p:nvSpPr>
        <p:spPr>
          <a:xfrm>
            <a:off x="342899" y="956603"/>
            <a:ext cx="8602910" cy="28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https://visualstudio.github.com/</a:t>
            </a:r>
            <a:endParaRPr lang="en-GB"/>
          </a:p>
        </p:txBody>
      </p:sp>
      <p:sp>
        <p:nvSpPr>
          <p:cNvPr id="6" name="Google Shape;278;p17">
            <a:extLst>
              <a:ext uri="{FF2B5EF4-FFF2-40B4-BE49-F238E27FC236}">
                <a16:creationId xmlns="" xmlns:a16="http://schemas.microsoft.com/office/drawing/2014/main" id="{C4CFDB61-DFD3-58CD-77E2-8C063455A0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077" y="30119"/>
            <a:ext cx="8602911" cy="5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ru-RU" dirty="0"/>
              <a:t>Установка </a:t>
            </a:r>
            <a:r>
              <a:rPr lang="ru-RU" dirty="0" err="1"/>
              <a:t>GitHub</a:t>
            </a:r>
            <a:r>
              <a:rPr lang="ru-RU" dirty="0"/>
              <a:t> </a:t>
            </a:r>
            <a:r>
              <a:rPr lang="ru-RU" dirty="0" err="1"/>
              <a:t>Extension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VS</a:t>
            </a:r>
            <a:endParaRPr dirty="0"/>
          </a:p>
        </p:txBody>
      </p:sp>
      <p:pic>
        <p:nvPicPr>
          <p:cNvPr id="7" name="Google Shape;279;p17">
            <a:extLst>
              <a:ext uri="{FF2B5EF4-FFF2-40B4-BE49-F238E27FC236}">
                <a16:creationId xmlns="" xmlns:a16="http://schemas.microsoft.com/office/drawing/2014/main" id="{C316A8DE-A18A-9B40-A44F-539F6F40324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6528" y="1322364"/>
            <a:ext cx="3914965" cy="330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80;p17">
            <a:extLst>
              <a:ext uri="{FF2B5EF4-FFF2-40B4-BE49-F238E27FC236}">
                <a16:creationId xmlns="" xmlns:a16="http://schemas.microsoft.com/office/drawing/2014/main" id="{8D2281B2-E269-EBAE-BBED-3ED567E58C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14781" y="811673"/>
            <a:ext cx="1746247" cy="374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31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Знакомо?</a:t>
            </a:r>
            <a:endParaRPr dirty="0"/>
          </a:p>
        </p:txBody>
      </p:sp>
      <p:pic>
        <p:nvPicPr>
          <p:cNvPr id="2" name="Google Shape;208;p6">
            <a:extLst>
              <a:ext uri="{FF2B5EF4-FFF2-40B4-BE49-F238E27FC236}">
                <a16:creationId xmlns="" xmlns:a16="http://schemas.microsoft.com/office/drawing/2014/main" id="{7A4A19E0-68BD-C410-42C3-0F7EA3AC7A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707" y="1651918"/>
            <a:ext cx="4906959" cy="321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07;p6">
            <a:extLst>
              <a:ext uri="{FF2B5EF4-FFF2-40B4-BE49-F238E27FC236}">
                <a16:creationId xmlns="" xmlns:a16="http://schemas.microsoft.com/office/drawing/2014/main" id="{3F447696-4C93-6B3D-63BF-8955DAB40E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1414" y="887136"/>
            <a:ext cx="2749813" cy="39830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8EAFEFD-D19D-ABEA-82EF-92CA1B5ECE24}"/>
              </a:ext>
            </a:extLst>
          </p:cNvPr>
          <p:cNvSpPr txBox="1"/>
          <p:nvPr/>
        </p:nvSpPr>
        <p:spPr>
          <a:xfrm>
            <a:off x="1039186" y="992368"/>
            <a:ext cx="4572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dirty="0"/>
              <a:t>Пример разработки проекта..</a:t>
            </a:r>
          </a:p>
        </p:txBody>
      </p:sp>
    </p:spTree>
    <p:extLst>
      <p:ext uri="{BB962C8B-B14F-4D97-AF65-F5344CB8AC3E}">
        <p14:creationId xmlns:p14="http://schemas.microsoft.com/office/powerpoint/2010/main" val="181057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E16312-C487-B321-2391-3CA4B58D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5" dirty="0"/>
              <a:t>Централизованные</a:t>
            </a:r>
            <a:r>
              <a:rPr lang="ru-RU" spc="10" dirty="0"/>
              <a:t> </a:t>
            </a:r>
            <a:r>
              <a:rPr lang="en-GB" spc="-5" dirty="0"/>
              <a:t>VCS</a:t>
            </a:r>
            <a:endParaRPr lang="x-none" dirty="0"/>
          </a:p>
        </p:txBody>
      </p:sp>
      <p:pic>
        <p:nvPicPr>
          <p:cNvPr id="1026" name="Picture 2" descr="Схема централизованного управления версиями">
            <a:extLst>
              <a:ext uri="{FF2B5EF4-FFF2-40B4-BE49-F238E27FC236}">
                <a16:creationId xmlns="" xmlns:a16="http://schemas.microsoft.com/office/drawing/2014/main" id="{157244F7-C96C-26C8-DBFA-897FCF13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159" y="1317763"/>
            <a:ext cx="3960217" cy="31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F4F3FD5-E552-E94C-4E42-E73E6192ACA9}"/>
              </a:ext>
            </a:extLst>
          </p:cNvPr>
          <p:cNvSpPr txBox="1"/>
          <p:nvPr/>
        </p:nvSpPr>
        <p:spPr>
          <a:xfrm>
            <a:off x="311426" y="1389224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/>
              <a:t>Принципы работы:</a:t>
            </a:r>
          </a:p>
          <a:p>
            <a:pPr marL="342900" indent="-342900">
              <a:buFont typeface="+mj-lt"/>
              <a:buAutoNum type="arabicPeriod"/>
            </a:pPr>
            <a:endParaRPr lang="x-none" dirty="0"/>
          </a:p>
          <a:p>
            <a:pPr marL="342900" indent="-342900">
              <a:buFont typeface="+mj-lt"/>
              <a:buAutoNum type="arabicPeriod"/>
            </a:pPr>
            <a:r>
              <a:rPr lang="x-none" dirty="0"/>
              <a:t>Одно основное хранилище</a:t>
            </a:r>
            <a:r>
              <a:rPr lang="ru-RU" dirty="0"/>
              <a:t> </a:t>
            </a:r>
            <a:r>
              <a:rPr lang="x-none" dirty="0"/>
              <a:t>всего проекта ( является</a:t>
            </a:r>
            <a:r>
              <a:rPr lang="ru-RU" dirty="0"/>
              <a:t> </a:t>
            </a:r>
            <a:r>
              <a:rPr lang="x-none" dirty="0"/>
              <a:t>уязвимым местом всей  системы )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x-none" dirty="0"/>
              <a:t>Каждый пользователь копирует себе необходимые ему файлы</a:t>
            </a:r>
            <a:r>
              <a:rPr lang="ru-RU" dirty="0"/>
              <a:t> </a:t>
            </a:r>
            <a:r>
              <a:rPr lang="x-none" dirty="0"/>
              <a:t>из этого репозитория, изменяет</a:t>
            </a:r>
            <a:r>
              <a:rPr lang="ru-RU" dirty="0"/>
              <a:t> </a:t>
            </a:r>
            <a:r>
              <a:rPr lang="x-none" dirty="0"/>
              <a:t>и, затем, добавляет свои  изменения обратно</a:t>
            </a:r>
          </a:p>
          <a:p>
            <a:endParaRPr lang="x-none" dirty="0"/>
          </a:p>
          <a:p>
            <a:r>
              <a:rPr lang="ru-RU" dirty="0"/>
              <a:t>К</a:t>
            </a:r>
            <a:r>
              <a:rPr lang="x-none" dirty="0"/>
              <a:t>ним относятся: Subversion, CVS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5162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E16312-C487-B321-2391-3CA4B58D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5" dirty="0"/>
              <a:t>Централизованные</a:t>
            </a:r>
            <a:r>
              <a:rPr lang="ru-RU" spc="10" dirty="0"/>
              <a:t> </a:t>
            </a:r>
            <a:r>
              <a:rPr lang="en-GB" spc="-5" dirty="0"/>
              <a:t>VCS</a:t>
            </a:r>
            <a:endParaRPr lang="x-none" dirty="0"/>
          </a:p>
        </p:txBody>
      </p:sp>
      <p:pic>
        <p:nvPicPr>
          <p:cNvPr id="3074" name="Picture 2" descr="Схема распределенной системы управления версиями">
            <a:extLst>
              <a:ext uri="{FF2B5EF4-FFF2-40B4-BE49-F238E27FC236}">
                <a16:creationId xmlns="" xmlns:a16="http://schemas.microsoft.com/office/drawing/2014/main" id="{344B1FF5-BD84-3D79-0CDB-5AD9946A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95" y="968762"/>
            <a:ext cx="3535155" cy="398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8BF665-BEC3-1C48-AEE2-BDCD3D1866DE}"/>
              </a:ext>
            </a:extLst>
          </p:cNvPr>
          <p:cNvSpPr txBox="1"/>
          <p:nvPr/>
        </p:nvSpPr>
        <p:spPr>
          <a:xfrm>
            <a:off x="172767" y="1298058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</a:t>
            </a:r>
            <a:r>
              <a:rPr lang="x-none" dirty="0"/>
              <a:t>ля устранения единой точки отказа  спользуются распределенные VCS.</a:t>
            </a:r>
          </a:p>
          <a:p>
            <a:endParaRPr lang="x-none" dirty="0"/>
          </a:p>
          <a:p>
            <a:r>
              <a:rPr lang="ru-RU" dirty="0"/>
              <a:t>О</a:t>
            </a:r>
            <a:r>
              <a:rPr lang="x-none" dirty="0"/>
              <a:t>ни подразумевают, что клиент скачает себе</a:t>
            </a:r>
            <a:r>
              <a:rPr lang="ru-RU" dirty="0"/>
              <a:t> весь репозиторий целиком вместо скачивания</a:t>
            </a:r>
          </a:p>
          <a:p>
            <a:r>
              <a:rPr lang="ru-RU" dirty="0"/>
              <a:t>конкретных интересующих клиента файлов.</a:t>
            </a:r>
          </a:p>
          <a:p>
            <a:endParaRPr lang="ru-RU" dirty="0"/>
          </a:p>
          <a:p>
            <a:r>
              <a:rPr lang="ru-RU" dirty="0"/>
              <a:t>Если умрет любая копия репозитория, то это не  приведет к потере кодовой базы, поскольку он  может быть восстановлена с компьютера  любого разработчика. Каждая копия является  полным дубликатом (бэкапом) данных.</a:t>
            </a:r>
          </a:p>
          <a:p>
            <a:r>
              <a:rPr lang="ru-RU" dirty="0"/>
              <a:t>ним относятся: </a:t>
            </a:r>
            <a:r>
              <a:rPr lang="en-GB" dirty="0"/>
              <a:t>Git, Mercurial</a:t>
            </a:r>
          </a:p>
          <a:p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418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Система контроля версий - </a:t>
            </a:r>
            <a:r>
              <a:rPr lang="ru-RU" dirty="0" err="1"/>
              <a:t>Git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73B88A-9074-7E04-B40E-4B0D84B861B2}"/>
              </a:ext>
            </a:extLst>
          </p:cNvPr>
          <p:cNvSpPr txBox="1"/>
          <p:nvPr/>
        </p:nvSpPr>
        <p:spPr>
          <a:xfrm>
            <a:off x="384312" y="1464507"/>
            <a:ext cx="4961467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/>
              <a:t>Git — </a:t>
            </a:r>
            <a:r>
              <a:rPr lang="ru-RU" sz="2400" dirty="0"/>
              <a:t>распределённая система управления версиями. Проект был создан </a:t>
            </a:r>
            <a:r>
              <a:rPr lang="ru-RU" sz="2400" dirty="0" err="1"/>
              <a:t>Линусо</a:t>
            </a:r>
            <a:r>
              <a:rPr lang="en-GB" sz="2400" dirty="0"/>
              <a:t>a</a:t>
            </a:r>
            <a:r>
              <a:rPr lang="ru-RU" sz="2400" dirty="0"/>
              <a:t>м </a:t>
            </a:r>
            <a:r>
              <a:rPr lang="ru-RU" sz="2400" dirty="0" err="1"/>
              <a:t>Торвальдсом</a:t>
            </a:r>
            <a:r>
              <a:rPr lang="ru-RU" sz="2400" dirty="0"/>
              <a:t> для управления разработкой ядра </a:t>
            </a:r>
            <a:r>
              <a:rPr lang="en-GB" sz="2400" dirty="0"/>
              <a:t>Linux, </a:t>
            </a:r>
            <a:r>
              <a:rPr lang="ru-RU" sz="2400" dirty="0"/>
              <a:t>первая версия выпущена 7 апреля 2005 года. На сегодняшний день его поддерживает </a:t>
            </a:r>
            <a:r>
              <a:rPr lang="ru-RU" sz="2400" dirty="0" err="1"/>
              <a:t>Джунио</a:t>
            </a:r>
            <a:r>
              <a:rPr lang="ru-RU" sz="2400" dirty="0"/>
              <a:t> </a:t>
            </a:r>
            <a:r>
              <a:rPr lang="ru-RU" sz="2400" dirty="0" err="1"/>
              <a:t>Хамано</a:t>
            </a:r>
            <a:r>
              <a:rPr lang="ru-RU" sz="2400" dirty="0"/>
              <a:t>.</a:t>
            </a:r>
          </a:p>
        </p:txBody>
      </p:sp>
      <p:pic>
        <p:nvPicPr>
          <p:cNvPr id="5" name="Google Shape;180;p2">
            <a:extLst>
              <a:ext uri="{FF2B5EF4-FFF2-40B4-BE49-F238E27FC236}">
                <a16:creationId xmlns="" xmlns:a16="http://schemas.microsoft.com/office/drawing/2014/main" id="{CAC5CA70-EFE2-7CF8-FB3B-2E9E47203C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1304" y="2137930"/>
            <a:ext cx="3253001" cy="1255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9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контроля версий - </a:t>
            </a:r>
            <a:r>
              <a:rPr lang="ru-RU" dirty="0" err="1"/>
              <a:t>Subversion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8CFA5E6-2404-3343-4331-C3C598BEA387}"/>
              </a:ext>
            </a:extLst>
          </p:cNvPr>
          <p:cNvSpPr txBox="1"/>
          <p:nvPr/>
        </p:nvSpPr>
        <p:spPr>
          <a:xfrm>
            <a:off x="164592" y="1943886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GB" sz="2000" dirty="0"/>
              <a:t>Subversion — </a:t>
            </a:r>
            <a:r>
              <a:rPr lang="ru-RU" sz="2000" dirty="0"/>
              <a:t>свободная централизованная система управления версиями, официально выпущенная в 2004 году компанией </a:t>
            </a:r>
            <a:r>
              <a:rPr lang="en-GB" sz="2000" dirty="0" err="1"/>
              <a:t>CollabNet</a:t>
            </a:r>
            <a:r>
              <a:rPr lang="en-GB" sz="2000" dirty="0"/>
              <a:t>. </a:t>
            </a:r>
            <a:r>
              <a:rPr lang="ru-RU" sz="2000" dirty="0"/>
              <a:t>С 2010 года </a:t>
            </a:r>
            <a:r>
              <a:rPr lang="en-GB" sz="2000" dirty="0"/>
              <a:t>Subversion </a:t>
            </a:r>
            <a:r>
              <a:rPr lang="ru-RU" sz="2000" dirty="0"/>
              <a:t>является одним из проектов </a:t>
            </a:r>
            <a:r>
              <a:rPr lang="en-GB" sz="2000" dirty="0"/>
              <a:t>Apache Software Foundation </a:t>
            </a:r>
            <a:r>
              <a:rPr lang="ru-RU" sz="2000" dirty="0"/>
              <a:t>и официально называется </a:t>
            </a:r>
            <a:r>
              <a:rPr lang="en-GB" sz="2000" dirty="0"/>
              <a:t>Apache Subversion.</a:t>
            </a:r>
          </a:p>
        </p:txBody>
      </p:sp>
      <p:pic>
        <p:nvPicPr>
          <p:cNvPr id="6" name="Google Shape;187;p3">
            <a:extLst>
              <a:ext uri="{FF2B5EF4-FFF2-40B4-BE49-F238E27FC236}">
                <a16:creationId xmlns="" xmlns:a16="http://schemas.microsoft.com/office/drawing/2014/main" id="{DEE6655F-F915-74BA-E04C-65BF4EC2C0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6592" y="811673"/>
            <a:ext cx="4064509" cy="3620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Принцип работы </a:t>
            </a:r>
            <a:r>
              <a:rPr lang="ru-RU" dirty="0" err="1"/>
              <a:t>Git</a:t>
            </a:r>
            <a:endParaRPr dirty="0"/>
          </a:p>
        </p:txBody>
      </p:sp>
      <p:pic>
        <p:nvPicPr>
          <p:cNvPr id="5" name="Google Shape;214;p7">
            <a:extLst>
              <a:ext uri="{FF2B5EF4-FFF2-40B4-BE49-F238E27FC236}">
                <a16:creationId xmlns="" xmlns:a16="http://schemas.microsoft.com/office/drawing/2014/main" id="{5D54A08A-1AEE-A016-2196-55681BFA15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525" y="1010122"/>
            <a:ext cx="5402949" cy="3458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2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err="1"/>
              <a:t>Git</a:t>
            </a:r>
            <a:r>
              <a:rPr lang="ru-RU" dirty="0"/>
              <a:t> в реальности</a:t>
            </a:r>
            <a:endParaRPr dirty="0"/>
          </a:p>
        </p:txBody>
      </p:sp>
      <p:pic>
        <p:nvPicPr>
          <p:cNvPr id="2" name="Google Shape;220;p8">
            <a:extLst>
              <a:ext uri="{FF2B5EF4-FFF2-40B4-BE49-F238E27FC236}">
                <a16:creationId xmlns="" xmlns:a16="http://schemas.microsoft.com/office/drawing/2014/main" id="{BC8D6961-C211-6FC5-E02F-866849659D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5257" y="1043493"/>
            <a:ext cx="5148955" cy="3872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36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Теория </a:t>
            </a:r>
            <a:r>
              <a:rPr lang="ru-RU" dirty="0" err="1"/>
              <a:t>Git</a:t>
            </a:r>
            <a:r>
              <a:rPr lang="ru-RU" dirty="0"/>
              <a:t>: разработка новых возможностей</a:t>
            </a:r>
            <a:endParaRPr dirty="0"/>
          </a:p>
        </p:txBody>
      </p:sp>
      <p:pic>
        <p:nvPicPr>
          <p:cNvPr id="2" name="Google Shape;226;p9">
            <a:extLst>
              <a:ext uri="{FF2B5EF4-FFF2-40B4-BE49-F238E27FC236}">
                <a16:creationId xmlns="" xmlns:a16="http://schemas.microsoft.com/office/drawing/2014/main" id="{362A11F7-3ACD-3087-1D19-86394E3BC3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5454" y="1294631"/>
            <a:ext cx="5657554" cy="3399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183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120</TotalTime>
  <Words>275</Words>
  <Application>Microsoft Office PowerPoint</Application>
  <PresentationFormat>Экран (16:9)</PresentationFormat>
  <Paragraphs>47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Franklin Gothic Book</vt:lpstr>
      <vt:lpstr>Calibri</vt:lpstr>
      <vt:lpstr>Wingdings 2</vt:lpstr>
      <vt:lpstr>Roboto</vt:lpstr>
      <vt:lpstr>Техническая</vt:lpstr>
      <vt:lpstr>Цель урока: </vt:lpstr>
      <vt:lpstr>Знакомо?</vt:lpstr>
      <vt:lpstr>Централизованные VCS</vt:lpstr>
      <vt:lpstr>Централизованные VCS</vt:lpstr>
      <vt:lpstr>Система контроля версий - Git</vt:lpstr>
      <vt:lpstr>Система контроля версий - Subversion</vt:lpstr>
      <vt:lpstr>Принцип работы Git</vt:lpstr>
      <vt:lpstr>Git в реальности</vt:lpstr>
      <vt:lpstr>Теория Git: разработка новых возможностей</vt:lpstr>
      <vt:lpstr>Теория Git: классическое слияние веток</vt:lpstr>
      <vt:lpstr>Теория Git: разница 2 подходов слиянии веток</vt:lpstr>
      <vt:lpstr>Процесс создания и синхронизации изменений</vt:lpstr>
      <vt:lpstr>Установка и настройка Git</vt:lpstr>
      <vt:lpstr>Презентация PowerPoint</vt:lpstr>
      <vt:lpstr>Установка GitHub Deskto</vt:lpstr>
      <vt:lpstr>Установка GitHub Extension for VS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Chii</dc:creator>
  <cp:lastModifiedBy>HP-85</cp:lastModifiedBy>
  <cp:revision>6</cp:revision>
  <dcterms:created xsi:type="dcterms:W3CDTF">2021-12-09T12:13:26Z</dcterms:created>
  <dcterms:modified xsi:type="dcterms:W3CDTF">2022-09-26T14:52:02Z</dcterms:modified>
</cp:coreProperties>
</file>