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82" r:id="rId17"/>
    <p:sldId id="273" r:id="rId18"/>
    <p:sldId id="272" r:id="rId19"/>
    <p:sldId id="261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942" autoAdjust="0"/>
  </p:normalViewPr>
  <p:slideViewPr>
    <p:cSldViewPr snapToGrid="0">
      <p:cViewPr>
        <p:scale>
          <a:sx n="75" d="100"/>
          <a:sy n="75" d="100"/>
        </p:scale>
        <p:origin x="54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0F74C-BD95-46F1-8D97-5EEFCDB6DD8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063B5-F7D8-4CBC-BF94-A766FDD1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r>
              <a:rPr lang="en-US" dirty="0" smtClean="0"/>
              <a:t> = output a text</a:t>
            </a:r>
          </a:p>
          <a:p>
            <a:r>
              <a:rPr lang="en-US" dirty="0" err="1" smtClean="0"/>
              <a:t>ScrollView</a:t>
            </a:r>
            <a:r>
              <a:rPr lang="en-US" baseline="0" dirty="0" smtClean="0"/>
              <a:t> = make the page scrollable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= input field</a:t>
            </a:r>
          </a:p>
          <a:p>
            <a:r>
              <a:rPr lang="en-US" dirty="0" smtClean="0"/>
              <a:t>Button</a:t>
            </a:r>
            <a:r>
              <a:rPr lang="en-US" baseline="0" dirty="0" smtClean="0"/>
              <a:t> = standard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r>
              <a:rPr lang="en-US" dirty="0" smtClean="0"/>
              <a:t>Duplicate</a:t>
            </a:r>
            <a:r>
              <a:rPr lang="en-US" baseline="0" dirty="0" smtClean="0"/>
              <a:t> the above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function</a:t>
            </a:r>
            <a:r>
              <a:rPr lang="en-US" baseline="0" dirty="0" smtClean="0"/>
              <a:t> of the: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onCreate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setContentView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R.layout.activity_main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63B5-F7D8-4CBC-BF94-A766FDD142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A843-FB8B-4221-8360-2D129644445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6590-9B5A-423A-BEFA-DB1CFB28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br>
              <a:rPr lang="en-US" sz="4800" dirty="0" smtClean="0"/>
            </a:br>
            <a:r>
              <a:rPr lang="en-US" sz="4800" dirty="0" smtClean="0"/>
              <a:t>- Project -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9800" y="1244600"/>
            <a:ext cx="9613900" cy="3606800"/>
            <a:chOff x="2209800" y="1244600"/>
            <a:chExt cx="9613900" cy="360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4621" t="12820" r="39069" b="35165"/>
            <a:stretch/>
          </p:blipFill>
          <p:spPr>
            <a:xfrm>
              <a:off x="7099300" y="1244600"/>
              <a:ext cx="4724400" cy="3606800"/>
            </a:xfrm>
            <a:prstGeom prst="rect">
              <a:avLst/>
            </a:prstGeom>
          </p:spPr>
        </p:pic>
        <p:sp>
          <p:nvSpPr>
            <p:cNvPr id="6" name="Left Brace 5"/>
            <p:cNvSpPr/>
            <p:nvPr/>
          </p:nvSpPr>
          <p:spPr>
            <a:xfrm>
              <a:off x="2374900" y="2019300"/>
              <a:ext cx="4559300" cy="2578100"/>
            </a:xfrm>
            <a:prstGeom prst="leftBrace">
              <a:avLst>
                <a:gd name="adj1" fmla="val 0"/>
                <a:gd name="adj2" fmla="val 49015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7935" y="3421463"/>
              <a:ext cx="75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Views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2863334"/>
              <a:ext cx="825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Layout</a:t>
              </a:r>
              <a:endParaRPr lang="en-US" b="1" dirty="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5442728" y="3232666"/>
              <a:ext cx="1974072" cy="1116258"/>
            </a:xfrm>
            <a:prstGeom prst="leftBrace">
              <a:avLst>
                <a:gd name="adj1" fmla="val 0"/>
                <a:gd name="adj2" fmla="val 49015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69628" y="3826831"/>
            <a:ext cx="179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that the user can see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07378" y="3365166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placement of the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00" y="365125"/>
            <a:ext cx="2730500" cy="1325563"/>
          </a:xfrm>
        </p:spPr>
        <p:txBody>
          <a:bodyPr/>
          <a:lstStyle/>
          <a:p>
            <a:pPr algn="r"/>
            <a:r>
              <a:rPr lang="en-US" dirty="0" smtClean="0"/>
              <a:t>UI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Characteristic of layout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Id</a:t>
            </a:r>
            <a:endParaRPr lang="en-US" dirty="0"/>
          </a:p>
          <a:p>
            <a:pPr lvl="2"/>
            <a:r>
              <a:rPr lang="en-US" dirty="0"/>
              <a:t>Width</a:t>
            </a:r>
          </a:p>
          <a:p>
            <a:pPr lvl="2"/>
            <a:r>
              <a:rPr lang="en-US" dirty="0"/>
              <a:t>Height</a:t>
            </a:r>
          </a:p>
          <a:p>
            <a:pPr lvl="2"/>
            <a:r>
              <a:rPr lang="en-US" dirty="0"/>
              <a:t>Margin</a:t>
            </a:r>
          </a:p>
          <a:p>
            <a:pPr lvl="2"/>
            <a:r>
              <a:rPr lang="en-US" dirty="0"/>
              <a:t>Padding</a:t>
            </a:r>
            <a:endParaRPr lang="en-US" dirty="0" smtClean="0"/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Visible or not</a:t>
            </a:r>
          </a:p>
          <a:p>
            <a:r>
              <a:rPr lang="en-US" b="1" dirty="0" smtClean="0"/>
              <a:t>Types of layout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pPr lvl="1"/>
            <a:r>
              <a:rPr lang="en-US" dirty="0" err="1" smtClean="0"/>
              <a:t>DrawerLayout</a:t>
            </a:r>
            <a:r>
              <a:rPr lang="en-US" dirty="0" smtClean="0"/>
              <a:t> ***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97664" y="1824151"/>
            <a:ext cx="7031263" cy="4120649"/>
            <a:chOff x="4697664" y="1824151"/>
            <a:chExt cx="7031263" cy="4120649"/>
          </a:xfrm>
        </p:grpSpPr>
        <p:grpSp>
          <p:nvGrpSpPr>
            <p:cNvPr id="13" name="Group 12"/>
            <p:cNvGrpSpPr/>
            <p:nvPr/>
          </p:nvGrpSpPr>
          <p:grpSpPr>
            <a:xfrm>
              <a:off x="4697664" y="1825625"/>
              <a:ext cx="7031263" cy="4119175"/>
              <a:chOff x="4697664" y="1825625"/>
              <a:chExt cx="7031263" cy="4119175"/>
            </a:xfrm>
          </p:grpSpPr>
          <p:sp>
            <p:nvSpPr>
              <p:cNvPr id="5" name="Shape 547"/>
              <p:cNvSpPr txBox="1"/>
              <p:nvPr/>
            </p:nvSpPr>
            <p:spPr>
              <a:xfrm>
                <a:off x="9776702" y="4270601"/>
                <a:ext cx="1952225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2000" dirty="0"/>
                  <a:t>LinearLayout</a:t>
                </a:r>
              </a:p>
            </p:txBody>
          </p:sp>
          <p:sp>
            <p:nvSpPr>
              <p:cNvPr id="8" name="Shape 548"/>
              <p:cNvSpPr txBox="1"/>
              <p:nvPr/>
            </p:nvSpPr>
            <p:spPr>
              <a:xfrm>
                <a:off x="7594641" y="5372100"/>
                <a:ext cx="1952225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/>
                  <a:t>RelativeLayout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697664" y="1825625"/>
                <a:ext cx="2497952" cy="3044437"/>
                <a:chOff x="4697664" y="1825625"/>
                <a:chExt cx="2497952" cy="304443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7379"/>
                <a:stretch/>
              </p:blipFill>
              <p:spPr>
                <a:xfrm>
                  <a:off x="4697664" y="1825625"/>
                  <a:ext cx="2497952" cy="23368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1" name="Shape 548"/>
                <p:cNvSpPr txBox="1"/>
                <p:nvPr/>
              </p:nvSpPr>
              <p:spPr>
                <a:xfrm>
                  <a:off x="4697664" y="4297362"/>
                  <a:ext cx="2497952" cy="5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 sz="2000" dirty="0" smtClean="0"/>
                    <a:t>DrawerLayout</a:t>
                  </a:r>
                  <a:endParaRPr lang="en" sz="2000" dirty="0"/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640" y="2501239"/>
              <a:ext cx="1731631" cy="287086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702" y="1824151"/>
              <a:ext cx="1722389" cy="2446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2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4300" y="365125"/>
            <a:ext cx="2349500" cy="1325563"/>
          </a:xfrm>
        </p:spPr>
        <p:txBody>
          <a:bodyPr/>
          <a:lstStyle/>
          <a:p>
            <a:pPr algn="r"/>
            <a:r>
              <a:rPr lang="en-US" dirty="0" smtClean="0"/>
              <a:t>UI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Characteristic of views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Width</a:t>
            </a:r>
          </a:p>
          <a:p>
            <a:pPr lvl="2"/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Margin</a:t>
            </a:r>
          </a:p>
          <a:p>
            <a:pPr lvl="2"/>
            <a:r>
              <a:rPr lang="en-US" dirty="0" smtClean="0"/>
              <a:t>Padding 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Visible or not</a:t>
            </a:r>
          </a:p>
          <a:p>
            <a:r>
              <a:rPr lang="en-US" b="1" dirty="0" smtClean="0"/>
              <a:t>Types of views</a:t>
            </a:r>
          </a:p>
          <a:p>
            <a:pPr lvl="1"/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r>
              <a:rPr lang="en-US" dirty="0" err="1" smtClean="0"/>
              <a:t>EditTextView</a:t>
            </a:r>
            <a:endParaRPr lang="en-US" dirty="0" smtClean="0"/>
          </a:p>
          <a:p>
            <a:pPr lvl="1"/>
            <a:r>
              <a:rPr lang="en-US" dirty="0" err="1" smtClean="0"/>
              <a:t>ButtonView</a:t>
            </a:r>
            <a:endParaRPr lang="en-US" dirty="0" smtClean="0"/>
          </a:p>
          <a:p>
            <a:pPr lvl="1"/>
            <a:r>
              <a:rPr lang="en-US" dirty="0" err="1" smtClean="0"/>
              <a:t>ScrollView</a:t>
            </a:r>
            <a:r>
              <a:rPr lang="en-US" dirty="0" smtClean="0"/>
              <a:t> ***</a:t>
            </a:r>
            <a:endParaRPr lang="en-US" dirty="0"/>
          </a:p>
        </p:txBody>
      </p:sp>
      <p:pic>
        <p:nvPicPr>
          <p:cNvPr id="6" name="Shape 408"/>
          <p:cNvPicPr preferRelativeResize="0"/>
          <p:nvPr/>
        </p:nvPicPr>
        <p:blipFill rotWithShape="1">
          <a:blip r:embed="rId2">
            <a:alphaModFix/>
          </a:blip>
          <a:srcRect t="1" b="-1644"/>
          <a:stretch/>
        </p:blipFill>
        <p:spPr>
          <a:xfrm>
            <a:off x="4780637" y="2094562"/>
            <a:ext cx="5642375" cy="320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1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00" y="365125"/>
            <a:ext cx="4584700" cy="1325563"/>
          </a:xfrm>
        </p:spPr>
        <p:txBody>
          <a:bodyPr/>
          <a:lstStyle/>
          <a:p>
            <a:pPr algn="r"/>
            <a:r>
              <a:rPr lang="en-US" dirty="0" smtClean="0"/>
              <a:t>UI View properties</a:t>
            </a:r>
            <a:endParaRPr lang="en-US" dirty="0"/>
          </a:p>
        </p:txBody>
      </p:sp>
      <p:sp>
        <p:nvSpPr>
          <p:cNvPr id="4" name="Shape 4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 smtClean="0">
                <a:latin typeface="Consolas"/>
                <a:ea typeface="Consolas"/>
                <a:cs typeface="Consolas"/>
                <a:sym typeface="Consolas"/>
              </a:rPr>
              <a:t>Syntax: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"&lt;property_value&gt;"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layout_width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b="1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"@+id/view_id"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"@+id/show_count</a:t>
            </a:r>
            <a:r>
              <a:rPr lang="en" sz="2000" dirty="0" smtClean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2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***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&lt;property_name&gt;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"@&lt;resource_type&gt;/resource_id"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"@string/button_label_next"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939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0" y="365125"/>
            <a:ext cx="4762500" cy="1325563"/>
          </a:xfrm>
        </p:spPr>
        <p:txBody>
          <a:bodyPr/>
          <a:lstStyle/>
          <a:p>
            <a:pPr algn="r"/>
            <a:r>
              <a:rPr lang="en-US" dirty="0" smtClean="0"/>
              <a:t>Example of UI Views</a:t>
            </a:r>
            <a:endParaRPr lang="en-US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573767" y="2739481"/>
            <a:ext cx="6199133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view inside of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(1 view only) --&gt;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4200" y="1690688"/>
            <a:ext cx="4802918" cy="3412358"/>
            <a:chOff x="384998" y="2436314"/>
            <a:chExt cx="4802918" cy="3412358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84998" y="4894565"/>
              <a:ext cx="4802918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TextView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b="75434"/>
            <a:stretch/>
          </p:blipFill>
          <p:spPr>
            <a:xfrm>
              <a:off x="384998" y="2436314"/>
              <a:ext cx="4802918" cy="2097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5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226300" y="1830461"/>
            <a:ext cx="4480715" cy="3430347"/>
            <a:chOff x="685800" y="2024313"/>
            <a:chExt cx="4480715" cy="3430347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685800" y="4500553"/>
              <a:ext cx="4480714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&lt;Button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"Button"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b="70728"/>
            <a:stretch/>
          </p:blipFill>
          <p:spPr>
            <a:xfrm>
              <a:off x="685801" y="2024313"/>
              <a:ext cx="4480714" cy="233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607282" y="1830461"/>
            <a:ext cx="4802918" cy="3412357"/>
            <a:chOff x="6550882" y="2436315"/>
            <a:chExt cx="4802918" cy="3412357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50882" y="4894565"/>
              <a:ext cx="4802918" cy="954107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"Edit Text View"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b="72906"/>
            <a:stretch/>
          </p:blipFill>
          <p:spPr>
            <a:xfrm>
              <a:off x="6550882" y="2436315"/>
              <a:ext cx="4802918" cy="2313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194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51" y="2667000"/>
            <a:ext cx="3639889" cy="25495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91300" y="365125"/>
            <a:ext cx="4762500" cy="1325563"/>
          </a:xfrm>
        </p:spPr>
        <p:txBody>
          <a:bodyPr/>
          <a:lstStyle/>
          <a:p>
            <a:pPr algn="r"/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4499" y="365125"/>
            <a:ext cx="7917552" cy="6117728"/>
            <a:chOff x="0" y="1821905"/>
            <a:chExt cx="7917552" cy="61177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21905"/>
              <a:ext cx="2396451" cy="423862"/>
            </a:xfrm>
            <a:prstGeom prst="rect">
              <a:avLst/>
            </a:prstGeom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2245767"/>
              <a:ext cx="7917552" cy="5693866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&lt;?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 version=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"1.0"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encoding=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"utf-8"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?&gt;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LinearLayout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/res/android"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:orientation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"vertical"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app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apk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/res-auto"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xmlns: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"http://schemas.android.com/tools"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tools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:context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com.seladanghijau.androidtutorial.MainActivity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TextView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"Android Tutorial"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:layout_margin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"10dp"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:gravity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center_horizontal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:textColor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"#000000"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:textStyle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"bold"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:textSize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"30sp"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LinearLayout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Right Bracket 10"/>
          <p:cNvSpPr/>
          <p:nvPr/>
        </p:nvSpPr>
        <p:spPr>
          <a:xfrm>
            <a:off x="4978400" y="2933700"/>
            <a:ext cx="292100" cy="1816100"/>
          </a:xfrm>
          <a:prstGeom prst="righ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5181600" y="4953000"/>
            <a:ext cx="241300" cy="927100"/>
          </a:xfrm>
          <a:prstGeom prst="rightBracke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48300" y="4368800"/>
            <a:ext cx="3251200" cy="1066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flipV="1">
            <a:off x="5270500" y="3733800"/>
            <a:ext cx="3822700" cy="1079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825"/>
          <a:stretch/>
        </p:blipFill>
        <p:spPr>
          <a:xfrm>
            <a:off x="2880740" y="555625"/>
            <a:ext cx="5874174" cy="55530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4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3474" y="365125"/>
            <a:ext cx="3150326" cy="1325563"/>
          </a:xfrm>
        </p:spPr>
        <p:txBody>
          <a:bodyPr/>
          <a:lstStyle/>
          <a:p>
            <a:pPr algn="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Predefined</a:t>
            </a:r>
          </a:p>
          <a:p>
            <a:pPr lvl="1"/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Bundle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defined</a:t>
            </a:r>
            <a:endParaRPr lang="en-US" dirty="0" smtClean="0"/>
          </a:p>
          <a:p>
            <a:pPr lvl="1"/>
            <a:r>
              <a:rPr lang="en-US" dirty="0" smtClean="0"/>
              <a:t>Activity **</a:t>
            </a:r>
          </a:p>
          <a:p>
            <a:pPr lvl="2"/>
            <a:r>
              <a:rPr lang="en-US" dirty="0" err="1" smtClean="0"/>
              <a:t>AsyncTask</a:t>
            </a:r>
            <a:r>
              <a:rPr lang="en-US" dirty="0" smtClean="0"/>
              <a:t> Activity **</a:t>
            </a:r>
            <a:endParaRPr lang="en-US" dirty="0" smtClean="0"/>
          </a:p>
          <a:p>
            <a:pPr lvl="1"/>
            <a:r>
              <a:rPr lang="en-US" dirty="0" smtClean="0"/>
              <a:t>Fragment</a:t>
            </a:r>
          </a:p>
          <a:p>
            <a:endParaRPr lang="en-US" dirty="0" smtClean="0"/>
          </a:p>
          <a:p>
            <a:r>
              <a:rPr lang="en-US" dirty="0" smtClean="0"/>
              <a:t>All are Java Classes ***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67913" y="2129770"/>
            <a:ext cx="5985888" cy="3743047"/>
            <a:chOff x="6772275" y="1690688"/>
            <a:chExt cx="4581525" cy="2864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2275" y="1690688"/>
              <a:ext cx="4581525" cy="24955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72275" y="4186238"/>
              <a:ext cx="458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Activity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6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246" y="365125"/>
            <a:ext cx="4652554" cy="1325563"/>
          </a:xfrm>
        </p:spPr>
        <p:txBody>
          <a:bodyPr/>
          <a:lstStyle/>
          <a:p>
            <a:pPr algn="r"/>
            <a:r>
              <a:rPr lang="en-US" dirty="0" smtClean="0"/>
              <a:t>Create New Project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965" y="1825625"/>
            <a:ext cx="7344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6667500" cy="1325563"/>
          </a:xfrm>
        </p:spPr>
        <p:txBody>
          <a:bodyPr/>
          <a:lstStyle/>
          <a:p>
            <a:pPr algn="r"/>
            <a:r>
              <a:rPr lang="en-US" dirty="0" smtClean="0"/>
              <a:t>Connect UI with component &amp; do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Initialize ID for every Views that should do something when activated.</a:t>
            </a:r>
          </a:p>
          <a:p>
            <a:pPr lvl="1"/>
            <a:r>
              <a:rPr lang="en-US" altLang="ko-KR" dirty="0"/>
              <a:t>Initialize views in </a:t>
            </a:r>
            <a:r>
              <a:rPr lang="en-US" altLang="ko-KR" dirty="0" smtClean="0"/>
              <a:t>component.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OnClickListener</a:t>
            </a:r>
            <a:r>
              <a:rPr lang="en-US" dirty="0" smtClean="0"/>
              <a:t> class to the UI’s activity class.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</a:t>
            </a:r>
            <a:r>
              <a:rPr lang="en-US" dirty="0" smtClean="0"/>
              <a:t>() method in UI’s activity class.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OnClickListener</a:t>
            </a:r>
            <a:r>
              <a:rPr lang="en-US" dirty="0" smtClean="0"/>
              <a:t> for actionable View.</a:t>
            </a:r>
          </a:p>
          <a:p>
            <a:pPr lvl="1"/>
            <a:r>
              <a:rPr lang="en-US" dirty="0" smtClean="0"/>
              <a:t>Implement the action for that view in </a:t>
            </a:r>
            <a:r>
              <a:rPr lang="en-US" dirty="0" err="1" smtClean="0"/>
              <a:t>OnClick</a:t>
            </a:r>
            <a:r>
              <a:rPr lang="en-US" dirty="0" smtClean="0"/>
              <a:t>()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797300" y="1690688"/>
            <a:ext cx="5257800" cy="4252337"/>
            <a:chOff x="6438900" y="660400"/>
            <a:chExt cx="5257800" cy="4252337"/>
          </a:xfrm>
        </p:grpSpPr>
        <p:grpSp>
          <p:nvGrpSpPr>
            <p:cNvPr id="8" name="Group 7"/>
            <p:cNvGrpSpPr/>
            <p:nvPr/>
          </p:nvGrpSpPr>
          <p:grpSpPr>
            <a:xfrm>
              <a:off x="6438900" y="1157863"/>
              <a:ext cx="5257800" cy="3754874"/>
              <a:chOff x="558800" y="827663"/>
              <a:chExt cx="5257800" cy="3754874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558800" y="827663"/>
                <a:ext cx="4802918" cy="3754874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:hint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"Username"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:hint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"Password"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&lt;Button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"@+id/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"Login"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:layout_width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match_parent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:layout_height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wrap_content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6A875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E8BF6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/&gt;</a:t>
                </a:r>
                <a:endPara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Right Arrow 4"/>
              <p:cNvSpPr/>
              <p:nvPr/>
            </p:nvSpPr>
            <p:spPr>
              <a:xfrm flipH="1">
                <a:off x="4229100" y="1054100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Arrow 5"/>
              <p:cNvSpPr/>
              <p:nvPr/>
            </p:nvSpPr>
            <p:spPr>
              <a:xfrm flipH="1">
                <a:off x="4229100" y="2396858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Arrow 6"/>
              <p:cNvSpPr/>
              <p:nvPr/>
            </p:nvSpPr>
            <p:spPr>
              <a:xfrm flipH="1">
                <a:off x="4229100" y="3585495"/>
                <a:ext cx="1587500" cy="308242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8900" y="660400"/>
              <a:ext cx="2755174" cy="497462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6667500" cy="1325563"/>
          </a:xfrm>
        </p:spPr>
        <p:txBody>
          <a:bodyPr/>
          <a:lstStyle/>
          <a:p>
            <a:pPr algn="r"/>
            <a:r>
              <a:rPr lang="en-US" altLang="ko-KR" dirty="0" smtClean="0"/>
              <a:t>Initialize actionable views’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0" y="365125"/>
            <a:ext cx="6718300" cy="1325563"/>
          </a:xfrm>
        </p:spPr>
        <p:txBody>
          <a:bodyPr/>
          <a:lstStyle/>
          <a:p>
            <a:pPr algn="r"/>
            <a:r>
              <a:rPr lang="en-US" altLang="ko-KR" dirty="0" smtClean="0"/>
              <a:t>Initialize views in component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600" y="2363788"/>
            <a:ext cx="684354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views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612346"/>
            <a:ext cx="3543300" cy="4864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9" idx="1"/>
          </p:cNvCxnSpPr>
          <p:nvPr/>
        </p:nvCxnSpPr>
        <p:spPr>
          <a:xfrm rot="10800000" flipV="1">
            <a:off x="571500" y="2855573"/>
            <a:ext cx="12700" cy="1994458"/>
          </a:xfrm>
          <a:prstGeom prst="bentConnector4">
            <a:avLst>
              <a:gd name="adj1" fmla="val 3100000"/>
              <a:gd name="adj2" fmla="val 10003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/>
          <p:cNvSpPr/>
          <p:nvPr/>
        </p:nvSpPr>
        <p:spPr>
          <a:xfrm>
            <a:off x="623181" y="4494203"/>
            <a:ext cx="317499" cy="743296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159500" y="1940374"/>
            <a:ext cx="5933218" cy="4167633"/>
            <a:chOff x="6159500" y="1267274"/>
            <a:chExt cx="5933218" cy="4167633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7289800" y="1680033"/>
              <a:ext cx="4802918" cy="375487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:hint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"Password"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&lt;Button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"@+id/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:text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"Login"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:layout_width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match_parent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:layout_height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wrap_content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6" idx="1"/>
            </p:cNvCxnSpPr>
            <p:nvPr/>
          </p:nvCxnSpPr>
          <p:spPr>
            <a:xfrm flipH="1">
              <a:off x="6337300" y="2047255"/>
              <a:ext cx="1409700" cy="177384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1"/>
            </p:cNvCxnSpPr>
            <p:nvPr/>
          </p:nvCxnSpPr>
          <p:spPr>
            <a:xfrm flipH="1">
              <a:off x="6590420" y="3325921"/>
              <a:ext cx="1156580" cy="85101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1"/>
            </p:cNvCxnSpPr>
            <p:nvPr/>
          </p:nvCxnSpPr>
          <p:spPr>
            <a:xfrm flipH="1" flipV="1">
              <a:off x="6159500" y="4431387"/>
              <a:ext cx="1509540" cy="20432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747000" y="1901999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47000" y="3180665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9040" y="4490457"/>
              <a:ext cx="3111500" cy="2905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00" y="1267274"/>
              <a:ext cx="2231418" cy="402895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8" y="1951494"/>
            <a:ext cx="2105760" cy="4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365125"/>
            <a:ext cx="8648700" cy="1325563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Implement </a:t>
            </a:r>
            <a:r>
              <a:rPr lang="en-US" sz="3600" dirty="0" err="1"/>
              <a:t>OnClickListener</a:t>
            </a:r>
            <a:r>
              <a:rPr lang="en-US" sz="3600" dirty="0"/>
              <a:t> </a:t>
            </a:r>
            <a:r>
              <a:rPr lang="en-US" sz="3600" dirty="0" smtClean="0"/>
              <a:t>class and </a:t>
            </a:r>
            <a:r>
              <a:rPr lang="en-US" sz="3600" dirty="0" err="1"/>
              <a:t>o</a:t>
            </a:r>
            <a:r>
              <a:rPr lang="en-US" sz="3600" dirty="0" err="1" smtClean="0"/>
              <a:t>nClick</a:t>
            </a:r>
            <a:r>
              <a:rPr lang="en-US" sz="3600" dirty="0" smtClean="0"/>
              <a:t>() method in </a:t>
            </a:r>
            <a:r>
              <a:rPr lang="en-US" sz="3600" dirty="0"/>
              <a:t>the UI’s activity class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013200" y="1733034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Import View class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8279" y="2908300"/>
            <a:ext cx="2716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Implement </a:t>
            </a:r>
            <a:r>
              <a:rPr lang="en-US" dirty="0" err="1" smtClean="0">
                <a:solidFill>
                  <a:srgbClr val="FFFF00"/>
                </a:solidFill>
              </a:rPr>
              <a:t>OnClickListener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from View class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7599" y="5842000"/>
            <a:ext cx="338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Implement </a:t>
            </a:r>
            <a:r>
              <a:rPr lang="en-US" dirty="0" err="1" smtClean="0">
                <a:solidFill>
                  <a:srgbClr val="FFFF00"/>
                </a:solidFill>
              </a:rPr>
              <a:t>onClick</a:t>
            </a:r>
            <a:r>
              <a:rPr lang="en-US" dirty="0" smtClean="0">
                <a:solidFill>
                  <a:srgbClr val="FFFF00"/>
                </a:solidFill>
              </a:rPr>
              <a:t>() method from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OnClickListener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2200" y="916606"/>
            <a:ext cx="9313768" cy="6083227"/>
            <a:chOff x="1092200" y="916606"/>
            <a:chExt cx="9313768" cy="6083227"/>
          </a:xfrm>
        </p:grpSpPr>
        <p:grpSp>
          <p:nvGrpSpPr>
            <p:cNvPr id="9" name="Group 8"/>
            <p:cNvGrpSpPr/>
            <p:nvPr/>
          </p:nvGrpSpPr>
          <p:grpSpPr>
            <a:xfrm>
              <a:off x="1092200" y="1305967"/>
              <a:ext cx="9313768" cy="5693866"/>
              <a:chOff x="1092200" y="1458367"/>
              <a:chExt cx="9313768" cy="5693866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092200" y="1458367"/>
                <a:ext cx="9313768" cy="5693866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android.support.v7.app.AppCompatActivity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android.os.Bundle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android.view.View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android.widget.Button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android.widget.EditText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class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MainActivity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extends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AppCompatActivity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implements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View.OnClickListener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Button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@Override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protected void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onCreate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(Bundle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super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.onCreate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savedInstanceState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setContentView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R.layout.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activity_main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initialize views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etUsername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EditText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etPassword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(Button)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findViewById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R.id.</a:t>
                </a:r>
                <a:r>
                  <a:rPr kumimoji="0" lang="en-US" altLang="en-US" sz="1400" b="0" i="1" u="none" strike="noStrike" cap="none" normalizeH="0" baseline="0" dirty="0" err="1" smtClean="0">
                    <a:ln>
                      <a:noFill/>
                    </a:ln>
                    <a:solidFill>
                      <a:srgbClr val="9876AA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btnLogin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@Override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BB529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CC783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void </a:t>
                </a:r>
                <a:r>
                  <a:rPr kumimoji="0" lang="en-US" alt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FFC66D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onClick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(View v) {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  <a:b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43000" y="1943100"/>
                <a:ext cx="2819400" cy="25400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667500" y="2783929"/>
                <a:ext cx="3378200" cy="276771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85900" y="5994400"/>
                <a:ext cx="3378200" cy="863599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200" y="916606"/>
              <a:ext cx="2105760" cy="421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4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600" y="365125"/>
            <a:ext cx="90932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Implement </a:t>
            </a:r>
            <a:r>
              <a:rPr lang="en-US" sz="3600" dirty="0" err="1"/>
              <a:t>OnClickListener</a:t>
            </a:r>
            <a:r>
              <a:rPr lang="en-US" sz="3600" dirty="0"/>
              <a:t> for actionable </a:t>
            </a:r>
            <a:r>
              <a:rPr lang="en-US" sz="3600" dirty="0" smtClean="0"/>
              <a:t>View and it’s action in </a:t>
            </a:r>
            <a:r>
              <a:rPr lang="en-US" sz="3600" dirty="0" err="1" smtClean="0"/>
              <a:t>onClick</a:t>
            </a:r>
            <a:r>
              <a:rPr lang="en-US" sz="3600" dirty="0"/>
              <a:t>() method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7000" y="1269536"/>
            <a:ext cx="6843540" cy="2544810"/>
            <a:chOff x="0" y="1269536"/>
            <a:chExt cx="6843540" cy="254481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0" y="1690688"/>
              <a:ext cx="6843540" cy="2123658"/>
            </a:xfrm>
            <a:prstGeom prst="rect">
              <a:avLst/>
            </a:prstGeom>
            <a:solidFill>
              <a:srgbClr val="2B2B2B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protected void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onCreate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(Bundle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savedInstanceState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initialize views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EditText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 (Button)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findViewById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initialize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OnClickListener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.setOnClickListener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9536"/>
              <a:ext cx="2105760" cy="421152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5466470" y="3055721"/>
            <a:ext cx="6599884" cy="3652806"/>
            <a:chOff x="5466470" y="3055721"/>
            <a:chExt cx="6599884" cy="3652806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466470" y="3476873"/>
              <a:ext cx="6599884" cy="3231654"/>
            </a:xfrm>
            <a:prstGeom prst="rect">
              <a:avLst/>
            </a:prstGeom>
            <a:solidFill>
              <a:srgbClr val="2B2B2B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BBB52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onClick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(View v) {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switch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v.getId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 {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R.id.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btnLogin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String username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 message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username =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etUsername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 =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etPassword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.getText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toString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message =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"Username = "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 username +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"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 password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Toast.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makeText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this,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Toast.</a:t>
              </a:r>
              <a:r>
                <a:rPr kumimoji="0" lang="en-US" altLang="en-US" sz="1200" b="0" i="1" u="none" strike="noStrike" cap="none" normalizeH="0" baseline="0" dirty="0" err="1" smtClean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LENGTH_SHORT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).show()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break;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6470" y="3055721"/>
              <a:ext cx="2105760" cy="421152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sp>
        <p:nvSpPr>
          <p:cNvPr id="11" name="Rectangle 10"/>
          <p:cNvSpPr/>
          <p:nvPr/>
        </p:nvSpPr>
        <p:spPr>
          <a:xfrm>
            <a:off x="850900" y="3076142"/>
            <a:ext cx="3340100" cy="6272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300" y="4495116"/>
            <a:ext cx="303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listener for login button to listen for user click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2114549" y="3987897"/>
            <a:ext cx="812800" cy="2016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153299" y="3272771"/>
            <a:ext cx="1046539" cy="2921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58918" y="2216740"/>
            <a:ext cx="303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action when the button is clicked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9880" y="6045200"/>
            <a:ext cx="345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will produce a popup message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638647" y="6045200"/>
            <a:ext cx="2003453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992" y="1927174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640373" y="4208382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0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892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52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57" y="190119"/>
            <a:ext cx="3650456" cy="6489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 rot="10800000">
            <a:off x="6807200" y="1219200"/>
            <a:ext cx="1905000" cy="1905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565900" y="5664200"/>
            <a:ext cx="1905000" cy="1905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054100"/>
            <a:ext cx="2616200" cy="558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5321300"/>
            <a:ext cx="2222500" cy="774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12200" y="112978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user click this…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0900" y="5436284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will output the same thing as</a:t>
            </a:r>
          </a:p>
          <a:p>
            <a:r>
              <a:rPr lang="en-US" dirty="0" smtClean="0"/>
              <a:t>clicking the login button…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838" y="202756"/>
            <a:ext cx="4791890" cy="307022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397980" y="201522"/>
            <a:ext cx="4793814" cy="3071459"/>
            <a:chOff x="1397980" y="201522"/>
            <a:chExt cx="4793814" cy="30714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980" y="201522"/>
              <a:ext cx="4793814" cy="307145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354" y="483326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05451" y="485112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97980" y="3506923"/>
            <a:ext cx="4793814" cy="3071459"/>
            <a:chOff x="1397980" y="3506923"/>
            <a:chExt cx="4793814" cy="30714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980" y="3506923"/>
              <a:ext cx="4793814" cy="307145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354" y="368115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839" y="3508158"/>
            <a:ext cx="4791890" cy="3070226"/>
            <a:chOff x="6451839" y="3508158"/>
            <a:chExt cx="4791890" cy="3070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1839" y="3508158"/>
              <a:ext cx="4791890" cy="307022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05451" y="368115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216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40" y="545464"/>
            <a:ext cx="11060328" cy="58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650" y="365125"/>
            <a:ext cx="3529149" cy="1325563"/>
          </a:xfrm>
        </p:spPr>
        <p:txBody>
          <a:bodyPr/>
          <a:lstStyle/>
          <a:p>
            <a:pPr algn="r"/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0" y="1825625"/>
            <a:ext cx="72390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Main Package (</a:t>
            </a:r>
            <a:r>
              <a:rPr lang="en-US" dirty="0" err="1" smtClean="0"/>
              <a:t>com.seladanghijau.androidtutorial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</a:t>
            </a:r>
          </a:p>
          <a:p>
            <a:pPr lvl="2"/>
            <a:r>
              <a:rPr lang="en-US" dirty="0" err="1" smtClean="0"/>
              <a:t>Drawable</a:t>
            </a:r>
            <a:endParaRPr lang="en-US" dirty="0" smtClean="0"/>
          </a:p>
          <a:p>
            <a:pPr lvl="2"/>
            <a:r>
              <a:rPr lang="en-US" dirty="0" smtClean="0"/>
              <a:t>Layout</a:t>
            </a:r>
          </a:p>
          <a:p>
            <a:pPr lvl="2"/>
            <a:r>
              <a:rPr lang="en-US" dirty="0" err="1" smtClean="0"/>
              <a:t>Mipmap</a:t>
            </a:r>
            <a:endParaRPr lang="en-US" dirty="0" smtClean="0"/>
          </a:p>
          <a:p>
            <a:pPr lvl="2"/>
            <a:r>
              <a:rPr lang="en-US" dirty="0" smtClean="0"/>
              <a:t>Values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(Module: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" y="127499"/>
            <a:ext cx="3745639" cy="66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65125"/>
            <a:ext cx="5867400" cy="1325563"/>
          </a:xfrm>
        </p:spPr>
        <p:txBody>
          <a:bodyPr/>
          <a:lstStyle/>
          <a:p>
            <a:pPr algn="r"/>
            <a:r>
              <a:rPr lang="en-US" dirty="0" smtClean="0"/>
              <a:t>Deploy Application (using external device)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94" t="2855" r="58784" b="82621"/>
          <a:stretch/>
        </p:blipFill>
        <p:spPr>
          <a:xfrm>
            <a:off x="134469" y="161364"/>
            <a:ext cx="4034821" cy="152932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92" y="843240"/>
            <a:ext cx="3016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4469" y="1842245"/>
            <a:ext cx="11742402" cy="4383742"/>
            <a:chOff x="134469" y="1842245"/>
            <a:chExt cx="11742402" cy="43837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69" y="1842246"/>
              <a:ext cx="4627558" cy="3666564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027" y="1842245"/>
              <a:ext cx="4627559" cy="3666565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017" y="1842246"/>
              <a:ext cx="2465854" cy="438374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sp>
          <p:nvSpPr>
            <p:cNvPr id="9" name="Right Arrow 8"/>
            <p:cNvSpPr/>
            <p:nvPr/>
          </p:nvSpPr>
          <p:spPr>
            <a:xfrm>
              <a:off x="4262651" y="3348318"/>
              <a:ext cx="977322" cy="4840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911640" y="3348318"/>
              <a:ext cx="977322" cy="4840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992" y="446801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2550" y="4471610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87276" y="4468017"/>
              <a:ext cx="30168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96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224" y="365125"/>
            <a:ext cx="5060576" cy="1325563"/>
          </a:xfrm>
        </p:spPr>
        <p:txBody>
          <a:bodyPr/>
          <a:lstStyle/>
          <a:p>
            <a:pPr algn="r"/>
            <a:r>
              <a:rPr lang="en-US" dirty="0" smtClean="0"/>
              <a:t>Deploy Application (using virtual device)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75" t="2872" r="35867" b="83416"/>
          <a:stretch/>
        </p:blipFill>
        <p:spPr>
          <a:xfrm>
            <a:off x="165846" y="157723"/>
            <a:ext cx="5256515" cy="1017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6" y="1290917"/>
            <a:ext cx="6206055" cy="2853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548" y="1690688"/>
            <a:ext cx="3965331" cy="2853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48" y="2199371"/>
            <a:ext cx="3965330" cy="2853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543" y="2823882"/>
            <a:ext cx="3949949" cy="2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0" y="365125"/>
            <a:ext cx="838200" cy="1325563"/>
          </a:xfrm>
        </p:spPr>
        <p:txBody>
          <a:bodyPr/>
          <a:lstStyle/>
          <a:p>
            <a:pPr algn="r"/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" y="134852"/>
            <a:ext cx="7040881" cy="375238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8735" y="2756263"/>
            <a:ext cx="7521495" cy="400852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6" name="Bent Arrow 5"/>
          <p:cNvSpPr/>
          <p:nvPr/>
        </p:nvSpPr>
        <p:spPr>
          <a:xfrm rot="10800000" flipH="1">
            <a:off x="3261141" y="4206240"/>
            <a:ext cx="858230" cy="86868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80619" y="3317966"/>
            <a:ext cx="569274" cy="5692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00219" y="6195517"/>
            <a:ext cx="569274" cy="5692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15" t="10256" r="3734" b="4762"/>
          <a:stretch/>
        </p:blipFill>
        <p:spPr>
          <a:xfrm>
            <a:off x="1181099" y="139700"/>
            <a:ext cx="9817101" cy="5892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62100" y="736600"/>
            <a:ext cx="6108700" cy="3225800"/>
            <a:chOff x="1562100" y="736600"/>
            <a:chExt cx="6108700" cy="3225800"/>
          </a:xfrm>
        </p:grpSpPr>
        <p:sp>
          <p:nvSpPr>
            <p:cNvPr id="5" name="Rounded Rectangle 4"/>
            <p:cNvSpPr/>
            <p:nvPr/>
          </p:nvSpPr>
          <p:spPr>
            <a:xfrm>
              <a:off x="1562100" y="736600"/>
              <a:ext cx="6108700" cy="3225800"/>
            </a:xfrm>
            <a:prstGeom prst="roundRect">
              <a:avLst>
                <a:gd name="adj" fmla="val 3281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8580" y="3593068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Code area (.xml)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78750" y="736600"/>
            <a:ext cx="3111500" cy="5194300"/>
            <a:chOff x="7778750" y="736600"/>
            <a:chExt cx="3111500" cy="5194300"/>
          </a:xfrm>
        </p:grpSpPr>
        <p:sp>
          <p:nvSpPr>
            <p:cNvPr id="8" name="Rounded Rectangle 7"/>
            <p:cNvSpPr/>
            <p:nvPr/>
          </p:nvSpPr>
          <p:spPr>
            <a:xfrm>
              <a:off x="7778750" y="736600"/>
              <a:ext cx="3111500" cy="5194300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35590" y="5484852"/>
              <a:ext cx="142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Preview area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7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427</Words>
  <Application>Microsoft Office PowerPoint</Application>
  <PresentationFormat>Widescreen</PresentationFormat>
  <Paragraphs>146</Paragraphs>
  <Slides>26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Malgun Gothic</vt:lpstr>
      <vt:lpstr>Arial</vt:lpstr>
      <vt:lpstr>Calibri</vt:lpstr>
      <vt:lpstr>Calibri Light</vt:lpstr>
      <vt:lpstr>Consolas</vt:lpstr>
      <vt:lpstr>Courier New</vt:lpstr>
      <vt:lpstr>Office Theme</vt:lpstr>
      <vt:lpstr>Android application Development - Project -</vt:lpstr>
      <vt:lpstr>Create New Project</vt:lpstr>
      <vt:lpstr>PowerPoint Presentation</vt:lpstr>
      <vt:lpstr>PowerPoint Presentation</vt:lpstr>
      <vt:lpstr>File Structures</vt:lpstr>
      <vt:lpstr>Deploy Application (using external device)</vt:lpstr>
      <vt:lpstr>Deploy Application (using virtual device)</vt:lpstr>
      <vt:lpstr>UI</vt:lpstr>
      <vt:lpstr>PowerPoint Presentation</vt:lpstr>
      <vt:lpstr>PowerPoint Presentation</vt:lpstr>
      <vt:lpstr>UI Layouts</vt:lpstr>
      <vt:lpstr>UI Views</vt:lpstr>
      <vt:lpstr>UI View properties</vt:lpstr>
      <vt:lpstr>Example of UI Views</vt:lpstr>
      <vt:lpstr>PowerPoint Presentation</vt:lpstr>
      <vt:lpstr>Example</vt:lpstr>
      <vt:lpstr>EXERCISE</vt:lpstr>
      <vt:lpstr>PowerPoint Presentation</vt:lpstr>
      <vt:lpstr>Components</vt:lpstr>
      <vt:lpstr>Connect UI with component &amp; do action</vt:lpstr>
      <vt:lpstr>Initialize actionable views’ ID</vt:lpstr>
      <vt:lpstr>Initialize views in component</vt:lpstr>
      <vt:lpstr>Implement OnClickListener class and onClick() method in the UI’s activity class </vt:lpstr>
      <vt:lpstr>Implement OnClickListener for actionable View and it’s action in onClick() method</vt:lpstr>
      <vt:lpstr>EXERCISE</vt:lpstr>
      <vt:lpstr>PowerPoint Presentation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Seladang Hijau</dc:creator>
  <cp:lastModifiedBy>Seladang Hijau</cp:lastModifiedBy>
  <cp:revision>41</cp:revision>
  <dcterms:created xsi:type="dcterms:W3CDTF">2017-10-19T03:32:39Z</dcterms:created>
  <dcterms:modified xsi:type="dcterms:W3CDTF">2017-10-20T10:06:29Z</dcterms:modified>
</cp:coreProperties>
</file>