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2" r:id="rId4"/>
    <p:sldId id="263" r:id="rId5"/>
    <p:sldId id="258" r:id="rId6"/>
    <p:sldId id="259" r:id="rId7"/>
    <p:sldId id="264" r:id="rId8"/>
    <p:sldId id="260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82" r:id="rId17"/>
    <p:sldId id="273" r:id="rId18"/>
    <p:sldId id="272" r:id="rId19"/>
    <p:sldId id="261" r:id="rId20"/>
    <p:sldId id="274" r:id="rId21"/>
    <p:sldId id="300" r:id="rId22"/>
    <p:sldId id="275" r:id="rId23"/>
    <p:sldId id="277" r:id="rId24"/>
    <p:sldId id="278" r:id="rId25"/>
    <p:sldId id="279" r:id="rId26"/>
    <p:sldId id="280" r:id="rId27"/>
    <p:sldId id="281" r:id="rId28"/>
    <p:sldId id="288" r:id="rId29"/>
    <p:sldId id="289" r:id="rId30"/>
    <p:sldId id="290" r:id="rId31"/>
    <p:sldId id="291" r:id="rId32"/>
    <p:sldId id="292" r:id="rId33"/>
    <p:sldId id="295" r:id="rId34"/>
    <p:sldId id="294" r:id="rId35"/>
    <p:sldId id="293" r:id="rId36"/>
    <p:sldId id="297" r:id="rId37"/>
    <p:sldId id="298" r:id="rId38"/>
    <p:sldId id="299" r:id="rId39"/>
    <p:sldId id="296" r:id="rId40"/>
    <p:sldId id="285" r:id="rId41"/>
    <p:sldId id="28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43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0F74C-BD95-46F1-8D97-5EEFCDB6DD81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063B5-F7D8-4CBC-BF94-A766FDD14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15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TextView</a:t>
            </a:r>
            <a:r>
              <a:rPr lang="en-US" dirty="0" smtClean="0"/>
              <a:t> = output a text</a:t>
            </a:r>
          </a:p>
          <a:p>
            <a:r>
              <a:rPr lang="en-US" dirty="0" err="1" smtClean="0"/>
              <a:t>ScrollView</a:t>
            </a:r>
            <a:r>
              <a:rPr lang="en-US" baseline="0" dirty="0" smtClean="0"/>
              <a:t> = make the page scrollable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63B5-F7D8-4CBC-BF94-A766FDD142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39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EditText</a:t>
            </a:r>
            <a:r>
              <a:rPr lang="en-US" dirty="0" smtClean="0"/>
              <a:t> = input field</a:t>
            </a:r>
          </a:p>
          <a:p>
            <a:r>
              <a:rPr lang="en-US" dirty="0" smtClean="0"/>
              <a:t>Button</a:t>
            </a:r>
            <a:r>
              <a:rPr lang="en-US" baseline="0" dirty="0" smtClean="0"/>
              <a:t> = standard button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63B5-F7D8-4CBC-BF94-A766FDD142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87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</a:p>
          <a:p>
            <a:r>
              <a:rPr lang="en-US" dirty="0" smtClean="0"/>
              <a:t>Duplicate</a:t>
            </a:r>
            <a:r>
              <a:rPr lang="en-US" baseline="0" dirty="0" smtClean="0"/>
              <a:t> the above 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63B5-F7D8-4CBC-BF94-A766FDD1425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13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about the function</a:t>
            </a:r>
            <a:r>
              <a:rPr lang="en-US" baseline="0" dirty="0" smtClean="0"/>
              <a:t> of the: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onCreate</a:t>
            </a:r>
            <a:r>
              <a:rPr lang="en-US" baseline="0" dirty="0" smtClean="0"/>
              <a:t>()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setContentView</a:t>
            </a:r>
            <a:r>
              <a:rPr lang="en-US" baseline="0" dirty="0" smtClean="0"/>
              <a:t>()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R.layout.activity_main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63B5-F7D8-4CBC-BF94-A766FDD1425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44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63B5-F7D8-4CBC-BF94-A766FDD1425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4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63B5-F7D8-4CBC-BF94-A766FDD1425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32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A843-FB8B-4221-8360-2D129644445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3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A843-FB8B-4221-8360-2D129644445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7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A843-FB8B-4221-8360-2D129644445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6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A843-FB8B-4221-8360-2D129644445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2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A843-FB8B-4221-8360-2D129644445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A843-FB8B-4221-8360-2D129644445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A843-FB8B-4221-8360-2D129644445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A843-FB8B-4221-8360-2D129644445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4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A843-FB8B-4221-8360-2D129644445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9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A843-FB8B-4221-8360-2D129644445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A843-FB8B-4221-8360-2D129644445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1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CA843-FB8B-4221-8360-2D129644445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7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Android application Development</a:t>
            </a:r>
            <a:br>
              <a:rPr lang="en-US" sz="4800" dirty="0" smtClean="0"/>
            </a:br>
            <a:r>
              <a:rPr lang="en-US" sz="4800" dirty="0" smtClean="0"/>
              <a:t>- Project -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NADZMI BIN MOHAMED IDZHAM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08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209800" y="1244600"/>
            <a:ext cx="9613900" cy="3606800"/>
            <a:chOff x="2209800" y="1244600"/>
            <a:chExt cx="9613900" cy="36068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24621" t="12820" r="39069" b="35165"/>
            <a:stretch/>
          </p:blipFill>
          <p:spPr>
            <a:xfrm>
              <a:off x="7099300" y="1244600"/>
              <a:ext cx="4724400" cy="3606800"/>
            </a:xfrm>
            <a:prstGeom prst="rect">
              <a:avLst/>
            </a:prstGeom>
          </p:spPr>
        </p:pic>
        <p:sp>
          <p:nvSpPr>
            <p:cNvPr id="6" name="Left Brace 5"/>
            <p:cNvSpPr/>
            <p:nvPr/>
          </p:nvSpPr>
          <p:spPr>
            <a:xfrm>
              <a:off x="2374900" y="2019300"/>
              <a:ext cx="4559300" cy="2578100"/>
            </a:xfrm>
            <a:prstGeom prst="leftBrace">
              <a:avLst>
                <a:gd name="adj1" fmla="val 0"/>
                <a:gd name="adj2" fmla="val 49015"/>
              </a:avLst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37935" y="3421463"/>
              <a:ext cx="752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Views</a:t>
              </a:r>
              <a:endParaRPr 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09800" y="2863334"/>
              <a:ext cx="825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Layout</a:t>
              </a:r>
              <a:endParaRPr lang="en-US" b="1" dirty="0"/>
            </a:p>
          </p:txBody>
        </p:sp>
        <p:sp>
          <p:nvSpPr>
            <p:cNvPr id="9" name="Left Brace 8"/>
            <p:cNvSpPr/>
            <p:nvPr/>
          </p:nvSpPr>
          <p:spPr>
            <a:xfrm>
              <a:off x="5442728" y="3232666"/>
              <a:ext cx="1974072" cy="1116258"/>
            </a:xfrm>
            <a:prstGeom prst="leftBrace">
              <a:avLst>
                <a:gd name="adj1" fmla="val 0"/>
                <a:gd name="adj2" fmla="val 49015"/>
              </a:avLst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769628" y="3826831"/>
            <a:ext cx="1796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Everything that the user can see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07378" y="3365166"/>
            <a:ext cx="223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Determine the placement of the views.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9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3300" y="365125"/>
            <a:ext cx="2730500" cy="1325563"/>
          </a:xfrm>
        </p:spPr>
        <p:txBody>
          <a:bodyPr/>
          <a:lstStyle/>
          <a:p>
            <a:pPr algn="r"/>
            <a:r>
              <a:rPr lang="en-US" dirty="0" smtClean="0"/>
              <a:t>UI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Characteristic of layout</a:t>
            </a:r>
          </a:p>
          <a:p>
            <a:pPr lvl="1"/>
            <a:r>
              <a:rPr lang="en-US" dirty="0" smtClean="0"/>
              <a:t>Properties</a:t>
            </a:r>
          </a:p>
          <a:p>
            <a:pPr lvl="2"/>
            <a:r>
              <a:rPr lang="en-US" dirty="0" smtClean="0"/>
              <a:t>Id</a:t>
            </a:r>
            <a:endParaRPr lang="en-US" dirty="0"/>
          </a:p>
          <a:p>
            <a:pPr lvl="2"/>
            <a:r>
              <a:rPr lang="en-US" dirty="0"/>
              <a:t>Width</a:t>
            </a:r>
          </a:p>
          <a:p>
            <a:pPr lvl="2"/>
            <a:r>
              <a:rPr lang="en-US" dirty="0"/>
              <a:t>Height</a:t>
            </a:r>
          </a:p>
          <a:p>
            <a:pPr lvl="2"/>
            <a:r>
              <a:rPr lang="en-US" dirty="0"/>
              <a:t>Margin</a:t>
            </a:r>
          </a:p>
          <a:p>
            <a:pPr lvl="2"/>
            <a:r>
              <a:rPr lang="en-US" dirty="0"/>
              <a:t>Padding</a:t>
            </a:r>
            <a:endParaRPr lang="en-US" dirty="0" smtClean="0"/>
          </a:p>
          <a:p>
            <a:pPr lvl="1"/>
            <a:r>
              <a:rPr lang="en-US" dirty="0" smtClean="0"/>
              <a:t>Orientation</a:t>
            </a:r>
          </a:p>
          <a:p>
            <a:pPr lvl="1"/>
            <a:r>
              <a:rPr lang="en-US" dirty="0" smtClean="0"/>
              <a:t>Visible or not</a:t>
            </a:r>
          </a:p>
          <a:p>
            <a:r>
              <a:rPr lang="en-US" b="1" dirty="0" smtClean="0"/>
              <a:t>Types of layout</a:t>
            </a:r>
          </a:p>
          <a:p>
            <a:pPr lvl="1"/>
            <a:r>
              <a:rPr lang="en-US" dirty="0" err="1" smtClean="0"/>
              <a:t>LinearLayout</a:t>
            </a:r>
            <a:endParaRPr lang="en-US" dirty="0" smtClean="0"/>
          </a:p>
          <a:p>
            <a:pPr lvl="1"/>
            <a:r>
              <a:rPr lang="en-US" dirty="0" err="1" smtClean="0"/>
              <a:t>RelativeLayout</a:t>
            </a:r>
            <a:endParaRPr lang="en-US" dirty="0" smtClean="0"/>
          </a:p>
          <a:p>
            <a:pPr lvl="1"/>
            <a:r>
              <a:rPr lang="en-US" dirty="0" err="1" smtClean="0"/>
              <a:t>DrawerLayout</a:t>
            </a:r>
            <a:r>
              <a:rPr lang="en-US" dirty="0" smtClean="0"/>
              <a:t> ***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697664" y="1824151"/>
            <a:ext cx="7031263" cy="4120649"/>
            <a:chOff x="4697664" y="1824151"/>
            <a:chExt cx="7031263" cy="4120649"/>
          </a:xfrm>
        </p:grpSpPr>
        <p:grpSp>
          <p:nvGrpSpPr>
            <p:cNvPr id="13" name="Group 12"/>
            <p:cNvGrpSpPr/>
            <p:nvPr/>
          </p:nvGrpSpPr>
          <p:grpSpPr>
            <a:xfrm>
              <a:off x="4697664" y="1825625"/>
              <a:ext cx="7031263" cy="4119175"/>
              <a:chOff x="4697664" y="1825625"/>
              <a:chExt cx="7031263" cy="4119175"/>
            </a:xfrm>
          </p:grpSpPr>
          <p:sp>
            <p:nvSpPr>
              <p:cNvPr id="5" name="Shape 547"/>
              <p:cNvSpPr txBox="1"/>
              <p:nvPr/>
            </p:nvSpPr>
            <p:spPr>
              <a:xfrm>
                <a:off x="9776702" y="4270601"/>
                <a:ext cx="1952225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" sz="2000" dirty="0"/>
                  <a:t>LinearLayout</a:t>
                </a:r>
              </a:p>
            </p:txBody>
          </p:sp>
          <p:sp>
            <p:nvSpPr>
              <p:cNvPr id="8" name="Shape 548"/>
              <p:cNvSpPr txBox="1"/>
              <p:nvPr/>
            </p:nvSpPr>
            <p:spPr>
              <a:xfrm>
                <a:off x="7594641" y="5372100"/>
                <a:ext cx="1952225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2000" dirty="0"/>
                  <a:t>RelativeLayout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697664" y="1825625"/>
                <a:ext cx="2497952" cy="3044437"/>
                <a:chOff x="4697664" y="1825625"/>
                <a:chExt cx="2497952" cy="3044437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47379"/>
                <a:stretch/>
              </p:blipFill>
              <p:spPr>
                <a:xfrm>
                  <a:off x="4697664" y="1825625"/>
                  <a:ext cx="2497952" cy="23368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11" name="Shape 548"/>
                <p:cNvSpPr txBox="1"/>
                <p:nvPr/>
              </p:nvSpPr>
              <p:spPr>
                <a:xfrm>
                  <a:off x="4697664" y="4297362"/>
                  <a:ext cx="2497952" cy="572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 sz="2000" dirty="0" smtClean="0"/>
                    <a:t>DrawerLayout</a:t>
                  </a:r>
                  <a:endParaRPr lang="en" sz="2000" dirty="0"/>
                </a:p>
              </p:txBody>
            </p:sp>
          </p:grp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640" y="2501239"/>
              <a:ext cx="1731631" cy="287086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6702" y="1824151"/>
              <a:ext cx="1722389" cy="2446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427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4300" y="365125"/>
            <a:ext cx="2349500" cy="1325563"/>
          </a:xfrm>
        </p:spPr>
        <p:txBody>
          <a:bodyPr/>
          <a:lstStyle/>
          <a:p>
            <a:pPr algn="r"/>
            <a:r>
              <a:rPr lang="en-US" dirty="0" smtClean="0"/>
              <a:t>UI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Characteristic of views</a:t>
            </a:r>
          </a:p>
          <a:p>
            <a:pPr lvl="1"/>
            <a:r>
              <a:rPr lang="en-US" dirty="0" smtClean="0"/>
              <a:t>Properties</a:t>
            </a:r>
          </a:p>
          <a:p>
            <a:pPr lvl="2"/>
            <a:r>
              <a:rPr lang="en-US" dirty="0" smtClean="0"/>
              <a:t>Id</a:t>
            </a:r>
          </a:p>
          <a:p>
            <a:pPr lvl="2"/>
            <a:r>
              <a:rPr lang="en-US" dirty="0" smtClean="0"/>
              <a:t>Width</a:t>
            </a:r>
          </a:p>
          <a:p>
            <a:pPr lvl="2"/>
            <a:r>
              <a:rPr lang="en-US" dirty="0" smtClean="0"/>
              <a:t>Height</a:t>
            </a:r>
          </a:p>
          <a:p>
            <a:pPr lvl="2"/>
            <a:r>
              <a:rPr lang="en-US" dirty="0" smtClean="0"/>
              <a:t>Margin</a:t>
            </a:r>
          </a:p>
          <a:p>
            <a:pPr lvl="2"/>
            <a:r>
              <a:rPr lang="en-US" dirty="0" smtClean="0"/>
              <a:t>Padding </a:t>
            </a:r>
          </a:p>
          <a:p>
            <a:pPr lvl="1"/>
            <a:r>
              <a:rPr lang="en-US" dirty="0" smtClean="0"/>
              <a:t>Focus</a:t>
            </a:r>
          </a:p>
          <a:p>
            <a:pPr lvl="1"/>
            <a:r>
              <a:rPr lang="en-US" dirty="0" smtClean="0"/>
              <a:t>Interactive</a:t>
            </a:r>
          </a:p>
          <a:p>
            <a:pPr lvl="1"/>
            <a:r>
              <a:rPr lang="en-US" dirty="0" smtClean="0"/>
              <a:t>Visible or not</a:t>
            </a:r>
          </a:p>
          <a:p>
            <a:r>
              <a:rPr lang="en-US" b="1" dirty="0" smtClean="0"/>
              <a:t>Types of views</a:t>
            </a:r>
          </a:p>
          <a:p>
            <a:pPr lvl="1"/>
            <a:r>
              <a:rPr lang="en-US" dirty="0" err="1" smtClean="0"/>
              <a:t>TextView</a:t>
            </a:r>
            <a:endParaRPr lang="en-US" dirty="0" smtClean="0"/>
          </a:p>
          <a:p>
            <a:pPr lvl="1"/>
            <a:r>
              <a:rPr lang="en-US" dirty="0" err="1" smtClean="0"/>
              <a:t>EditTextView</a:t>
            </a:r>
            <a:endParaRPr lang="en-US" dirty="0" smtClean="0"/>
          </a:p>
          <a:p>
            <a:pPr lvl="1"/>
            <a:r>
              <a:rPr lang="en-US" dirty="0" err="1" smtClean="0"/>
              <a:t>ButtonView</a:t>
            </a:r>
            <a:endParaRPr lang="en-US" dirty="0" smtClean="0"/>
          </a:p>
          <a:p>
            <a:pPr lvl="1"/>
            <a:r>
              <a:rPr lang="en-US" dirty="0" err="1" smtClean="0"/>
              <a:t>ScrollView</a:t>
            </a:r>
            <a:r>
              <a:rPr lang="en-US" dirty="0" smtClean="0"/>
              <a:t> ***</a:t>
            </a:r>
            <a:endParaRPr lang="en-US" dirty="0"/>
          </a:p>
        </p:txBody>
      </p:sp>
      <p:pic>
        <p:nvPicPr>
          <p:cNvPr id="6" name="Shape 408"/>
          <p:cNvPicPr preferRelativeResize="0"/>
          <p:nvPr/>
        </p:nvPicPr>
        <p:blipFill rotWithShape="1">
          <a:blip r:embed="rId2">
            <a:alphaModFix/>
          </a:blip>
          <a:srcRect t="1" b="-1644"/>
          <a:stretch/>
        </p:blipFill>
        <p:spPr>
          <a:xfrm>
            <a:off x="4780637" y="2094562"/>
            <a:ext cx="5642375" cy="3201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21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9100" y="365125"/>
            <a:ext cx="4584700" cy="1325563"/>
          </a:xfrm>
        </p:spPr>
        <p:txBody>
          <a:bodyPr/>
          <a:lstStyle/>
          <a:p>
            <a:pPr algn="r"/>
            <a:r>
              <a:rPr lang="en-US" dirty="0" smtClean="0"/>
              <a:t>UI View properties</a:t>
            </a:r>
            <a:endParaRPr lang="en-US" dirty="0"/>
          </a:p>
        </p:txBody>
      </p:sp>
      <p:sp>
        <p:nvSpPr>
          <p:cNvPr id="4" name="Shape 44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b="1" dirty="0" smtClean="0">
                <a:latin typeface="Consolas"/>
                <a:ea typeface="Consolas"/>
                <a:cs typeface="Consolas"/>
                <a:sym typeface="Consolas"/>
              </a:rPr>
              <a:t>Syntax: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lang="en" sz="2000" b="1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2000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&lt;property_name&gt;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0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"&lt;property_value&gt;"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Example: </a:t>
            </a:r>
            <a:r>
              <a:rPr lang="en" sz="2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2000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layout_width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0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"match_parent"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lang="en-US" sz="2000" b="1" dirty="0" smtClean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" sz="2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2000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&lt;property_name&gt;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0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"@+id/view_id"</a:t>
            </a:r>
          </a:p>
          <a:p>
            <a:pPr lvl="0">
              <a:spcBef>
                <a:spcPts val="400"/>
              </a:spcBef>
              <a:buClr>
                <a:schemeClr val="dk1"/>
              </a:buClr>
              <a:buSzPct val="550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Example: </a:t>
            </a:r>
            <a:r>
              <a:rPr lang="en" sz="2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2000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0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"@+id/show_count</a:t>
            </a:r>
            <a:r>
              <a:rPr lang="en" sz="2000" dirty="0" smtClean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lang="en-US" sz="20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lang="en-US" sz="20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***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2000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&lt;property_name&gt;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0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"@&lt;resource_type&gt;/resource_id"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Example: </a:t>
            </a:r>
            <a:r>
              <a:rPr lang="en" sz="2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2000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0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"@string/button_label_next"</a:t>
            </a:r>
          </a:p>
          <a:p>
            <a:pPr lvl="0" rtl="0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9939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1300" y="365125"/>
            <a:ext cx="4762500" cy="1325563"/>
          </a:xfrm>
        </p:spPr>
        <p:txBody>
          <a:bodyPr/>
          <a:lstStyle/>
          <a:p>
            <a:pPr algn="r"/>
            <a:r>
              <a:rPr lang="en-US" dirty="0" smtClean="0"/>
              <a:t>Example of UI Views</a:t>
            </a:r>
            <a:endParaRPr lang="en-US" dirty="0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5573767" y="2739481"/>
            <a:ext cx="6199133" cy="16004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ScrollView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view inside of the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scrollview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(1 view only) --&gt;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ScrollView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84200" y="1690688"/>
            <a:ext cx="4802918" cy="3412358"/>
            <a:chOff x="384998" y="2436314"/>
            <a:chExt cx="4802918" cy="3412358"/>
          </a:xfrm>
        </p:grpSpPr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384998" y="4894565"/>
              <a:ext cx="4802918" cy="954107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TextView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:text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"Hello World!"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:layout_width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match_parent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:layout_height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wrap_content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 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  <a:endPara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3"/>
            <a:srcRect b="75434"/>
            <a:stretch/>
          </p:blipFill>
          <p:spPr>
            <a:xfrm>
              <a:off x="384998" y="2436314"/>
              <a:ext cx="4802918" cy="20975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15082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226300" y="1830461"/>
            <a:ext cx="4480715" cy="3430347"/>
            <a:chOff x="685800" y="2024313"/>
            <a:chExt cx="4480715" cy="3430347"/>
          </a:xfrm>
        </p:grpSpPr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685800" y="4500553"/>
              <a:ext cx="4480714" cy="954107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&lt;Button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:layout_width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match_parent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:layout_height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wrap_content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:text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"Button" 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  <a:endPara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t="-1" b="70728"/>
            <a:stretch/>
          </p:blipFill>
          <p:spPr>
            <a:xfrm>
              <a:off x="685801" y="2024313"/>
              <a:ext cx="4480714" cy="2331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1" name="Group 10"/>
          <p:cNvGrpSpPr/>
          <p:nvPr/>
        </p:nvGrpSpPr>
        <p:grpSpPr>
          <a:xfrm>
            <a:off x="607282" y="1830461"/>
            <a:ext cx="4802918" cy="3412357"/>
            <a:chOff x="6550882" y="2436315"/>
            <a:chExt cx="4802918" cy="3412357"/>
          </a:xfrm>
        </p:grpSpPr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550882" y="4894565"/>
              <a:ext cx="4802918" cy="954107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EditText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:hint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"Edit Text View"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:layout_width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match_parent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:layout_height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wrap_content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 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  <a:endPara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/>
            <a:srcRect b="72906"/>
            <a:stretch/>
          </p:blipFill>
          <p:spPr>
            <a:xfrm>
              <a:off x="6550882" y="2436315"/>
              <a:ext cx="4802918" cy="23134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01942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751" y="2667000"/>
            <a:ext cx="3639889" cy="254952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91300" y="365125"/>
            <a:ext cx="4762500" cy="1325563"/>
          </a:xfrm>
        </p:spPr>
        <p:txBody>
          <a:bodyPr/>
          <a:lstStyle/>
          <a:p>
            <a:pPr algn="r"/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64499" y="365125"/>
            <a:ext cx="7917552" cy="6117728"/>
            <a:chOff x="0" y="1821905"/>
            <a:chExt cx="7917552" cy="611772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821905"/>
              <a:ext cx="2396451" cy="423862"/>
            </a:xfrm>
            <a:prstGeom prst="rect">
              <a:avLst/>
            </a:prstGeom>
          </p:spPr>
        </p:pic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0" y="2245767"/>
              <a:ext cx="7917552" cy="5693866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&lt;?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xml version=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"1.0" 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encoding=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"utf-8"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?&gt;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LinearLayout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xmlns: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"http://schemas.android.com/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apk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/res/android"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:orientation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"vertical"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xmlns: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app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"http://schemas.android.com/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apk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/res-auto"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xmlns: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tools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"http://schemas.android.com/tools"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:layout_width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match_parent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:layout_height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match_parent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tools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:context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com.seladanghijau.androidtutorial.MainActivity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&lt;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TextView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:text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"Android Tutorial"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:layout_margin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"10dp"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:gravity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center_horizontal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:layout_width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match_parent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:layout_height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wrap_content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:textColor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"#000000"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:textStyle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"bold"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:textSize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"30sp" 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&lt;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EditText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:hint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"Username"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:layout_width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match_parent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:layout_height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wrap_content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 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&lt;/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LinearLayout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" name="Right Bracket 10"/>
          <p:cNvSpPr/>
          <p:nvPr/>
        </p:nvSpPr>
        <p:spPr>
          <a:xfrm>
            <a:off x="4978400" y="2933700"/>
            <a:ext cx="292100" cy="1816100"/>
          </a:xfrm>
          <a:prstGeom prst="rightBracket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5181600" y="4953000"/>
            <a:ext cx="241300" cy="927100"/>
          </a:xfrm>
          <a:prstGeom prst="rightBracket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448300" y="4368800"/>
            <a:ext cx="3251200" cy="106680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</p:cNvCxnSpPr>
          <p:nvPr/>
        </p:nvCxnSpPr>
        <p:spPr>
          <a:xfrm flipV="1">
            <a:off x="5270500" y="3733800"/>
            <a:ext cx="3822700" cy="1079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8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924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39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49349"/>
          <a:stretch/>
        </p:blipFill>
        <p:spPr>
          <a:xfrm>
            <a:off x="2534192" y="694503"/>
            <a:ext cx="6583681" cy="59283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440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3474" y="365125"/>
            <a:ext cx="3150326" cy="1325563"/>
          </a:xfrm>
        </p:spPr>
        <p:txBody>
          <a:bodyPr/>
          <a:lstStyle/>
          <a:p>
            <a:pPr algn="r"/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Predefined</a:t>
            </a:r>
          </a:p>
          <a:p>
            <a:pPr lvl="1"/>
            <a:r>
              <a:rPr lang="en-US" dirty="0" smtClean="0"/>
              <a:t>Intent</a:t>
            </a:r>
          </a:p>
          <a:p>
            <a:pPr lvl="1"/>
            <a:r>
              <a:rPr lang="en-US" dirty="0" smtClean="0"/>
              <a:t>Bundle</a:t>
            </a:r>
          </a:p>
          <a:p>
            <a:pPr lvl="1"/>
            <a:r>
              <a:rPr lang="en-US" dirty="0" smtClean="0"/>
              <a:t>All </a:t>
            </a:r>
            <a:r>
              <a:rPr lang="en-US" dirty="0" err="1" smtClean="0"/>
              <a:t>superclasses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User defined</a:t>
            </a:r>
          </a:p>
          <a:p>
            <a:pPr lvl="1"/>
            <a:r>
              <a:rPr lang="en-US" dirty="0" smtClean="0"/>
              <a:t>Activity **</a:t>
            </a:r>
          </a:p>
          <a:p>
            <a:pPr lvl="2"/>
            <a:r>
              <a:rPr lang="en-US" dirty="0" err="1" smtClean="0"/>
              <a:t>AsyncTask</a:t>
            </a:r>
            <a:r>
              <a:rPr lang="en-US" dirty="0" smtClean="0"/>
              <a:t> Activity **</a:t>
            </a:r>
          </a:p>
          <a:p>
            <a:pPr lvl="1"/>
            <a:r>
              <a:rPr lang="en-US" dirty="0" smtClean="0"/>
              <a:t>Fragment</a:t>
            </a:r>
          </a:p>
          <a:p>
            <a:endParaRPr lang="en-US" dirty="0" smtClean="0"/>
          </a:p>
          <a:p>
            <a:r>
              <a:rPr lang="en-US" dirty="0" smtClean="0"/>
              <a:t>All are Java Classes ***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367913" y="2129770"/>
            <a:ext cx="5985888" cy="3743047"/>
            <a:chOff x="6772275" y="1690688"/>
            <a:chExt cx="4581525" cy="28648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2275" y="1690688"/>
              <a:ext cx="4581525" cy="249555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772275" y="4186238"/>
              <a:ext cx="4581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Activity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7760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246" y="365125"/>
            <a:ext cx="4652554" cy="1325563"/>
          </a:xfrm>
        </p:spPr>
        <p:txBody>
          <a:bodyPr/>
          <a:lstStyle/>
          <a:p>
            <a:pPr algn="r"/>
            <a:r>
              <a:rPr lang="en-US" dirty="0" smtClean="0"/>
              <a:t>Create New Project</a:t>
            </a:r>
            <a:endParaRPr lang="en-US" dirty="0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965" y="1825625"/>
            <a:ext cx="73440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3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6300" y="365125"/>
            <a:ext cx="6667500" cy="1325563"/>
          </a:xfrm>
        </p:spPr>
        <p:txBody>
          <a:bodyPr/>
          <a:lstStyle/>
          <a:p>
            <a:pPr algn="r"/>
            <a:r>
              <a:rPr lang="en-US" dirty="0" smtClean="0"/>
              <a:t>Connect UI with component &amp; do action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463" y="1203724"/>
            <a:ext cx="2958827" cy="52601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49852" y="2249886"/>
            <a:ext cx="3158797" cy="63301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49852" y="2882899"/>
            <a:ext cx="3158797" cy="34290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6100" y="2856468"/>
            <a:ext cx="106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Press this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>
            <a:off x="1615816" y="3041134"/>
            <a:ext cx="934036" cy="1321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2"/>
          </p:cNvCxnSpPr>
          <p:nvPr/>
        </p:nvCxnSpPr>
        <p:spPr>
          <a:xfrm rot="16200000" flipH="1">
            <a:off x="971346" y="3335411"/>
            <a:ext cx="2207866" cy="1988643"/>
          </a:xfrm>
          <a:prstGeom prst="bentConnector3">
            <a:avLst>
              <a:gd name="adj1" fmla="val 98318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33786" y="4826000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this</a:t>
            </a:r>
            <a:endParaRPr lang="en-US" dirty="0"/>
          </a:p>
        </p:txBody>
      </p:sp>
      <p:cxnSp>
        <p:nvCxnSpPr>
          <p:cNvPr id="25" name="Elbow Connector 24"/>
          <p:cNvCxnSpPr>
            <a:stCxn id="6" idx="3"/>
          </p:cNvCxnSpPr>
          <p:nvPr/>
        </p:nvCxnSpPr>
        <p:spPr>
          <a:xfrm flipH="1">
            <a:off x="5219700" y="2566393"/>
            <a:ext cx="488949" cy="2867273"/>
          </a:xfrm>
          <a:prstGeom prst="bentConnector4">
            <a:avLst>
              <a:gd name="adj1" fmla="val -46753"/>
              <a:gd name="adj2" fmla="val 99812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4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6300" y="365125"/>
            <a:ext cx="6667500" cy="1325563"/>
          </a:xfrm>
        </p:spPr>
        <p:txBody>
          <a:bodyPr/>
          <a:lstStyle/>
          <a:p>
            <a:pPr algn="r"/>
            <a:r>
              <a:rPr lang="en-US" dirty="0" smtClean="0"/>
              <a:t>Connect UI with component &amp; do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Initialize ID for every Views that should do something when activated.</a:t>
            </a:r>
          </a:p>
          <a:p>
            <a:pPr lvl="1"/>
            <a:r>
              <a:rPr lang="en-US" altLang="ko-KR" dirty="0"/>
              <a:t>Initialize views in </a:t>
            </a:r>
            <a:r>
              <a:rPr lang="en-US" altLang="ko-KR" dirty="0" smtClean="0"/>
              <a:t>component.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OnClickListener</a:t>
            </a:r>
            <a:r>
              <a:rPr lang="en-US" dirty="0" smtClean="0"/>
              <a:t> class to the UI’s activity class.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OnClick</a:t>
            </a:r>
            <a:r>
              <a:rPr lang="en-US" dirty="0" smtClean="0"/>
              <a:t>() method in UI’s activity class.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OnClickListener</a:t>
            </a:r>
            <a:r>
              <a:rPr lang="en-US" dirty="0" smtClean="0"/>
              <a:t> for actionable View.</a:t>
            </a:r>
          </a:p>
          <a:p>
            <a:pPr lvl="1"/>
            <a:r>
              <a:rPr lang="en-US" dirty="0" smtClean="0"/>
              <a:t>Implement the action for that view in </a:t>
            </a:r>
            <a:r>
              <a:rPr lang="en-US" dirty="0" err="1" smtClean="0"/>
              <a:t>OnClick</a:t>
            </a:r>
            <a:r>
              <a:rPr lang="en-US" dirty="0" smtClean="0"/>
              <a:t>()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6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797300" y="1690688"/>
            <a:ext cx="5257800" cy="4252337"/>
            <a:chOff x="6438900" y="660400"/>
            <a:chExt cx="5257800" cy="4252337"/>
          </a:xfrm>
        </p:grpSpPr>
        <p:grpSp>
          <p:nvGrpSpPr>
            <p:cNvPr id="8" name="Group 7"/>
            <p:cNvGrpSpPr/>
            <p:nvPr/>
          </p:nvGrpSpPr>
          <p:grpSpPr>
            <a:xfrm>
              <a:off x="6438900" y="1157863"/>
              <a:ext cx="5257800" cy="3754874"/>
              <a:chOff x="558800" y="827663"/>
              <a:chExt cx="5257800" cy="3754874"/>
            </a:xfrm>
          </p:grpSpPr>
          <p:sp>
            <p:nvSpPr>
              <p:cNvPr id="4" name="Rectangle 1"/>
              <p:cNvSpPr>
                <a:spLocks noChangeArrowheads="1"/>
              </p:cNvSpPr>
              <p:nvPr/>
            </p:nvSpPr>
            <p:spPr bwMode="auto">
              <a:xfrm>
                <a:off x="558800" y="827663"/>
                <a:ext cx="4802918" cy="3754874"/>
              </a:xfrm>
              <a:prstGeom prst="rect">
                <a:avLst/>
              </a:prstGeom>
              <a:solidFill>
                <a:srgbClr val="2B2B2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&lt;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EditText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:id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"@+id/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etEmail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:hint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“Email"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:layout_width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match_parent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:layout_height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wrap_content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/&gt;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&lt;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EditText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:id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"@+id/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etPassword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:hint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"Password"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:layout_width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match_parent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:layout_height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wrap_content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/&gt;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&lt;Button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:id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"@+id/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btnLogin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:text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"Login"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:layout_width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match_parent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:layout_height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wrap_content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/&gt;</a:t>
                </a:r>
                <a:endPara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" name="Right Arrow 4"/>
              <p:cNvSpPr/>
              <p:nvPr/>
            </p:nvSpPr>
            <p:spPr>
              <a:xfrm flipH="1">
                <a:off x="4229100" y="1054100"/>
                <a:ext cx="1587500" cy="308242"/>
              </a:xfrm>
              <a:prstGeom prst="right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ight Arrow 5"/>
              <p:cNvSpPr/>
              <p:nvPr/>
            </p:nvSpPr>
            <p:spPr>
              <a:xfrm flipH="1">
                <a:off x="4229100" y="2396858"/>
                <a:ext cx="1587500" cy="308242"/>
              </a:xfrm>
              <a:prstGeom prst="right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ight Arrow 6"/>
              <p:cNvSpPr/>
              <p:nvPr/>
            </p:nvSpPr>
            <p:spPr>
              <a:xfrm flipH="1">
                <a:off x="4229100" y="3585495"/>
                <a:ext cx="1587500" cy="308242"/>
              </a:xfrm>
              <a:prstGeom prst="right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8900" y="660400"/>
              <a:ext cx="2755174" cy="497462"/>
            </a:xfrm>
            <a:prstGeom prst="rect">
              <a:avLst/>
            </a:prstGeom>
          </p:spPr>
        </p:pic>
      </p:grp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686300" y="365125"/>
            <a:ext cx="6667500" cy="1325563"/>
          </a:xfrm>
        </p:spPr>
        <p:txBody>
          <a:bodyPr/>
          <a:lstStyle/>
          <a:p>
            <a:pPr algn="r"/>
            <a:r>
              <a:rPr lang="en-US" altLang="ko-KR" dirty="0" smtClean="0"/>
              <a:t>Initialize actionable views’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500" y="365125"/>
            <a:ext cx="6718300" cy="1325563"/>
          </a:xfrm>
        </p:spPr>
        <p:txBody>
          <a:bodyPr/>
          <a:lstStyle/>
          <a:p>
            <a:pPr algn="r"/>
            <a:r>
              <a:rPr lang="en-US" altLang="ko-KR" dirty="0" smtClean="0"/>
              <a:t>Initialize views in component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1600" y="2363788"/>
            <a:ext cx="6843540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etEmail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etPassword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btnLogin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activity_main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initialize views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etEmail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etEmail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etPassword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etPassword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btnLogin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(Button)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btnLogin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1500" y="2612346"/>
            <a:ext cx="3543300" cy="48645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/>
          <p:cNvCxnSpPr>
            <a:stCxn id="29" idx="1"/>
          </p:cNvCxnSpPr>
          <p:nvPr/>
        </p:nvCxnSpPr>
        <p:spPr>
          <a:xfrm rot="10800000" flipV="1">
            <a:off x="571500" y="2855573"/>
            <a:ext cx="12700" cy="1994458"/>
          </a:xfrm>
          <a:prstGeom prst="bentConnector4">
            <a:avLst>
              <a:gd name="adj1" fmla="val 3100000"/>
              <a:gd name="adj2" fmla="val 100035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eft Bracket 37"/>
          <p:cNvSpPr/>
          <p:nvPr/>
        </p:nvSpPr>
        <p:spPr>
          <a:xfrm>
            <a:off x="623181" y="4494203"/>
            <a:ext cx="317499" cy="743296"/>
          </a:xfrm>
          <a:prstGeom prst="leftBracke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6159500" y="1940374"/>
            <a:ext cx="5933218" cy="4167633"/>
            <a:chOff x="6159500" y="1267274"/>
            <a:chExt cx="5933218" cy="4167633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7289800" y="1680033"/>
              <a:ext cx="4802918" cy="3754874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EditText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:id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"@+id/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etEmail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:hint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“Email"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:layout_width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match_parent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:layout_height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wrap_content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 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EditText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:id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"@+id/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etPassword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:hint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"Password"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:layout_width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match_parent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:layout_height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wrap_content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 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&lt;Button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:id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"@+id/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btnLogin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:text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"Login"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:layout_width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match_parent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:layout_height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wrap_content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 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  <a:endPara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7" name="Straight Arrow Connector 16"/>
            <p:cNvCxnSpPr>
              <a:stCxn id="26" idx="1"/>
            </p:cNvCxnSpPr>
            <p:nvPr/>
          </p:nvCxnSpPr>
          <p:spPr>
            <a:xfrm flipH="1">
              <a:off x="6337300" y="2047255"/>
              <a:ext cx="1409700" cy="177384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27" idx="1"/>
            </p:cNvCxnSpPr>
            <p:nvPr/>
          </p:nvCxnSpPr>
          <p:spPr>
            <a:xfrm flipH="1">
              <a:off x="6590420" y="3325921"/>
              <a:ext cx="1156580" cy="85101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1"/>
            </p:cNvCxnSpPr>
            <p:nvPr/>
          </p:nvCxnSpPr>
          <p:spPr>
            <a:xfrm flipH="1" flipV="1">
              <a:off x="6159500" y="4431387"/>
              <a:ext cx="1509540" cy="20432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7747000" y="1901999"/>
              <a:ext cx="3111500" cy="29051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47000" y="3180665"/>
              <a:ext cx="3111500" cy="29051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669040" y="4490457"/>
              <a:ext cx="3111500" cy="29051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9800" y="1267274"/>
              <a:ext cx="2231418" cy="402895"/>
            </a:xfrm>
            <a:prstGeom prst="rect">
              <a:avLst/>
            </a:prstGeom>
          </p:spPr>
        </p:pic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08" y="1951494"/>
            <a:ext cx="2105760" cy="4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0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100" y="365125"/>
            <a:ext cx="8648700" cy="1325563"/>
          </a:xfrm>
        </p:spPr>
        <p:txBody>
          <a:bodyPr>
            <a:noAutofit/>
          </a:bodyPr>
          <a:lstStyle/>
          <a:p>
            <a:pPr algn="r"/>
            <a:r>
              <a:rPr lang="en-US" sz="3600" dirty="0"/>
              <a:t>Implement </a:t>
            </a:r>
            <a:r>
              <a:rPr lang="en-US" sz="3600" dirty="0" err="1"/>
              <a:t>OnClickListener</a:t>
            </a:r>
            <a:r>
              <a:rPr lang="en-US" sz="3600" dirty="0"/>
              <a:t> </a:t>
            </a:r>
            <a:r>
              <a:rPr lang="en-US" sz="3600" dirty="0" smtClean="0"/>
              <a:t>class and </a:t>
            </a:r>
            <a:r>
              <a:rPr lang="en-US" sz="3600" dirty="0" err="1"/>
              <a:t>o</a:t>
            </a:r>
            <a:r>
              <a:rPr lang="en-US" sz="3600" dirty="0" err="1" smtClean="0"/>
              <a:t>nClick</a:t>
            </a:r>
            <a:r>
              <a:rPr lang="en-US" sz="3600" dirty="0" smtClean="0"/>
              <a:t>() method in </a:t>
            </a:r>
            <a:r>
              <a:rPr lang="en-US" sz="3600" dirty="0"/>
              <a:t>the UI’s activity class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4013200" y="1733034"/>
            <a:ext cx="183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Import View class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98279" y="2908300"/>
            <a:ext cx="2716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Implement </a:t>
            </a:r>
            <a:r>
              <a:rPr lang="en-US" dirty="0" err="1" smtClean="0">
                <a:solidFill>
                  <a:srgbClr val="FFFF00"/>
                </a:solidFill>
              </a:rPr>
              <a:t>OnClickListener</a:t>
            </a:r>
            <a:endParaRPr lang="en-US" dirty="0" smtClean="0">
              <a:solidFill>
                <a:srgbClr val="FFFF00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from View class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27599" y="5842000"/>
            <a:ext cx="338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Implement </a:t>
            </a:r>
            <a:r>
              <a:rPr lang="en-US" dirty="0" err="1" smtClean="0">
                <a:solidFill>
                  <a:srgbClr val="FFFF00"/>
                </a:solidFill>
              </a:rPr>
              <a:t>onClick</a:t>
            </a:r>
            <a:r>
              <a:rPr lang="en-US" dirty="0" smtClean="0">
                <a:solidFill>
                  <a:srgbClr val="FFFF00"/>
                </a:solidFill>
              </a:rPr>
              <a:t>() method from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OnClickListener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92200" y="916606"/>
            <a:ext cx="9313768" cy="6083227"/>
            <a:chOff x="1092200" y="916606"/>
            <a:chExt cx="9313768" cy="6083227"/>
          </a:xfrm>
        </p:grpSpPr>
        <p:grpSp>
          <p:nvGrpSpPr>
            <p:cNvPr id="9" name="Group 8"/>
            <p:cNvGrpSpPr/>
            <p:nvPr/>
          </p:nvGrpSpPr>
          <p:grpSpPr>
            <a:xfrm>
              <a:off x="1092200" y="1305967"/>
              <a:ext cx="9313768" cy="5693866"/>
              <a:chOff x="1092200" y="1458367"/>
              <a:chExt cx="9313768" cy="5693866"/>
            </a:xfrm>
          </p:grpSpPr>
          <p:sp>
            <p:nvSpPr>
              <p:cNvPr id="4" name="Rectangle 1"/>
              <p:cNvSpPr>
                <a:spLocks noChangeArrowheads="1"/>
              </p:cNvSpPr>
              <p:nvPr/>
            </p:nvSpPr>
            <p:spPr bwMode="auto">
              <a:xfrm>
                <a:off x="1092200" y="1458367"/>
                <a:ext cx="9313768" cy="5693866"/>
              </a:xfrm>
              <a:prstGeom prst="rect">
                <a:avLst/>
              </a:prstGeom>
              <a:solidFill>
                <a:srgbClr val="2B2B2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import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android.support.v7.app.AppCompatActivity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import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android.os.Bundle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import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android.view.View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import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android.widget.Button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import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android.widget.EditText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public class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MainActivity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extends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AppCompatActivity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implements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View.OnClickListener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{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EditText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etEmail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etPassword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Button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btnLogin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BB52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@Override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BB52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BB52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protected void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FFC66D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onCreate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(Bundle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savedInstanceState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) {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super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.onCreate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savedInstanceState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setContentView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R.layout.</a:t>
                </a:r>
                <a:r>
                  <a:rPr kumimoji="0" lang="en-US" altLang="en-US" sz="1400" b="0" i="1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activity_main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// initialize views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lang="en-US" altLang="en-US" sz="1400" dirty="0" err="1" smtClean="0">
                    <a:solidFill>
                      <a:srgbClr val="9876AA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etEmail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 (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EditText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findViewById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R.id.</a:t>
                </a:r>
                <a:r>
                  <a:rPr kumimoji="0" lang="en-US" altLang="en-US" sz="1400" b="0" i="1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etEmail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etPassword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 (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EditText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findViewById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R.id.</a:t>
                </a:r>
                <a:r>
                  <a:rPr kumimoji="0" lang="en-US" altLang="en-US" sz="1400" b="0" i="1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etPassword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btnLogin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 (Button)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findViewById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R.id.</a:t>
                </a:r>
                <a:r>
                  <a:rPr kumimoji="0" lang="en-US" altLang="en-US" sz="1400" b="0" i="1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btnLogin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BB52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@Override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BB52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BB52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public void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FFC66D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onClick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(View v) {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143000" y="1943100"/>
                <a:ext cx="2819400" cy="254000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667500" y="2783929"/>
                <a:ext cx="3378200" cy="276771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485900" y="5994400"/>
                <a:ext cx="3378200" cy="863599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2200" y="916606"/>
              <a:ext cx="2105760" cy="4211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542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0600" y="365125"/>
            <a:ext cx="9093200" cy="1325563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Implement </a:t>
            </a:r>
            <a:r>
              <a:rPr lang="en-US" sz="3600" dirty="0" err="1"/>
              <a:t>OnClickListener</a:t>
            </a:r>
            <a:r>
              <a:rPr lang="en-US" sz="3600" dirty="0"/>
              <a:t> for actionable </a:t>
            </a:r>
            <a:r>
              <a:rPr lang="en-US" sz="3600" dirty="0" smtClean="0"/>
              <a:t>View and it’s action in </a:t>
            </a:r>
            <a:r>
              <a:rPr lang="en-US" sz="3600" dirty="0" err="1" smtClean="0"/>
              <a:t>onClick</a:t>
            </a:r>
            <a:r>
              <a:rPr lang="en-US" sz="3600" dirty="0"/>
              <a:t>() method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7000" y="1269536"/>
            <a:ext cx="6843540" cy="2544810"/>
            <a:chOff x="0" y="1269536"/>
            <a:chExt cx="6843540" cy="2544810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0" y="1690688"/>
              <a:ext cx="6843540" cy="2123658"/>
            </a:xfrm>
            <a:prstGeom prst="rect">
              <a:avLst/>
            </a:prstGeom>
            <a:solidFill>
              <a:srgbClr val="2B2B2B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BBB52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@Override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BBB52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BBB52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protected void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FFC66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onCreate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(Bundle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savedInstanceState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// initialize views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etEmail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 (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EditText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findViewById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R.id.</a:t>
              </a:r>
              <a:r>
                <a:rPr kumimoji="0" lang="en-US" altLang="en-US" sz="1200" b="0" i="1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etEmail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etPassword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 (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EditText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findViewById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R.id.</a:t>
              </a:r>
              <a:r>
                <a:rPr kumimoji="0" lang="en-US" altLang="en-US" sz="1200" b="0" i="1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etPassword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btnLogin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 (Button)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findViewById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R.id.</a:t>
              </a:r>
              <a:r>
                <a:rPr kumimoji="0" lang="en-US" altLang="en-US" sz="1200" b="0" i="1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btnLogin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// initialize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OnClickListener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btnLogin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.setOnClickListener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this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69536"/>
              <a:ext cx="2105760" cy="421152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</p:pic>
      </p:grpSp>
      <p:grpSp>
        <p:nvGrpSpPr>
          <p:cNvPr id="10" name="Group 9"/>
          <p:cNvGrpSpPr/>
          <p:nvPr/>
        </p:nvGrpSpPr>
        <p:grpSpPr>
          <a:xfrm>
            <a:off x="5466470" y="3055721"/>
            <a:ext cx="6599884" cy="3652806"/>
            <a:chOff x="5466470" y="3055721"/>
            <a:chExt cx="6599884" cy="3652806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5466470" y="3476873"/>
              <a:ext cx="6599884" cy="3231654"/>
            </a:xfrm>
            <a:prstGeom prst="rect">
              <a:avLst/>
            </a:prstGeom>
            <a:solidFill>
              <a:srgbClr val="2B2B2B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BBB52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@Override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BBB52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public void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FFC66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onClick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(View v) {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switch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v.getId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()) {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case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R.id.</a:t>
              </a:r>
              <a:r>
                <a:rPr kumimoji="0" lang="en-US" altLang="en-US" sz="1200" b="0" i="1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btnLogin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String username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password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String message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username =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etEmail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.getText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().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toString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password =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etPassword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.getText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().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toString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message =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"Username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 "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+ username +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\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Password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= "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+ password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Toast.</a:t>
              </a:r>
              <a:r>
                <a:rPr kumimoji="0" lang="en-US" altLang="en-US" sz="1200" b="0" i="1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makeText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this,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message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Toast.</a:t>
              </a:r>
              <a:r>
                <a:rPr kumimoji="0" lang="en-US" altLang="en-US" sz="1200" b="0" i="1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LENGTH_SHORT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).show()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break;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6470" y="3055721"/>
              <a:ext cx="2105760" cy="421152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</p:pic>
      </p:grpSp>
      <p:sp>
        <p:nvSpPr>
          <p:cNvPr id="11" name="Rectangle 10"/>
          <p:cNvSpPr/>
          <p:nvPr/>
        </p:nvSpPr>
        <p:spPr>
          <a:xfrm>
            <a:off x="850900" y="3076142"/>
            <a:ext cx="3340100" cy="62727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3300" y="4495116"/>
            <a:ext cx="3035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Setup listener for login button to listen for user click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16200000">
            <a:off x="2114549" y="3987897"/>
            <a:ext cx="812800" cy="20163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9153299" y="3272771"/>
            <a:ext cx="1046539" cy="29219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158918" y="2216740"/>
            <a:ext cx="3035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Setup action when the button is clicked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79880" y="6045200"/>
            <a:ext cx="345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will produce a popup message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endCxn id="16" idx="3"/>
          </p:cNvCxnSpPr>
          <p:nvPr/>
        </p:nvCxnSpPr>
        <p:spPr>
          <a:xfrm flipH="1">
            <a:off x="4638647" y="6045200"/>
            <a:ext cx="2003453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992" y="1927174"/>
            <a:ext cx="301686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40373" y="4208382"/>
            <a:ext cx="301686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403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8924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528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157" y="190119"/>
            <a:ext cx="3650456" cy="64896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ight Arrow 4"/>
          <p:cNvSpPr/>
          <p:nvPr/>
        </p:nvSpPr>
        <p:spPr>
          <a:xfrm rot="10800000">
            <a:off x="6807200" y="1219200"/>
            <a:ext cx="1905000" cy="19050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6565900" y="5664200"/>
            <a:ext cx="1905000" cy="19050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91000" y="1054100"/>
            <a:ext cx="2616200" cy="5588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5321300"/>
            <a:ext cx="2222500" cy="7747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712200" y="1129784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user click this…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70900" y="5574784"/>
            <a:ext cx="257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will output this as Toast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7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26571" y="1514748"/>
            <a:ext cx="7460693" cy="5025314"/>
            <a:chOff x="326571" y="1514748"/>
            <a:chExt cx="7460693" cy="502531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113" y="1514748"/>
              <a:ext cx="2826739" cy="50253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72075" y="1514748"/>
              <a:ext cx="3015189" cy="50253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7" name="Elbow Connector 6"/>
            <p:cNvCxnSpPr>
              <a:stCxn id="12" idx="3"/>
              <a:endCxn id="5" idx="1"/>
            </p:cNvCxnSpPr>
            <p:nvPr/>
          </p:nvCxnSpPr>
          <p:spPr>
            <a:xfrm>
              <a:off x="3474721" y="3598817"/>
              <a:ext cx="1297354" cy="428588"/>
            </a:xfrm>
            <a:prstGeom prst="bent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26571" y="3383280"/>
              <a:ext cx="3148150" cy="431074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787264" y="189186"/>
            <a:ext cx="4180490" cy="1325563"/>
          </a:xfrm>
        </p:spPr>
        <p:txBody>
          <a:bodyPr/>
          <a:lstStyle/>
          <a:p>
            <a:pPr algn="r"/>
            <a:r>
              <a:rPr lang="en-US" dirty="0" smtClean="0"/>
              <a:t>Change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85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821" y="189186"/>
            <a:ext cx="3572368" cy="63508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959366" y="3647384"/>
            <a:ext cx="6112571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&lt;Button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btnRegister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"Register"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Elbow Connector 6"/>
          <p:cNvCxnSpPr>
            <a:stCxn id="9" idx="3"/>
            <a:endCxn id="5" idx="0"/>
          </p:cNvCxnSpPr>
          <p:nvPr/>
        </p:nvCxnSpPr>
        <p:spPr>
          <a:xfrm>
            <a:off x="5013434" y="2806262"/>
            <a:ext cx="4002218" cy="841122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35118" y="2538248"/>
            <a:ext cx="3878316" cy="53602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6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838" y="202756"/>
            <a:ext cx="4791890" cy="3070225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397980" y="201522"/>
            <a:ext cx="4793814" cy="3071459"/>
            <a:chOff x="1397980" y="201522"/>
            <a:chExt cx="4793814" cy="307145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7980" y="201522"/>
              <a:ext cx="4793814" cy="307145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528354" y="483326"/>
              <a:ext cx="301686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605451" y="485112"/>
            <a:ext cx="301686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397980" y="3506923"/>
            <a:ext cx="4793814" cy="3071459"/>
            <a:chOff x="1397980" y="3506923"/>
            <a:chExt cx="4793814" cy="307145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97980" y="3506923"/>
              <a:ext cx="4793814" cy="307145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528354" y="3681157"/>
              <a:ext cx="301686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51839" y="3508158"/>
            <a:ext cx="4791890" cy="3070226"/>
            <a:chOff x="6451839" y="3508158"/>
            <a:chExt cx="4791890" cy="307022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51839" y="3508158"/>
              <a:ext cx="4791890" cy="307022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605451" y="3681157"/>
              <a:ext cx="301686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72160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74" y="222069"/>
            <a:ext cx="3877492" cy="64624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91349" y="222069"/>
            <a:ext cx="5492209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etEmail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:hint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"Email"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:inputType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textEmailAddress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:hint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:inputType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etPassword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:hint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"Password"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:inputType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textPassword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891349" y="5195539"/>
            <a:ext cx="4802918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&lt;Button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btnRegister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"Register Account"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5131" y="2403565"/>
            <a:ext cx="4167052" cy="53602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5131" y="832892"/>
            <a:ext cx="4167052" cy="157067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8" idx="3"/>
            <a:endCxn id="5" idx="1"/>
          </p:cNvCxnSpPr>
          <p:nvPr/>
        </p:nvCxnSpPr>
        <p:spPr>
          <a:xfrm>
            <a:off x="4402183" y="1618229"/>
            <a:ext cx="1489166" cy="865998"/>
          </a:xfrm>
          <a:prstGeom prst="bentConnector3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2"/>
            <a:endCxn id="6" idx="1"/>
          </p:cNvCxnSpPr>
          <p:nvPr/>
        </p:nvCxnSpPr>
        <p:spPr>
          <a:xfrm rot="16200000" flipH="1">
            <a:off x="2684642" y="2573608"/>
            <a:ext cx="2840722" cy="3572692"/>
          </a:xfrm>
          <a:prstGeom prst="bentConnector2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599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5406" y="365125"/>
            <a:ext cx="5658394" cy="1325563"/>
          </a:xfrm>
        </p:spPr>
        <p:txBody>
          <a:bodyPr/>
          <a:lstStyle/>
          <a:p>
            <a:pPr algn="r"/>
            <a:r>
              <a:rPr lang="en-US" dirty="0" smtClean="0"/>
              <a:t>Starting a new activities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31074" y="3623293"/>
            <a:ext cx="8648522" cy="2547437"/>
            <a:chOff x="431074" y="4542899"/>
            <a:chExt cx="8648522" cy="2547437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431075" y="6690226"/>
              <a:ext cx="7571303" cy="400110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startActivity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new 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Intent(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this, </a:t>
              </a:r>
              <a:r>
                <a:rPr kumimoji="0" lang="en-US" altLang="en-US" sz="20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Register.</a:t>
              </a:r>
              <a:r>
                <a:rPr kumimoji="0" lang="en-US" altLang="en-US" sz="2000" b="0" i="0" u="none" strike="noStrike" cap="none" normalizeH="0" baseline="0" dirty="0" err="1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31075" y="5108731"/>
              <a:ext cx="8648521" cy="1015663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Intent </a:t>
              </a:r>
              <a:r>
                <a:rPr kumimoji="0" lang="en-US" altLang="en-US" sz="20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registerPage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new 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Intent(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this, </a:t>
              </a:r>
              <a:r>
                <a:rPr kumimoji="0" lang="en-US" altLang="en-US" sz="20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Register.</a:t>
              </a:r>
              <a:r>
                <a:rPr kumimoji="0" lang="en-US" altLang="en-US" sz="2000" b="0" i="0" u="none" strike="noStrike" cap="none" normalizeH="0" baseline="0" dirty="0" err="1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20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startActivity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en-US" altLang="en-US" sz="20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registerPage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431074" y="4542899"/>
              <a:ext cx="3709851" cy="5658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800" b="1" dirty="0" smtClean="0"/>
                <a:t>Example:</a:t>
              </a:r>
              <a:endParaRPr lang="en-US" sz="3800" b="1" dirty="0"/>
            </a:p>
          </p:txBody>
        </p:sp>
        <p:sp>
          <p:nvSpPr>
            <p:cNvPr id="13" name="Title 1"/>
            <p:cNvSpPr txBox="1">
              <a:spLocks/>
            </p:cNvSpPr>
            <p:nvPr/>
          </p:nvSpPr>
          <p:spPr>
            <a:xfrm>
              <a:off x="2361800" y="6124394"/>
              <a:ext cx="3709851" cy="5658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800" b="1" dirty="0" smtClean="0"/>
                <a:t>- or -</a:t>
              </a:r>
              <a:endParaRPr lang="en-US" sz="38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1074" y="1478967"/>
            <a:ext cx="10495181" cy="1685855"/>
            <a:chOff x="431074" y="1478967"/>
            <a:chExt cx="10495181" cy="1685855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431075" y="1478967"/>
              <a:ext cx="3709851" cy="5658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800" b="1" dirty="0" smtClean="0"/>
                <a:t>Syntax:</a:t>
              </a:r>
              <a:endParaRPr lang="en-US" sz="3800" b="1" dirty="0"/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431074" y="2149159"/>
              <a:ext cx="10495181" cy="1015663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Intent &lt;</a:t>
              </a:r>
              <a:r>
                <a:rPr kumimoji="0" lang="en-US" altLang="en-US" sz="20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intentName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&gt; = 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new 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Intent(&lt;context&gt;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kumimoji="0" lang="en-US" altLang="en-US" sz="20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otherActivity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&gt;.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20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startActivity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(&lt;</a:t>
              </a:r>
              <a:r>
                <a:rPr kumimoji="0" lang="en-US" altLang="en-US" sz="20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intentName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&gt;)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786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410789" y="1698171"/>
            <a:ext cx="9417963" cy="3987816"/>
            <a:chOff x="1410789" y="1698171"/>
            <a:chExt cx="9417963" cy="3987816"/>
          </a:xfrm>
        </p:grpSpPr>
        <p:grpSp>
          <p:nvGrpSpPr>
            <p:cNvPr id="8" name="Group 7"/>
            <p:cNvGrpSpPr/>
            <p:nvPr/>
          </p:nvGrpSpPr>
          <p:grpSpPr>
            <a:xfrm>
              <a:off x="1410789" y="1698171"/>
              <a:ext cx="9417963" cy="3987816"/>
              <a:chOff x="431075" y="992777"/>
              <a:chExt cx="9417963" cy="3987816"/>
            </a:xfrm>
          </p:grpSpPr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431075" y="992777"/>
                <a:ext cx="3709851" cy="56583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800" b="1" dirty="0" smtClean="0"/>
                  <a:t>Implementation</a:t>
                </a:r>
                <a:endParaRPr lang="en-US" sz="3800" b="1" dirty="0"/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431075" y="2426048"/>
                <a:ext cx="9417963" cy="2554545"/>
              </a:xfrm>
              <a:prstGeom prst="rect">
                <a:avLst/>
              </a:prstGeom>
              <a:solidFill>
                <a:srgbClr val="2B2B2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BBB52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@Override</a:t>
                </a:r>
                <a:b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BBB52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public void </a:t>
                </a:r>
                <a:r>
                  <a:rPr kumimoji="0" lang="en-US" altLang="en-US" sz="2000" b="0" i="0" u="none" strike="noStrike" cap="none" normalizeH="0" baseline="0" dirty="0" err="1" smtClean="0">
                    <a:ln>
                      <a:noFill/>
                    </a:ln>
                    <a:solidFill>
                      <a:srgbClr val="FFC66D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onClick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(View v) {</a:t>
                </a:r>
                <a:b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switch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kumimoji="0" lang="en-US" altLang="en-US" sz="20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v.getId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()) {</a:t>
                </a:r>
                <a:b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case </a:t>
                </a:r>
                <a:r>
                  <a:rPr kumimoji="0" lang="en-US" altLang="en-US" sz="20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R.id.</a:t>
                </a:r>
                <a:r>
                  <a:rPr kumimoji="0" lang="en-US" altLang="en-US" sz="2000" b="0" i="1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btnRegister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b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</a:t>
                </a:r>
                <a:r>
                  <a:rPr kumimoji="0" lang="en-US" altLang="en-US" sz="20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startActivity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new 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Intent(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this, </a:t>
                </a:r>
                <a:r>
                  <a:rPr kumimoji="0" lang="en-US" altLang="en-US" sz="20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Register.</a:t>
                </a:r>
                <a:r>
                  <a:rPr kumimoji="0" lang="en-US" altLang="en-US" sz="2000" b="0" i="0" u="none" strike="noStrike" cap="none" normalizeH="0" baseline="0" dirty="0" err="1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class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))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b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break;</a:t>
                </a:r>
                <a:b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b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0789" y="2554083"/>
              <a:ext cx="3122022" cy="5773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06138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147683" y="137114"/>
            <a:ext cx="7885386" cy="1325563"/>
          </a:xfrm>
        </p:spPr>
        <p:txBody>
          <a:bodyPr/>
          <a:lstStyle/>
          <a:p>
            <a:pPr algn="r"/>
            <a:r>
              <a:rPr lang="en-US" dirty="0" smtClean="0"/>
              <a:t>Exchange Data between Activities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30628" y="1455605"/>
            <a:ext cx="7805295" cy="5167264"/>
            <a:chOff x="1071153" y="1455605"/>
            <a:chExt cx="7805295" cy="516726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593" y="1462677"/>
              <a:ext cx="2926090" cy="51601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9862" y="1455605"/>
              <a:ext cx="2906586" cy="51672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6" name="Rectangle 25"/>
            <p:cNvSpPr/>
            <p:nvPr/>
          </p:nvSpPr>
          <p:spPr>
            <a:xfrm>
              <a:off x="1071153" y="2495005"/>
              <a:ext cx="3226527" cy="600891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Elbow Connector 29"/>
            <p:cNvCxnSpPr>
              <a:stCxn id="26" idx="2"/>
            </p:cNvCxnSpPr>
            <p:nvPr/>
          </p:nvCxnSpPr>
          <p:spPr>
            <a:xfrm rot="16200000" flipH="1">
              <a:off x="3321231" y="2459081"/>
              <a:ext cx="2534195" cy="3807823"/>
            </a:xfrm>
            <a:prstGeom prst="bentConnector2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126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693175" y="1429431"/>
            <a:ext cx="6032421" cy="872793"/>
            <a:chOff x="339634" y="2142307"/>
            <a:chExt cx="6032421" cy="872793"/>
          </a:xfrm>
        </p:grpSpPr>
        <p:sp>
          <p:nvSpPr>
            <p:cNvPr id="3" name="Rectangle 1"/>
            <p:cNvSpPr>
              <a:spLocks noChangeArrowheads="1"/>
            </p:cNvSpPr>
            <p:nvPr/>
          </p:nvSpPr>
          <p:spPr bwMode="auto">
            <a:xfrm>
              <a:off x="339634" y="2614990"/>
              <a:ext cx="6032421" cy="400110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kumimoji="0" lang="en-US" altLang="en-US" sz="20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intentName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&gt;.</a:t>
              </a:r>
              <a:r>
                <a:rPr kumimoji="0" lang="en-US" altLang="en-US" sz="20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putExtra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(&lt;key&gt;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&lt;value&gt;)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" name="Title 1"/>
            <p:cNvSpPr txBox="1">
              <a:spLocks/>
            </p:cNvSpPr>
            <p:nvPr/>
          </p:nvSpPr>
          <p:spPr>
            <a:xfrm>
              <a:off x="339634" y="2142307"/>
              <a:ext cx="6032420" cy="47268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b="1" dirty="0" smtClean="0"/>
                <a:t>Syntax:</a:t>
              </a:r>
              <a:endParaRPr lang="en-US" sz="36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93174" y="2774907"/>
            <a:ext cx="8956298" cy="2483204"/>
            <a:chOff x="452202" y="2944722"/>
            <a:chExt cx="8956298" cy="2483204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452202" y="2944722"/>
              <a:ext cx="6032421" cy="47268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b="1" dirty="0" smtClean="0"/>
                <a:t>Example:</a:t>
              </a:r>
              <a:endParaRPr lang="en-US" sz="3600" b="1" dirty="0"/>
            </a:p>
          </p:txBody>
        </p:sp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452202" y="3488934"/>
              <a:ext cx="8956298" cy="1938992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Intent </a:t>
              </a:r>
              <a:r>
                <a:rPr kumimoji="0" lang="en-US" altLang="en-US" sz="20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registerPage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new 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Intent(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this, </a:t>
              </a:r>
              <a:r>
                <a:rPr kumimoji="0" lang="en-US" altLang="en-US" sz="20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Register.</a:t>
              </a:r>
              <a:r>
                <a:rPr kumimoji="0" lang="en-US" altLang="en-US" sz="2000" b="0" i="0" u="none" strike="noStrike" cap="none" normalizeH="0" baseline="0" dirty="0" err="1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20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registerPage.putExtra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20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sampleMessage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000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altLang="en-US" sz="2000" dirty="0" smtClean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"This is a sample message from Login Page."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20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startActivity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en-US" altLang="en-US" sz="20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registerPage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856616" y="137114"/>
            <a:ext cx="2640875" cy="1325563"/>
          </a:xfrm>
        </p:spPr>
        <p:txBody>
          <a:bodyPr/>
          <a:lstStyle/>
          <a:p>
            <a:pPr algn="r"/>
            <a:r>
              <a:rPr lang="en-US" dirty="0" smtClean="0"/>
              <a:t>Send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3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57646" y="785506"/>
            <a:ext cx="10495181" cy="5683785"/>
            <a:chOff x="248194" y="785506"/>
            <a:chExt cx="10495181" cy="5683785"/>
          </a:xfrm>
        </p:grpSpPr>
        <p:grpSp>
          <p:nvGrpSpPr>
            <p:cNvPr id="8" name="Group 7"/>
            <p:cNvGrpSpPr/>
            <p:nvPr/>
          </p:nvGrpSpPr>
          <p:grpSpPr>
            <a:xfrm>
              <a:off x="248194" y="785506"/>
              <a:ext cx="6032421" cy="1282580"/>
              <a:chOff x="248194" y="1268832"/>
              <a:chExt cx="6032421" cy="1282580"/>
            </a:xfrm>
          </p:grpSpPr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248194" y="1268832"/>
                <a:ext cx="6032421" cy="47268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600" b="1" dirty="0" smtClean="0"/>
                  <a:t>Implementation:</a:t>
                </a:r>
                <a:endParaRPr lang="en-US" sz="3600" b="1" dirty="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8194" y="1974052"/>
                <a:ext cx="3122022" cy="577360"/>
              </a:xfrm>
              <a:prstGeom prst="rect">
                <a:avLst/>
              </a:prstGeom>
            </p:spPr>
          </p:pic>
        </p:grpSp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248194" y="2068086"/>
              <a:ext cx="10495181" cy="4401205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public void </a:t>
              </a:r>
              <a:r>
                <a:rPr kumimoji="0" lang="en-US" altLang="en-US" sz="2000" b="0" i="0" u="none" strike="noStrike" cap="none" normalizeH="0" baseline="0" dirty="0" err="1" smtClean="0">
                  <a:ln>
                    <a:noFill/>
                  </a:ln>
                  <a:solidFill>
                    <a:srgbClr val="FFC66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onClick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(View v) {</a:t>
              </a:r>
              <a:b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switch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en-US" altLang="en-US" sz="20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v.getId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()) {</a:t>
              </a:r>
              <a:b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case </a:t>
              </a:r>
              <a:r>
                <a:rPr kumimoji="0" lang="en-US" altLang="en-US" sz="20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R.id.</a:t>
              </a:r>
              <a:r>
                <a:rPr kumimoji="0" lang="en-US" altLang="en-US" sz="2000" b="0" i="1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btnRegister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b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Intent </a:t>
              </a:r>
              <a:r>
                <a:rPr kumimoji="0" lang="en-US" altLang="en-US" sz="20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registerPage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new 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Intent(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this, </a:t>
              </a:r>
              <a:r>
                <a:rPr kumimoji="0" lang="en-US" altLang="en-US" sz="20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Register.</a:t>
              </a:r>
              <a:r>
                <a:rPr kumimoji="0" lang="en-US" altLang="en-US" sz="2000" b="0" i="0" u="none" strike="noStrike" cap="none" normalizeH="0" baseline="0" dirty="0" err="1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String email = </a:t>
              </a:r>
              <a:r>
                <a:rPr kumimoji="0" lang="en-US" altLang="en-US" sz="20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etEmail</a:t>
              </a:r>
              <a:r>
                <a:rPr kumimoji="0" lang="en-US" altLang="en-US" sz="20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.getText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().</a:t>
              </a:r>
              <a:r>
                <a:rPr kumimoji="0" lang="en-US" altLang="en-US" sz="20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toString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String password = </a:t>
              </a:r>
              <a:r>
                <a:rPr kumimoji="0" lang="en-US" altLang="en-US" sz="20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etPassword</a:t>
              </a:r>
              <a:r>
                <a:rPr kumimoji="0" lang="en-US" altLang="en-US" sz="20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.getText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().</a:t>
              </a:r>
              <a:r>
                <a:rPr kumimoji="0" lang="en-US" altLang="en-US" sz="20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toString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kumimoji="0" lang="en-US" altLang="en-US" sz="20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registerPage.putExtra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"email"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email)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kumimoji="0" lang="en-US" altLang="en-US" sz="20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registerPage.putExtra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"password"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password)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kumimoji="0" lang="en-US" altLang="en-US" sz="20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startActivity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en-US" altLang="en-US" sz="20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registerPage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break;</a:t>
              </a:r>
              <a:b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b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1594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589520" y="137114"/>
            <a:ext cx="3973285" cy="1325563"/>
          </a:xfrm>
        </p:spPr>
        <p:txBody>
          <a:bodyPr/>
          <a:lstStyle/>
          <a:p>
            <a:pPr algn="r"/>
            <a:r>
              <a:rPr lang="en-US" dirty="0" smtClean="0"/>
              <a:t>Receive data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158747" y="2409145"/>
            <a:ext cx="8032968" cy="2218269"/>
            <a:chOff x="1693174" y="1429431"/>
            <a:chExt cx="8032968" cy="2218269"/>
          </a:xfrm>
        </p:grpSpPr>
        <p:grpSp>
          <p:nvGrpSpPr>
            <p:cNvPr id="12" name="Group 11"/>
            <p:cNvGrpSpPr/>
            <p:nvPr/>
          </p:nvGrpSpPr>
          <p:grpSpPr>
            <a:xfrm>
              <a:off x="1693174" y="1429431"/>
              <a:ext cx="6032421" cy="872793"/>
              <a:chOff x="1693174" y="1429431"/>
              <a:chExt cx="6032421" cy="872793"/>
            </a:xfrm>
          </p:grpSpPr>
          <p:sp>
            <p:nvSpPr>
              <p:cNvPr id="7" name="Title 1"/>
              <p:cNvSpPr txBox="1">
                <a:spLocks/>
              </p:cNvSpPr>
              <p:nvPr/>
            </p:nvSpPr>
            <p:spPr>
              <a:xfrm>
                <a:off x="1693175" y="1429431"/>
                <a:ext cx="6032420" cy="47268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600" b="1" dirty="0" smtClean="0"/>
                  <a:t>Syntax:</a:t>
                </a:r>
                <a:endParaRPr lang="en-US" sz="3600" b="1" dirty="0"/>
              </a:p>
            </p:txBody>
          </p:sp>
          <p:sp>
            <p:nvSpPr>
              <p:cNvPr id="11" name="Rectangle 1"/>
              <p:cNvSpPr>
                <a:spLocks noChangeArrowheads="1"/>
              </p:cNvSpPr>
              <p:nvPr/>
            </p:nvSpPr>
            <p:spPr bwMode="auto">
              <a:xfrm>
                <a:off x="1693174" y="1902114"/>
                <a:ext cx="6032421" cy="400110"/>
              </a:xfrm>
              <a:prstGeom prst="rect">
                <a:avLst/>
              </a:prstGeom>
              <a:solidFill>
                <a:srgbClr val="2B2B2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getIntent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().</a:t>
                </a:r>
                <a:r>
                  <a:rPr kumimoji="0" lang="en-US" altLang="en-US" sz="20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getStringExtra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(&lt;</a:t>
                </a:r>
                <a:r>
                  <a:rPr kumimoji="0" lang="en-US" altLang="en-US" sz="20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keyName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&gt;)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693174" y="2774907"/>
              <a:ext cx="8032968" cy="872793"/>
              <a:chOff x="1693174" y="2774907"/>
              <a:chExt cx="8032968" cy="872793"/>
            </a:xfrm>
          </p:grpSpPr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1693174" y="2774907"/>
                <a:ext cx="6032421" cy="47268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600" b="1" dirty="0" smtClean="0"/>
                  <a:t>Example:</a:t>
                </a:r>
                <a:endParaRPr lang="en-US" sz="3600" b="1" dirty="0"/>
              </a:p>
            </p:txBody>
          </p:sp>
          <p:sp>
            <p:nvSpPr>
              <p:cNvPr id="13" name="Rectangle 2"/>
              <p:cNvSpPr>
                <a:spLocks noChangeArrowheads="1"/>
              </p:cNvSpPr>
              <p:nvPr/>
            </p:nvSpPr>
            <p:spPr bwMode="auto">
              <a:xfrm>
                <a:off x="1693174" y="3247590"/>
                <a:ext cx="8032968" cy="400110"/>
              </a:xfrm>
              <a:prstGeom prst="rect">
                <a:avLst/>
              </a:prstGeom>
              <a:solidFill>
                <a:srgbClr val="2B2B2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 email = </a:t>
                </a:r>
                <a:r>
                  <a:rPr kumimoji="0" lang="en-US" altLang="en-US" sz="20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getIntent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().</a:t>
                </a:r>
                <a:r>
                  <a:rPr kumimoji="0" lang="en-US" altLang="en-US" sz="20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getStringExtra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"email"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6707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711233" y="4754880"/>
            <a:ext cx="9130938" cy="154141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319348" y="475718"/>
            <a:ext cx="9688871" cy="5820580"/>
            <a:chOff x="1319348" y="475718"/>
            <a:chExt cx="9688871" cy="5820580"/>
          </a:xfrm>
        </p:grpSpPr>
        <p:grpSp>
          <p:nvGrpSpPr>
            <p:cNvPr id="10" name="Group 9"/>
            <p:cNvGrpSpPr/>
            <p:nvPr/>
          </p:nvGrpSpPr>
          <p:grpSpPr>
            <a:xfrm>
              <a:off x="1319348" y="475718"/>
              <a:ext cx="9688871" cy="5820580"/>
              <a:chOff x="248194" y="1394892"/>
              <a:chExt cx="9688871" cy="5820580"/>
            </a:xfrm>
          </p:grpSpPr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248194" y="1394892"/>
                <a:ext cx="6032421" cy="47268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600" b="1" dirty="0" smtClean="0"/>
                  <a:t>Implementation:</a:t>
                </a:r>
                <a:endParaRPr lang="en-US" sz="3600" b="1" dirty="0"/>
              </a:p>
            </p:txBody>
          </p:sp>
          <p:sp>
            <p:nvSpPr>
              <p:cNvPr id="9" name="Rectangle 1"/>
              <p:cNvSpPr>
                <a:spLocks noChangeArrowheads="1"/>
              </p:cNvSpPr>
              <p:nvPr/>
            </p:nvSpPr>
            <p:spPr bwMode="auto">
              <a:xfrm>
                <a:off x="248194" y="2444935"/>
                <a:ext cx="9688871" cy="4770537"/>
              </a:xfrm>
              <a:prstGeom prst="rect">
                <a:avLst/>
              </a:prstGeom>
              <a:solidFill>
                <a:srgbClr val="2B2B2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protected void </a:t>
                </a:r>
                <a:r>
                  <a:rPr kumimoji="0" lang="en-US" alt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rgbClr val="FFC66D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onCreate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(Bundle </a:t>
                </a:r>
                <a:r>
                  <a:rPr kumimoji="0" lang="en-US" alt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savedInstanceState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) {</a:t>
                </a:r>
                <a:b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super</a:t>
                </a:r>
                <a:r>
                  <a:rPr kumimoji="0" lang="en-US" alt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.onCreate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kumimoji="0" lang="en-US" alt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savedInstanceState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b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setContentView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kumimoji="0" lang="en-US" alt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R.layout.</a:t>
                </a:r>
                <a:r>
                  <a:rPr kumimoji="0" lang="en-US" altLang="en-US" sz="1600" b="0" i="1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activity_register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b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// initialize views</a:t>
                </a:r>
                <a:b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etEmail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 (</a:t>
                </a:r>
                <a:r>
                  <a:rPr kumimoji="0" lang="en-US" alt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EditText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r>
                  <a:rPr kumimoji="0" lang="en-US" alt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findViewById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kumimoji="0" lang="en-US" alt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R.id.</a:t>
                </a:r>
                <a:r>
                  <a:rPr kumimoji="0" lang="en-US" altLang="en-US" sz="1600" b="0" i="1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etEmail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b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etName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 (</a:t>
                </a:r>
                <a:r>
                  <a:rPr kumimoji="0" lang="en-US" alt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EditText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r>
                  <a:rPr kumimoji="0" lang="en-US" alt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findViewById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kumimoji="0" lang="en-US" alt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R.id.</a:t>
                </a:r>
                <a:r>
                  <a:rPr kumimoji="0" lang="en-US" altLang="en-US" sz="1600" b="0" i="1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etName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b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etPassword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 (</a:t>
                </a:r>
                <a:r>
                  <a:rPr kumimoji="0" lang="en-US" alt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EditText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r>
                  <a:rPr kumimoji="0" lang="en-US" alt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findViewById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kumimoji="0" lang="en-US" alt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R.id.</a:t>
                </a:r>
                <a:r>
                  <a:rPr kumimoji="0" lang="en-US" altLang="en-US" sz="1600" b="0" i="1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etPassword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b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btnRegister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 (Button) </a:t>
                </a:r>
                <a:r>
                  <a:rPr kumimoji="0" lang="en-US" alt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findViewById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kumimoji="0" lang="en-US" alt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R.id.</a:t>
                </a:r>
                <a:r>
                  <a:rPr kumimoji="0" lang="en-US" altLang="en-US" sz="1600" b="0" i="1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btnRegister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b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// initialize listener</a:t>
                </a:r>
                <a:b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btnRegister</a:t>
                </a:r>
                <a:r>
                  <a:rPr kumimoji="0" lang="en-US" alt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.setOnClickListener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this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b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String </a:t>
                </a:r>
                <a:r>
                  <a:rPr kumimoji="0" lang="en-US" alt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getEmail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kumimoji="0" lang="en-US" alt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getIntent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().</a:t>
                </a:r>
                <a:r>
                  <a:rPr kumimoji="0" lang="en-US" alt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getStringExtra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"email"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b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String </a:t>
                </a:r>
                <a:r>
                  <a:rPr kumimoji="0" lang="en-US" alt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getPassword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kumimoji="0" lang="en-US" alt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getIntent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().</a:t>
                </a:r>
                <a:r>
                  <a:rPr kumimoji="0" lang="en-US" alt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getStringExtra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"password"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b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Toast.</a:t>
                </a:r>
                <a:r>
                  <a:rPr kumimoji="0" lang="en-US" altLang="en-US" sz="1600" b="0" i="1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makeText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this, 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"Email: " 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+ </a:t>
                </a:r>
                <a:r>
                  <a:rPr kumimoji="0" lang="en-US" alt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getEmail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+ 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\</a:t>
                </a:r>
                <a:r>
                  <a:rPr kumimoji="0" lang="en-US" alt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kumimoji="0" lang="en-US" alt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Password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: " 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+ </a:t>
                </a:r>
                <a:r>
                  <a:rPr kumimoji="0" lang="en-US" alt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getPassword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600" dirty="0">
                    <a:solidFill>
                      <a:srgbClr val="CC783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kumimoji="0" lang="en-US" alt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Toast.</a:t>
                </a:r>
                <a:r>
                  <a:rPr kumimoji="0" lang="en-US" altLang="en-US" sz="1600" b="0" i="1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LENGTH_LONG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).show()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b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9348" y="903098"/>
              <a:ext cx="2490652" cy="622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8860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8924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954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45473" y="496389"/>
            <a:ext cx="9261566" cy="6008914"/>
            <a:chOff x="1345473" y="496389"/>
            <a:chExt cx="9261566" cy="6008914"/>
          </a:xfrm>
        </p:grpSpPr>
        <p:grpSp>
          <p:nvGrpSpPr>
            <p:cNvPr id="22" name="Group 21"/>
            <p:cNvGrpSpPr/>
            <p:nvPr/>
          </p:nvGrpSpPr>
          <p:grpSpPr>
            <a:xfrm>
              <a:off x="1345473" y="496389"/>
              <a:ext cx="9261566" cy="6008914"/>
              <a:chOff x="1528354" y="1449977"/>
              <a:chExt cx="7729267" cy="505532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59120" y="1449977"/>
                <a:ext cx="2843621" cy="505532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4000" y="1449977"/>
                <a:ext cx="2843621" cy="505532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528354" y="2416628"/>
                <a:ext cx="3082835" cy="653143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Elbow Connector 8"/>
              <p:cNvCxnSpPr>
                <a:stCxn id="7" idx="3"/>
              </p:cNvCxnSpPr>
              <p:nvPr/>
            </p:nvCxnSpPr>
            <p:spPr>
              <a:xfrm flipV="1">
                <a:off x="4611189" y="2168434"/>
                <a:ext cx="1802811" cy="574766"/>
              </a:xfrm>
              <a:prstGeom prst="bentConnector3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Elbow Connector 11"/>
              <p:cNvCxnSpPr>
                <a:stCxn id="7" idx="3"/>
              </p:cNvCxnSpPr>
              <p:nvPr/>
            </p:nvCxnSpPr>
            <p:spPr>
              <a:xfrm>
                <a:off x="4611189" y="2743200"/>
                <a:ext cx="1802811" cy="32340"/>
              </a:xfrm>
              <a:prstGeom prst="bentConnector3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1528354" y="3317966"/>
                <a:ext cx="3082835" cy="472847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" name="Elbow Connector 3"/>
            <p:cNvCxnSpPr>
              <a:stCxn id="10" idx="3"/>
              <a:endCxn id="6" idx="1"/>
            </p:cNvCxnSpPr>
            <p:nvPr/>
          </p:nvCxnSpPr>
          <p:spPr>
            <a:xfrm>
              <a:off x="5039469" y="2997757"/>
              <a:ext cx="2160212" cy="503089"/>
            </a:xfrm>
            <a:prstGeom prst="bentConnector3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356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340" y="545464"/>
            <a:ext cx="11060328" cy="589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0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8716" y="365125"/>
            <a:ext cx="4275083" cy="1325563"/>
          </a:xfrm>
        </p:spPr>
        <p:txBody>
          <a:bodyPr/>
          <a:lstStyle/>
          <a:p>
            <a:pPr algn="r"/>
            <a:r>
              <a:rPr lang="en-US" dirty="0" err="1" smtClean="0"/>
              <a:t>Asynctask</a:t>
            </a:r>
            <a:r>
              <a:rPr lang="en-US" dirty="0" smtClean="0"/>
              <a:t>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251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2814" y="365125"/>
            <a:ext cx="6970986" cy="1325563"/>
          </a:xfrm>
        </p:spPr>
        <p:txBody>
          <a:bodyPr/>
          <a:lstStyle/>
          <a:p>
            <a:pPr algn="r"/>
            <a:r>
              <a:rPr lang="en-US" dirty="0" smtClean="0"/>
              <a:t>Exchange Data with </a:t>
            </a:r>
            <a:r>
              <a:rPr lang="en-US" dirty="0" err="1" smtClean="0"/>
              <a:t>Asynctask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7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4650" y="365125"/>
            <a:ext cx="3529149" cy="1325563"/>
          </a:xfrm>
        </p:spPr>
        <p:txBody>
          <a:bodyPr/>
          <a:lstStyle/>
          <a:p>
            <a:pPr algn="r"/>
            <a:r>
              <a:rPr lang="en-US" dirty="0" smtClean="0"/>
              <a:t>File Structures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4800" y="1825625"/>
            <a:ext cx="72390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Manifest</a:t>
            </a:r>
          </a:p>
          <a:p>
            <a:pPr lvl="1"/>
            <a:r>
              <a:rPr lang="en-US" dirty="0" smtClean="0"/>
              <a:t>Java</a:t>
            </a:r>
          </a:p>
          <a:p>
            <a:pPr lvl="2"/>
            <a:r>
              <a:rPr lang="en-US" dirty="0" smtClean="0"/>
              <a:t>Main Package (</a:t>
            </a:r>
            <a:r>
              <a:rPr lang="en-US" dirty="0" err="1" smtClean="0"/>
              <a:t>com.seladanghijau.androidtutorial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Res</a:t>
            </a:r>
          </a:p>
          <a:p>
            <a:pPr lvl="2"/>
            <a:r>
              <a:rPr lang="en-US" dirty="0" err="1" smtClean="0"/>
              <a:t>Drawable</a:t>
            </a:r>
            <a:endParaRPr lang="en-US" dirty="0" smtClean="0"/>
          </a:p>
          <a:p>
            <a:pPr lvl="2"/>
            <a:r>
              <a:rPr lang="en-US" dirty="0" smtClean="0"/>
              <a:t>Layout</a:t>
            </a:r>
          </a:p>
          <a:p>
            <a:pPr lvl="2"/>
            <a:r>
              <a:rPr lang="en-US" dirty="0" err="1" smtClean="0"/>
              <a:t>Mipmap</a:t>
            </a:r>
            <a:endParaRPr lang="en-US" dirty="0" smtClean="0"/>
          </a:p>
          <a:p>
            <a:pPr lvl="2"/>
            <a:r>
              <a:rPr lang="en-US" dirty="0" smtClean="0"/>
              <a:t>Values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script</a:t>
            </a:r>
          </a:p>
          <a:p>
            <a:pPr lvl="1"/>
            <a:r>
              <a:rPr lang="en-US" dirty="0" err="1" smtClean="0"/>
              <a:t>Build.gradle</a:t>
            </a:r>
            <a:r>
              <a:rPr lang="en-US" dirty="0" smtClean="0"/>
              <a:t> (Module: app)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30" y="127499"/>
            <a:ext cx="3745639" cy="662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4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0" y="365125"/>
            <a:ext cx="5867400" cy="1325563"/>
          </a:xfrm>
        </p:spPr>
        <p:txBody>
          <a:bodyPr/>
          <a:lstStyle/>
          <a:p>
            <a:pPr algn="r"/>
            <a:r>
              <a:rPr lang="en-US" dirty="0" smtClean="0"/>
              <a:t>Deploy Application (using external device)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794" t="2855" r="58784" b="82621"/>
          <a:stretch/>
        </p:blipFill>
        <p:spPr>
          <a:xfrm>
            <a:off x="134469" y="161364"/>
            <a:ext cx="4034821" cy="1529324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44992" y="843240"/>
            <a:ext cx="301686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34469" y="1842245"/>
            <a:ext cx="11742402" cy="4383742"/>
            <a:chOff x="134469" y="1842245"/>
            <a:chExt cx="11742402" cy="438374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469" y="1842246"/>
              <a:ext cx="4627558" cy="3666564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2027" y="1842245"/>
              <a:ext cx="4627559" cy="3666565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1017" y="1842246"/>
              <a:ext cx="2465854" cy="438374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</p:pic>
        <p:sp>
          <p:nvSpPr>
            <p:cNvPr id="9" name="Right Arrow 8"/>
            <p:cNvSpPr/>
            <p:nvPr/>
          </p:nvSpPr>
          <p:spPr>
            <a:xfrm>
              <a:off x="4262651" y="3348318"/>
              <a:ext cx="977322" cy="484094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8911640" y="3348318"/>
              <a:ext cx="977322" cy="484094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4992" y="4468017"/>
              <a:ext cx="301686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72550" y="4471610"/>
              <a:ext cx="301686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en-US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587276" y="4468017"/>
              <a:ext cx="301686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79697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3224" y="365125"/>
            <a:ext cx="5060576" cy="1325563"/>
          </a:xfrm>
        </p:spPr>
        <p:txBody>
          <a:bodyPr/>
          <a:lstStyle/>
          <a:p>
            <a:pPr algn="r"/>
            <a:r>
              <a:rPr lang="en-US" dirty="0" smtClean="0"/>
              <a:t>Deploy Application (using virtual device)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375" t="2872" r="35867" b="83416"/>
          <a:stretch/>
        </p:blipFill>
        <p:spPr>
          <a:xfrm>
            <a:off x="165846" y="157723"/>
            <a:ext cx="5256515" cy="10173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46" y="1290917"/>
            <a:ext cx="6206055" cy="28532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7548" y="1690688"/>
            <a:ext cx="3965331" cy="28532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7548" y="2199371"/>
            <a:ext cx="3965330" cy="28532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1543" y="2823882"/>
            <a:ext cx="3949949" cy="284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5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5600" y="365125"/>
            <a:ext cx="838200" cy="1325563"/>
          </a:xfrm>
        </p:spPr>
        <p:txBody>
          <a:bodyPr/>
          <a:lstStyle/>
          <a:p>
            <a:pPr algn="r"/>
            <a:r>
              <a:rPr lang="en-US" dirty="0" smtClean="0"/>
              <a:t>UI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6" y="134852"/>
            <a:ext cx="7040881" cy="375238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98735" y="2756263"/>
            <a:ext cx="7521495" cy="4008528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6" name="Bent Arrow 5"/>
          <p:cNvSpPr/>
          <p:nvPr/>
        </p:nvSpPr>
        <p:spPr>
          <a:xfrm rot="10800000" flipH="1">
            <a:off x="3261141" y="4206240"/>
            <a:ext cx="858230" cy="868680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680619" y="3317966"/>
            <a:ext cx="569274" cy="56927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00219" y="6195517"/>
            <a:ext cx="569274" cy="56927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5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815" t="10256" r="3734" b="4762"/>
          <a:stretch/>
        </p:blipFill>
        <p:spPr>
          <a:xfrm>
            <a:off x="1181099" y="139700"/>
            <a:ext cx="9817101" cy="58928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562100" y="736600"/>
            <a:ext cx="6108700" cy="3225800"/>
            <a:chOff x="1562100" y="736600"/>
            <a:chExt cx="6108700" cy="3225800"/>
          </a:xfrm>
        </p:grpSpPr>
        <p:sp>
          <p:nvSpPr>
            <p:cNvPr id="5" name="Rounded Rectangle 4"/>
            <p:cNvSpPr/>
            <p:nvPr/>
          </p:nvSpPr>
          <p:spPr>
            <a:xfrm>
              <a:off x="1562100" y="736600"/>
              <a:ext cx="6108700" cy="3225800"/>
            </a:xfrm>
            <a:prstGeom prst="roundRect">
              <a:avLst>
                <a:gd name="adj" fmla="val 3281"/>
              </a:avLst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28580" y="3593068"/>
              <a:ext cx="1751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Code area (.xml)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778750" y="736600"/>
            <a:ext cx="3111500" cy="5194300"/>
            <a:chOff x="7778750" y="736600"/>
            <a:chExt cx="3111500" cy="5194300"/>
          </a:xfrm>
        </p:grpSpPr>
        <p:sp>
          <p:nvSpPr>
            <p:cNvPr id="8" name="Rounded Rectangle 7"/>
            <p:cNvSpPr/>
            <p:nvPr/>
          </p:nvSpPr>
          <p:spPr>
            <a:xfrm>
              <a:off x="7778750" y="736600"/>
              <a:ext cx="3111500" cy="5194300"/>
            </a:xfrm>
            <a:prstGeom prst="roundRect">
              <a:avLst>
                <a:gd name="adj" fmla="val 3198"/>
              </a:avLst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635590" y="5484852"/>
              <a:ext cx="1427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Preview area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174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2854</TotalTime>
  <Words>555</Words>
  <Application>Microsoft Office PowerPoint</Application>
  <PresentationFormat>Widescreen</PresentationFormat>
  <Paragraphs>183</Paragraphs>
  <Slides>41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맑은 고딕</vt:lpstr>
      <vt:lpstr>Arial</vt:lpstr>
      <vt:lpstr>Calibri</vt:lpstr>
      <vt:lpstr>Calibri Light</vt:lpstr>
      <vt:lpstr>Consolas</vt:lpstr>
      <vt:lpstr>Courier New</vt:lpstr>
      <vt:lpstr>Office Theme</vt:lpstr>
      <vt:lpstr>Android application Development - Project -</vt:lpstr>
      <vt:lpstr>Create New Project</vt:lpstr>
      <vt:lpstr>PowerPoint Presentation</vt:lpstr>
      <vt:lpstr>PowerPoint Presentation</vt:lpstr>
      <vt:lpstr>File Structures</vt:lpstr>
      <vt:lpstr>Deploy Application (using external device)</vt:lpstr>
      <vt:lpstr>Deploy Application (using virtual device)</vt:lpstr>
      <vt:lpstr>UI</vt:lpstr>
      <vt:lpstr>PowerPoint Presentation</vt:lpstr>
      <vt:lpstr>PowerPoint Presentation</vt:lpstr>
      <vt:lpstr>UI Layouts</vt:lpstr>
      <vt:lpstr>UI Views</vt:lpstr>
      <vt:lpstr>UI View properties</vt:lpstr>
      <vt:lpstr>Example of UI Views</vt:lpstr>
      <vt:lpstr>PowerPoint Presentation</vt:lpstr>
      <vt:lpstr>Example</vt:lpstr>
      <vt:lpstr>EXERCISE</vt:lpstr>
      <vt:lpstr>PowerPoint Presentation</vt:lpstr>
      <vt:lpstr>Components</vt:lpstr>
      <vt:lpstr>Connect UI with component &amp; do action</vt:lpstr>
      <vt:lpstr>Connect UI with component &amp; do action</vt:lpstr>
      <vt:lpstr>Initialize actionable views’ ID</vt:lpstr>
      <vt:lpstr>Initialize views in component</vt:lpstr>
      <vt:lpstr>Implement OnClickListener class and onClick() method in the UI’s activity class </vt:lpstr>
      <vt:lpstr>Implement OnClickListener for actionable View and it’s action in onClick() method</vt:lpstr>
      <vt:lpstr>EXERCISE</vt:lpstr>
      <vt:lpstr>PowerPoint Presentation</vt:lpstr>
      <vt:lpstr>Change Activities</vt:lpstr>
      <vt:lpstr>PowerPoint Presentation</vt:lpstr>
      <vt:lpstr>PowerPoint Presentation</vt:lpstr>
      <vt:lpstr>Starting a new activities</vt:lpstr>
      <vt:lpstr>PowerPoint Presentation</vt:lpstr>
      <vt:lpstr>Exchange Data between Activities</vt:lpstr>
      <vt:lpstr>Send data</vt:lpstr>
      <vt:lpstr>PowerPoint Presentation</vt:lpstr>
      <vt:lpstr>Receive data</vt:lpstr>
      <vt:lpstr>PowerPoint Presentation</vt:lpstr>
      <vt:lpstr>EXERCISE</vt:lpstr>
      <vt:lpstr>PowerPoint Presentation</vt:lpstr>
      <vt:lpstr>Asynctask Activity</vt:lpstr>
      <vt:lpstr>Exchange Data with Asynctask</vt:lpstr>
    </vt:vector>
  </TitlesOfParts>
  <Company>Seladang Hijau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Seladang Hijau</dc:creator>
  <cp:lastModifiedBy>Seladang Hijau</cp:lastModifiedBy>
  <cp:revision>70</cp:revision>
  <dcterms:created xsi:type="dcterms:W3CDTF">2017-10-19T03:32:39Z</dcterms:created>
  <dcterms:modified xsi:type="dcterms:W3CDTF">2017-11-21T03:06:42Z</dcterms:modified>
</cp:coreProperties>
</file>