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0"/>
  </p:notesMasterIdLst>
  <p:handoutMasterIdLst>
    <p:handoutMasterId r:id="rId31"/>
  </p:handoutMasterIdLst>
  <p:sldIdLst>
    <p:sldId id="391" r:id="rId5"/>
    <p:sldId id="393" r:id="rId6"/>
    <p:sldId id="399" r:id="rId7"/>
    <p:sldId id="400" r:id="rId8"/>
    <p:sldId id="401" r:id="rId9"/>
    <p:sldId id="402" r:id="rId10"/>
    <p:sldId id="403" r:id="rId11"/>
    <p:sldId id="407" r:id="rId12"/>
    <p:sldId id="408" r:id="rId13"/>
    <p:sldId id="409" r:id="rId14"/>
    <p:sldId id="411" r:id="rId15"/>
    <p:sldId id="406" r:id="rId16"/>
    <p:sldId id="413" r:id="rId17"/>
    <p:sldId id="412" r:id="rId18"/>
    <p:sldId id="414" r:id="rId19"/>
    <p:sldId id="404" r:id="rId20"/>
    <p:sldId id="379" r:id="rId21"/>
    <p:sldId id="380" r:id="rId22"/>
    <p:sldId id="381" r:id="rId23"/>
    <p:sldId id="382" r:id="rId24"/>
    <p:sldId id="383" r:id="rId25"/>
    <p:sldId id="384" r:id="rId26"/>
    <p:sldId id="385" r:id="rId27"/>
    <p:sldId id="386" r:id="rId28"/>
    <p:sldId id="350" r:id="rId29"/>
  </p:sldIdLst>
  <p:sldSz cx="12161838" cy="6858000"/>
  <p:notesSz cx="6858000" cy="9144000"/>
  <p:defaultTextStyle>
    <a:defPPr>
      <a:defRPr lang="en-US"/>
    </a:defPPr>
    <a:lvl1pPr marL="0" algn="l" defTabSz="607469" rtl="0" eaLnBrk="1" latinLnBrk="0" hangingPunct="1">
      <a:defRPr sz="2400" kern="1200">
        <a:solidFill>
          <a:schemeClr val="tx1"/>
        </a:solidFill>
        <a:latin typeface="+mn-lt"/>
        <a:ea typeface="+mn-ea"/>
        <a:cs typeface="+mn-cs"/>
      </a:defRPr>
    </a:lvl1pPr>
    <a:lvl2pPr marL="607469" algn="l" defTabSz="607469" rtl="0" eaLnBrk="1" latinLnBrk="0" hangingPunct="1">
      <a:defRPr sz="2400" kern="1200">
        <a:solidFill>
          <a:schemeClr val="tx1"/>
        </a:solidFill>
        <a:latin typeface="+mn-lt"/>
        <a:ea typeface="+mn-ea"/>
        <a:cs typeface="+mn-cs"/>
      </a:defRPr>
    </a:lvl2pPr>
    <a:lvl3pPr marL="1214938" algn="l" defTabSz="607469" rtl="0" eaLnBrk="1" latinLnBrk="0" hangingPunct="1">
      <a:defRPr sz="2400" kern="1200">
        <a:solidFill>
          <a:schemeClr val="tx1"/>
        </a:solidFill>
        <a:latin typeface="+mn-lt"/>
        <a:ea typeface="+mn-ea"/>
        <a:cs typeface="+mn-cs"/>
      </a:defRPr>
    </a:lvl3pPr>
    <a:lvl4pPr marL="1822407" algn="l" defTabSz="607469" rtl="0" eaLnBrk="1" latinLnBrk="0" hangingPunct="1">
      <a:defRPr sz="2400" kern="1200">
        <a:solidFill>
          <a:schemeClr val="tx1"/>
        </a:solidFill>
        <a:latin typeface="+mn-lt"/>
        <a:ea typeface="+mn-ea"/>
        <a:cs typeface="+mn-cs"/>
      </a:defRPr>
    </a:lvl4pPr>
    <a:lvl5pPr marL="2429877" algn="l" defTabSz="607469" rtl="0" eaLnBrk="1" latinLnBrk="0" hangingPunct="1">
      <a:defRPr sz="2400" kern="1200">
        <a:solidFill>
          <a:schemeClr val="tx1"/>
        </a:solidFill>
        <a:latin typeface="+mn-lt"/>
        <a:ea typeface="+mn-ea"/>
        <a:cs typeface="+mn-cs"/>
      </a:defRPr>
    </a:lvl5pPr>
    <a:lvl6pPr marL="3037346" algn="l" defTabSz="607469" rtl="0" eaLnBrk="1" latinLnBrk="0" hangingPunct="1">
      <a:defRPr sz="2400" kern="1200">
        <a:solidFill>
          <a:schemeClr val="tx1"/>
        </a:solidFill>
        <a:latin typeface="+mn-lt"/>
        <a:ea typeface="+mn-ea"/>
        <a:cs typeface="+mn-cs"/>
      </a:defRPr>
    </a:lvl6pPr>
    <a:lvl7pPr marL="3644819" algn="l" defTabSz="607469" rtl="0" eaLnBrk="1" latinLnBrk="0" hangingPunct="1">
      <a:defRPr sz="2400" kern="1200">
        <a:solidFill>
          <a:schemeClr val="tx1"/>
        </a:solidFill>
        <a:latin typeface="+mn-lt"/>
        <a:ea typeface="+mn-ea"/>
        <a:cs typeface="+mn-cs"/>
      </a:defRPr>
    </a:lvl7pPr>
    <a:lvl8pPr marL="4252285" algn="l" defTabSz="607469" rtl="0" eaLnBrk="1" latinLnBrk="0" hangingPunct="1">
      <a:defRPr sz="2400" kern="1200">
        <a:solidFill>
          <a:schemeClr val="tx1"/>
        </a:solidFill>
        <a:latin typeface="+mn-lt"/>
        <a:ea typeface="+mn-ea"/>
        <a:cs typeface="+mn-cs"/>
      </a:defRPr>
    </a:lvl8pPr>
    <a:lvl9pPr marL="4859760" algn="l" defTabSz="607469"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Mahoney" initials="MM" lastIdx="7" clrIdx="0">
    <p:extLst/>
  </p:cmAuthor>
  <p:cmAuthor id="2" name="Helen Ho" initials="HH"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2570"/>
    <a:srgbClr val="005796"/>
    <a:srgbClr val="006EBB"/>
    <a:srgbClr val="0076BB"/>
    <a:srgbClr val="8FDDFE"/>
    <a:srgbClr val="D96025"/>
    <a:srgbClr val="D10022"/>
    <a:srgbClr val="760010"/>
    <a:srgbClr val="810056"/>
    <a:srgbClr val="5B25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71" autoAdjust="0"/>
    <p:restoredTop sz="77835" autoAdjust="0"/>
  </p:normalViewPr>
  <p:slideViewPr>
    <p:cSldViewPr snapToGrid="0" snapToObjects="1">
      <p:cViewPr varScale="1">
        <p:scale>
          <a:sx n="99" d="100"/>
          <a:sy n="99" d="100"/>
        </p:scale>
        <p:origin x="76" y="148"/>
      </p:cViewPr>
      <p:guideLst>
        <p:guide orient="horz" pos="2160"/>
        <p:guide pos="3831"/>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3EBD86-66D2-BD4F-85C3-2027610ACF4F}" type="datetime1">
              <a:rPr lang="en-US" smtClean="0"/>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3E656-D1B5-2B4A-BECD-3F53B7BE382F}" type="slidenum">
              <a:rPr lang="en-US" smtClean="0"/>
              <a:t>‹#›</a:t>
            </a:fld>
            <a:endParaRPr lang="en-US"/>
          </a:p>
        </p:txBody>
      </p:sp>
    </p:spTree>
    <p:extLst>
      <p:ext uri="{BB962C8B-B14F-4D97-AF65-F5344CB8AC3E}">
        <p14:creationId xmlns:p14="http://schemas.microsoft.com/office/powerpoint/2010/main" val="3446646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FC06D-F64D-6247-AF8E-B841B4979C6D}" type="datetime1">
              <a:rPr lang="en-US" smtClean="0"/>
              <a:t>12/12/2016</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131BC-EFFC-1B41-80A9-EF278185A8A4}" type="slidenum">
              <a:rPr lang="en-US" smtClean="0"/>
              <a:t>‹#›</a:t>
            </a:fld>
            <a:endParaRPr lang="en-US"/>
          </a:p>
        </p:txBody>
      </p:sp>
    </p:spTree>
    <p:extLst>
      <p:ext uri="{BB962C8B-B14F-4D97-AF65-F5344CB8AC3E}">
        <p14:creationId xmlns:p14="http://schemas.microsoft.com/office/powerpoint/2010/main" val="1436588652"/>
      </p:ext>
    </p:extLst>
  </p:cSld>
  <p:clrMap bg1="lt1" tx1="dk1" bg2="lt2" tx2="dk2" accent1="accent1" accent2="accent2" accent3="accent3" accent4="accent4" accent5="accent5" accent6="accent6" hlink="hlink" folHlink="folHlink"/>
  <p:hf hdr="0" ftr="0" dt="0"/>
  <p:notesStyle>
    <a:lvl1pPr marL="0" algn="l" defTabSz="607469" rtl="0" eaLnBrk="1" latinLnBrk="0" hangingPunct="1">
      <a:defRPr sz="1600" kern="1200">
        <a:solidFill>
          <a:schemeClr val="tx1"/>
        </a:solidFill>
        <a:latin typeface="+mn-lt"/>
        <a:ea typeface="+mn-ea"/>
        <a:cs typeface="+mn-cs"/>
      </a:defRPr>
    </a:lvl1pPr>
    <a:lvl2pPr marL="607469" algn="l" defTabSz="607469" rtl="0" eaLnBrk="1" latinLnBrk="0" hangingPunct="1">
      <a:defRPr sz="1600" kern="1200">
        <a:solidFill>
          <a:schemeClr val="tx1"/>
        </a:solidFill>
        <a:latin typeface="+mn-lt"/>
        <a:ea typeface="+mn-ea"/>
        <a:cs typeface="+mn-cs"/>
      </a:defRPr>
    </a:lvl2pPr>
    <a:lvl3pPr marL="1214938" algn="l" defTabSz="607469" rtl="0" eaLnBrk="1" latinLnBrk="0" hangingPunct="1">
      <a:defRPr sz="1600" kern="1200">
        <a:solidFill>
          <a:schemeClr val="tx1"/>
        </a:solidFill>
        <a:latin typeface="+mn-lt"/>
        <a:ea typeface="+mn-ea"/>
        <a:cs typeface="+mn-cs"/>
      </a:defRPr>
    </a:lvl3pPr>
    <a:lvl4pPr marL="1822407" algn="l" defTabSz="607469" rtl="0" eaLnBrk="1" latinLnBrk="0" hangingPunct="1">
      <a:defRPr sz="1600" kern="1200">
        <a:solidFill>
          <a:schemeClr val="tx1"/>
        </a:solidFill>
        <a:latin typeface="+mn-lt"/>
        <a:ea typeface="+mn-ea"/>
        <a:cs typeface="+mn-cs"/>
      </a:defRPr>
    </a:lvl4pPr>
    <a:lvl5pPr marL="2429877" algn="l" defTabSz="607469" rtl="0" eaLnBrk="1" latinLnBrk="0" hangingPunct="1">
      <a:defRPr sz="1600" kern="1200">
        <a:solidFill>
          <a:schemeClr val="tx1"/>
        </a:solidFill>
        <a:latin typeface="+mn-lt"/>
        <a:ea typeface="+mn-ea"/>
        <a:cs typeface="+mn-cs"/>
      </a:defRPr>
    </a:lvl5pPr>
    <a:lvl6pPr marL="3037346" algn="l" defTabSz="607469" rtl="0" eaLnBrk="1" latinLnBrk="0" hangingPunct="1">
      <a:defRPr sz="1600" kern="1200">
        <a:solidFill>
          <a:schemeClr val="tx1"/>
        </a:solidFill>
        <a:latin typeface="+mn-lt"/>
        <a:ea typeface="+mn-ea"/>
        <a:cs typeface="+mn-cs"/>
      </a:defRPr>
    </a:lvl6pPr>
    <a:lvl7pPr marL="3644819" algn="l" defTabSz="607469" rtl="0" eaLnBrk="1" latinLnBrk="0" hangingPunct="1">
      <a:defRPr sz="1600" kern="1200">
        <a:solidFill>
          <a:schemeClr val="tx1"/>
        </a:solidFill>
        <a:latin typeface="+mn-lt"/>
        <a:ea typeface="+mn-ea"/>
        <a:cs typeface="+mn-cs"/>
      </a:defRPr>
    </a:lvl7pPr>
    <a:lvl8pPr marL="4252285" algn="l" defTabSz="607469" rtl="0" eaLnBrk="1" latinLnBrk="0" hangingPunct="1">
      <a:defRPr sz="1600" kern="1200">
        <a:solidFill>
          <a:schemeClr val="tx1"/>
        </a:solidFill>
        <a:latin typeface="+mn-lt"/>
        <a:ea typeface="+mn-ea"/>
        <a:cs typeface="+mn-cs"/>
      </a:defRPr>
    </a:lvl8pPr>
    <a:lvl9pPr marL="4859760" algn="l" defTabSz="60746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you should know that</a:t>
            </a:r>
            <a:r>
              <a:rPr lang="en-US" baseline="0" dirty="0" smtClean="0"/>
              <a:t> </a:t>
            </a:r>
            <a:r>
              <a:rPr lang="en-US" baseline="0" dirty="0" err="1" smtClean="0"/>
              <a:t>SimpliVity</a:t>
            </a:r>
            <a:r>
              <a:rPr lang="en-US" baseline="0" dirty="0" smtClean="0"/>
              <a:t> </a:t>
            </a:r>
            <a:r>
              <a:rPr lang="en-US" baseline="0" dirty="0" err="1" smtClean="0"/>
              <a:t>OmniStack</a:t>
            </a:r>
            <a:r>
              <a:rPr lang="en-US" baseline="0" dirty="0" smtClean="0"/>
              <a:t> systems are essentially ESXi servers, with storage, that are added to vCenter datacenters and clusters.  Multiple </a:t>
            </a:r>
            <a:r>
              <a:rPr lang="en-US" baseline="0" dirty="0" err="1" smtClean="0"/>
              <a:t>OmniStack</a:t>
            </a:r>
            <a:r>
              <a:rPr lang="en-US" baseline="0" dirty="0" smtClean="0"/>
              <a:t> systems form a SimpliVity Federation that can span multiple datacenters and even multiple </a:t>
            </a:r>
            <a:r>
              <a:rPr lang="en-US" baseline="0" dirty="0" err="1" smtClean="0"/>
              <a:t>vCenters</a:t>
            </a:r>
            <a:r>
              <a:rPr lang="en-US" baseline="0" dirty="0" smtClean="0"/>
              <a:t> operating in linked mode.  We’ll talk more about this later but </a:t>
            </a:r>
            <a:r>
              <a:rPr lang="en-US" baseline="0" dirty="0" err="1" smtClean="0"/>
              <a:t>OmniStack</a:t>
            </a:r>
            <a:r>
              <a:rPr lang="en-US" baseline="0" dirty="0" smtClean="0"/>
              <a:t> systems and their software releases are built on specific versions of ESXi and as such are intended for specific versions of vCenter Server and the vSphere Client.</a:t>
            </a:r>
          </a:p>
          <a:p>
            <a:endParaRPr lang="en-US" baseline="0" dirty="0" smtClean="0"/>
          </a:p>
          <a:p>
            <a:r>
              <a:rPr lang="en-US" baseline="0" dirty="0" smtClean="0"/>
              <a:t>Since all management is done directly through </a:t>
            </a:r>
            <a:r>
              <a:rPr lang="en-US" baseline="0" dirty="0" err="1" smtClean="0"/>
              <a:t>vSphere</a:t>
            </a:r>
            <a:r>
              <a:rPr lang="en-US" baseline="0" dirty="0" smtClean="0"/>
              <a:t>, SimpliVity provides a Plug-in which adds the SimpliVity functionality through a new SimpliVity tab and by right-clicks in the Inventory View. Each </a:t>
            </a:r>
            <a:r>
              <a:rPr lang="en-US" baseline="0" dirty="0" err="1" smtClean="0"/>
              <a:t>OmniStack</a:t>
            </a:r>
            <a:r>
              <a:rPr lang="en-US" baseline="0" dirty="0" smtClean="0"/>
              <a:t> ships with a SimpliVity OVF image used for deployment so the vSphere Client must have VMware OVF Tools installed.</a:t>
            </a:r>
          </a:p>
          <a:p>
            <a:endParaRPr lang="en-US" baseline="0" dirty="0" smtClean="0"/>
          </a:p>
          <a:p>
            <a:r>
              <a:rPr lang="en-US" baseline="0" dirty="0" smtClean="0"/>
              <a:t>On the vCenter Server a SimpliVity Arbiter is installed which provides a communication mechanism unique to </a:t>
            </a:r>
            <a:r>
              <a:rPr lang="en-US" baseline="0" dirty="0" err="1" smtClean="0"/>
              <a:t>OmniStack</a:t>
            </a:r>
            <a:r>
              <a:rPr lang="en-US" baseline="0" dirty="0" smtClean="0"/>
              <a:t> systems.</a:t>
            </a:r>
          </a:p>
          <a:p>
            <a:endParaRPr lang="en-US" dirty="0"/>
          </a:p>
        </p:txBody>
      </p:sp>
      <p:sp>
        <p:nvSpPr>
          <p:cNvPr id="4" name="Slide Number Placeholder 3"/>
          <p:cNvSpPr>
            <a:spLocks noGrp="1"/>
          </p:cNvSpPr>
          <p:nvPr>
            <p:ph type="sldNum" sz="quarter" idx="10"/>
          </p:nvPr>
        </p:nvSpPr>
        <p:spPr/>
        <p:txBody>
          <a:bodyPr/>
          <a:lstStyle/>
          <a:p>
            <a:fld id="{8A54E2CB-CA8E-0848-B5EE-75C8B1901EE3}" type="slidenum">
              <a:rPr lang="en-US" smtClean="0"/>
              <a:pPr/>
              <a:t>2</a:t>
            </a:fld>
            <a:endParaRPr lang="en-US"/>
          </a:p>
        </p:txBody>
      </p:sp>
    </p:spTree>
    <p:extLst>
      <p:ext uri="{BB962C8B-B14F-4D97-AF65-F5344CB8AC3E}">
        <p14:creationId xmlns:p14="http://schemas.microsoft.com/office/powerpoint/2010/main" val="95540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19</a:t>
            </a:fld>
            <a:endParaRPr lang="en-US"/>
          </a:p>
        </p:txBody>
      </p:sp>
    </p:spTree>
    <p:extLst>
      <p:ext uri="{BB962C8B-B14F-4D97-AF65-F5344CB8AC3E}">
        <p14:creationId xmlns:p14="http://schemas.microsoft.com/office/powerpoint/2010/main" val="4113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20</a:t>
            </a:fld>
            <a:endParaRPr lang="en-US"/>
          </a:p>
        </p:txBody>
      </p:sp>
    </p:spTree>
    <p:extLst>
      <p:ext uri="{BB962C8B-B14F-4D97-AF65-F5344CB8AC3E}">
        <p14:creationId xmlns:p14="http://schemas.microsoft.com/office/powerpoint/2010/main" val="836108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21</a:t>
            </a:fld>
            <a:endParaRPr lang="en-US"/>
          </a:p>
        </p:txBody>
      </p:sp>
    </p:spTree>
    <p:extLst>
      <p:ext uri="{BB962C8B-B14F-4D97-AF65-F5344CB8AC3E}">
        <p14:creationId xmlns:p14="http://schemas.microsoft.com/office/powerpoint/2010/main" val="315715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22</a:t>
            </a:fld>
            <a:endParaRPr lang="en-US"/>
          </a:p>
        </p:txBody>
      </p:sp>
    </p:spTree>
    <p:extLst>
      <p:ext uri="{BB962C8B-B14F-4D97-AF65-F5344CB8AC3E}">
        <p14:creationId xmlns:p14="http://schemas.microsoft.com/office/powerpoint/2010/main" val="130430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23</a:t>
            </a:fld>
            <a:endParaRPr lang="en-US"/>
          </a:p>
        </p:txBody>
      </p:sp>
    </p:spTree>
    <p:extLst>
      <p:ext uri="{BB962C8B-B14F-4D97-AF65-F5344CB8AC3E}">
        <p14:creationId xmlns:p14="http://schemas.microsoft.com/office/powerpoint/2010/main" val="4091976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24</a:t>
            </a:fld>
            <a:endParaRPr lang="en-US"/>
          </a:p>
        </p:txBody>
      </p:sp>
    </p:spTree>
    <p:extLst>
      <p:ext uri="{BB962C8B-B14F-4D97-AF65-F5344CB8AC3E}">
        <p14:creationId xmlns:p14="http://schemas.microsoft.com/office/powerpoint/2010/main" val="112268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Data Virtualization</a:t>
            </a:r>
            <a:r>
              <a:rPr lang="en-US" baseline="0" dirty="0" smtClean="0"/>
              <a:t> Platform there are a few layers with different roles.</a:t>
            </a:r>
          </a:p>
          <a:p>
            <a:r>
              <a:rPr lang="en-US" baseline="0" dirty="0" smtClean="0"/>
              <a:t>At the top is the presentation layer which makes VMs available to the hypervisor. VMs are a pointer down to Data Containers in the File System within the Data Management Layer. Not all of the data containers in the File System are VMs, some are backups of VMs.</a:t>
            </a:r>
          </a:p>
          <a:p>
            <a:r>
              <a:rPr lang="en-US" dirty="0" smtClean="0"/>
              <a:t>The data containers in the File System point to trees of unique</a:t>
            </a:r>
            <a:r>
              <a:rPr lang="en-US" baseline="0" dirty="0" smtClean="0"/>
              <a:t> objects in the object store, which are deduplicated. </a:t>
            </a:r>
          </a:p>
          <a:p>
            <a:endParaRPr lang="en-US" baseline="0" dirty="0" smtClean="0"/>
          </a:p>
          <a:p>
            <a:r>
              <a:rPr lang="en-US" baseline="0" dirty="0" smtClean="0"/>
              <a:t>You can think of the Presentation and file system as very thin layers on top of the large deduplicated object store.</a:t>
            </a:r>
          </a:p>
          <a:p>
            <a:endParaRPr lang="en-US" baseline="0" dirty="0" smtClean="0"/>
          </a:p>
          <a:p>
            <a:r>
              <a:rPr lang="en-US" baseline="0" dirty="0" smtClean="0"/>
              <a:t>If we use SimpliVity to clone a VM</a:t>
            </a:r>
          </a:p>
          <a:p>
            <a:r>
              <a:rPr lang="en-US" baseline="0" dirty="0" smtClean="0"/>
              <a:t>&lt;click&gt;</a:t>
            </a:r>
          </a:p>
          <a:p>
            <a:r>
              <a:rPr lang="en-US" baseline="0" dirty="0" smtClean="0"/>
              <a:t>Only the data container is copied and the presentation layer is updated to have a new VM pointing to the new Data Container. None of the actual data blocks of the source VM were copied, since we already have the unique blocks. This SimpliVity clone operation completes, and the VM appears in the vCenter inventory, in a few seconds, with virtually no I/O.</a:t>
            </a:r>
          </a:p>
          <a:p>
            <a:endParaRPr lang="en-US" baseline="0" dirty="0" smtClean="0"/>
          </a:p>
          <a:p>
            <a:r>
              <a:rPr lang="en-US" baseline="0" dirty="0" smtClean="0"/>
              <a:t>The process to backup a VM is quite similar</a:t>
            </a:r>
          </a:p>
          <a:p>
            <a:r>
              <a:rPr lang="en-US" baseline="0" dirty="0" smtClean="0"/>
              <a:t>&lt;click&gt;</a:t>
            </a:r>
          </a:p>
          <a:p>
            <a:r>
              <a:rPr lang="en-US" baseline="0" dirty="0" smtClean="0"/>
              <a:t>We make a copy of the Data Container but since it’s a backup we don’t need to update the presentation layer. Again there is almost no IO because we have already stored all the unique blocks. Only the file system needs to be updated.</a:t>
            </a:r>
          </a:p>
          <a:p>
            <a:endParaRPr lang="en-US" baseline="0" dirty="0" smtClean="0"/>
          </a:p>
          <a:p>
            <a:r>
              <a:rPr lang="en-US" baseline="0" dirty="0" smtClean="0"/>
              <a:t>A backup is important, but only because we need to do restores. When we restore from the backup it is the same operation as a SimpliVity clone. </a:t>
            </a:r>
          </a:p>
          <a:p>
            <a:r>
              <a:rPr lang="en-US" baseline="0" dirty="0" smtClean="0"/>
              <a:t>&lt;click&gt;</a:t>
            </a:r>
          </a:p>
          <a:p>
            <a:r>
              <a:rPr lang="en-US" baseline="0" dirty="0" smtClean="0"/>
              <a:t>We make a copy of the Data Container that is the backup and update the presentation layer to show the restored VM to vSphere. Again there is no need to copy large amounts of data as we already have the unique blocks stored.</a:t>
            </a:r>
          </a:p>
          <a:p>
            <a:endParaRPr lang="en-US" baseline="0" dirty="0" smtClean="0"/>
          </a:p>
          <a:p>
            <a:r>
              <a:rPr lang="en-US" baseline="0" dirty="0" smtClean="0"/>
              <a:t>You can see that cloning, backup, and restore are basically about copying the Data Container and possibly updating the presentation layer, if the result is a VM.</a:t>
            </a:r>
          </a:p>
          <a:p>
            <a:r>
              <a:rPr lang="en-US" baseline="0" dirty="0" smtClean="0"/>
              <a:t>Because there is virtually no I/O, no load on the disks, there is no impact to any VMs performance. No noisy neighbor problems when performing backup and restore functions. We can backup or clone VMs any time, even several times per hour, without impacting performance.</a:t>
            </a:r>
          </a:p>
          <a:p>
            <a:r>
              <a:rPr lang="en-US" baseline="0" dirty="0" smtClean="0"/>
              <a:t>All of the disk and SSD performance is available to the running VMs, rather than being soaked up by backup or clone functions.</a:t>
            </a:r>
          </a:p>
          <a:p>
            <a:r>
              <a:rPr lang="en-US" baseline="0" dirty="0" smtClean="0"/>
              <a:t>Keep in mind that the backup is a real full backup. It doesn’t have a reliance on the source VM, unlike some storage snapshots or vSphere snapshots. Taking a backup of a VM does not alter the way it’s IO is processed and the backup is fully independent and will continue to be fully viable after the source VM is deleted or corrupted.</a:t>
            </a:r>
            <a:endParaRPr lang="en-US" dirty="0" smtClean="0"/>
          </a:p>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9</a:t>
            </a:fld>
            <a:endParaRPr lang="en-US"/>
          </a:p>
        </p:txBody>
      </p:sp>
    </p:spTree>
    <p:extLst>
      <p:ext uri="{BB962C8B-B14F-4D97-AF65-F5344CB8AC3E}">
        <p14:creationId xmlns:p14="http://schemas.microsoft.com/office/powerpoint/2010/main" val="11773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seen backups and clones working inside a single SimpliVity Data Center, we need to look at what happens between data centers.</a:t>
            </a:r>
          </a:p>
          <a:p>
            <a:r>
              <a:rPr lang="en-US" baseline="0" dirty="0" smtClean="0"/>
              <a:t>On the left we have our Data Center where we have been taking backups. On the right we have another datacenter in the same Federation.</a:t>
            </a:r>
          </a:p>
          <a:p>
            <a:r>
              <a:rPr lang="en-US" baseline="0" dirty="0" smtClean="0"/>
              <a:t>We set our VM policies at the Federation level, and can have VMs backed up to remote Data Centers in the same Federation. We can also restore VMs to another Data Center and move VMs between datacenters.</a:t>
            </a:r>
          </a:p>
          <a:p>
            <a:r>
              <a:rPr lang="en-US" baseline="0" dirty="0" smtClean="0"/>
              <a:t>At the high level it is very similar: copy the data container and choose whether to update the presentation layer.</a:t>
            </a:r>
          </a:p>
          <a:p>
            <a:endParaRPr lang="en-US" baseline="0" dirty="0" smtClean="0"/>
          </a:p>
          <a:p>
            <a:r>
              <a:rPr lang="en-US" baseline="0" dirty="0" smtClean="0"/>
              <a:t>&lt;click&gt;</a:t>
            </a:r>
          </a:p>
          <a:p>
            <a:r>
              <a:rPr lang="en-US" baseline="0" dirty="0" smtClean="0"/>
              <a:t>For a backup, the data container at the destination is not presented, if we were moving a VM to the second Data Center, then the presentation layer at the destination would be updated.</a:t>
            </a:r>
          </a:p>
          <a:p>
            <a:endParaRPr lang="en-US" baseline="0" dirty="0" smtClean="0"/>
          </a:p>
          <a:p>
            <a:r>
              <a:rPr lang="en-US" baseline="0" dirty="0" smtClean="0"/>
              <a:t>The big difference with the remote backup and move operations is that there is no guarantee that we have all of the unique blocks in the object store at the destination. If the data container uses unique blocks that are not at the destination then just those missing unique blocks will need to be copied across the WAN.</a:t>
            </a:r>
          </a:p>
          <a:p>
            <a:endParaRPr lang="en-US" baseline="0" dirty="0" smtClean="0"/>
          </a:p>
          <a:p>
            <a:r>
              <a:rPr lang="en-US" baseline="0" dirty="0" smtClean="0"/>
              <a:t>&lt;click&gt;</a:t>
            </a:r>
            <a:endParaRPr lang="en-US" dirty="0" smtClean="0"/>
          </a:p>
          <a:p>
            <a:r>
              <a:rPr lang="en-US" dirty="0" smtClean="0"/>
              <a:t>This is where SimpliVity can provide</a:t>
            </a:r>
            <a:r>
              <a:rPr lang="en-US" baseline="0" dirty="0" smtClean="0"/>
              <a:t> significant benefit in WAN efficiency.</a:t>
            </a:r>
            <a:endParaRPr lang="en-US" dirty="0" smtClean="0"/>
          </a:p>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10</a:t>
            </a:fld>
            <a:endParaRPr lang="en-US"/>
          </a:p>
        </p:txBody>
      </p:sp>
    </p:spTree>
    <p:extLst>
      <p:ext uri="{BB962C8B-B14F-4D97-AF65-F5344CB8AC3E}">
        <p14:creationId xmlns:p14="http://schemas.microsoft.com/office/powerpoint/2010/main" val="376099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07469" rtl="0" eaLnBrk="1" fontAlgn="auto" latinLnBrk="0" hangingPunct="1">
              <a:lnSpc>
                <a:spcPct val="100000"/>
              </a:lnSpc>
              <a:spcBef>
                <a:spcPts val="0"/>
              </a:spcBef>
              <a:spcAft>
                <a:spcPts val="0"/>
              </a:spcAft>
              <a:buClrTx/>
              <a:buSzTx/>
              <a:buFontTx/>
              <a:buNone/>
              <a:tabLst/>
              <a:defRPr/>
            </a:pPr>
            <a:r>
              <a:rPr lang="en-US" dirty="0" smtClean="0"/>
              <a:t>Each hypervisor host accesses its local OmniStack</a:t>
            </a:r>
            <a:r>
              <a:rPr lang="en-US" baseline="0" dirty="0" smtClean="0"/>
              <a:t> Virtual Controller </a:t>
            </a:r>
            <a:r>
              <a:rPr lang="en-US" dirty="0" smtClean="0"/>
              <a:t>using a unique storage IP address.</a:t>
            </a:r>
          </a:p>
          <a:p>
            <a:r>
              <a:rPr lang="en-US" dirty="0" smtClean="0"/>
              <a:t>&lt;click&gt;</a:t>
            </a:r>
          </a:p>
          <a:p>
            <a:r>
              <a:rPr lang="en-US" dirty="0" smtClean="0"/>
              <a:t>When one OmniStack</a:t>
            </a:r>
            <a:r>
              <a:rPr lang="en-US" baseline="0" dirty="0" smtClean="0"/>
              <a:t> Virtual Controller </a:t>
            </a:r>
            <a:r>
              <a:rPr lang="en-US" dirty="0" smtClean="0"/>
              <a:t>fails its storage IP address is assigned to another OmniStack</a:t>
            </a:r>
            <a:r>
              <a:rPr lang="en-US" baseline="0" dirty="0" smtClean="0"/>
              <a:t> Virtual Controller</a:t>
            </a:r>
            <a:r>
              <a:rPr lang="en-US" dirty="0" smtClean="0"/>
              <a:t>.</a:t>
            </a:r>
            <a:r>
              <a:rPr lang="en-US" baseline="0" dirty="0" smtClean="0"/>
              <a:t> The VMs on the affected node will now use the other </a:t>
            </a:r>
            <a:r>
              <a:rPr lang="en-US" dirty="0" smtClean="0"/>
              <a:t>OmniStack</a:t>
            </a:r>
            <a:r>
              <a:rPr lang="en-US" baseline="0" dirty="0" smtClean="0"/>
              <a:t> Virtual Controller for all storage I/O.</a:t>
            </a:r>
          </a:p>
          <a:p>
            <a:r>
              <a:rPr lang="en-US" baseline="0" dirty="0" smtClean="0"/>
              <a:t>This failover needs to be fairly fast, faster than the VM will give up on the I/O. On vSphere this I/O timeout is set to 60 seconds when the </a:t>
            </a:r>
            <a:r>
              <a:rPr lang="en-US" baseline="0" dirty="0" err="1" smtClean="0"/>
              <a:t>VMTools</a:t>
            </a:r>
            <a:r>
              <a:rPr lang="en-US" baseline="0" dirty="0" smtClean="0"/>
              <a:t> are installed.</a:t>
            </a:r>
          </a:p>
          <a:p>
            <a:r>
              <a:rPr lang="en-US" baseline="0" dirty="0" smtClean="0"/>
              <a:t>&lt;click&gt;</a:t>
            </a:r>
          </a:p>
          <a:p>
            <a:r>
              <a:rPr lang="en-US" baseline="0" dirty="0" smtClean="0"/>
              <a:t>When the failed </a:t>
            </a:r>
            <a:r>
              <a:rPr lang="en-US" dirty="0" smtClean="0"/>
              <a:t>OmniStack</a:t>
            </a:r>
            <a:r>
              <a:rPr lang="en-US" baseline="0" dirty="0" smtClean="0"/>
              <a:t> Virtual Controller comes back up it’s IP address transitions back and the hypervisor will access it’s local </a:t>
            </a:r>
            <a:r>
              <a:rPr lang="en-US" dirty="0" smtClean="0"/>
              <a:t>OmniStack</a:t>
            </a:r>
            <a:r>
              <a:rPr lang="en-US" baseline="0" dirty="0" smtClean="0"/>
              <a:t> Virtual Controller and everything is back to normal.</a:t>
            </a:r>
          </a:p>
          <a:p>
            <a:endParaRPr lang="en-US" baseline="0" dirty="0" smtClean="0"/>
          </a:p>
          <a:p>
            <a:r>
              <a:rPr lang="en-US" baseline="0" dirty="0" smtClean="0"/>
              <a:t>IP failover is a crucial part of being resilient to issues in the </a:t>
            </a:r>
            <a:r>
              <a:rPr lang="en-US" dirty="0" smtClean="0"/>
              <a:t>OmniStack</a:t>
            </a:r>
            <a:r>
              <a:rPr lang="en-US" baseline="0" dirty="0" smtClean="0"/>
              <a:t> Virtual Controller.</a:t>
            </a:r>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pPr/>
              <a:t>12</a:t>
            </a:fld>
            <a:endParaRPr lang="en-US"/>
          </a:p>
        </p:txBody>
      </p:sp>
    </p:spTree>
    <p:extLst>
      <p:ext uri="{BB962C8B-B14F-4D97-AF65-F5344CB8AC3E}">
        <p14:creationId xmlns:p14="http://schemas.microsoft.com/office/powerpoint/2010/main" val="16908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Let’s now contrast the RAIN-based</a:t>
            </a:r>
            <a:r>
              <a:rPr lang="en-US" sz="1600" baseline="0" dirty="0" smtClean="0"/>
              <a:t> architecture with how SimpliVity protects data.  </a:t>
            </a:r>
            <a:r>
              <a:rPr lang="en-US" sz="1600" dirty="0" smtClean="0"/>
              <a:t>We didn’t want to be known as just “A VDI Appliance” but wanted to go after the true datacenter space, which are the mission-critical</a:t>
            </a:r>
            <a:r>
              <a:rPr lang="en-US" sz="1600" baseline="0" dirty="0" smtClean="0"/>
              <a:t> application </a:t>
            </a:r>
            <a:r>
              <a:rPr lang="en-US" sz="1600" dirty="0" smtClean="0"/>
              <a:t>servers. There are significant differences on how you need to protect your data when you go after the bloodline of your business, the data, vs. your desktops, and SimpliVity recognizes this, which is why</a:t>
            </a:r>
            <a:r>
              <a:rPr lang="en-US" sz="1600" baseline="0" dirty="0" smtClean="0"/>
              <a:t> we combined two data resiliency technologies into our platform</a:t>
            </a:r>
            <a:r>
              <a:rPr lang="en-US" sz="1600" dirty="0" smtClean="0"/>
              <a:t>.</a:t>
            </a:r>
          </a:p>
          <a:p>
            <a:endParaRPr lang="en-US" sz="1600" dirty="0" smtClean="0"/>
          </a:p>
          <a:p>
            <a:r>
              <a:rPr lang="en-US" sz="1600" dirty="0" smtClean="0"/>
              <a:t>SimpliVity came to market with a RAIN + RAID architecture vs. most of our competitors only using RAIN. There are significant differences in these two architectures that we really need to point out. I’m going to start simulating some drive failures here, feel free to interrupt me when you think SimpliVity has lost data.</a:t>
            </a:r>
          </a:p>
          <a:p>
            <a:endParaRPr lang="en-US" sz="1600" dirty="0" smtClean="0"/>
          </a:p>
          <a:p>
            <a:r>
              <a:rPr lang="en-US" sz="1600" dirty="0" smtClean="0"/>
              <a:t>&lt;start clicking – note that you do not have to count your clicks (13</a:t>
            </a:r>
            <a:r>
              <a:rPr lang="en-US" sz="1600" baseline="0" dirty="0" smtClean="0"/>
              <a:t> if you want to)</a:t>
            </a:r>
            <a:r>
              <a:rPr lang="en-US" sz="1600" dirty="0" smtClean="0"/>
              <a:t>, just keep an eye on the slide until you see a little black dot at the top right corner of the slide, once it appears, stop clicking&gt;</a:t>
            </a:r>
          </a:p>
          <a:p>
            <a:endParaRPr lang="en-US" sz="1600" dirty="0" smtClean="0"/>
          </a:p>
          <a:p>
            <a:r>
              <a:rPr lang="en-US" sz="1600" dirty="0" smtClean="0"/>
              <a:t>All of these failures will not result in</a:t>
            </a:r>
            <a:r>
              <a:rPr lang="en-US" sz="1600" baseline="0" dirty="0" smtClean="0"/>
              <a:t> any data loss.  In fact, all the data is still fully available.  </a:t>
            </a:r>
            <a:r>
              <a:rPr lang="en-US" sz="1600" dirty="0" smtClean="0"/>
              <a:t>At this point, we’ve lost 12 drives across this 4 node cluster and SimpliVity still has 100% data integrity. Pretty good right? But that’s not the end</a:t>
            </a:r>
          </a:p>
          <a:p>
            <a:endParaRPr lang="en-US" sz="1600" dirty="0" smtClean="0"/>
          </a:p>
          <a:p>
            <a:r>
              <a:rPr lang="en-US" sz="1600" dirty="0" smtClean="0"/>
              <a:t>&lt;click&gt; </a:t>
            </a:r>
          </a:p>
          <a:p>
            <a:r>
              <a:rPr lang="en-US" sz="1600" dirty="0" smtClean="0"/>
              <a:t>If someone goes behind one of these nodes and pulls the plug or something happens to the node itself</a:t>
            </a:r>
            <a:r>
              <a:rPr lang="en-US" sz="1600" baseline="0" dirty="0" smtClean="0"/>
              <a:t> </a:t>
            </a:r>
            <a:r>
              <a:rPr lang="en-US" sz="1600" dirty="0" smtClean="0"/>
              <a:t>VMware HA will kick in, restart your virtual machines on the remaining nodes and you’ll STILL have all data available.</a:t>
            </a:r>
          </a:p>
          <a:p>
            <a:endParaRPr lang="en-US" sz="1600" dirty="0" smtClean="0"/>
          </a:p>
          <a:p>
            <a:r>
              <a:rPr lang="en-US" sz="1600" dirty="0" smtClean="0"/>
              <a:t>So let me ask you this, which one of these would you rather put your servers and data on? Sure, I work for SimpliVity but … it’s pretty clear to me that I would rather have a RAIN + RAID architecture vs. simply RAIN. </a:t>
            </a:r>
          </a:p>
          <a:p>
            <a:endParaRPr lang="en-US" sz="1600" dirty="0" smtClean="0"/>
          </a:p>
          <a:p>
            <a:r>
              <a:rPr lang="en-US" sz="1600" dirty="0" smtClean="0"/>
              <a:t>&lt;end</a:t>
            </a:r>
            <a:r>
              <a:rPr lang="en-US" sz="1600" baseline="0" dirty="0" smtClean="0"/>
              <a:t> of slide&gt;</a:t>
            </a:r>
            <a:endParaRPr lang="en-US" dirty="0" smtClean="0"/>
          </a:p>
          <a:p>
            <a:endParaRPr lang="en-US" dirty="0" smtClean="0"/>
          </a:p>
          <a:p>
            <a:r>
              <a:rPr lang="en-US" dirty="0" smtClean="0"/>
              <a:t>A few notes on this slide:</a:t>
            </a:r>
          </a:p>
          <a:p>
            <a:pPr marL="342900" indent="-342900">
              <a:buAutoNum type="arabicPeriod"/>
            </a:pPr>
            <a:r>
              <a:rPr lang="en-US" dirty="0" smtClean="0"/>
              <a:t>This example uses the CN-2400 as an example to avoid the additional</a:t>
            </a:r>
            <a:r>
              <a:rPr lang="en-US" baseline="0" dirty="0" smtClean="0"/>
              <a:t> complexities </a:t>
            </a:r>
            <a:r>
              <a:rPr lang="en-US" dirty="0" smtClean="0"/>
              <a:t>of having 2 RAID6 sets. You can note that models</a:t>
            </a:r>
            <a:r>
              <a:rPr lang="en-US" baseline="0" dirty="0" smtClean="0"/>
              <a:t> with more disks could tolerate additional disk failures, assuming only the right disks fail.</a:t>
            </a:r>
          </a:p>
          <a:p>
            <a:pPr marL="342900" indent="-342900">
              <a:buAutoNum type="arabicPeriod"/>
            </a:pPr>
            <a:r>
              <a:rPr lang="en-US" baseline="0" dirty="0" smtClean="0"/>
              <a:t>4 nodes were used purposefully:</a:t>
            </a:r>
          </a:p>
          <a:p>
            <a:pPr marL="950369" lvl="1" indent="-342900">
              <a:buAutoNum type="arabicPeriod"/>
            </a:pPr>
            <a:r>
              <a:rPr lang="en-US" dirty="0" smtClean="0"/>
              <a:t>Nova cannot claim RF3 with this example</a:t>
            </a:r>
          </a:p>
          <a:p>
            <a:pPr marL="950369" lvl="1" indent="-342900">
              <a:buAutoNum type="arabicPeriod"/>
            </a:pPr>
            <a:r>
              <a:rPr lang="en-US" dirty="0" smtClean="0"/>
              <a:t>This also includes the VSAN-based</a:t>
            </a:r>
            <a:r>
              <a:rPr lang="en-US" baseline="0" dirty="0" smtClean="0"/>
              <a:t> </a:t>
            </a:r>
            <a:r>
              <a:rPr lang="en-US" dirty="0" smtClean="0"/>
              <a:t>models that start with a minimum of 4 nodes</a:t>
            </a:r>
          </a:p>
          <a:p>
            <a:pPr marL="1557838" lvl="2" indent="-342900">
              <a:buAutoNum type="arabicPeriod"/>
            </a:pPr>
            <a:r>
              <a:rPr lang="en-US" dirty="0" smtClean="0"/>
              <a:t>Note that someone could call you our with VM level RF3 with VSAN.  Be prepared that explain that there are “exceptions” to the rule,</a:t>
            </a:r>
            <a:r>
              <a:rPr lang="en-US" baseline="0" dirty="0" smtClean="0"/>
              <a:t> h</a:t>
            </a:r>
            <a:r>
              <a:rPr lang="en-US" dirty="0" smtClean="0"/>
              <a:t>owever, they take up much more space to achieve this.</a:t>
            </a:r>
          </a:p>
          <a:p>
            <a:pPr marL="342900" lvl="0" indent="-342900">
              <a:buAutoNum type="arabicPeriod"/>
            </a:pPr>
            <a:r>
              <a:rPr lang="en-US" dirty="0" smtClean="0"/>
              <a:t>The yellow “X” on the SSD is not to represent some weird state of the drive, red on red does not show up very well.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13</a:t>
            </a:fld>
            <a:endParaRPr lang="en-US"/>
          </a:p>
        </p:txBody>
      </p:sp>
    </p:spTree>
    <p:extLst>
      <p:ext uri="{BB962C8B-B14F-4D97-AF65-F5344CB8AC3E}">
        <p14:creationId xmlns:p14="http://schemas.microsoft.com/office/powerpoint/2010/main" val="56443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Let’s take a look at the data resiliency across nodes.  First, we'll</a:t>
            </a:r>
            <a:r>
              <a:rPr lang="en-US" sz="1600" baseline="0" dirty="0" smtClean="0"/>
              <a:t> take a look at a generic </a:t>
            </a:r>
            <a:r>
              <a:rPr lang="en-US" sz="1600" dirty="0" smtClean="0"/>
              <a:t>RAIN (Redundant Array of Independent Nodes) architecture </a:t>
            </a:r>
          </a:p>
          <a:p>
            <a:r>
              <a:rPr lang="en-US" sz="1600" dirty="0" smtClean="0"/>
              <a:t>&lt;click&gt;</a:t>
            </a:r>
          </a:p>
          <a:p>
            <a:r>
              <a:rPr lang="en-US" sz="1600" dirty="0" smtClean="0"/>
              <a:t>1 drive failed </a:t>
            </a:r>
          </a:p>
          <a:p>
            <a:r>
              <a:rPr lang="en-US" sz="1600" dirty="0" smtClean="0"/>
              <a:t>&lt;click&gt;</a:t>
            </a:r>
          </a:p>
          <a:p>
            <a:r>
              <a:rPr lang="en-US" sz="1600" dirty="0" smtClean="0"/>
              <a:t>2 drives failed </a:t>
            </a:r>
          </a:p>
          <a:p>
            <a:r>
              <a:rPr lang="en-US" sz="1600" dirty="0" smtClean="0"/>
              <a:t>&lt;click&gt;</a:t>
            </a:r>
          </a:p>
          <a:p>
            <a:r>
              <a:rPr lang="en-US" sz="1600" dirty="0" smtClean="0"/>
              <a:t>Results in data loss. This is because in a RAIN architecture, your failure domain become the individual disk drives themselves. Let’s take this a step further</a:t>
            </a:r>
          </a:p>
          <a:p>
            <a:r>
              <a:rPr lang="en-US" sz="1600" dirty="0" smtClean="0"/>
              <a:t>&lt;click&gt;</a:t>
            </a:r>
          </a:p>
          <a:p>
            <a:r>
              <a:rPr lang="en-US" sz="1600" dirty="0" smtClean="0"/>
              <a:t>Say you have a node in maintenance mode for whatever reason</a:t>
            </a:r>
          </a:p>
          <a:p>
            <a:r>
              <a:rPr lang="en-US" sz="1600" dirty="0" smtClean="0"/>
              <a:t>&lt;click&gt; </a:t>
            </a:r>
          </a:p>
          <a:p>
            <a:r>
              <a:rPr lang="en-US" sz="1600" dirty="0" smtClean="0"/>
              <a:t>And you have a single drive failure </a:t>
            </a:r>
          </a:p>
          <a:p>
            <a:r>
              <a:rPr lang="en-US" sz="1600" dirty="0" smtClean="0"/>
              <a:t>&lt;click&gt;</a:t>
            </a:r>
          </a:p>
          <a:p>
            <a:r>
              <a:rPr lang="en-US" sz="1600" dirty="0" smtClean="0"/>
              <a:t>Guess what? </a:t>
            </a:r>
          </a:p>
          <a:p>
            <a:r>
              <a:rPr lang="en-US" sz="1600" dirty="0" smtClean="0"/>
              <a:t>&lt;click&gt;</a:t>
            </a:r>
          </a:p>
          <a:p>
            <a:r>
              <a:rPr lang="en-US" sz="1600" dirty="0" smtClean="0"/>
              <a:t>Data availability, possibly data loss. </a:t>
            </a:r>
          </a:p>
          <a:p>
            <a:endParaRPr lang="en-US" sz="1600" dirty="0" smtClean="0"/>
          </a:p>
          <a:p>
            <a:r>
              <a:rPr lang="en-US" sz="1600" dirty="0" smtClean="0"/>
              <a:t>What’s most likely to fail in your datacenter, something that moves or spins, such as fans, power supplies, or (point to the slide) hard drives; or CPU, motherboard, or RAM? Which most recently failed in your data</a:t>
            </a:r>
            <a:r>
              <a:rPr lang="en-US" sz="1600" baseline="0" dirty="0" smtClean="0"/>
              <a:t> center?</a:t>
            </a:r>
            <a:endParaRPr lang="en-US" sz="1600" dirty="0" smtClean="0"/>
          </a:p>
          <a:p>
            <a:endParaRPr lang="en-US" sz="1600" dirty="0" smtClean="0"/>
          </a:p>
          <a:p>
            <a:r>
              <a:rPr lang="en-US" dirty="0" smtClean="0"/>
              <a:t>&lt;end of slide&gt;</a:t>
            </a:r>
          </a:p>
          <a:p>
            <a:endParaRPr lang="en-US" dirty="0" smtClean="0"/>
          </a:p>
          <a:p>
            <a:r>
              <a:rPr lang="en-US" dirty="0" smtClean="0"/>
              <a:t>A few notes on this slide:</a:t>
            </a:r>
          </a:p>
          <a:p>
            <a:pPr marL="342900" indent="-342900">
              <a:buAutoNum type="arabicPeriod"/>
            </a:pPr>
            <a:r>
              <a:rPr lang="en-US" baseline="0" dirty="0" smtClean="0"/>
              <a:t>4 nodes were used purposefully:</a:t>
            </a:r>
          </a:p>
          <a:p>
            <a:pPr marL="950369" lvl="1" indent="-342900">
              <a:buAutoNum type="arabicPeriod"/>
            </a:pPr>
            <a:r>
              <a:rPr lang="en-US" dirty="0" smtClean="0"/>
              <a:t>Nova cannot claim RF3 with this example</a:t>
            </a:r>
          </a:p>
          <a:p>
            <a:pPr marL="950369" lvl="1" indent="-342900">
              <a:buAutoNum type="arabicPeriod"/>
            </a:pPr>
            <a:r>
              <a:rPr lang="en-US" dirty="0" smtClean="0"/>
              <a:t>This also includes the VSAN-based</a:t>
            </a:r>
            <a:r>
              <a:rPr lang="en-US" baseline="0" dirty="0" smtClean="0"/>
              <a:t> </a:t>
            </a:r>
            <a:r>
              <a:rPr lang="en-US" dirty="0" smtClean="0"/>
              <a:t>models that start with a minimum of 4 nodes</a:t>
            </a:r>
          </a:p>
          <a:p>
            <a:pPr marL="1557838" lvl="2" indent="-342900">
              <a:buAutoNum type="arabicPeriod"/>
            </a:pPr>
            <a:r>
              <a:rPr lang="en-US" dirty="0" smtClean="0"/>
              <a:t>Note that someone could call you our with VM level RF3 with VSAN.  Be prepared that explain that there are “exceptions” to the rule,</a:t>
            </a:r>
            <a:r>
              <a:rPr lang="en-US" baseline="0" dirty="0" smtClean="0"/>
              <a:t> h</a:t>
            </a:r>
            <a:r>
              <a:rPr lang="en-US" dirty="0" smtClean="0"/>
              <a:t>owever, they take up much more space to achieve this.</a:t>
            </a:r>
          </a:p>
          <a:p>
            <a:pPr marL="342900" lvl="0" indent="-342900">
              <a:buAutoNum type="arabicPeriod"/>
            </a:pPr>
            <a:r>
              <a:rPr lang="en-US" dirty="0" smtClean="0"/>
              <a:t>The controller virtual machine named as “VSA” as a generic term and doesn’t specifically call anyone out.</a:t>
            </a:r>
          </a:p>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14</a:t>
            </a:fld>
            <a:endParaRPr lang="en-US"/>
          </a:p>
        </p:txBody>
      </p:sp>
    </p:spTree>
    <p:extLst>
      <p:ext uri="{BB962C8B-B14F-4D97-AF65-F5344CB8AC3E}">
        <p14:creationId xmlns:p14="http://schemas.microsoft.com/office/powerpoint/2010/main" val="32941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smtClean="0">
                <a:solidFill>
                  <a:schemeClr val="tx1"/>
                </a:solidFill>
                <a:effectLst/>
                <a:latin typeface="+mn-lt"/>
                <a:ea typeface="ＭＳ Ｐゴシック" charset="0"/>
                <a:cs typeface="ＭＳ Ｐゴシック" charset="0"/>
              </a:rPr>
              <a:t>Imagine if you will that we've got a six-note cluster here and imagine that in this cluster we have a virtual machine running on note one.  Now the first architecture we're going to talk about this is full data localization and with full data localization we have a primary copy of our virtual machine that's running completely localized to one note and we're going to have a secondary copy of that virtual machine that is completely localized to another note.  In the SimpliVity world we actually take it a step further to ensure that the virtual machine is always running local to its data.  So, we actually have what we call intelligent workload optimizer that make sure that the virtual machine through integration with DRS is always running in this instance on note one or note two.</a:t>
            </a:r>
          </a:p>
          <a:p>
            <a:r>
              <a:rPr lang="en-US" sz="1600" kern="1200" dirty="0" smtClean="0">
                <a:solidFill>
                  <a:schemeClr val="tx1"/>
                </a:solidFill>
                <a:effectLst/>
                <a:latin typeface="+mn-lt"/>
                <a:ea typeface="ＭＳ Ｐゴシック" charset="0"/>
                <a:cs typeface="ＭＳ Ｐゴシック" charset="0"/>
              </a:rPr>
              <a:t>The second way of dealing with data localization within hyper infrastructure is primary data localization also referred to as primary copy localization.  Primary data localization is where we take the primary copy of the virtual machine and we localize that to a single note.  The secondary copy of that virtual machine is actually spread out through other notes within the cluster.  Now, whether it's RF2 or RF3, RF3 just keeps additional copies of that virtual machines spread out throughout the cluster.  As you can see this allows us to keep a local copy and get the benefits of some level of data localization but the secondary copy is spread out.  In these kind of architectures it really isn't data localization that the provider's delivering what it is, is its data re-localization.  The provider is allowing you that when you move the virtual machine to another note we're going to re-localize the data, but that's going to have some impacts on performance in the predictable nature of performance, you just not going to be able to predict what that impact is going to be and how that's going to be perceived by your applications and users.</a:t>
            </a:r>
          </a:p>
          <a:p>
            <a:r>
              <a:rPr lang="en-US" sz="1600" kern="1200" dirty="0" smtClean="0">
                <a:solidFill>
                  <a:schemeClr val="tx1"/>
                </a:solidFill>
                <a:effectLst/>
                <a:latin typeface="+mn-lt"/>
                <a:ea typeface="ＭＳ Ｐゴシック" charset="0"/>
                <a:cs typeface="ＭＳ Ｐゴシック" charset="0"/>
              </a:rPr>
              <a:t>The third way of doing data localization is really not to do data localization at all or no data localization, and this is where both the primary copy of the VMs data, as well as the secondary copy is spread throughout the entire cluster.  Imagine if you will that we have a failure of note one, after note one fails the virtual machine is going to be restarted on another note using HA.  In this instance with full data localization there's no real impact to performance other than possibly reheating the cash.  All of the data for this virtual machine is local and we can go straight down to access that virtual machine.  There's no need to re-localize the data bring the blocks across the network or figure out where those box actually are in the first place we know that they're all local, but with primary data localization we now have to go and search out these blocks throughout the cluster and figure out where these blocks located and possibly re-localize them now to note two so that we can establish data localization again.</a:t>
            </a:r>
          </a:p>
          <a:p>
            <a:r>
              <a:rPr lang="en-US" sz="1600" kern="1200" dirty="0" smtClean="0">
                <a:solidFill>
                  <a:schemeClr val="tx1"/>
                </a:solidFill>
                <a:effectLst/>
                <a:latin typeface="+mn-lt"/>
                <a:ea typeface="ＭＳ Ｐゴシック" charset="0"/>
                <a:cs typeface="ＭＳ Ｐゴシック" charset="0"/>
              </a:rPr>
              <a:t>In the no data localization architecture of course there really isn't much difference in the performance from when we were running on note one to when we were running on note two because we consistently have to go across the network to find where these pieces of data are bring them back to this note.</a:t>
            </a:r>
            <a:r>
              <a:rPr lang="en-US" sz="1600" kern="1200" baseline="0" dirty="0" smtClean="0">
                <a:solidFill>
                  <a:schemeClr val="tx1"/>
                </a:solidFill>
                <a:effectLst/>
                <a:latin typeface="+mn-lt"/>
                <a:ea typeface="ＭＳ Ｐゴシック" charset="0"/>
                <a:cs typeface="ＭＳ Ｐゴシック" charset="0"/>
              </a:rPr>
              <a:t>  </a:t>
            </a:r>
            <a:r>
              <a:rPr lang="en-US" sz="1600" kern="1200" dirty="0" smtClean="0">
                <a:solidFill>
                  <a:schemeClr val="tx1"/>
                </a:solidFill>
                <a:effectLst/>
                <a:latin typeface="+mn-lt"/>
                <a:ea typeface="ＭＳ Ｐゴシック" charset="0"/>
                <a:cs typeface="ＭＳ Ｐゴシック" charset="0"/>
              </a:rPr>
              <a:t>Now where this comes into play and why this architecture is important is when we start to talk about predictable performance, full data localization provides the most predictable performance, it always ensures that the data is stored local to the virtual machine even if that VM is moved due to something like an HA event.  This ensures that data never needs to be re-localized, it also is going to fully exploit the speed of all flash storage because when we have to go across the network that's going to be significantly more noticeable in an all flash world than perhaps in a hybrid world.</a:t>
            </a:r>
          </a:p>
          <a:p>
            <a:r>
              <a:rPr lang="en-US" sz="1600" kern="1200" dirty="0" smtClean="0">
                <a:solidFill>
                  <a:schemeClr val="tx1"/>
                </a:solidFill>
                <a:effectLst/>
                <a:latin typeface="+mn-lt"/>
                <a:ea typeface="ＭＳ Ｐゴシック" charset="0"/>
                <a:cs typeface="ＭＳ Ｐゴシック" charset="0"/>
              </a:rPr>
              <a:t>It also is going to fully exploit the speed of all flash storage as we move into the all flash world full data localization is going to enable us to have the best performance on all flash.  And when we start to talk about peak performance full data localization is also going to provide the best peak performance especially as we talk about failovers and similar because the data is always stored local to the VM.  And when it comes to doing a secondary or an HA write operation we don’t have to figure out and take the time to determine how we want to distribute that secondary write across the cluster.  In our world that secondary write is always near to the note two in this example, whereas with primary data localization you have to figure out which note you potentially want to mirror this data to or maybe if you're updating a block you have to figure out where that block was previously located and update that location.  You can have a noticeable amount of performance overhead.  In no data localization, of course we constantly have to go over the network to receive any kind of data for our virtual machine which has fairly noticeable impacts both the predictable nature of performance as well as the peak performance.</a:t>
            </a:r>
          </a:p>
          <a:p>
            <a:endParaRPr lang="en-US" dirty="0"/>
          </a:p>
        </p:txBody>
      </p:sp>
      <p:sp>
        <p:nvSpPr>
          <p:cNvPr id="4" name="Slide Number Placeholder 3"/>
          <p:cNvSpPr>
            <a:spLocks noGrp="1"/>
          </p:cNvSpPr>
          <p:nvPr>
            <p:ph type="sldNum" sz="quarter" idx="10"/>
          </p:nvPr>
        </p:nvSpPr>
        <p:spPr/>
        <p:txBody>
          <a:bodyPr/>
          <a:lstStyle/>
          <a:p>
            <a:pPr>
              <a:defRPr/>
            </a:pPr>
            <a:fld id="{88383DAE-32F3-1641-9A4B-1C52A2B3B646}" type="slidenum">
              <a:rPr lang="en-US" smtClean="0"/>
              <a:pPr>
                <a:defRPr/>
              </a:pPr>
              <a:t>15</a:t>
            </a:fld>
            <a:endParaRPr lang="en-US"/>
          </a:p>
        </p:txBody>
      </p:sp>
    </p:spTree>
    <p:extLst>
      <p:ext uri="{BB962C8B-B14F-4D97-AF65-F5344CB8AC3E}">
        <p14:creationId xmlns:p14="http://schemas.microsoft.com/office/powerpoint/2010/main" val="100305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17</a:t>
            </a:fld>
            <a:endParaRPr lang="en-US"/>
          </a:p>
        </p:txBody>
      </p:sp>
    </p:spTree>
    <p:extLst>
      <p:ext uri="{BB962C8B-B14F-4D97-AF65-F5344CB8AC3E}">
        <p14:creationId xmlns:p14="http://schemas.microsoft.com/office/powerpoint/2010/main" val="226655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131BC-EFFC-1B41-80A9-EF278185A8A4}" type="slidenum">
              <a:rPr lang="en-US" smtClean="0"/>
              <a:t>18</a:t>
            </a:fld>
            <a:endParaRPr lang="en-US"/>
          </a:p>
        </p:txBody>
      </p:sp>
    </p:spTree>
    <p:extLst>
      <p:ext uri="{BB962C8B-B14F-4D97-AF65-F5344CB8AC3E}">
        <p14:creationId xmlns:p14="http://schemas.microsoft.com/office/powerpoint/2010/main" val="2335025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130" r="130"/>
          <a:stretch/>
        </p:blipFill>
        <p:spPr>
          <a:xfrm>
            <a:off x="0" y="-1"/>
            <a:ext cx="12161838" cy="6858000"/>
          </a:xfrm>
          <a:prstGeom prst="rect">
            <a:avLst/>
          </a:prstGeom>
        </p:spPr>
      </p:pic>
      <p:sp>
        <p:nvSpPr>
          <p:cNvPr id="2" name="Title 1"/>
          <p:cNvSpPr>
            <a:spLocks noGrp="1"/>
          </p:cNvSpPr>
          <p:nvPr>
            <p:ph type="ctrTitle" hasCustomPrompt="1"/>
          </p:nvPr>
        </p:nvSpPr>
        <p:spPr>
          <a:xfrm>
            <a:off x="401354" y="4559856"/>
            <a:ext cx="11359131" cy="604041"/>
          </a:xfrm>
          <a:prstGeom prst="rect">
            <a:avLst/>
          </a:prstGeom>
        </p:spPr>
        <p:txBody>
          <a:bodyPr anchor="b"/>
          <a:lstStyle>
            <a:lvl1pPr algn="ctr">
              <a:defRPr sz="3200" b="0" i="0" baseline="0">
                <a:solidFill>
                  <a:schemeClr val="bg1"/>
                </a:solidFill>
              </a:defRPr>
            </a:lvl1pPr>
          </a:lstStyle>
          <a:p>
            <a:r>
              <a:rPr lang="en-US" dirty="0" smtClean="0"/>
              <a:t>Click to Add Presentation Title</a:t>
            </a:r>
            <a:endParaRPr lang="en-US" dirty="0"/>
          </a:p>
        </p:txBody>
      </p:sp>
      <p:sp>
        <p:nvSpPr>
          <p:cNvPr id="3" name="Text Placeholder 11"/>
          <p:cNvSpPr>
            <a:spLocks noGrp="1"/>
          </p:cNvSpPr>
          <p:nvPr>
            <p:ph type="body" sz="quarter" idx="13" hasCustomPrompt="1"/>
          </p:nvPr>
        </p:nvSpPr>
        <p:spPr>
          <a:xfrm>
            <a:off x="2201699" y="5234091"/>
            <a:ext cx="7758440" cy="377851"/>
          </a:xfrm>
          <a:prstGeom prst="rect">
            <a:avLst/>
          </a:prstGeom>
        </p:spPr>
        <p:txBody>
          <a:bodyPr/>
          <a:lstStyle>
            <a:lvl1pPr marL="0" indent="0" algn="ctr">
              <a:buNone/>
              <a:defRPr sz="1800" i="0">
                <a:solidFill>
                  <a:schemeClr val="bg1"/>
                </a:solidFill>
              </a:defRPr>
            </a:lvl1pPr>
          </a:lstStyle>
          <a:p>
            <a:pPr lvl="0"/>
            <a:r>
              <a:rPr lang="en-US" dirty="0" smtClean="0"/>
              <a:t>Presenter Name</a:t>
            </a:r>
          </a:p>
        </p:txBody>
      </p:sp>
      <p:sp>
        <p:nvSpPr>
          <p:cNvPr id="4" name="Text Placeholder 11"/>
          <p:cNvSpPr>
            <a:spLocks noGrp="1"/>
          </p:cNvSpPr>
          <p:nvPr>
            <p:ph type="body" sz="quarter" idx="14" hasCustomPrompt="1"/>
          </p:nvPr>
        </p:nvSpPr>
        <p:spPr>
          <a:xfrm>
            <a:off x="2201699" y="5685165"/>
            <a:ext cx="7758440" cy="283885"/>
          </a:xfrm>
          <a:prstGeom prst="rect">
            <a:avLst/>
          </a:prstGeom>
        </p:spPr>
        <p:txBody>
          <a:bodyPr/>
          <a:lstStyle>
            <a:lvl1pPr marL="0" indent="0" algn="ctr">
              <a:buNone/>
              <a:defRPr sz="1200" i="0">
                <a:solidFill>
                  <a:schemeClr val="bg1"/>
                </a:solidFill>
              </a:defRPr>
            </a:lvl1pPr>
          </a:lstStyle>
          <a:p>
            <a:pPr lvl="0"/>
            <a:r>
              <a:rPr lang="en-US" dirty="0" smtClean="0"/>
              <a:t>Presenter Title</a:t>
            </a:r>
          </a:p>
        </p:txBody>
      </p:sp>
      <p:sp>
        <p:nvSpPr>
          <p:cNvPr id="5" name="Text Placeholder 11"/>
          <p:cNvSpPr>
            <a:spLocks noGrp="1"/>
          </p:cNvSpPr>
          <p:nvPr>
            <p:ph type="body" sz="quarter" idx="15" hasCustomPrompt="1"/>
          </p:nvPr>
        </p:nvSpPr>
        <p:spPr>
          <a:xfrm>
            <a:off x="8485229" y="6443705"/>
            <a:ext cx="3399059" cy="345532"/>
          </a:xfrm>
          <a:prstGeom prst="rect">
            <a:avLst/>
          </a:prstGeom>
        </p:spPr>
        <p:txBody>
          <a:bodyPr/>
          <a:lstStyle>
            <a:lvl1pPr marL="0" indent="0" algn="r">
              <a:buNone/>
              <a:defRPr sz="1200" i="0">
                <a:solidFill>
                  <a:srgbClr val="FFFFFF"/>
                </a:solidFill>
              </a:defRPr>
            </a:lvl1pPr>
          </a:lstStyle>
          <a:p>
            <a:pPr lvl="0"/>
            <a:r>
              <a:rPr lang="en-US" dirty="0" smtClean="0"/>
              <a:t>Date</a:t>
            </a:r>
          </a:p>
        </p:txBody>
      </p:sp>
      <p:sp>
        <p:nvSpPr>
          <p:cNvPr id="7" name="TextBox 6"/>
          <p:cNvSpPr txBox="1"/>
          <p:nvPr userDrawn="1"/>
        </p:nvSpPr>
        <p:spPr>
          <a:xfrm>
            <a:off x="4878116" y="6395373"/>
            <a:ext cx="2354831" cy="338554"/>
          </a:xfrm>
          <a:prstGeom prst="rect">
            <a:avLst/>
          </a:prstGeom>
          <a:noFill/>
        </p:spPr>
        <p:txBody>
          <a:bodyPr wrap="none" rtlCol="0">
            <a:spAutoFit/>
          </a:bodyPr>
          <a:lstStyle/>
          <a:p>
            <a:pPr algn="ctr"/>
            <a:r>
              <a:rPr lang="en-US" sz="800" dirty="0" smtClean="0">
                <a:solidFill>
                  <a:schemeClr val="bg1"/>
                </a:solidFill>
              </a:rPr>
              <a:t>Confidential and Proprietary</a:t>
            </a:r>
          </a:p>
          <a:p>
            <a:pPr algn="ctr"/>
            <a:r>
              <a:rPr lang="en-US" sz="800" dirty="0" smtClean="0">
                <a:solidFill>
                  <a:schemeClr val="bg1"/>
                </a:solidFill>
              </a:rPr>
              <a:t>Copyright © 2015 </a:t>
            </a:r>
            <a:r>
              <a:rPr lang="en-US" sz="800" dirty="0" err="1" smtClean="0">
                <a:solidFill>
                  <a:schemeClr val="bg1"/>
                </a:solidFill>
              </a:rPr>
              <a:t>SimpliVity</a:t>
            </a:r>
            <a:r>
              <a:rPr lang="en-US" sz="800" dirty="0" smtClean="0">
                <a:solidFill>
                  <a:schemeClr val="bg1"/>
                </a:solidFill>
              </a:rPr>
              <a:t>. All rights reserved.</a:t>
            </a:r>
          </a:p>
        </p:txBody>
      </p:sp>
      <p:sp>
        <p:nvSpPr>
          <p:cNvPr id="10"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mn-lt"/>
              <a:ea typeface="MS PGothic" pitchFamily="34" charset="-128"/>
              <a:cs typeface="+mn-cs"/>
            </a:endParaRPr>
          </a:p>
        </p:txBody>
      </p:sp>
    </p:spTree>
    <p:extLst>
      <p:ext uri="{BB962C8B-B14F-4D97-AF65-F5344CB8AC3E}">
        <p14:creationId xmlns:p14="http://schemas.microsoft.com/office/powerpoint/2010/main" val="42067350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ontent w/ Headers">
    <p:spTree>
      <p:nvGrpSpPr>
        <p:cNvPr id="1" name=""/>
        <p:cNvGrpSpPr/>
        <p:nvPr/>
      </p:nvGrpSpPr>
      <p:grpSpPr>
        <a:xfrm>
          <a:off x="0" y="0"/>
          <a:ext cx="0" cy="0"/>
          <a:chOff x="0" y="0"/>
          <a:chExt cx="0" cy="0"/>
        </a:xfrm>
      </p:grpSpPr>
      <p:sp>
        <p:nvSpPr>
          <p:cNvPr id="12" name="Text Placeholder 4"/>
          <p:cNvSpPr>
            <a:spLocks noGrp="1"/>
          </p:cNvSpPr>
          <p:nvPr>
            <p:ph type="body" sz="quarter" idx="16" hasCustomPrompt="1"/>
          </p:nvPr>
        </p:nvSpPr>
        <p:spPr>
          <a:xfrm>
            <a:off x="329184" y="901227"/>
            <a:ext cx="5577840" cy="503294"/>
          </a:xfrm>
          <a:prstGeom prst="rect">
            <a:avLst/>
          </a:prstGeom>
          <a:solidFill>
            <a:schemeClr val="accent1"/>
          </a:solidFill>
        </p:spPr>
        <p:txBody>
          <a:bodyPr anchor="ctr"/>
          <a:lstStyle>
            <a:lvl1pPr marL="0" indent="0" algn="ctr">
              <a:buNone/>
              <a:defRPr lang="en-US" sz="2000" b="1" kern="1200" baseline="0" dirty="0" smtClean="0">
                <a:solidFill>
                  <a:schemeClr val="bg1"/>
                </a:solidFill>
                <a:latin typeface="+mn-lt"/>
                <a:ea typeface="+mn-ea"/>
                <a:cs typeface="+mn-cs"/>
              </a:defRPr>
            </a:lvl1pPr>
            <a:lvl2pPr>
              <a:defRPr lang="en-US" sz="1800" b="1" kern="1200" baseline="0" dirty="0" smtClean="0">
                <a:solidFill>
                  <a:schemeClr val="bg1"/>
                </a:solidFill>
                <a:latin typeface="+mn-lt"/>
                <a:ea typeface="+mn-ea"/>
                <a:cs typeface="+mn-cs"/>
              </a:defRPr>
            </a:lvl2pPr>
            <a:lvl3pPr>
              <a:defRPr lang="en-US" sz="1800" b="1" kern="1200" baseline="0" dirty="0" smtClean="0">
                <a:solidFill>
                  <a:schemeClr val="bg1"/>
                </a:solidFill>
                <a:latin typeface="+mn-lt"/>
                <a:ea typeface="+mn-ea"/>
                <a:cs typeface="+mn-cs"/>
              </a:defRPr>
            </a:lvl3pPr>
            <a:lvl4pPr>
              <a:defRPr lang="en-US" sz="1800" b="1" kern="1200" baseline="0" dirty="0" smtClean="0">
                <a:solidFill>
                  <a:schemeClr val="bg1"/>
                </a:solidFill>
                <a:latin typeface="+mn-lt"/>
                <a:ea typeface="+mn-ea"/>
                <a:cs typeface="+mn-cs"/>
              </a:defRPr>
            </a:lvl4pPr>
            <a:lvl5pPr>
              <a:defRPr lang="en-US" sz="1800" b="1" kern="1200" baseline="0" dirty="0">
                <a:solidFill>
                  <a:schemeClr val="bg1"/>
                </a:solidFill>
                <a:latin typeface="+mn-lt"/>
                <a:ea typeface="+mn-ea"/>
                <a:cs typeface="+mn-cs"/>
              </a:defRPr>
            </a:lvl5pPr>
          </a:lstStyle>
          <a:p>
            <a:pPr lvl="0"/>
            <a:r>
              <a:rPr lang="en-US" dirty="0" smtClean="0"/>
              <a:t>Click to Add Header</a:t>
            </a:r>
            <a:endParaRPr lang="en-US" dirty="0"/>
          </a:p>
        </p:txBody>
      </p:sp>
      <p:sp>
        <p:nvSpPr>
          <p:cNvPr id="14" name="Text Placeholder 4"/>
          <p:cNvSpPr>
            <a:spLocks noGrp="1"/>
          </p:cNvSpPr>
          <p:nvPr>
            <p:ph type="body" sz="quarter" idx="17" hasCustomPrompt="1"/>
          </p:nvPr>
        </p:nvSpPr>
        <p:spPr>
          <a:xfrm>
            <a:off x="6181344" y="901227"/>
            <a:ext cx="5577840" cy="503294"/>
          </a:xfrm>
          <a:prstGeom prst="rect">
            <a:avLst/>
          </a:prstGeom>
          <a:solidFill>
            <a:schemeClr val="accent2"/>
          </a:solidFill>
        </p:spPr>
        <p:txBody>
          <a:bodyPr anchor="ctr"/>
          <a:lstStyle>
            <a:lvl1pPr marL="0" indent="0" algn="ctr">
              <a:buNone/>
              <a:defRPr lang="en-US" sz="2000" b="1" kern="1200" baseline="0" dirty="0" smtClean="0">
                <a:solidFill>
                  <a:schemeClr val="bg1"/>
                </a:solidFill>
                <a:latin typeface="+mn-lt"/>
                <a:ea typeface="+mn-ea"/>
                <a:cs typeface="+mn-cs"/>
              </a:defRPr>
            </a:lvl1pPr>
            <a:lvl2pPr>
              <a:defRPr lang="en-US" sz="1800" b="1" kern="1200" baseline="0" dirty="0" smtClean="0">
                <a:solidFill>
                  <a:schemeClr val="bg1"/>
                </a:solidFill>
                <a:latin typeface="+mn-lt"/>
                <a:ea typeface="+mn-ea"/>
                <a:cs typeface="+mn-cs"/>
              </a:defRPr>
            </a:lvl2pPr>
            <a:lvl3pPr>
              <a:defRPr lang="en-US" sz="1800" b="1" kern="1200" baseline="0" dirty="0" smtClean="0">
                <a:solidFill>
                  <a:schemeClr val="bg1"/>
                </a:solidFill>
                <a:latin typeface="+mn-lt"/>
                <a:ea typeface="+mn-ea"/>
                <a:cs typeface="+mn-cs"/>
              </a:defRPr>
            </a:lvl3pPr>
            <a:lvl4pPr>
              <a:defRPr lang="en-US" sz="1800" b="1" kern="1200" baseline="0" dirty="0" smtClean="0">
                <a:solidFill>
                  <a:schemeClr val="bg1"/>
                </a:solidFill>
                <a:latin typeface="+mn-lt"/>
                <a:ea typeface="+mn-ea"/>
                <a:cs typeface="+mn-cs"/>
              </a:defRPr>
            </a:lvl4pPr>
            <a:lvl5pPr>
              <a:defRPr lang="en-US" sz="1800" b="1" kern="1200" baseline="0" dirty="0">
                <a:solidFill>
                  <a:schemeClr val="bg1"/>
                </a:solidFill>
                <a:latin typeface="+mn-lt"/>
                <a:ea typeface="+mn-ea"/>
                <a:cs typeface="+mn-cs"/>
              </a:defRPr>
            </a:lvl5pPr>
          </a:lstStyle>
          <a:p>
            <a:pPr lvl="0"/>
            <a:r>
              <a:rPr lang="en-US" dirty="0" smtClean="0"/>
              <a:t>Click to Add Header</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9" name="Content Placeholder 3"/>
          <p:cNvSpPr>
            <a:spLocks noGrp="1"/>
          </p:cNvSpPr>
          <p:nvPr>
            <p:ph sz="quarter" idx="14"/>
          </p:nvPr>
        </p:nvSpPr>
        <p:spPr>
          <a:xfrm>
            <a:off x="329184" y="1510826"/>
            <a:ext cx="5578411" cy="4515324"/>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0" name="Content Placeholder 3"/>
          <p:cNvSpPr>
            <a:spLocks noGrp="1"/>
          </p:cNvSpPr>
          <p:nvPr>
            <p:ph sz="quarter" idx="18"/>
          </p:nvPr>
        </p:nvSpPr>
        <p:spPr>
          <a:xfrm>
            <a:off x="6181344" y="1510826"/>
            <a:ext cx="5577840" cy="4515324"/>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Tree>
    <p:extLst>
      <p:ext uri="{BB962C8B-B14F-4D97-AF65-F5344CB8AC3E}">
        <p14:creationId xmlns:p14="http://schemas.microsoft.com/office/powerpoint/2010/main" val="42293050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title + 2 Content w/ Headers">
    <p:spTree>
      <p:nvGrpSpPr>
        <p:cNvPr id="1" name=""/>
        <p:cNvGrpSpPr/>
        <p:nvPr/>
      </p:nvGrpSpPr>
      <p:grpSpPr>
        <a:xfrm>
          <a:off x="0" y="0"/>
          <a:ext cx="0" cy="0"/>
          <a:chOff x="0" y="0"/>
          <a:chExt cx="0" cy="0"/>
        </a:xfrm>
      </p:grpSpPr>
      <p:sp>
        <p:nvSpPr>
          <p:cNvPr id="12" name="Content Placeholder 3"/>
          <p:cNvSpPr>
            <a:spLocks noGrp="1"/>
          </p:cNvSpPr>
          <p:nvPr>
            <p:ph sz="quarter" idx="14"/>
          </p:nvPr>
        </p:nvSpPr>
        <p:spPr>
          <a:xfrm>
            <a:off x="328613" y="1928047"/>
            <a:ext cx="5578411" cy="4098103"/>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4" name="Content Placeholder 3"/>
          <p:cNvSpPr>
            <a:spLocks noGrp="1"/>
          </p:cNvSpPr>
          <p:nvPr>
            <p:ph sz="quarter" idx="18"/>
          </p:nvPr>
        </p:nvSpPr>
        <p:spPr>
          <a:xfrm>
            <a:off x="6181344" y="1928047"/>
            <a:ext cx="5577840" cy="4098103"/>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7" name="Text Placeholder 4"/>
          <p:cNvSpPr>
            <a:spLocks noGrp="1"/>
          </p:cNvSpPr>
          <p:nvPr>
            <p:ph type="body" sz="quarter" idx="16" hasCustomPrompt="1"/>
          </p:nvPr>
        </p:nvSpPr>
        <p:spPr>
          <a:xfrm>
            <a:off x="329184" y="1318448"/>
            <a:ext cx="5577840" cy="503294"/>
          </a:xfrm>
          <a:prstGeom prst="rect">
            <a:avLst/>
          </a:prstGeom>
          <a:solidFill>
            <a:schemeClr val="accent1"/>
          </a:solidFill>
        </p:spPr>
        <p:txBody>
          <a:bodyPr anchor="ctr"/>
          <a:lstStyle>
            <a:lvl1pPr marL="0" indent="0" algn="ctr">
              <a:buNone/>
              <a:defRPr lang="en-US" sz="2000" b="1" kern="1200" baseline="0" dirty="0" smtClean="0">
                <a:solidFill>
                  <a:schemeClr val="bg1"/>
                </a:solidFill>
                <a:latin typeface="+mn-lt"/>
                <a:ea typeface="+mn-ea"/>
                <a:cs typeface="+mn-cs"/>
              </a:defRPr>
            </a:lvl1pPr>
            <a:lvl2pPr>
              <a:defRPr lang="en-US" sz="1800" b="1" kern="1200" baseline="0" dirty="0" smtClean="0">
                <a:solidFill>
                  <a:schemeClr val="bg1"/>
                </a:solidFill>
                <a:latin typeface="+mn-lt"/>
                <a:ea typeface="+mn-ea"/>
                <a:cs typeface="+mn-cs"/>
              </a:defRPr>
            </a:lvl2pPr>
            <a:lvl3pPr>
              <a:defRPr lang="en-US" sz="1800" b="1" kern="1200" baseline="0" dirty="0" smtClean="0">
                <a:solidFill>
                  <a:schemeClr val="bg1"/>
                </a:solidFill>
                <a:latin typeface="+mn-lt"/>
                <a:ea typeface="+mn-ea"/>
                <a:cs typeface="+mn-cs"/>
              </a:defRPr>
            </a:lvl3pPr>
            <a:lvl4pPr>
              <a:defRPr lang="en-US" sz="1800" b="1" kern="1200" baseline="0" dirty="0" smtClean="0">
                <a:solidFill>
                  <a:schemeClr val="bg1"/>
                </a:solidFill>
                <a:latin typeface="+mn-lt"/>
                <a:ea typeface="+mn-ea"/>
                <a:cs typeface="+mn-cs"/>
              </a:defRPr>
            </a:lvl4pPr>
            <a:lvl5pPr>
              <a:defRPr lang="en-US" sz="1800" b="1" kern="1200" baseline="0" dirty="0">
                <a:solidFill>
                  <a:schemeClr val="bg1"/>
                </a:solidFill>
                <a:latin typeface="+mn-lt"/>
                <a:ea typeface="+mn-ea"/>
                <a:cs typeface="+mn-cs"/>
              </a:defRPr>
            </a:lvl5pPr>
          </a:lstStyle>
          <a:p>
            <a:pPr lvl="0"/>
            <a:r>
              <a:rPr lang="en-US" dirty="0" smtClean="0"/>
              <a:t>Click to Add Header</a:t>
            </a:r>
            <a:endParaRPr lang="en-US" dirty="0"/>
          </a:p>
        </p:txBody>
      </p:sp>
      <p:sp>
        <p:nvSpPr>
          <p:cNvPr id="20" name="Text Placeholder 4"/>
          <p:cNvSpPr>
            <a:spLocks noGrp="1"/>
          </p:cNvSpPr>
          <p:nvPr>
            <p:ph type="body" sz="quarter" idx="17" hasCustomPrompt="1"/>
          </p:nvPr>
        </p:nvSpPr>
        <p:spPr>
          <a:xfrm>
            <a:off x="6181344" y="1318448"/>
            <a:ext cx="5577840" cy="503294"/>
          </a:xfrm>
          <a:prstGeom prst="rect">
            <a:avLst/>
          </a:prstGeom>
          <a:solidFill>
            <a:schemeClr val="accent2"/>
          </a:solidFill>
        </p:spPr>
        <p:txBody>
          <a:bodyPr anchor="ctr"/>
          <a:lstStyle>
            <a:lvl1pPr marL="0" indent="0" algn="ctr">
              <a:buNone/>
              <a:defRPr lang="en-US" sz="2000" b="1" kern="1200" baseline="0" dirty="0" smtClean="0">
                <a:solidFill>
                  <a:schemeClr val="bg1"/>
                </a:solidFill>
                <a:latin typeface="+mn-lt"/>
                <a:ea typeface="+mn-ea"/>
                <a:cs typeface="+mn-cs"/>
              </a:defRPr>
            </a:lvl1pPr>
            <a:lvl2pPr>
              <a:defRPr lang="en-US" sz="1800" b="1" kern="1200" baseline="0" dirty="0" smtClean="0">
                <a:solidFill>
                  <a:schemeClr val="bg1"/>
                </a:solidFill>
                <a:latin typeface="+mn-lt"/>
                <a:ea typeface="+mn-ea"/>
                <a:cs typeface="+mn-cs"/>
              </a:defRPr>
            </a:lvl2pPr>
            <a:lvl3pPr>
              <a:defRPr lang="en-US" sz="1800" b="1" kern="1200" baseline="0" dirty="0" smtClean="0">
                <a:solidFill>
                  <a:schemeClr val="bg1"/>
                </a:solidFill>
                <a:latin typeface="+mn-lt"/>
                <a:ea typeface="+mn-ea"/>
                <a:cs typeface="+mn-cs"/>
              </a:defRPr>
            </a:lvl3pPr>
            <a:lvl4pPr>
              <a:defRPr lang="en-US" sz="1800" b="1" kern="1200" baseline="0" dirty="0" smtClean="0">
                <a:solidFill>
                  <a:schemeClr val="bg1"/>
                </a:solidFill>
                <a:latin typeface="+mn-lt"/>
                <a:ea typeface="+mn-ea"/>
                <a:cs typeface="+mn-cs"/>
              </a:defRPr>
            </a:lvl4pPr>
            <a:lvl5pPr>
              <a:defRPr lang="en-US" sz="1800" b="1" kern="1200" baseline="0" dirty="0">
                <a:solidFill>
                  <a:schemeClr val="bg1"/>
                </a:solidFill>
                <a:latin typeface="+mn-lt"/>
                <a:ea typeface="+mn-ea"/>
                <a:cs typeface="+mn-cs"/>
              </a:defRPr>
            </a:lvl5pPr>
          </a:lstStyle>
          <a:p>
            <a:pPr lvl="0"/>
            <a:r>
              <a:rPr lang="en-US" dirty="0" smtClean="0"/>
              <a:t>Click to Add Header</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16"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7362119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1 Content + Imag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5491799" y="866481"/>
            <a:ext cx="6263640" cy="5159664"/>
          </a:xfrm>
          <a:prstGeom prst="rect">
            <a:avLst/>
          </a:prstGeom>
        </p:spPr>
        <p:txBody>
          <a:bodyPr vert="horz" anchor="ctr"/>
          <a:lstStyle>
            <a:lvl1pPr marL="0" indent="0" algn="ctr">
              <a:buNone/>
              <a:defRPr baseline="0"/>
            </a:lvl1pPr>
          </a:lstStyle>
          <a:p>
            <a:r>
              <a:rPr lang="en-US" dirty="0" smtClean="0"/>
              <a:t>Image Placeholder</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9" name="Content Placeholder 3"/>
          <p:cNvSpPr>
            <a:spLocks noGrp="1"/>
          </p:cNvSpPr>
          <p:nvPr>
            <p:ph sz="quarter" idx="14"/>
          </p:nvPr>
        </p:nvSpPr>
        <p:spPr>
          <a:xfrm>
            <a:off x="328613" y="863600"/>
            <a:ext cx="5027791" cy="5162549"/>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Tree>
    <p:extLst>
      <p:ext uri="{BB962C8B-B14F-4D97-AF65-F5344CB8AC3E}">
        <p14:creationId xmlns:p14="http://schemas.microsoft.com/office/powerpoint/2010/main" val="37363175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ubtitle + 1 Content + Image">
    <p:spTree>
      <p:nvGrpSpPr>
        <p:cNvPr id="1" name=""/>
        <p:cNvGrpSpPr/>
        <p:nvPr/>
      </p:nvGrpSpPr>
      <p:grpSpPr>
        <a:xfrm>
          <a:off x="0" y="0"/>
          <a:ext cx="0" cy="0"/>
          <a:chOff x="0" y="0"/>
          <a:chExt cx="0" cy="0"/>
        </a:xfrm>
      </p:grpSpPr>
      <p:sp>
        <p:nvSpPr>
          <p:cNvPr id="14" name="Content Placeholder 3"/>
          <p:cNvSpPr>
            <a:spLocks noGrp="1"/>
          </p:cNvSpPr>
          <p:nvPr>
            <p:ph sz="quarter" idx="17"/>
          </p:nvPr>
        </p:nvSpPr>
        <p:spPr>
          <a:xfrm>
            <a:off x="328613" y="1288444"/>
            <a:ext cx="5027791" cy="4737706"/>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3" name="Picture Placeholder 2"/>
          <p:cNvSpPr>
            <a:spLocks noGrp="1"/>
          </p:cNvSpPr>
          <p:nvPr>
            <p:ph type="pic" sz="quarter" idx="14" hasCustomPrompt="1"/>
          </p:nvPr>
        </p:nvSpPr>
        <p:spPr>
          <a:xfrm>
            <a:off x="5491799" y="1288444"/>
            <a:ext cx="6263640" cy="4737706"/>
          </a:xfrm>
          <a:prstGeom prst="rect">
            <a:avLst/>
          </a:prstGeom>
        </p:spPr>
        <p:txBody>
          <a:bodyPr vert="horz" anchor="ctr"/>
          <a:lstStyle>
            <a:lvl1pPr marL="0" indent="0" algn="ctr">
              <a:buNone/>
              <a:defRPr baseline="0"/>
            </a:lvl1pPr>
          </a:lstStyle>
          <a:p>
            <a:r>
              <a:rPr lang="en-US" dirty="0" smtClean="0"/>
              <a:t>Image Placeholder</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16"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25025262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7" name="Picture Placeholder 2"/>
          <p:cNvSpPr>
            <a:spLocks noGrp="1"/>
          </p:cNvSpPr>
          <p:nvPr>
            <p:ph type="pic" sz="quarter" idx="13" hasCustomPrompt="1"/>
          </p:nvPr>
        </p:nvSpPr>
        <p:spPr>
          <a:xfrm>
            <a:off x="329184" y="866480"/>
            <a:ext cx="11426255" cy="5159669"/>
          </a:xfrm>
          <a:prstGeom prst="rect">
            <a:avLst/>
          </a:prstGeom>
        </p:spPr>
        <p:txBody>
          <a:bodyPr vert="horz" anchor="ctr"/>
          <a:lstStyle>
            <a:lvl1pPr marL="0" indent="0" algn="ctr">
              <a:buNone/>
              <a:defRPr baseline="0"/>
            </a:lvl1pPr>
          </a:lstStyle>
          <a:p>
            <a:r>
              <a:rPr lang="en-US" dirty="0" smtClean="0"/>
              <a:t>Image Placeholder</a:t>
            </a:r>
            <a:endParaRPr lang="en-US" dirty="0"/>
          </a:p>
        </p:txBody>
      </p:sp>
    </p:spTree>
    <p:extLst>
      <p:ext uri="{BB962C8B-B14F-4D97-AF65-F5344CB8AC3E}">
        <p14:creationId xmlns:p14="http://schemas.microsoft.com/office/powerpoint/2010/main" val="654853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ubtitle + 1 Image">
    <p:spTree>
      <p:nvGrpSpPr>
        <p:cNvPr id="1" name=""/>
        <p:cNvGrpSpPr/>
        <p:nvPr/>
      </p:nvGrpSpPr>
      <p:grpSpPr>
        <a:xfrm>
          <a:off x="0" y="0"/>
          <a:ext cx="0" cy="0"/>
          <a:chOff x="0" y="0"/>
          <a:chExt cx="0" cy="0"/>
        </a:xfrm>
      </p:grpSpPr>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12" name="Picture Placeholder 2"/>
          <p:cNvSpPr>
            <a:spLocks noGrp="1"/>
          </p:cNvSpPr>
          <p:nvPr>
            <p:ph type="pic" sz="quarter" idx="13" hasCustomPrompt="1"/>
          </p:nvPr>
        </p:nvSpPr>
        <p:spPr>
          <a:xfrm>
            <a:off x="337204" y="1267510"/>
            <a:ext cx="11421979" cy="4758640"/>
          </a:xfrm>
          <a:prstGeom prst="rect">
            <a:avLst/>
          </a:prstGeom>
        </p:spPr>
        <p:txBody>
          <a:bodyPr vert="horz" anchor="ctr"/>
          <a:lstStyle>
            <a:lvl1pPr marL="0" indent="0" algn="ctr">
              <a:buNone/>
              <a:defRPr baseline="0"/>
            </a:lvl1pPr>
          </a:lstStyle>
          <a:p>
            <a:r>
              <a:rPr lang="en-US" dirty="0" smtClean="0"/>
              <a:t>Image Placeholder</a:t>
            </a:r>
            <a:endParaRPr lang="en-US" dirty="0"/>
          </a:p>
        </p:txBody>
      </p:sp>
      <p:sp>
        <p:nvSpPr>
          <p:cNvPr id="17"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5023595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itle for Full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1151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o Title for Full Image (white logo/footer)">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1"/>
            <a:ext cx="12161838"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p:cNvSpPr txBox="1"/>
          <p:nvPr userDrawn="1"/>
        </p:nvSpPr>
        <p:spPr>
          <a:xfrm>
            <a:off x="4734497" y="6364585"/>
            <a:ext cx="2642069" cy="369332"/>
          </a:xfrm>
          <a:prstGeom prst="rect">
            <a:avLst/>
          </a:prstGeom>
          <a:noFill/>
        </p:spPr>
        <p:txBody>
          <a:bodyPr wrap="none" rtlCol="0">
            <a:spAutoFit/>
          </a:bodyPr>
          <a:lstStyle/>
          <a:p>
            <a:pPr algn="ctr"/>
            <a:r>
              <a:rPr lang="en-US" sz="900" dirty="0" smtClean="0">
                <a:solidFill>
                  <a:schemeClr val="bg1"/>
                </a:solidFill>
              </a:rPr>
              <a:t>Confidential and Proprietary</a:t>
            </a:r>
          </a:p>
          <a:p>
            <a:pPr algn="ctr"/>
            <a:r>
              <a:rPr lang="en-US" sz="900" dirty="0" smtClean="0">
                <a:solidFill>
                  <a:schemeClr val="bg1"/>
                </a:solidFill>
              </a:rPr>
              <a:t>Copyright © 2015 </a:t>
            </a:r>
            <a:r>
              <a:rPr lang="en-US" sz="900" dirty="0" err="1" smtClean="0">
                <a:solidFill>
                  <a:schemeClr val="bg1"/>
                </a:solidFill>
              </a:rPr>
              <a:t>SimpliVity</a:t>
            </a:r>
            <a:r>
              <a:rPr lang="en-US" sz="900" dirty="0" smtClean="0">
                <a:solidFill>
                  <a:schemeClr val="bg1"/>
                </a:solidFill>
              </a:rPr>
              <a:t>. All rights reserved.</a:t>
            </a:r>
          </a:p>
        </p:txBody>
      </p:sp>
      <p:sp>
        <p:nvSpPr>
          <p:cNvPr id="4"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lumMod val="50000"/>
                  </a:schemeClr>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lumMod val="50000"/>
                </a:schemeClr>
              </a:solidFill>
              <a:effectLst/>
              <a:uLnTx/>
              <a:uFillTx/>
              <a:latin typeface="+mn-lt"/>
              <a:ea typeface="MS PGothic" pitchFamily="34" charset="-128"/>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2419" y="6163734"/>
            <a:ext cx="1985610" cy="523294"/>
          </a:xfrm>
          <a:prstGeom prst="rect">
            <a:avLst/>
          </a:prstGeom>
        </p:spPr>
      </p:pic>
    </p:spTree>
    <p:extLst>
      <p:ext uri="{BB962C8B-B14F-4D97-AF65-F5344CB8AC3E}">
        <p14:creationId xmlns:p14="http://schemas.microsoft.com/office/powerpoint/2010/main" val="42404267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Blue With Logo">
    <p:bg>
      <p:bgPr>
        <a:solidFill>
          <a:srgbClr val="005796"/>
        </a:solidFill>
        <a:effectLst/>
      </p:bgPr>
    </p:bg>
    <p:spTree>
      <p:nvGrpSpPr>
        <p:cNvPr id="1" name=""/>
        <p:cNvGrpSpPr/>
        <p:nvPr/>
      </p:nvGrpSpPr>
      <p:grpSpPr>
        <a:xfrm>
          <a:off x="0" y="0"/>
          <a:ext cx="0" cy="0"/>
          <a:chOff x="0" y="0"/>
          <a:chExt cx="0" cy="0"/>
        </a:xfrm>
      </p:grpSpPr>
      <p:sp>
        <p:nvSpPr>
          <p:cNvPr id="5" name="Text Placeholder 11"/>
          <p:cNvSpPr>
            <a:spLocks noGrp="1"/>
          </p:cNvSpPr>
          <p:nvPr>
            <p:ph type="body" sz="quarter" idx="15" hasCustomPrompt="1"/>
          </p:nvPr>
        </p:nvSpPr>
        <p:spPr>
          <a:xfrm>
            <a:off x="8485229" y="6443705"/>
            <a:ext cx="3399059" cy="345532"/>
          </a:xfrm>
          <a:prstGeom prst="rect">
            <a:avLst/>
          </a:prstGeom>
        </p:spPr>
        <p:txBody>
          <a:bodyPr/>
          <a:lstStyle>
            <a:lvl1pPr marL="0" indent="0" algn="r">
              <a:buNone/>
              <a:defRPr sz="1200" i="0">
                <a:solidFill>
                  <a:srgbClr val="FFFFFF"/>
                </a:solidFill>
              </a:defRPr>
            </a:lvl1pPr>
          </a:lstStyle>
          <a:p>
            <a:pPr lvl="0"/>
            <a:r>
              <a:rPr lang="en-US" dirty="0" smtClean="0"/>
              <a:t>Date</a:t>
            </a:r>
          </a:p>
        </p:txBody>
      </p:sp>
      <p:sp>
        <p:nvSpPr>
          <p:cNvPr id="7" name="TextBox 6"/>
          <p:cNvSpPr txBox="1"/>
          <p:nvPr userDrawn="1"/>
        </p:nvSpPr>
        <p:spPr>
          <a:xfrm>
            <a:off x="4878116" y="6395373"/>
            <a:ext cx="2354831" cy="338554"/>
          </a:xfrm>
          <a:prstGeom prst="rect">
            <a:avLst/>
          </a:prstGeom>
          <a:noFill/>
        </p:spPr>
        <p:txBody>
          <a:bodyPr wrap="none" rtlCol="0">
            <a:spAutoFit/>
          </a:bodyPr>
          <a:lstStyle/>
          <a:p>
            <a:pPr algn="ctr"/>
            <a:r>
              <a:rPr lang="en-US" sz="800" dirty="0" smtClean="0">
                <a:solidFill>
                  <a:schemeClr val="bg1"/>
                </a:solidFill>
              </a:rPr>
              <a:t>Confidential and Proprietary</a:t>
            </a:r>
          </a:p>
          <a:p>
            <a:pPr algn="ctr"/>
            <a:r>
              <a:rPr lang="en-US" sz="800" dirty="0" smtClean="0">
                <a:solidFill>
                  <a:schemeClr val="bg1"/>
                </a:solidFill>
              </a:rPr>
              <a:t>Copyright © 2015 </a:t>
            </a:r>
            <a:r>
              <a:rPr lang="en-US" sz="800" dirty="0" err="1" smtClean="0">
                <a:solidFill>
                  <a:schemeClr val="bg1"/>
                </a:solidFill>
              </a:rPr>
              <a:t>SimpliVity</a:t>
            </a:r>
            <a:r>
              <a:rPr lang="en-US" sz="800" dirty="0" smtClean="0">
                <a:solidFill>
                  <a:schemeClr val="bg1"/>
                </a:solidFill>
              </a:rPr>
              <a:t>. All rights reserved.</a:t>
            </a:r>
          </a:p>
        </p:txBody>
      </p:sp>
      <p:sp>
        <p:nvSpPr>
          <p:cNvPr id="10"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mn-lt"/>
              <a:ea typeface="MS PGothic" pitchFamily="34" charset="-128"/>
              <a:cs typeface="+mn-cs"/>
            </a:endParaRPr>
          </a:p>
        </p:txBody>
      </p:sp>
      <p:sp>
        <p:nvSpPr>
          <p:cNvPr id="11" name="Title 1"/>
          <p:cNvSpPr>
            <a:spLocks noGrp="1"/>
          </p:cNvSpPr>
          <p:nvPr>
            <p:ph type="ctrTitle" hasCustomPrompt="1"/>
          </p:nvPr>
        </p:nvSpPr>
        <p:spPr>
          <a:xfrm>
            <a:off x="812800" y="3843867"/>
            <a:ext cx="7168356" cy="973666"/>
          </a:xfrm>
          <a:prstGeom prst="rect">
            <a:avLst/>
          </a:prstGeom>
        </p:spPr>
        <p:txBody>
          <a:bodyPr anchor="b"/>
          <a:lstStyle>
            <a:lvl1pPr marL="0" indent="0" algn="l">
              <a:buFont typeface="Arial" panose="020B0604020202020204" pitchFamily="34" charset="0"/>
              <a:buNone/>
              <a:defRPr sz="3600" b="0" i="0">
                <a:solidFill>
                  <a:schemeClr val="bg1"/>
                </a:solidFill>
                <a:latin typeface="Arial" panose="020B0604020202020204" pitchFamily="34" charset="0"/>
                <a:cs typeface="Arial" panose="020B0604020202020204" pitchFamily="34" charset="0"/>
              </a:defRPr>
            </a:lvl1pPr>
          </a:lstStyle>
          <a:p>
            <a:r>
              <a:rPr lang="en-US" dirty="0" smtClean="0"/>
              <a:t>Click to add title</a:t>
            </a:r>
            <a:endParaRPr lang="en-US" dirty="0"/>
          </a:p>
        </p:txBody>
      </p:sp>
      <p:sp>
        <p:nvSpPr>
          <p:cNvPr id="12" name="Text Placeholder 11"/>
          <p:cNvSpPr>
            <a:spLocks noGrp="1"/>
          </p:cNvSpPr>
          <p:nvPr>
            <p:ph type="body" sz="quarter" idx="13" hasCustomPrompt="1"/>
          </p:nvPr>
        </p:nvSpPr>
        <p:spPr>
          <a:xfrm>
            <a:off x="222716" y="5283200"/>
            <a:ext cx="7758440" cy="457200"/>
          </a:xfrm>
          <a:prstGeom prst="rect">
            <a:avLst/>
          </a:prstGeom>
        </p:spPr>
        <p:txBody>
          <a:bodyPr/>
          <a:lstStyle>
            <a:lvl1pPr marL="0" indent="0" algn="l">
              <a:buNone/>
              <a:defRPr sz="2400" i="0">
                <a:solidFill>
                  <a:schemeClr val="bg1"/>
                </a:solidFill>
                <a:latin typeface="Arial" panose="020B0604020202020204" pitchFamily="34" charset="0"/>
                <a:cs typeface="Arial" panose="020B0604020202020204" pitchFamily="34" charset="0"/>
              </a:defRPr>
            </a:lvl1pPr>
          </a:lstStyle>
          <a:p>
            <a:pPr lvl="0"/>
            <a:r>
              <a:rPr lang="en-US" dirty="0" smtClean="0"/>
              <a:t>Click to add subtitle</a:t>
            </a:r>
          </a:p>
        </p:txBody>
      </p:sp>
      <p:sp>
        <p:nvSpPr>
          <p:cNvPr id="13" name="Text Placeholder 11"/>
          <p:cNvSpPr>
            <a:spLocks noGrp="1"/>
          </p:cNvSpPr>
          <p:nvPr>
            <p:ph type="body" sz="quarter" idx="14" hasCustomPrompt="1"/>
          </p:nvPr>
        </p:nvSpPr>
        <p:spPr>
          <a:xfrm>
            <a:off x="222716" y="5748867"/>
            <a:ext cx="7758440" cy="457200"/>
          </a:xfrm>
          <a:prstGeom prst="rect">
            <a:avLst/>
          </a:prstGeom>
        </p:spPr>
        <p:txBody>
          <a:bodyPr/>
          <a:lstStyle>
            <a:lvl1pPr marL="0" indent="0" algn="l">
              <a:buNone/>
              <a:defRPr sz="1600" i="0">
                <a:solidFill>
                  <a:schemeClr val="bg1"/>
                </a:solidFill>
                <a:latin typeface="Arial" panose="020B0604020202020204" pitchFamily="34" charset="0"/>
                <a:cs typeface="Arial" panose="020B0604020202020204" pitchFamily="34" charset="0"/>
              </a:defRPr>
            </a:lvl1pPr>
          </a:lstStyle>
          <a:p>
            <a:pPr lvl="0"/>
            <a:r>
              <a:rPr lang="en-US" dirty="0" smtClean="0"/>
              <a:t>Click to add subtitle 2</a:t>
            </a:r>
          </a:p>
        </p:txBody>
      </p:sp>
      <p:pic>
        <p:nvPicPr>
          <p:cNvPr id="14" name="Picture 13" descr="cub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504" y="4217939"/>
            <a:ext cx="623473" cy="60641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79401" y="2238754"/>
            <a:ext cx="3421112" cy="901610"/>
          </a:xfrm>
          <a:prstGeom prst="rect">
            <a:avLst/>
          </a:prstGeom>
        </p:spPr>
      </p:pic>
    </p:spTree>
    <p:extLst>
      <p:ext uri="{BB962C8B-B14F-4D97-AF65-F5344CB8AC3E}">
        <p14:creationId xmlns:p14="http://schemas.microsoft.com/office/powerpoint/2010/main" val="3400144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Blue No Logo">
    <p:bg>
      <p:bgPr>
        <a:solidFill>
          <a:srgbClr val="005796"/>
        </a:solidFill>
        <a:effectLst/>
      </p:bgPr>
    </p:bg>
    <p:spTree>
      <p:nvGrpSpPr>
        <p:cNvPr id="1" name=""/>
        <p:cNvGrpSpPr/>
        <p:nvPr/>
      </p:nvGrpSpPr>
      <p:grpSpPr>
        <a:xfrm>
          <a:off x="0" y="0"/>
          <a:ext cx="0" cy="0"/>
          <a:chOff x="0" y="0"/>
          <a:chExt cx="0" cy="0"/>
        </a:xfrm>
      </p:grpSpPr>
      <p:sp>
        <p:nvSpPr>
          <p:cNvPr id="5" name="Text Placeholder 11"/>
          <p:cNvSpPr>
            <a:spLocks noGrp="1"/>
          </p:cNvSpPr>
          <p:nvPr>
            <p:ph type="body" sz="quarter" idx="15" hasCustomPrompt="1"/>
          </p:nvPr>
        </p:nvSpPr>
        <p:spPr>
          <a:xfrm>
            <a:off x="8485229" y="6443705"/>
            <a:ext cx="3399059" cy="345532"/>
          </a:xfrm>
          <a:prstGeom prst="rect">
            <a:avLst/>
          </a:prstGeom>
        </p:spPr>
        <p:txBody>
          <a:bodyPr/>
          <a:lstStyle>
            <a:lvl1pPr marL="0" indent="0" algn="r">
              <a:buNone/>
              <a:defRPr sz="1200" i="0">
                <a:solidFill>
                  <a:srgbClr val="FFFFFF"/>
                </a:solidFill>
              </a:defRPr>
            </a:lvl1pPr>
          </a:lstStyle>
          <a:p>
            <a:pPr lvl="0"/>
            <a:r>
              <a:rPr lang="en-US" dirty="0" smtClean="0"/>
              <a:t>Date</a:t>
            </a:r>
          </a:p>
        </p:txBody>
      </p:sp>
      <p:sp>
        <p:nvSpPr>
          <p:cNvPr id="7" name="TextBox 6"/>
          <p:cNvSpPr txBox="1"/>
          <p:nvPr userDrawn="1"/>
        </p:nvSpPr>
        <p:spPr>
          <a:xfrm>
            <a:off x="4878116" y="6395373"/>
            <a:ext cx="2354831" cy="338554"/>
          </a:xfrm>
          <a:prstGeom prst="rect">
            <a:avLst/>
          </a:prstGeom>
          <a:noFill/>
        </p:spPr>
        <p:txBody>
          <a:bodyPr wrap="none" rtlCol="0">
            <a:spAutoFit/>
          </a:bodyPr>
          <a:lstStyle/>
          <a:p>
            <a:pPr algn="ctr"/>
            <a:r>
              <a:rPr lang="en-US" sz="800" dirty="0" smtClean="0">
                <a:solidFill>
                  <a:schemeClr val="bg1"/>
                </a:solidFill>
              </a:rPr>
              <a:t>Confidential and Proprietary</a:t>
            </a:r>
          </a:p>
          <a:p>
            <a:pPr algn="ctr"/>
            <a:r>
              <a:rPr lang="en-US" sz="800" dirty="0" smtClean="0">
                <a:solidFill>
                  <a:schemeClr val="bg1"/>
                </a:solidFill>
              </a:rPr>
              <a:t>Copyright © 2015 </a:t>
            </a:r>
            <a:r>
              <a:rPr lang="en-US" sz="800" dirty="0" err="1" smtClean="0">
                <a:solidFill>
                  <a:schemeClr val="bg1"/>
                </a:solidFill>
              </a:rPr>
              <a:t>SimpliVity</a:t>
            </a:r>
            <a:r>
              <a:rPr lang="en-US" sz="800" dirty="0" smtClean="0">
                <a:solidFill>
                  <a:schemeClr val="bg1"/>
                </a:solidFill>
              </a:rPr>
              <a:t>. All rights reserved.</a:t>
            </a:r>
          </a:p>
        </p:txBody>
      </p:sp>
      <p:sp>
        <p:nvSpPr>
          <p:cNvPr id="10"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mn-lt"/>
              <a:ea typeface="MS PGothic" pitchFamily="34" charset="-128"/>
              <a:cs typeface="+mn-cs"/>
            </a:endParaRPr>
          </a:p>
        </p:txBody>
      </p:sp>
      <p:sp>
        <p:nvSpPr>
          <p:cNvPr id="11" name="Title 1"/>
          <p:cNvSpPr>
            <a:spLocks noGrp="1"/>
          </p:cNvSpPr>
          <p:nvPr>
            <p:ph type="ctrTitle" hasCustomPrompt="1"/>
          </p:nvPr>
        </p:nvSpPr>
        <p:spPr>
          <a:xfrm>
            <a:off x="812800" y="3843867"/>
            <a:ext cx="7168356" cy="973666"/>
          </a:xfrm>
          <a:prstGeom prst="rect">
            <a:avLst/>
          </a:prstGeom>
        </p:spPr>
        <p:txBody>
          <a:bodyPr anchor="b"/>
          <a:lstStyle>
            <a:lvl1pPr marL="0" indent="0" algn="l">
              <a:buFont typeface="Arial" panose="020B0604020202020204" pitchFamily="34" charset="0"/>
              <a:buNone/>
              <a:defRPr sz="3600" b="0" i="0">
                <a:solidFill>
                  <a:schemeClr val="bg1"/>
                </a:solidFill>
                <a:latin typeface="Arial" panose="020B0604020202020204" pitchFamily="34" charset="0"/>
                <a:cs typeface="Arial" panose="020B0604020202020204" pitchFamily="34" charset="0"/>
              </a:defRPr>
            </a:lvl1pPr>
          </a:lstStyle>
          <a:p>
            <a:r>
              <a:rPr lang="en-US" dirty="0" smtClean="0"/>
              <a:t>Click to add title</a:t>
            </a:r>
            <a:endParaRPr lang="en-US" dirty="0"/>
          </a:p>
        </p:txBody>
      </p:sp>
      <p:sp>
        <p:nvSpPr>
          <p:cNvPr id="12" name="Text Placeholder 11"/>
          <p:cNvSpPr>
            <a:spLocks noGrp="1"/>
          </p:cNvSpPr>
          <p:nvPr>
            <p:ph type="body" sz="quarter" idx="13" hasCustomPrompt="1"/>
          </p:nvPr>
        </p:nvSpPr>
        <p:spPr>
          <a:xfrm>
            <a:off x="222716" y="5283200"/>
            <a:ext cx="7758440" cy="457200"/>
          </a:xfrm>
          <a:prstGeom prst="rect">
            <a:avLst/>
          </a:prstGeom>
        </p:spPr>
        <p:txBody>
          <a:bodyPr/>
          <a:lstStyle>
            <a:lvl1pPr marL="0" indent="0" algn="l">
              <a:buNone/>
              <a:defRPr sz="2400" i="0">
                <a:solidFill>
                  <a:schemeClr val="bg1"/>
                </a:solidFill>
                <a:latin typeface="Arial" panose="020B0604020202020204" pitchFamily="34" charset="0"/>
                <a:cs typeface="Arial" panose="020B0604020202020204" pitchFamily="34" charset="0"/>
              </a:defRPr>
            </a:lvl1pPr>
          </a:lstStyle>
          <a:p>
            <a:pPr lvl="0"/>
            <a:r>
              <a:rPr lang="en-US" dirty="0" smtClean="0"/>
              <a:t>Click to add subtitle</a:t>
            </a:r>
          </a:p>
        </p:txBody>
      </p:sp>
      <p:sp>
        <p:nvSpPr>
          <p:cNvPr id="13" name="Text Placeholder 11"/>
          <p:cNvSpPr>
            <a:spLocks noGrp="1"/>
          </p:cNvSpPr>
          <p:nvPr>
            <p:ph type="body" sz="quarter" idx="14" hasCustomPrompt="1"/>
          </p:nvPr>
        </p:nvSpPr>
        <p:spPr>
          <a:xfrm>
            <a:off x="222716" y="5748867"/>
            <a:ext cx="7758440" cy="457200"/>
          </a:xfrm>
          <a:prstGeom prst="rect">
            <a:avLst/>
          </a:prstGeom>
        </p:spPr>
        <p:txBody>
          <a:bodyPr/>
          <a:lstStyle>
            <a:lvl1pPr marL="0" indent="0" algn="l">
              <a:buNone/>
              <a:defRPr sz="1600" i="0">
                <a:solidFill>
                  <a:schemeClr val="bg1"/>
                </a:solidFill>
                <a:latin typeface="Arial" panose="020B0604020202020204" pitchFamily="34" charset="0"/>
                <a:cs typeface="Arial" panose="020B0604020202020204" pitchFamily="34" charset="0"/>
              </a:defRPr>
            </a:lvl1pPr>
          </a:lstStyle>
          <a:p>
            <a:pPr lvl="0"/>
            <a:r>
              <a:rPr lang="en-US" dirty="0" smtClean="0"/>
              <a:t>Click to add subtitle 2</a:t>
            </a:r>
          </a:p>
        </p:txBody>
      </p:sp>
      <p:pic>
        <p:nvPicPr>
          <p:cNvPr id="14" name="Picture 13" descr="cub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504" y="4217939"/>
            <a:ext cx="623473" cy="606413"/>
          </a:xfrm>
          <a:prstGeom prst="rect">
            <a:avLst/>
          </a:prstGeom>
        </p:spPr>
      </p:pic>
    </p:spTree>
    <p:extLst>
      <p:ext uri="{BB962C8B-B14F-4D97-AF65-F5344CB8AC3E}">
        <p14:creationId xmlns:p14="http://schemas.microsoft.com/office/powerpoint/2010/main" val="223072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1 Content">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328613" y="859536"/>
            <a:ext cx="11430000" cy="5166614"/>
          </a:xfrm>
          <a:prstGeom prst="rect">
            <a:avLst/>
          </a:prstGeom>
        </p:spPr>
        <p:txBody>
          <a:bodyPr/>
          <a:lstStyle>
            <a:lvl1pPr marL="283464" indent="-283464">
              <a:buFont typeface="+mj-lt"/>
              <a:buAutoNum type="arabicPeriod"/>
              <a:defRPr/>
            </a:lvl1pPr>
            <a:lvl2pPr marL="749808" indent="-283464">
              <a:buFont typeface="+mj-lt"/>
              <a:buAutoNum type="alphaUcPeriod"/>
              <a:defRPr/>
            </a:lvl2pPr>
            <a:lvl3pPr marL="1152144" indent="-228600">
              <a:buFont typeface="+mj-lt"/>
              <a:buAutoNum type="arabicPeriod"/>
              <a:defRPr/>
            </a:lvl3pPr>
            <a:lvl4pPr marL="1536192" indent="-219456">
              <a:buFont typeface="+mj-lt"/>
              <a:buAutoNum type="alphaLcPeriod"/>
              <a:defRPr/>
            </a:lvl4pPr>
            <a:lvl5pPr marL="1938528" indent="-210312">
              <a:buFont typeface="+mj-lt"/>
              <a:buAutoNum type="romanLcPeriod"/>
              <a:defRPr/>
            </a:lvl5pPr>
            <a:lvl6pPr marL="2343150" indent="-254000">
              <a:defRPr sz="1300" baseline="0">
                <a:latin typeface="Arial Narrow" panose="020B0606020202030204" pitchFamily="34" charset="0"/>
              </a:defRPr>
            </a:lvl6pPr>
            <a:lvl7pPr marL="2743200" indent="-241300">
              <a:buFont typeface="+mj-lt"/>
              <a:buAutoNum type="arabicParenR"/>
              <a:defRPr sz="1300" baseline="0">
                <a:latin typeface="Arial Narrow" panose="020B0606020202030204" pitchFamily="34" charset="0"/>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2" name="Title 1"/>
          <p:cNvSpPr>
            <a:spLocks noGrp="1"/>
          </p:cNvSpPr>
          <p:nvPr>
            <p:ph type="title"/>
          </p:nvPr>
        </p:nvSpPr>
        <p:spPr>
          <a:xfrm>
            <a:off x="329184" y="182880"/>
            <a:ext cx="11430000" cy="548640"/>
          </a:xfrm>
        </p:spPr>
        <p:txBody>
          <a:bodyPr/>
          <a:lstStyle>
            <a:lvl1pPr marL="0" indent="0" algn="l">
              <a:buFont typeface="Arial" panose="020B0604020202020204" pitchFamily="34" charset="0"/>
              <a:buNone/>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14026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30" r="130"/>
          <a:stretch/>
        </p:blipFill>
        <p:spPr>
          <a:xfrm>
            <a:off x="0" y="-1"/>
            <a:ext cx="12161838" cy="6858000"/>
          </a:xfrm>
          <a:prstGeom prst="rect">
            <a:avLst/>
          </a:prstGeom>
        </p:spPr>
      </p:pic>
      <p:sp>
        <p:nvSpPr>
          <p:cNvPr id="5" name="Text Placeholder 11"/>
          <p:cNvSpPr>
            <a:spLocks noGrp="1"/>
          </p:cNvSpPr>
          <p:nvPr>
            <p:ph type="body" sz="quarter" idx="15" hasCustomPrompt="1"/>
          </p:nvPr>
        </p:nvSpPr>
        <p:spPr>
          <a:xfrm>
            <a:off x="8485229" y="6443705"/>
            <a:ext cx="3399059" cy="345532"/>
          </a:xfrm>
          <a:prstGeom prst="rect">
            <a:avLst/>
          </a:prstGeom>
        </p:spPr>
        <p:txBody>
          <a:bodyPr/>
          <a:lstStyle>
            <a:lvl1pPr marL="0" indent="0" algn="r">
              <a:buNone/>
              <a:defRPr sz="1200" i="0">
                <a:solidFill>
                  <a:srgbClr val="FFFFFF"/>
                </a:solidFill>
              </a:defRPr>
            </a:lvl1pPr>
          </a:lstStyle>
          <a:p>
            <a:pPr lvl="0"/>
            <a:r>
              <a:rPr lang="en-US" dirty="0" smtClean="0"/>
              <a:t>Date</a:t>
            </a:r>
          </a:p>
        </p:txBody>
      </p:sp>
      <p:sp>
        <p:nvSpPr>
          <p:cNvPr id="7" name="TextBox 6"/>
          <p:cNvSpPr txBox="1"/>
          <p:nvPr userDrawn="1"/>
        </p:nvSpPr>
        <p:spPr>
          <a:xfrm>
            <a:off x="4878116" y="6395373"/>
            <a:ext cx="2354831" cy="338554"/>
          </a:xfrm>
          <a:prstGeom prst="rect">
            <a:avLst/>
          </a:prstGeom>
          <a:noFill/>
        </p:spPr>
        <p:txBody>
          <a:bodyPr wrap="none" rtlCol="0">
            <a:spAutoFit/>
          </a:bodyPr>
          <a:lstStyle/>
          <a:p>
            <a:pPr algn="ctr"/>
            <a:r>
              <a:rPr lang="en-US" sz="800" dirty="0" smtClean="0">
                <a:solidFill>
                  <a:schemeClr val="bg1"/>
                </a:solidFill>
              </a:rPr>
              <a:t>Confidential and Proprietary</a:t>
            </a:r>
          </a:p>
          <a:p>
            <a:pPr algn="ctr"/>
            <a:r>
              <a:rPr lang="en-US" sz="800" dirty="0" smtClean="0">
                <a:solidFill>
                  <a:schemeClr val="bg1"/>
                </a:solidFill>
              </a:rPr>
              <a:t>Copyright © 2015 </a:t>
            </a:r>
            <a:r>
              <a:rPr lang="en-US" sz="800" dirty="0" err="1" smtClean="0">
                <a:solidFill>
                  <a:schemeClr val="bg1"/>
                </a:solidFill>
              </a:rPr>
              <a:t>SimpliVity</a:t>
            </a:r>
            <a:r>
              <a:rPr lang="en-US" sz="800" dirty="0" smtClean="0">
                <a:solidFill>
                  <a:schemeClr val="bg1"/>
                </a:solidFill>
              </a:rPr>
              <a:t>. All rights reserved.</a:t>
            </a:r>
          </a:p>
        </p:txBody>
      </p:sp>
      <p:sp>
        <p:nvSpPr>
          <p:cNvPr id="10"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mn-lt"/>
              <a:ea typeface="MS PGothic" pitchFamily="34" charset="-128"/>
              <a:cs typeface="+mn-cs"/>
            </a:endParaRPr>
          </a:p>
        </p:txBody>
      </p:sp>
      <p:sp>
        <p:nvSpPr>
          <p:cNvPr id="9" name="Title 1"/>
          <p:cNvSpPr>
            <a:spLocks noGrp="1"/>
          </p:cNvSpPr>
          <p:nvPr>
            <p:ph type="ctrTitle" hasCustomPrompt="1"/>
          </p:nvPr>
        </p:nvSpPr>
        <p:spPr>
          <a:xfrm>
            <a:off x="401354" y="4559856"/>
            <a:ext cx="11359131" cy="604041"/>
          </a:xfrm>
          <a:prstGeom prst="rect">
            <a:avLst/>
          </a:prstGeom>
        </p:spPr>
        <p:txBody>
          <a:bodyPr anchor="b"/>
          <a:lstStyle>
            <a:lvl1pPr algn="ctr">
              <a:defRPr sz="3200" b="0" i="0" baseline="0">
                <a:solidFill>
                  <a:schemeClr val="bg1"/>
                </a:solidFill>
              </a:defRPr>
            </a:lvl1pPr>
          </a:lstStyle>
          <a:p>
            <a:r>
              <a:rPr lang="en-US" dirty="0" smtClean="0"/>
              <a:t>Thank you</a:t>
            </a:r>
            <a:endParaRPr lang="en-US" dirty="0"/>
          </a:p>
        </p:txBody>
      </p:sp>
    </p:spTree>
    <p:extLst>
      <p:ext uri="{BB962C8B-B14F-4D97-AF65-F5344CB8AC3E}">
        <p14:creationId xmlns:p14="http://schemas.microsoft.com/office/powerpoint/2010/main" val="3169325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 DO NOT DELE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058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 Line Title, Subhead and tex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9113" y="1799675"/>
            <a:ext cx="11436487" cy="4613825"/>
          </a:xfrm>
          <a:prstGeom prst="rect">
            <a:avLst/>
          </a:prstGeom>
        </p:spPr>
        <p:txBody>
          <a:bodyPr lIns="121500" tIns="60749" rIns="121500" bIns="60749"/>
          <a:lstStyle>
            <a:lvl1pPr marL="0" indent="0" algn="l">
              <a:buClrTx/>
              <a:buFont typeface="Wingdings" charset="2"/>
              <a:buNone/>
              <a:defRPr sz="1800" baseline="0">
                <a:solidFill>
                  <a:schemeClr val="tx1"/>
                </a:solidFill>
                <a:latin typeface="Arial"/>
                <a:cs typeface="Arial"/>
              </a:defRPr>
            </a:lvl1pPr>
            <a:lvl2pPr marL="607469" marR="0" indent="0" algn="l" defTabSz="607469" rtl="0" eaLnBrk="1" fontAlgn="auto" latinLnBrk="0" hangingPunct="1">
              <a:lnSpc>
                <a:spcPct val="100000"/>
              </a:lnSpc>
              <a:spcBef>
                <a:spcPct val="20000"/>
              </a:spcBef>
              <a:spcAft>
                <a:spcPts val="0"/>
              </a:spcAft>
              <a:buClrTx/>
              <a:buSzTx/>
              <a:buFont typeface="Arial"/>
              <a:buNone/>
              <a:tabLst/>
              <a:defRPr sz="1900">
                <a:solidFill>
                  <a:schemeClr val="tx1"/>
                </a:solidFill>
              </a:defRPr>
            </a:lvl2pPr>
            <a:lvl3pPr marL="1214938" marR="0" indent="0" algn="l" defTabSz="607469" rtl="0" eaLnBrk="1" fontAlgn="auto" latinLnBrk="0" hangingPunct="1">
              <a:lnSpc>
                <a:spcPct val="100000"/>
              </a:lnSpc>
              <a:spcBef>
                <a:spcPct val="20000"/>
              </a:spcBef>
              <a:spcAft>
                <a:spcPts val="0"/>
              </a:spcAft>
              <a:buClrTx/>
              <a:buSzTx/>
              <a:buFont typeface="Arial"/>
              <a:buNone/>
              <a:tabLst/>
              <a:defRPr sz="1900">
                <a:solidFill>
                  <a:schemeClr val="tx1"/>
                </a:solidFill>
              </a:defRPr>
            </a:lvl3pPr>
            <a:lvl4pPr marL="1822407" marR="0" indent="0" algn="l" defTabSz="607469" rtl="0" eaLnBrk="1" fontAlgn="auto" latinLnBrk="0" hangingPunct="1">
              <a:lnSpc>
                <a:spcPct val="100000"/>
              </a:lnSpc>
              <a:spcBef>
                <a:spcPct val="20000"/>
              </a:spcBef>
              <a:spcAft>
                <a:spcPts val="0"/>
              </a:spcAft>
              <a:buClrTx/>
              <a:buSzTx/>
              <a:buFont typeface="Arial"/>
              <a:buNone/>
              <a:tabLst/>
              <a:defRPr sz="1900">
                <a:solidFill>
                  <a:schemeClr val="tx1"/>
                </a:solidFill>
              </a:defRPr>
            </a:lvl4pPr>
            <a:lvl5pPr marL="2429877" marR="0" indent="0" algn="l" defTabSz="607469" rtl="0" eaLnBrk="1" fontAlgn="auto" latinLnBrk="0" hangingPunct="1">
              <a:lnSpc>
                <a:spcPct val="100000"/>
              </a:lnSpc>
              <a:spcBef>
                <a:spcPct val="20000"/>
              </a:spcBef>
              <a:spcAft>
                <a:spcPts val="0"/>
              </a:spcAft>
              <a:buClrTx/>
              <a:buSzTx/>
              <a:buFont typeface="Arial"/>
              <a:buNone/>
              <a:tabLst/>
              <a:defRPr sz="1900">
                <a:solidFill>
                  <a:schemeClr val="tx1"/>
                </a:solidFill>
              </a:defRPr>
            </a:lvl5pPr>
            <a:lvl6pPr marL="3037346" marR="0" indent="0" algn="l" defTabSz="607469" rtl="0" eaLnBrk="1" fontAlgn="auto" latinLnBrk="0" hangingPunct="1">
              <a:lnSpc>
                <a:spcPct val="100000"/>
              </a:lnSpc>
              <a:spcBef>
                <a:spcPct val="20000"/>
              </a:spcBef>
              <a:spcAft>
                <a:spcPts val="0"/>
              </a:spcAft>
              <a:buClrTx/>
              <a:buSzTx/>
              <a:buFont typeface="Arial"/>
              <a:buNone/>
              <a:tabLst/>
              <a:defRPr sz="1900">
                <a:solidFill>
                  <a:schemeClr val="tx1"/>
                </a:solidFill>
              </a:defRPr>
            </a:lvl6pPr>
            <a:lvl7pPr marL="3644819" indent="0" algn="ctr">
              <a:buNone/>
              <a:defRPr sz="1900">
                <a:solidFill>
                  <a:schemeClr val="tx1"/>
                </a:solidFill>
              </a:defRPr>
            </a:lvl7pPr>
            <a:lvl8pPr marL="4252285" indent="0" algn="ctr">
              <a:buNone/>
              <a:defRPr>
                <a:solidFill>
                  <a:schemeClr val="tx1">
                    <a:tint val="75000"/>
                  </a:schemeClr>
                </a:solidFill>
              </a:defRPr>
            </a:lvl8pPr>
            <a:lvl9pPr marL="4859760" indent="0" algn="ctr">
              <a:buNone/>
              <a:defRPr>
                <a:solidFill>
                  <a:schemeClr val="tx1">
                    <a:tint val="75000"/>
                  </a:schemeClr>
                </a:solidFill>
              </a:defRPr>
            </a:lvl9pPr>
          </a:lstStyle>
          <a:p>
            <a:r>
              <a:rPr lang="en-US" dirty="0" smtClean="0"/>
              <a:t>Text area – Arial 18 </a:t>
            </a:r>
            <a:r>
              <a:rPr lang="en-US" dirty="0" err="1" smtClean="0"/>
              <a:t>pt</a:t>
            </a:r>
            <a:r>
              <a:rPr lang="en-US" dirty="0" smtClean="0"/>
              <a:t> black</a:t>
            </a:r>
          </a:p>
          <a:p>
            <a:pPr marL="3037346" marR="0" lvl="5" indent="0" algn="l" defTabSz="607469" rtl="0" eaLnBrk="1" fontAlgn="auto" latinLnBrk="0" hangingPunct="1">
              <a:lnSpc>
                <a:spcPct val="100000"/>
              </a:lnSpc>
              <a:spcBef>
                <a:spcPct val="20000"/>
              </a:spcBef>
              <a:spcAft>
                <a:spcPts val="0"/>
              </a:spcAft>
              <a:buClrTx/>
              <a:buSzTx/>
              <a:buFont typeface="Arial"/>
              <a:buNone/>
              <a:tabLst/>
              <a:defRPr/>
            </a:pPr>
            <a:endParaRPr lang="en-US" dirty="0" smtClean="0"/>
          </a:p>
          <a:p>
            <a:pPr marL="2429877" marR="0" lvl="4" indent="0" algn="l" defTabSz="607469" rtl="0" eaLnBrk="1" fontAlgn="auto" latinLnBrk="0" hangingPunct="1">
              <a:lnSpc>
                <a:spcPct val="100000"/>
              </a:lnSpc>
              <a:spcBef>
                <a:spcPct val="20000"/>
              </a:spcBef>
              <a:spcAft>
                <a:spcPts val="0"/>
              </a:spcAft>
              <a:buClrTx/>
              <a:buSzTx/>
              <a:buFont typeface="Arial"/>
              <a:buNone/>
              <a:tabLst/>
              <a:defRPr/>
            </a:pPr>
            <a:endParaRPr lang="en-US" dirty="0" smtClean="0"/>
          </a:p>
          <a:p>
            <a:pPr marL="1822407" marR="0" lvl="3" indent="0" algn="l" defTabSz="607469" rtl="0" eaLnBrk="1" fontAlgn="auto" latinLnBrk="0" hangingPunct="1">
              <a:lnSpc>
                <a:spcPct val="100000"/>
              </a:lnSpc>
              <a:spcBef>
                <a:spcPct val="20000"/>
              </a:spcBef>
              <a:spcAft>
                <a:spcPts val="0"/>
              </a:spcAft>
              <a:buClrTx/>
              <a:buSzTx/>
              <a:buFont typeface="Arial"/>
              <a:buNone/>
              <a:tabLst/>
              <a:defRPr/>
            </a:pPr>
            <a:endParaRPr lang="en-US" dirty="0" smtClean="0"/>
          </a:p>
          <a:p>
            <a:pPr marL="1214938" marR="0" lvl="2" indent="0" algn="l" defTabSz="607469" rtl="0" eaLnBrk="1" fontAlgn="auto" latinLnBrk="0" hangingPunct="1">
              <a:lnSpc>
                <a:spcPct val="100000"/>
              </a:lnSpc>
              <a:spcBef>
                <a:spcPct val="20000"/>
              </a:spcBef>
              <a:spcAft>
                <a:spcPts val="0"/>
              </a:spcAft>
              <a:buClrTx/>
              <a:buSzTx/>
              <a:buFont typeface="Arial"/>
              <a:buNone/>
              <a:tabLst/>
              <a:defRPr/>
            </a:pPr>
            <a:endParaRPr lang="en-US" dirty="0" smtClean="0"/>
          </a:p>
          <a:p>
            <a:pPr lvl="1"/>
            <a:endParaRPr lang="en-US" dirty="0" smtClean="0"/>
          </a:p>
        </p:txBody>
      </p:sp>
      <p:sp>
        <p:nvSpPr>
          <p:cNvPr id="9" name="Footer Placeholder 4"/>
          <p:cNvSpPr>
            <a:spLocks noGrp="1"/>
          </p:cNvSpPr>
          <p:nvPr>
            <p:ph type="ftr" sz="quarter" idx="3"/>
          </p:nvPr>
        </p:nvSpPr>
        <p:spPr>
          <a:xfrm>
            <a:off x="4155297" y="6529567"/>
            <a:ext cx="3851249" cy="366183"/>
          </a:xfrm>
          <a:prstGeom prst="rect">
            <a:avLst/>
          </a:prstGeom>
        </p:spPr>
        <p:txBody>
          <a:bodyPr/>
          <a:lstStyle>
            <a:lvl1pPr algn="ctr">
              <a:defRPr sz="1200" i="1">
                <a:solidFill>
                  <a:schemeClr val="bg1"/>
                </a:solidFill>
              </a:defRPr>
            </a:lvl1pPr>
          </a:lstStyle>
          <a:p>
            <a:endParaRPr lang="en-US" dirty="0"/>
          </a:p>
        </p:txBody>
      </p:sp>
      <p:sp>
        <p:nvSpPr>
          <p:cNvPr id="10" name="Slide Number Placeholder 5"/>
          <p:cNvSpPr>
            <a:spLocks noGrp="1"/>
          </p:cNvSpPr>
          <p:nvPr>
            <p:ph type="sldNum" sz="quarter" idx="4"/>
          </p:nvPr>
        </p:nvSpPr>
        <p:spPr>
          <a:xfrm>
            <a:off x="222716" y="6529567"/>
            <a:ext cx="2837762" cy="366183"/>
          </a:xfrm>
          <a:prstGeom prst="rect">
            <a:avLst/>
          </a:prstGeom>
        </p:spPr>
        <p:txBody>
          <a:bodyPr/>
          <a:lstStyle>
            <a:lvl1pPr algn="l">
              <a:defRPr sz="1200">
                <a:solidFill>
                  <a:schemeClr val="bg1"/>
                </a:solidFill>
              </a:defRPr>
            </a:lvl1pPr>
          </a:lstStyle>
          <a:p>
            <a:fld id="{C4B3051C-F915-0A48-B98C-C8B9D7A070B9}" type="slidenum">
              <a:rPr lang="en-US" smtClean="0"/>
              <a:pPr/>
              <a:t>‹#›</a:t>
            </a:fld>
            <a:endParaRPr lang="en-US" dirty="0"/>
          </a:p>
        </p:txBody>
      </p:sp>
      <p:sp>
        <p:nvSpPr>
          <p:cNvPr id="12" name="Text Placeholder 5"/>
          <p:cNvSpPr>
            <a:spLocks noGrp="1"/>
          </p:cNvSpPr>
          <p:nvPr>
            <p:ph type="body" sz="quarter" idx="11" hasCustomPrompt="1"/>
          </p:nvPr>
        </p:nvSpPr>
        <p:spPr>
          <a:xfrm>
            <a:off x="325439" y="275254"/>
            <a:ext cx="11409361" cy="1007446"/>
          </a:xfrm>
          <a:prstGeom prst="rect">
            <a:avLst/>
          </a:prstGeom>
        </p:spPr>
        <p:txBody>
          <a:bodyPr vert="horz"/>
          <a:lstStyle>
            <a:lvl1pPr marL="0" indent="0">
              <a:lnSpc>
                <a:spcPct val="80000"/>
              </a:lnSpc>
              <a:buNone/>
              <a:defRPr sz="3400" b="1" baseline="0">
                <a:solidFill>
                  <a:schemeClr val="accent3"/>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Slide Title – 2 line headline </a:t>
            </a:r>
          </a:p>
          <a:p>
            <a:pPr lvl="0"/>
            <a:r>
              <a:rPr lang="en-US" dirty="0" smtClean="0"/>
              <a:t>with subhead</a:t>
            </a:r>
            <a:endParaRPr lang="en-US" dirty="0"/>
          </a:p>
        </p:txBody>
      </p:sp>
      <p:sp>
        <p:nvSpPr>
          <p:cNvPr id="13" name="Text Placeholder 5"/>
          <p:cNvSpPr>
            <a:spLocks noGrp="1"/>
          </p:cNvSpPr>
          <p:nvPr>
            <p:ph type="body" sz="quarter" idx="12" hasCustomPrompt="1"/>
          </p:nvPr>
        </p:nvSpPr>
        <p:spPr>
          <a:xfrm>
            <a:off x="325439" y="1291008"/>
            <a:ext cx="11409361" cy="436506"/>
          </a:xfrm>
          <a:prstGeom prst="rect">
            <a:avLst/>
          </a:prstGeom>
        </p:spPr>
        <p:txBody>
          <a:bodyPr vert="horz"/>
          <a:lstStyle>
            <a:lvl1pPr marL="0" indent="0">
              <a:buNone/>
              <a:defRPr sz="2100" b="1" i="1" baseline="0">
                <a:solidFill>
                  <a:srgbClr val="000000"/>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Subhead – Arial Bold Italic, 21pt</a:t>
            </a:r>
            <a:endParaRPr lang="en-US" dirty="0"/>
          </a:p>
        </p:txBody>
      </p:sp>
    </p:spTree>
    <p:extLst>
      <p:ext uri="{BB962C8B-B14F-4D97-AF65-F5344CB8AC3E}">
        <p14:creationId xmlns:p14="http://schemas.microsoft.com/office/powerpoint/2010/main" val="428487083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3770" y="219323"/>
            <a:ext cx="10337562" cy="1468967"/>
          </a:xfrm>
          <a:prstGeom prst="rect">
            <a:avLst/>
          </a:prstGeom>
        </p:spPr>
        <p:txBody>
          <a:bodyPr lIns="121725" tIns="60862" rIns="121725" bIns="60862"/>
          <a:lstStyle>
            <a:lvl1pPr algn="l">
              <a:defRPr sz="3500" b="1">
                <a:solidFill>
                  <a:srgbClr val="2160CD"/>
                </a:solidFill>
                <a:latin typeface="Arial"/>
                <a:cs typeface="Arial"/>
              </a:defRPr>
            </a:lvl1pPr>
          </a:lstStyle>
          <a:p>
            <a:r>
              <a:rPr lang="en-US" dirty="0" smtClean="0"/>
              <a:t>Slide Title</a:t>
            </a:r>
            <a:endParaRPr lang="en-US" dirty="0"/>
          </a:p>
        </p:txBody>
      </p:sp>
      <p:sp>
        <p:nvSpPr>
          <p:cNvPr id="3" name="Subtitle 2"/>
          <p:cNvSpPr>
            <a:spLocks noGrp="1"/>
          </p:cNvSpPr>
          <p:nvPr>
            <p:ph type="subTitle" idx="1" hasCustomPrompt="1"/>
          </p:nvPr>
        </p:nvSpPr>
        <p:spPr>
          <a:xfrm>
            <a:off x="407227" y="909493"/>
            <a:ext cx="11206010" cy="5059507"/>
          </a:xfrm>
          <a:prstGeom prst="rect">
            <a:avLst/>
          </a:prstGeom>
        </p:spPr>
        <p:txBody>
          <a:bodyPr lIns="121725" tIns="60862" rIns="121725" bIns="60862"/>
          <a:lstStyle>
            <a:lvl1pPr marL="0" indent="0" algn="l">
              <a:buNone/>
              <a:defRPr sz="1500">
                <a:solidFill>
                  <a:schemeClr val="tx1"/>
                </a:solidFill>
                <a:latin typeface="Arial"/>
                <a:cs typeface="Arial"/>
              </a:defRPr>
            </a:lvl1pPr>
            <a:lvl2pPr marL="608625" indent="0" algn="ctr">
              <a:buNone/>
              <a:defRPr>
                <a:solidFill>
                  <a:schemeClr val="tx1">
                    <a:tint val="75000"/>
                  </a:schemeClr>
                </a:solidFill>
              </a:defRPr>
            </a:lvl2pPr>
            <a:lvl3pPr marL="1217249" indent="0" algn="ctr">
              <a:buNone/>
              <a:defRPr>
                <a:solidFill>
                  <a:schemeClr val="tx1">
                    <a:tint val="75000"/>
                  </a:schemeClr>
                </a:solidFill>
              </a:defRPr>
            </a:lvl3pPr>
            <a:lvl4pPr marL="1825874" indent="0" algn="ctr">
              <a:buNone/>
              <a:defRPr>
                <a:solidFill>
                  <a:schemeClr val="tx1">
                    <a:tint val="75000"/>
                  </a:schemeClr>
                </a:solidFill>
              </a:defRPr>
            </a:lvl4pPr>
            <a:lvl5pPr marL="2434499" indent="0" algn="ctr">
              <a:buNone/>
              <a:defRPr>
                <a:solidFill>
                  <a:schemeClr val="tx1">
                    <a:tint val="75000"/>
                  </a:schemeClr>
                </a:solidFill>
              </a:defRPr>
            </a:lvl5pPr>
            <a:lvl6pPr marL="3043123" indent="0" algn="ctr">
              <a:buNone/>
              <a:defRPr>
                <a:solidFill>
                  <a:schemeClr val="tx1">
                    <a:tint val="75000"/>
                  </a:schemeClr>
                </a:solidFill>
              </a:defRPr>
            </a:lvl6pPr>
            <a:lvl7pPr marL="3651748" indent="0" algn="ctr">
              <a:buNone/>
              <a:defRPr>
                <a:solidFill>
                  <a:schemeClr val="tx1">
                    <a:tint val="75000"/>
                  </a:schemeClr>
                </a:solidFill>
              </a:defRPr>
            </a:lvl7pPr>
            <a:lvl8pPr marL="4260372" indent="0" algn="ctr">
              <a:buNone/>
              <a:defRPr>
                <a:solidFill>
                  <a:schemeClr val="tx1">
                    <a:tint val="75000"/>
                  </a:schemeClr>
                </a:solidFill>
              </a:defRPr>
            </a:lvl8pPr>
            <a:lvl9pPr marL="4868997" indent="0" algn="ctr">
              <a:buNone/>
              <a:defRPr>
                <a:solidFill>
                  <a:schemeClr val="tx1">
                    <a:tint val="75000"/>
                  </a:schemeClr>
                </a:solidFill>
              </a:defRPr>
            </a:lvl9pPr>
          </a:lstStyle>
          <a:p>
            <a:r>
              <a:rPr lang="en-US" dirty="0" smtClean="0"/>
              <a:t>Text area</a:t>
            </a:r>
            <a:endParaRPr lang="en-US" dirty="0"/>
          </a:p>
        </p:txBody>
      </p:sp>
      <p:sp>
        <p:nvSpPr>
          <p:cNvPr id="7" name="TextBox 6"/>
          <p:cNvSpPr txBox="1"/>
          <p:nvPr userDrawn="1"/>
        </p:nvSpPr>
        <p:spPr>
          <a:xfrm>
            <a:off x="280078" y="6516568"/>
            <a:ext cx="368104" cy="261610"/>
          </a:xfrm>
          <a:prstGeom prst="rect">
            <a:avLst/>
          </a:prstGeom>
          <a:noFill/>
        </p:spPr>
        <p:txBody>
          <a:bodyPr wrap="square" rtlCol="0">
            <a:spAutoFit/>
          </a:bodyPr>
          <a:lstStyle/>
          <a:p>
            <a:pPr defTabSz="914400"/>
            <a:fld id="{424E534D-7C62-4FB6-90B2-B7A5CF19C1BF}" type="slidenum">
              <a:rPr lang="en-US" sz="1100" smtClean="0">
                <a:solidFill>
                  <a:prstClr val="white"/>
                </a:solidFill>
              </a:rPr>
              <a:pPr defTabSz="914400"/>
              <a:t>‹#›</a:t>
            </a:fld>
            <a:endParaRPr lang="en-US" sz="1100" dirty="0">
              <a:solidFill>
                <a:prstClr val="white"/>
              </a:solidFill>
            </a:endParaRPr>
          </a:p>
        </p:txBody>
      </p:sp>
    </p:spTree>
    <p:extLst>
      <p:ext uri="{BB962C8B-B14F-4D97-AF65-F5344CB8AC3E}">
        <p14:creationId xmlns:p14="http://schemas.microsoft.com/office/powerpoint/2010/main" val="25803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marL="0" indent="0" algn="l">
              <a:buFont typeface="Arial" panose="020B0604020202020204" pitchFamily="34" charset="0"/>
              <a:buNone/>
              <a:defRPr/>
            </a:lvl1pPr>
          </a:lstStyle>
          <a:p>
            <a:r>
              <a:rPr lang="en-US" smtClean="0"/>
              <a:t>Click to edit Master title style</a:t>
            </a:r>
            <a:endParaRPr lang="en-US"/>
          </a:p>
        </p:txBody>
      </p:sp>
    </p:spTree>
    <p:extLst>
      <p:ext uri="{BB962C8B-B14F-4D97-AF65-F5344CB8AC3E}">
        <p14:creationId xmlns:p14="http://schemas.microsoft.com/office/powerpoint/2010/main" val="12063998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marL="0" indent="0" algn="l">
              <a:buFont typeface="Arial" panose="020B0604020202020204" pitchFamily="34" charset="0"/>
              <a:buNone/>
              <a:defRPr/>
            </a:lvl1pPr>
          </a:lstStyle>
          <a:p>
            <a:r>
              <a:rPr lang="en-US" smtClean="0"/>
              <a:t>Click to edit Master title style</a:t>
            </a:r>
            <a:endParaRPr lang="en-US"/>
          </a:p>
        </p:txBody>
      </p:sp>
      <p:sp>
        <p:nvSpPr>
          <p:cNvPr id="3"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2000924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1 Content with Bulletpoints">
    <p:spTree>
      <p:nvGrpSpPr>
        <p:cNvPr id="1" name=""/>
        <p:cNvGrpSpPr/>
        <p:nvPr/>
      </p:nvGrpSpPr>
      <p:grpSpPr>
        <a:xfrm>
          <a:off x="0" y="0"/>
          <a:ext cx="0" cy="0"/>
          <a:chOff x="0" y="0"/>
          <a:chExt cx="0" cy="0"/>
        </a:xfrm>
      </p:grpSpPr>
      <p:sp>
        <p:nvSpPr>
          <p:cNvPr id="2" name="Title 1"/>
          <p:cNvSpPr>
            <a:spLocks noGrp="1"/>
          </p:cNvSpPr>
          <p:nvPr>
            <p:ph type="title"/>
          </p:nvPr>
        </p:nvSpPr>
        <p:spPr>
          <a:xfrm>
            <a:off x="329184" y="182880"/>
            <a:ext cx="11430000" cy="548640"/>
          </a:xfrm>
        </p:spPr>
        <p:txBody>
          <a:bodyPr/>
          <a:lstStyle>
            <a:lvl1pPr marL="0" indent="0" algn="l">
              <a:buFont typeface="Arial" panose="020B0604020202020204" pitchFamily="34" charset="0"/>
              <a:buNone/>
              <a:defRPr/>
            </a:lvl1pPr>
          </a:lstStyle>
          <a:p>
            <a:r>
              <a:rPr lang="en-US" dirty="0" smtClean="0"/>
              <a:t>Click to edit Master title style</a:t>
            </a:r>
            <a:endParaRPr lang="en-US" dirty="0"/>
          </a:p>
        </p:txBody>
      </p:sp>
      <p:sp>
        <p:nvSpPr>
          <p:cNvPr id="9" name="Content Placeholder 3"/>
          <p:cNvSpPr>
            <a:spLocks noGrp="1"/>
          </p:cNvSpPr>
          <p:nvPr>
            <p:ph sz="quarter" idx="14"/>
          </p:nvPr>
        </p:nvSpPr>
        <p:spPr>
          <a:xfrm>
            <a:off x="328613" y="859536"/>
            <a:ext cx="11430000" cy="5166614"/>
          </a:xfrm>
          <a:prstGeom prst="rect">
            <a:avLst/>
          </a:prstGeom>
        </p:spPr>
        <p:txBody>
          <a:bodyPr/>
          <a:lstStyle>
            <a:lvl1pPr marL="285750" indent="-285750">
              <a:buFont typeface="Arial" panose="020B0604020202020204" pitchFamily="34" charset="0"/>
              <a:buChar char="•"/>
              <a:defRPr/>
            </a:lvl1pPr>
            <a:lvl2pPr marL="752094" indent="-285750">
              <a:buFont typeface="Arial" panose="020B0604020202020204" pitchFamily="34" charset="0"/>
              <a:buChar char="•"/>
              <a:defRPr/>
            </a:lvl2pPr>
            <a:lvl3pPr marL="1152144" indent="-228600">
              <a:buFont typeface="Arial" panose="020B0604020202020204" pitchFamily="34" charset="0"/>
              <a:buChar char="•"/>
              <a:defRPr/>
            </a:lvl3pPr>
            <a:lvl4pPr marL="1536192" indent="-219456">
              <a:buFont typeface="Arial" panose="020B0604020202020204" pitchFamily="34" charset="0"/>
              <a:buChar char="•"/>
              <a:defRPr/>
            </a:lvl4pPr>
            <a:lvl5pPr marL="1938528" indent="-210312">
              <a:buFont typeface="Arial" panose="020B0604020202020204" pitchFamily="34" charset="0"/>
              <a:buChar char="•"/>
              <a:defRPr/>
            </a:lvl5pPr>
            <a:lvl6pPr marL="2340864" indent="-256032">
              <a:buFont typeface="Arial" panose="020B0604020202020204" pitchFamily="34" charset="0"/>
              <a:buChar char="•"/>
              <a:defRPr sz="1300">
                <a:latin typeface="Arial Narrow" panose="020B0606020202030204" pitchFamily="34" charset="0"/>
              </a:defRPr>
            </a:lvl6pPr>
            <a:lvl7pPr marL="2743200" indent="-237744">
              <a:defRPr sz="1300">
                <a:latin typeface="Arial Narrow" panose="020B0606020202030204" pitchFamily="34" charset="0"/>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Tree>
    <p:extLst>
      <p:ext uri="{BB962C8B-B14F-4D97-AF65-F5344CB8AC3E}">
        <p14:creationId xmlns:p14="http://schemas.microsoft.com/office/powerpoint/2010/main" val="15842407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 1 Content">
    <p:spTree>
      <p:nvGrpSpPr>
        <p:cNvPr id="1" name=""/>
        <p:cNvGrpSpPr/>
        <p:nvPr/>
      </p:nvGrpSpPr>
      <p:grpSpPr>
        <a:xfrm>
          <a:off x="0" y="0"/>
          <a:ext cx="0" cy="0"/>
          <a:chOff x="0" y="0"/>
          <a:chExt cx="0" cy="0"/>
        </a:xfrm>
      </p:grpSpPr>
      <p:sp>
        <p:nvSpPr>
          <p:cNvPr id="14" name="Content Placeholder 3"/>
          <p:cNvSpPr>
            <a:spLocks noGrp="1"/>
          </p:cNvSpPr>
          <p:nvPr>
            <p:ph sz="quarter" idx="15"/>
          </p:nvPr>
        </p:nvSpPr>
        <p:spPr>
          <a:xfrm>
            <a:off x="328613" y="1228725"/>
            <a:ext cx="11430000" cy="479742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2"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Tree>
    <p:extLst>
      <p:ext uri="{BB962C8B-B14F-4D97-AF65-F5344CB8AC3E}">
        <p14:creationId xmlns:p14="http://schemas.microsoft.com/office/powerpoint/2010/main" val="2574883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1 Content in two Columns">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328613" y="859536"/>
            <a:ext cx="11430000" cy="5166614"/>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90902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Two Conten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28613" y="859536"/>
            <a:ext cx="5670550" cy="5166614"/>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smtClean="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9" name="Content Placeholder 3"/>
          <p:cNvSpPr>
            <a:spLocks noGrp="1"/>
          </p:cNvSpPr>
          <p:nvPr>
            <p:ph sz="quarter" idx="14"/>
          </p:nvPr>
        </p:nvSpPr>
        <p:spPr>
          <a:xfrm>
            <a:off x="6088634" y="859536"/>
            <a:ext cx="5670550" cy="5166614"/>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Tree>
    <p:extLst>
      <p:ext uri="{BB962C8B-B14F-4D97-AF65-F5344CB8AC3E}">
        <p14:creationId xmlns:p14="http://schemas.microsoft.com/office/powerpoint/2010/main" val="7275457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title + 2 Content">
    <p:spTree>
      <p:nvGrpSpPr>
        <p:cNvPr id="1" name=""/>
        <p:cNvGrpSpPr/>
        <p:nvPr/>
      </p:nvGrpSpPr>
      <p:grpSpPr>
        <a:xfrm>
          <a:off x="0" y="0"/>
          <a:ext cx="0" cy="0"/>
          <a:chOff x="0" y="0"/>
          <a:chExt cx="0" cy="0"/>
        </a:xfrm>
      </p:grpSpPr>
      <p:sp>
        <p:nvSpPr>
          <p:cNvPr id="9" name="Content Placeholder 3"/>
          <p:cNvSpPr>
            <a:spLocks noGrp="1"/>
          </p:cNvSpPr>
          <p:nvPr>
            <p:ph sz="quarter" idx="14"/>
          </p:nvPr>
        </p:nvSpPr>
        <p:spPr>
          <a:xfrm>
            <a:off x="328613" y="1229395"/>
            <a:ext cx="5670550" cy="479675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2" name="Title 1"/>
          <p:cNvSpPr>
            <a:spLocks noGrp="1"/>
          </p:cNvSpPr>
          <p:nvPr>
            <p:ph type="title"/>
          </p:nvPr>
        </p:nvSpPr>
        <p:spPr>
          <a:xfrm>
            <a:off x="329184" y="182880"/>
            <a:ext cx="11430000" cy="548640"/>
          </a:xfrm>
        </p:spPr>
        <p:txBody>
          <a:bodyPr/>
          <a:lstStyle>
            <a:lvl1pPr algn="l">
              <a:defRPr/>
            </a:lvl1pPr>
          </a:lstStyle>
          <a:p>
            <a:r>
              <a:rPr lang="en-US" smtClean="0"/>
              <a:t>Click to edit Master title style</a:t>
            </a:r>
            <a:endParaRPr lang="en-US"/>
          </a:p>
        </p:txBody>
      </p:sp>
      <p:sp>
        <p:nvSpPr>
          <p:cNvPr id="10" name="Content Placeholder 3"/>
          <p:cNvSpPr>
            <a:spLocks noGrp="1"/>
          </p:cNvSpPr>
          <p:nvPr>
            <p:ph sz="quarter" idx="15"/>
          </p:nvPr>
        </p:nvSpPr>
        <p:spPr>
          <a:xfrm>
            <a:off x="6072913" y="1229395"/>
            <a:ext cx="5670550" cy="479675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sz="1300" baseline="0" dirty="0" smtClean="0">
                <a:latin typeface="Arial Narrow" panose="020B0606020202030204" pitchFamily="34" charset="0"/>
              </a:defRPr>
            </a:lvl6pPr>
            <a:lvl7pPr>
              <a:defRPr lang="en-US" dirty="0">
                <a:latin typeface="Arial Narrow" panose="020B0606020202030204" pitchFamily="34" charset="0"/>
              </a:defRPr>
            </a:lvl7pPr>
          </a:lstStyle>
          <a:p>
            <a:pPr marL="283464" lvl="0" indent="-283464">
              <a:buFont typeface="+mj-lt"/>
              <a:buAutoNum type="arabicPeriod"/>
            </a:pPr>
            <a:r>
              <a:rPr lang="en-US" dirty="0" smtClean="0"/>
              <a:t>Click to edit Master text styles</a:t>
            </a:r>
          </a:p>
          <a:p>
            <a:pPr lvl="1">
              <a:buFont typeface="+mj-lt"/>
              <a:buAutoNum type="alphaUcPeriod"/>
            </a:pPr>
            <a:r>
              <a:rPr lang="en-US" dirty="0" smtClean="0"/>
              <a:t>Second level</a:t>
            </a:r>
          </a:p>
          <a:p>
            <a:pPr marL="1152144" lvl="2" indent="-228600">
              <a:buFont typeface="+mj-lt"/>
              <a:buAutoNum type="arabicPeriod"/>
            </a:pPr>
            <a:r>
              <a:rPr lang="en-US" dirty="0" smtClean="0"/>
              <a:t>Third level</a:t>
            </a:r>
          </a:p>
          <a:p>
            <a:pPr marL="1536192" lvl="3" indent="-219456">
              <a:buFont typeface="+mj-lt"/>
              <a:buAutoNum type="alphaLcPeriod"/>
            </a:pPr>
            <a:r>
              <a:rPr lang="en-US" dirty="0" smtClean="0"/>
              <a:t>Fourth level</a:t>
            </a:r>
          </a:p>
          <a:p>
            <a:pPr marL="1938528" lvl="4" indent="-210312">
              <a:buAutoNum type="romanLcPeriod"/>
            </a:pPr>
            <a:r>
              <a:rPr lang="en-US" dirty="0" smtClean="0"/>
              <a:t>Fifth level</a:t>
            </a:r>
          </a:p>
          <a:p>
            <a:pPr marL="2343150" lvl="5" indent="-254000"/>
            <a:r>
              <a:rPr lang="en-US" dirty="0" smtClean="0"/>
              <a:t>Sixth level</a:t>
            </a:r>
          </a:p>
          <a:p>
            <a:pPr marL="2743200" lvl="6" indent="-241300">
              <a:buFont typeface="+mj-lt"/>
              <a:buAutoNum type="arabicParenR"/>
            </a:pPr>
            <a:r>
              <a:rPr lang="en-US" dirty="0" smtClean="0"/>
              <a:t>Seventh level</a:t>
            </a:r>
            <a:endParaRPr lang="en-US" dirty="0"/>
          </a:p>
        </p:txBody>
      </p:sp>
      <p:sp>
        <p:nvSpPr>
          <p:cNvPr id="11" name="Text Placeholder 5"/>
          <p:cNvSpPr>
            <a:spLocks noGrp="1"/>
          </p:cNvSpPr>
          <p:nvPr>
            <p:ph type="body" sz="quarter" idx="12" hasCustomPrompt="1"/>
          </p:nvPr>
        </p:nvSpPr>
        <p:spPr>
          <a:xfrm>
            <a:off x="329184" y="749579"/>
            <a:ext cx="11430000" cy="414429"/>
          </a:xfrm>
          <a:prstGeom prst="rect">
            <a:avLst/>
          </a:prstGeom>
        </p:spPr>
        <p:txBody>
          <a:bodyPr vert="horz" lIns="0" rIns="0">
            <a:noAutofit/>
          </a:bodyPr>
          <a:lstStyle>
            <a:lvl1pPr marL="0" indent="0">
              <a:buNone/>
              <a:defRPr sz="2100" b="0" i="0" baseline="0">
                <a:solidFill>
                  <a:schemeClr val="tx1"/>
                </a:solidFill>
              </a:defRPr>
            </a:lvl1pPr>
            <a:lvl2pPr>
              <a:defRPr sz="2400">
                <a:solidFill>
                  <a:srgbClr val="3256A7"/>
                </a:solidFill>
              </a:defRPr>
            </a:lvl2pPr>
            <a:lvl3pPr>
              <a:defRPr sz="2400">
                <a:solidFill>
                  <a:srgbClr val="3256A7"/>
                </a:solidFill>
              </a:defRPr>
            </a:lvl3pPr>
            <a:lvl4pPr>
              <a:defRPr sz="2400">
                <a:solidFill>
                  <a:srgbClr val="3256A7"/>
                </a:solidFill>
              </a:defRPr>
            </a:lvl4pPr>
            <a:lvl5pPr>
              <a:defRPr sz="2400">
                <a:solidFill>
                  <a:srgbClr val="3256A7"/>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635846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812417" y="6163734"/>
            <a:ext cx="1985614" cy="523294"/>
          </a:xfrm>
          <a:prstGeom prst="rect">
            <a:avLst/>
          </a:prstGeom>
        </p:spPr>
      </p:pic>
      <p:sp>
        <p:nvSpPr>
          <p:cNvPr id="3" name="Rectangle 2"/>
          <p:cNvSpPr/>
          <p:nvPr userDrawn="1"/>
        </p:nvSpPr>
        <p:spPr>
          <a:xfrm>
            <a:off x="0" y="-1"/>
            <a:ext cx="12161838"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userDrawn="1"/>
        </p:nvSpPr>
        <p:spPr>
          <a:xfrm>
            <a:off x="4734497" y="6364585"/>
            <a:ext cx="2642069" cy="369332"/>
          </a:xfrm>
          <a:prstGeom prst="rect">
            <a:avLst/>
          </a:prstGeom>
          <a:noFill/>
        </p:spPr>
        <p:txBody>
          <a:bodyPr wrap="none" rtlCol="0">
            <a:spAutoFit/>
          </a:bodyPr>
          <a:lstStyle/>
          <a:p>
            <a:pPr algn="ctr"/>
            <a:r>
              <a:rPr lang="en-US" sz="900" dirty="0" smtClean="0">
                <a:solidFill>
                  <a:schemeClr val="bg1">
                    <a:lumMod val="50000"/>
                  </a:schemeClr>
                </a:solidFill>
              </a:rPr>
              <a:t>Confidential and Proprietary</a:t>
            </a:r>
          </a:p>
          <a:p>
            <a:pPr algn="ctr"/>
            <a:r>
              <a:rPr lang="en-US" sz="900" dirty="0" smtClean="0">
                <a:solidFill>
                  <a:schemeClr val="bg1">
                    <a:lumMod val="50000"/>
                  </a:schemeClr>
                </a:solidFill>
              </a:rPr>
              <a:t>Copyright © 2015 </a:t>
            </a:r>
            <a:r>
              <a:rPr lang="en-US" sz="900" dirty="0" err="1" smtClean="0">
                <a:solidFill>
                  <a:schemeClr val="bg1">
                    <a:lumMod val="50000"/>
                  </a:schemeClr>
                </a:solidFill>
              </a:rPr>
              <a:t>SimpliVity</a:t>
            </a:r>
            <a:r>
              <a:rPr lang="en-US" sz="900" dirty="0" smtClean="0">
                <a:solidFill>
                  <a:schemeClr val="bg1">
                    <a:lumMod val="50000"/>
                  </a:schemeClr>
                </a:solidFill>
              </a:rPr>
              <a:t>. All rights reserved.</a:t>
            </a:r>
          </a:p>
        </p:txBody>
      </p:sp>
      <p:sp>
        <p:nvSpPr>
          <p:cNvPr id="6" name="Rectangle 6"/>
          <p:cNvSpPr txBox="1">
            <a:spLocks noChangeArrowheads="1"/>
          </p:cNvSpPr>
          <p:nvPr userDrawn="1"/>
        </p:nvSpPr>
        <p:spPr bwMode="auto">
          <a:xfrm>
            <a:off x="157967" y="6522754"/>
            <a:ext cx="40198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bg1">
                    <a:lumMod val="50000"/>
                  </a:schemeClr>
                </a:solidFill>
                <a:effectLst/>
                <a:uLnTx/>
                <a:uFillTx/>
                <a:latin typeface="+mn-lt"/>
                <a:ea typeface="MS PGothic"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lumMod val="50000"/>
                </a:schemeClr>
              </a:solidFill>
              <a:effectLst/>
              <a:uLnTx/>
              <a:uFillTx/>
              <a:latin typeface="+mn-lt"/>
              <a:ea typeface="MS PGothic" pitchFamily="34" charset="-128"/>
              <a:cs typeface="+mn-cs"/>
            </a:endParaRPr>
          </a:p>
        </p:txBody>
      </p:sp>
      <p:sp>
        <p:nvSpPr>
          <p:cNvPr id="2" name="Title Placeholder 1"/>
          <p:cNvSpPr>
            <a:spLocks noGrp="1"/>
          </p:cNvSpPr>
          <p:nvPr>
            <p:ph type="title"/>
          </p:nvPr>
        </p:nvSpPr>
        <p:spPr>
          <a:xfrm>
            <a:off x="329184" y="182880"/>
            <a:ext cx="11430000" cy="548640"/>
          </a:xfrm>
          <a:prstGeom prst="rect">
            <a:avLst/>
          </a:prstGeom>
        </p:spPr>
        <p:txBody>
          <a:bodyPr vert="horz" lIns="0" tIns="45720" rIns="0" bIns="45720" rtlCol="0">
            <a:noAutofit/>
          </a:bodyPr>
          <a:lstStyle/>
          <a:p>
            <a:pPr marL="0" lvl="0" indent="0" algn="l">
              <a:spcBef>
                <a:spcPct val="20000"/>
              </a:spcBef>
              <a:buFont typeface="Arial"/>
            </a:pPr>
            <a:r>
              <a:rPr lang="en-US" dirty="0" smtClean="0"/>
              <a:t>Click to edit Master title style</a:t>
            </a:r>
            <a:endParaRPr lang="en-US" dirty="0"/>
          </a:p>
        </p:txBody>
      </p:sp>
      <p:sp>
        <p:nvSpPr>
          <p:cNvPr id="4" name="Text Placeholder 3"/>
          <p:cNvSpPr>
            <a:spLocks noGrp="1"/>
          </p:cNvSpPr>
          <p:nvPr>
            <p:ph type="body" idx="1"/>
          </p:nvPr>
        </p:nvSpPr>
        <p:spPr>
          <a:xfrm>
            <a:off x="329184" y="859536"/>
            <a:ext cx="11430000" cy="516636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Tree>
    <p:extLst>
      <p:ext uri="{BB962C8B-B14F-4D97-AF65-F5344CB8AC3E}">
        <p14:creationId xmlns:p14="http://schemas.microsoft.com/office/powerpoint/2010/main" val="2464863312"/>
      </p:ext>
    </p:extLst>
  </p:cSld>
  <p:clrMap bg1="lt1" tx1="dk1" bg2="lt2" tx2="dk2" accent1="accent1" accent2="accent2" accent3="accent3" accent4="accent4" accent5="accent5" accent6="accent6" hlink="hlink" folHlink="folHlink"/>
  <p:sldLayoutIdLst>
    <p:sldLayoutId id="2147483821" r:id="rId1"/>
    <p:sldLayoutId id="2147483827" r:id="rId2"/>
    <p:sldLayoutId id="2147483818" r:id="rId3"/>
    <p:sldLayoutId id="2147483832" r:id="rId4"/>
    <p:sldLayoutId id="2147483817" r:id="rId5"/>
    <p:sldLayoutId id="2147483675" r:id="rId6"/>
    <p:sldLayoutId id="2147483829" r:id="rId7"/>
    <p:sldLayoutId id="2147483773" r:id="rId8"/>
    <p:sldLayoutId id="2147483778" r:id="rId9"/>
    <p:sldLayoutId id="2147483775" r:id="rId10"/>
    <p:sldLayoutId id="2147483815" r:id="rId11"/>
    <p:sldLayoutId id="2147483802" r:id="rId12"/>
    <p:sldLayoutId id="2147483801" r:id="rId13"/>
    <p:sldLayoutId id="2147483776" r:id="rId14"/>
    <p:sldLayoutId id="2147483780" r:id="rId15"/>
    <p:sldLayoutId id="2147483816" r:id="rId16"/>
    <p:sldLayoutId id="2147483828" r:id="rId17"/>
    <p:sldLayoutId id="2147483825" r:id="rId18"/>
    <p:sldLayoutId id="2147483824" r:id="rId19"/>
    <p:sldLayoutId id="2147483823" r:id="rId20"/>
    <p:sldLayoutId id="2147483822" r:id="rId21"/>
    <p:sldLayoutId id="2147483833" r:id="rId22"/>
    <p:sldLayoutId id="2147483835" r:id="rId23"/>
  </p:sldLayoutIdLst>
  <p:timing>
    <p:tnLst>
      <p:par>
        <p:cTn id="1" dur="indefinite" restart="never" nodeType="tmRoot"/>
      </p:par>
    </p:tnLst>
  </p:timing>
  <p:hf hdr="0"/>
  <p:txStyles>
    <p:titleStyle>
      <a:lvl1pPr algn="ctr" defTabSz="607469" rtl="0" eaLnBrk="1" latinLnBrk="0" hangingPunct="1">
        <a:spcBef>
          <a:spcPct val="0"/>
        </a:spcBef>
        <a:buNone/>
        <a:defRPr lang="en-US" sz="2800" b="0" kern="1200" baseline="0" smtClean="0">
          <a:solidFill>
            <a:schemeClr val="accent1"/>
          </a:solidFill>
          <a:latin typeface="+mn-lt"/>
          <a:ea typeface="+mn-ea"/>
          <a:cs typeface="+mn-cs"/>
        </a:defRPr>
      </a:lvl1pPr>
    </p:titleStyle>
    <p:bodyStyle>
      <a:lvl1pPr marL="283464" indent="-283464" algn="l" defTabSz="607469" rtl="0" eaLnBrk="1" latinLnBrk="0" hangingPunct="1">
        <a:spcBef>
          <a:spcPct val="20000"/>
        </a:spcBef>
        <a:buFont typeface="+mj-lt"/>
        <a:buAutoNum type="arabicPeriod"/>
        <a:defRPr lang="en-US" sz="1800" kern="1200" baseline="0" dirty="0" smtClean="0">
          <a:solidFill>
            <a:schemeClr val="tx1"/>
          </a:solidFill>
          <a:latin typeface="+mj-lt"/>
          <a:ea typeface="+mn-ea"/>
          <a:cs typeface="Arial"/>
        </a:defRPr>
      </a:lvl1pPr>
      <a:lvl2pPr marL="749808" indent="-283464" algn="l" defTabSz="607469" rtl="0" eaLnBrk="1" latinLnBrk="0" hangingPunct="1">
        <a:spcBef>
          <a:spcPct val="20000"/>
        </a:spcBef>
        <a:buFont typeface="+mj-lt"/>
        <a:buAutoNum type="alphaUcPeriod"/>
        <a:defRPr lang="en-US" sz="1600" kern="1200" dirty="0" smtClean="0">
          <a:solidFill>
            <a:schemeClr val="tx1"/>
          </a:solidFill>
          <a:latin typeface="Arial Narrow" panose="020B0606020202030204" pitchFamily="34" charset="0"/>
          <a:ea typeface="+mn-ea"/>
          <a:cs typeface="+mn-cs"/>
        </a:defRPr>
      </a:lvl2pPr>
      <a:lvl3pPr marL="1152144" indent="-228600" algn="l" defTabSz="607469" rtl="0" eaLnBrk="1" latinLnBrk="0" hangingPunct="1">
        <a:spcBef>
          <a:spcPct val="20000"/>
        </a:spcBef>
        <a:buFont typeface="+mj-lt"/>
        <a:buAutoNum type="arabicPeriod"/>
        <a:defRPr lang="en-US" sz="1500" kern="1200" dirty="0" smtClean="0">
          <a:solidFill>
            <a:schemeClr val="tx1"/>
          </a:solidFill>
          <a:latin typeface="Arial Narrow" panose="020B0606020202030204" pitchFamily="34" charset="0"/>
          <a:ea typeface="+mn-ea"/>
          <a:cs typeface="+mn-cs"/>
        </a:defRPr>
      </a:lvl3pPr>
      <a:lvl4pPr marL="1536192" indent="-219456" algn="l" defTabSz="607469" rtl="0" eaLnBrk="1" latinLnBrk="0" hangingPunct="1">
        <a:spcBef>
          <a:spcPct val="20000"/>
        </a:spcBef>
        <a:buFont typeface="+mj-lt"/>
        <a:buAutoNum type="alphaLcPeriod"/>
        <a:defRPr lang="en-US" sz="1400" kern="1200" baseline="0" dirty="0" smtClean="0">
          <a:solidFill>
            <a:schemeClr val="tx1"/>
          </a:solidFill>
          <a:latin typeface="Arial Narrow" panose="020B0606020202030204" pitchFamily="34" charset="0"/>
          <a:ea typeface="+mn-ea"/>
          <a:cs typeface="+mn-cs"/>
        </a:defRPr>
      </a:lvl4pPr>
      <a:lvl5pPr marL="1938528" indent="-210312" algn="l" defTabSz="607469" rtl="0" eaLnBrk="1" latinLnBrk="0" hangingPunct="1">
        <a:spcBef>
          <a:spcPct val="20000"/>
        </a:spcBef>
        <a:buFont typeface="+mj-lt"/>
        <a:buAutoNum type="romanLcPeriod"/>
        <a:defRPr lang="en-US" sz="1300" kern="1200" dirty="0" smtClean="0">
          <a:solidFill>
            <a:schemeClr val="tx1"/>
          </a:solidFill>
          <a:latin typeface="Arial Narrow" panose="020B0606020202030204" pitchFamily="34" charset="0"/>
          <a:ea typeface="+mn-ea"/>
          <a:cs typeface="+mn-cs"/>
        </a:defRPr>
      </a:lvl5pPr>
      <a:lvl6pPr marL="2340864" indent="-256032" algn="l" defTabSz="607469" rtl="0" eaLnBrk="1" latinLnBrk="0" hangingPunct="1">
        <a:spcBef>
          <a:spcPct val="20000"/>
        </a:spcBef>
        <a:buFont typeface="+mj-lt"/>
        <a:buAutoNum type="alphaLcParenR"/>
        <a:defRPr lang="en-US" sz="1300" kern="1200" dirty="0">
          <a:solidFill>
            <a:schemeClr val="tx1"/>
          </a:solidFill>
          <a:latin typeface="Arial Narrow" panose="020B0606020202030204" pitchFamily="34" charset="0"/>
          <a:ea typeface="+mn-ea"/>
          <a:cs typeface="+mn-cs"/>
        </a:defRPr>
      </a:lvl6pPr>
      <a:lvl7pPr marL="2743200" indent="-237744" algn="l" defTabSz="607469" rtl="0" eaLnBrk="1" latinLnBrk="0" hangingPunct="1">
        <a:spcBef>
          <a:spcPct val="20000"/>
        </a:spcBef>
        <a:buFont typeface="+mj-lt"/>
        <a:buAutoNum type="arabicParenR"/>
        <a:defRPr sz="1300" kern="1200" baseline="0">
          <a:solidFill>
            <a:schemeClr val="tx1"/>
          </a:solidFill>
          <a:latin typeface="Arial Narrow" panose="020B0606020202030204" pitchFamily="34" charset="0"/>
          <a:ea typeface="+mn-ea"/>
          <a:cs typeface="+mn-cs"/>
        </a:defRPr>
      </a:lvl7pPr>
      <a:lvl8pPr marL="4556021" indent="-303735" algn="l" defTabSz="607469" rtl="0" eaLnBrk="1" latinLnBrk="0" hangingPunct="1">
        <a:spcBef>
          <a:spcPct val="20000"/>
        </a:spcBef>
        <a:buFont typeface="Arial"/>
        <a:buChar char="•"/>
        <a:defRPr sz="2700" kern="1200">
          <a:solidFill>
            <a:schemeClr val="tx1"/>
          </a:solidFill>
          <a:latin typeface="+mn-lt"/>
          <a:ea typeface="+mn-ea"/>
          <a:cs typeface="+mn-cs"/>
        </a:defRPr>
      </a:lvl8pPr>
      <a:lvl9pPr marL="5163491" indent="-303735" algn="l" defTabSz="607469"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7469" rtl="0" eaLnBrk="1" latinLnBrk="0" hangingPunct="1">
        <a:defRPr sz="2400" kern="1200">
          <a:solidFill>
            <a:schemeClr val="tx1"/>
          </a:solidFill>
          <a:latin typeface="+mn-lt"/>
          <a:ea typeface="+mn-ea"/>
          <a:cs typeface="+mn-cs"/>
        </a:defRPr>
      </a:lvl1pPr>
      <a:lvl2pPr marL="607469" algn="l" defTabSz="607469" rtl="0" eaLnBrk="1" latinLnBrk="0" hangingPunct="1">
        <a:defRPr sz="2400" kern="1200">
          <a:solidFill>
            <a:schemeClr val="tx1"/>
          </a:solidFill>
          <a:latin typeface="+mn-lt"/>
          <a:ea typeface="+mn-ea"/>
          <a:cs typeface="+mn-cs"/>
        </a:defRPr>
      </a:lvl2pPr>
      <a:lvl3pPr marL="1214938" algn="l" defTabSz="607469" rtl="0" eaLnBrk="1" latinLnBrk="0" hangingPunct="1">
        <a:defRPr sz="2400" kern="1200">
          <a:solidFill>
            <a:schemeClr val="tx1"/>
          </a:solidFill>
          <a:latin typeface="+mn-lt"/>
          <a:ea typeface="+mn-ea"/>
          <a:cs typeface="+mn-cs"/>
        </a:defRPr>
      </a:lvl3pPr>
      <a:lvl4pPr marL="1822407" algn="l" defTabSz="607469" rtl="0" eaLnBrk="1" latinLnBrk="0" hangingPunct="1">
        <a:defRPr sz="2400" kern="1200">
          <a:solidFill>
            <a:schemeClr val="tx1"/>
          </a:solidFill>
          <a:latin typeface="+mn-lt"/>
          <a:ea typeface="+mn-ea"/>
          <a:cs typeface="+mn-cs"/>
        </a:defRPr>
      </a:lvl4pPr>
      <a:lvl5pPr marL="2429877" algn="l" defTabSz="607469" rtl="0" eaLnBrk="1" latinLnBrk="0" hangingPunct="1">
        <a:defRPr sz="2400" kern="1200">
          <a:solidFill>
            <a:schemeClr val="tx1"/>
          </a:solidFill>
          <a:latin typeface="+mn-lt"/>
          <a:ea typeface="+mn-ea"/>
          <a:cs typeface="+mn-cs"/>
        </a:defRPr>
      </a:lvl5pPr>
      <a:lvl6pPr marL="3037346" algn="l" defTabSz="607469" rtl="0" eaLnBrk="1" latinLnBrk="0" hangingPunct="1">
        <a:defRPr sz="2400" kern="1200">
          <a:solidFill>
            <a:schemeClr val="tx1"/>
          </a:solidFill>
          <a:latin typeface="+mn-lt"/>
          <a:ea typeface="+mn-ea"/>
          <a:cs typeface="+mn-cs"/>
        </a:defRPr>
      </a:lvl6pPr>
      <a:lvl7pPr marL="3644819" algn="l" defTabSz="607469" rtl="0" eaLnBrk="1" latinLnBrk="0" hangingPunct="1">
        <a:defRPr sz="2400" kern="1200">
          <a:solidFill>
            <a:schemeClr val="tx1"/>
          </a:solidFill>
          <a:latin typeface="+mn-lt"/>
          <a:ea typeface="+mn-ea"/>
          <a:cs typeface="+mn-cs"/>
        </a:defRPr>
      </a:lvl7pPr>
      <a:lvl8pPr marL="4252285" algn="l" defTabSz="607469" rtl="0" eaLnBrk="1" latinLnBrk="0" hangingPunct="1">
        <a:defRPr sz="2400" kern="1200">
          <a:solidFill>
            <a:schemeClr val="tx1"/>
          </a:solidFill>
          <a:latin typeface="+mn-lt"/>
          <a:ea typeface="+mn-ea"/>
          <a:cs typeface="+mn-cs"/>
        </a:defRPr>
      </a:lvl8pPr>
      <a:lvl9pPr marL="4859760" algn="l" defTabSz="60746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3.png"/><Relationship Id="rId4" Type="http://schemas.microsoft.com/office/2007/relationships/hdphoto" Target="../media/hdphoto2.wdp"/><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emf"/><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26.emf"/><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2.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1.emf"/><Relationship Id="rId5" Type="http://schemas.openxmlformats.org/officeDocument/2006/relationships/image" Target="../media/image26.emf"/><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 SimpliVity Technical </a:t>
            </a:r>
            <a:r>
              <a:rPr lang="en-US" dirty="0"/>
              <a:t>Deep Dive</a:t>
            </a:r>
          </a:p>
        </p:txBody>
      </p:sp>
      <p:sp>
        <p:nvSpPr>
          <p:cNvPr id="2" name="Text Placeholder 1"/>
          <p:cNvSpPr>
            <a:spLocks noGrp="1"/>
          </p:cNvSpPr>
          <p:nvPr>
            <p:ph type="body" sz="quarter" idx="13"/>
          </p:nvPr>
        </p:nvSpPr>
        <p:spPr/>
        <p:txBody>
          <a:bodyPr/>
          <a:lstStyle/>
          <a:p>
            <a:r>
              <a:rPr lang="en-US" dirty="0" smtClean="0"/>
              <a:t>Zhang Gang</a:t>
            </a:r>
            <a:endParaRPr lang="en-SG" dirty="0"/>
          </a:p>
        </p:txBody>
      </p:sp>
      <p:sp>
        <p:nvSpPr>
          <p:cNvPr id="3" name="Text Placeholder 2"/>
          <p:cNvSpPr>
            <a:spLocks noGrp="1"/>
          </p:cNvSpPr>
          <p:nvPr>
            <p:ph type="body" sz="quarter" idx="14"/>
          </p:nvPr>
        </p:nvSpPr>
        <p:spPr/>
        <p:txBody>
          <a:bodyPr/>
          <a:lstStyle/>
          <a:p>
            <a:r>
              <a:rPr lang="en-US" dirty="0" smtClean="0"/>
              <a:t>Channel Solution Architect, Asia</a:t>
            </a:r>
            <a:endParaRPr lang="en-SG" dirty="0"/>
          </a:p>
        </p:txBody>
      </p:sp>
      <p:sp>
        <p:nvSpPr>
          <p:cNvPr id="5" name="Text Placeholder 4"/>
          <p:cNvSpPr>
            <a:spLocks noGrp="1"/>
          </p:cNvSpPr>
          <p:nvPr>
            <p:ph type="body" sz="quarter" idx="15"/>
          </p:nvPr>
        </p:nvSpPr>
        <p:spPr/>
        <p:txBody>
          <a:bodyPr/>
          <a:lstStyle/>
          <a:p>
            <a:endParaRPr lang="en-SG"/>
          </a:p>
        </p:txBody>
      </p:sp>
    </p:spTree>
    <p:extLst>
      <p:ext uri="{BB962C8B-B14F-4D97-AF65-F5344CB8AC3E}">
        <p14:creationId xmlns:p14="http://schemas.microsoft.com/office/powerpoint/2010/main" val="3316571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Rectangle 426"/>
          <p:cNvSpPr/>
          <p:nvPr/>
        </p:nvSpPr>
        <p:spPr>
          <a:xfrm>
            <a:off x="6273184" y="2148665"/>
            <a:ext cx="5438939" cy="3657612"/>
          </a:xfrm>
          <a:prstGeom prst="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6" name="Rectangle 425"/>
          <p:cNvSpPr/>
          <p:nvPr/>
        </p:nvSpPr>
        <p:spPr>
          <a:xfrm>
            <a:off x="531109" y="2148665"/>
            <a:ext cx="5438939" cy="3657612"/>
          </a:xfrm>
          <a:prstGeom prst="rect">
            <a:avLst/>
          </a:prstGeom>
          <a:solidFill>
            <a:schemeClr val="accent2">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3" name="Rectangle 322"/>
          <p:cNvSpPr/>
          <p:nvPr/>
        </p:nvSpPr>
        <p:spPr>
          <a:xfrm>
            <a:off x="763158" y="2943696"/>
            <a:ext cx="10745883" cy="2468998"/>
          </a:xfrm>
          <a:prstGeom prst="rect">
            <a:avLst/>
          </a:prstGeom>
          <a:solidFill>
            <a:srgbClr val="929497"/>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100" dirty="0">
              <a:solidFill>
                <a:schemeClr val="bg1"/>
              </a:solidFill>
            </a:endParaRPr>
          </a:p>
        </p:txBody>
      </p:sp>
      <p:sp>
        <p:nvSpPr>
          <p:cNvPr id="324" name="Rectangle 323"/>
          <p:cNvSpPr/>
          <p:nvPr/>
        </p:nvSpPr>
        <p:spPr>
          <a:xfrm>
            <a:off x="6550359" y="4528523"/>
            <a:ext cx="4889347" cy="8046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89888" tIns="91440" rIns="91440" bIns="45720" numCol="1" spcCol="0" rtlCol="0" fromWordArt="0" anchor="t" anchorCtr="0" forceAA="0" compatLnSpc="1">
            <a:prstTxWarp prst="textNoShape">
              <a:avLst/>
            </a:prstTxWarp>
            <a:noAutofit/>
          </a:bodyPr>
          <a:lstStyle/>
          <a:p>
            <a:r>
              <a:rPr lang="en-US" sz="1000" dirty="0" smtClean="0">
                <a:solidFill>
                  <a:schemeClr val="tx1"/>
                </a:solidFill>
              </a:rPr>
              <a:t>Data Management Layer   </a:t>
            </a:r>
            <a:endParaRPr lang="en-US" sz="1000" dirty="0">
              <a:solidFill>
                <a:schemeClr val="tx1"/>
              </a:solidFill>
            </a:endParaRPr>
          </a:p>
        </p:txBody>
      </p:sp>
      <p:sp>
        <p:nvSpPr>
          <p:cNvPr id="325" name="Rectangle 324"/>
          <p:cNvSpPr/>
          <p:nvPr/>
        </p:nvSpPr>
        <p:spPr>
          <a:xfrm>
            <a:off x="6591862" y="4843733"/>
            <a:ext cx="4806341" cy="25949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700" dirty="0" smtClean="0">
                <a:solidFill>
                  <a:schemeClr val="tx1"/>
                </a:solidFill>
              </a:rPr>
              <a:t>File System</a:t>
            </a:r>
            <a:endParaRPr lang="en-US" sz="700" dirty="0">
              <a:solidFill>
                <a:schemeClr val="tx1"/>
              </a:solidFill>
            </a:endParaRPr>
          </a:p>
        </p:txBody>
      </p:sp>
      <p:sp>
        <p:nvSpPr>
          <p:cNvPr id="326" name="Rectangle 325"/>
          <p:cNvSpPr/>
          <p:nvPr/>
        </p:nvSpPr>
        <p:spPr>
          <a:xfrm>
            <a:off x="9871989"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sp>
        <p:nvSpPr>
          <p:cNvPr id="327" name="Rectangle 326"/>
          <p:cNvSpPr/>
          <p:nvPr/>
        </p:nvSpPr>
        <p:spPr>
          <a:xfrm>
            <a:off x="8211174"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sp>
        <p:nvSpPr>
          <p:cNvPr id="328" name="Rectangle 327"/>
          <p:cNvSpPr/>
          <p:nvPr/>
        </p:nvSpPr>
        <p:spPr>
          <a:xfrm>
            <a:off x="6550359"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cxnSp>
        <p:nvCxnSpPr>
          <p:cNvPr id="339" name="Straight Connector 338"/>
          <p:cNvCxnSpPr/>
          <p:nvPr/>
        </p:nvCxnSpPr>
        <p:spPr>
          <a:xfrm>
            <a:off x="6476269" y="2733662"/>
            <a:ext cx="5032771" cy="0"/>
          </a:xfrm>
          <a:prstGeom prst="line">
            <a:avLst/>
          </a:prstGeom>
          <a:ln w="12700">
            <a:solidFill>
              <a:srgbClr val="2DA7DF"/>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a:xfrm>
            <a:off x="6476269" y="2907677"/>
            <a:ext cx="5032771" cy="0"/>
          </a:xfrm>
          <a:prstGeom prst="line">
            <a:avLst/>
          </a:prstGeom>
          <a:ln w="12700">
            <a:solidFill>
              <a:srgbClr val="2DA7DF"/>
            </a:solidFill>
            <a:prstDash val="dash"/>
          </a:ln>
          <a:effectLst/>
        </p:spPr>
        <p:style>
          <a:lnRef idx="2">
            <a:schemeClr val="accent1"/>
          </a:lnRef>
          <a:fillRef idx="0">
            <a:schemeClr val="accent1"/>
          </a:fillRef>
          <a:effectRef idx="1">
            <a:schemeClr val="accent1"/>
          </a:effectRef>
          <a:fontRef idx="minor">
            <a:schemeClr val="tx1"/>
          </a:fontRef>
        </p:style>
      </p:cxnSp>
      <p:sp>
        <p:nvSpPr>
          <p:cNvPr id="341" name="Rectangle 340"/>
          <p:cNvSpPr/>
          <p:nvPr/>
        </p:nvSpPr>
        <p:spPr>
          <a:xfrm>
            <a:off x="6550359"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342" name="Rectangle 341"/>
          <p:cNvSpPr/>
          <p:nvPr/>
        </p:nvSpPr>
        <p:spPr>
          <a:xfrm>
            <a:off x="9871989"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343" name="Rectangle 342"/>
          <p:cNvSpPr/>
          <p:nvPr/>
        </p:nvSpPr>
        <p:spPr>
          <a:xfrm>
            <a:off x="8211174"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344" name="Rectangle 343"/>
          <p:cNvSpPr/>
          <p:nvPr/>
        </p:nvSpPr>
        <p:spPr>
          <a:xfrm>
            <a:off x="6550359" y="3292790"/>
            <a:ext cx="4889347" cy="11601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000" dirty="0">
                <a:solidFill>
                  <a:schemeClr val="tx1"/>
                </a:solidFill>
              </a:rPr>
              <a:t>Presentation </a:t>
            </a:r>
            <a:r>
              <a:rPr lang="en-US" sz="1000" dirty="0" smtClean="0">
                <a:solidFill>
                  <a:schemeClr val="tx1"/>
                </a:solidFill>
              </a:rPr>
              <a:t>Layer</a:t>
            </a:r>
            <a:endParaRPr lang="en-US" sz="1000" dirty="0">
              <a:solidFill>
                <a:schemeClr val="tx1"/>
              </a:solidFill>
            </a:endParaRPr>
          </a:p>
        </p:txBody>
      </p:sp>
      <p:sp>
        <p:nvSpPr>
          <p:cNvPr id="345" name="Rectangle 344"/>
          <p:cNvSpPr/>
          <p:nvPr/>
        </p:nvSpPr>
        <p:spPr>
          <a:xfrm>
            <a:off x="6639532" y="3612443"/>
            <a:ext cx="1696276" cy="681812"/>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a:solidFill>
                <a:schemeClr val="tx1"/>
              </a:solidFill>
            </a:endParaRPr>
          </a:p>
        </p:txBody>
      </p:sp>
      <p:sp>
        <p:nvSpPr>
          <p:cNvPr id="346" name="TextBox 345"/>
          <p:cNvSpPr txBox="1"/>
          <p:nvPr/>
        </p:nvSpPr>
        <p:spPr>
          <a:xfrm>
            <a:off x="7014313" y="4140624"/>
            <a:ext cx="201346" cy="92333"/>
          </a:xfrm>
          <a:prstGeom prst="rect">
            <a:avLst/>
          </a:prstGeom>
          <a:noFill/>
        </p:spPr>
        <p:txBody>
          <a:bodyPr wrap="square" lIns="0" tIns="0" rIns="0" bIns="0" rtlCol="0" anchor="ctr">
            <a:spAutoFit/>
          </a:bodyPr>
          <a:lstStyle/>
          <a:p>
            <a:pPr algn="ctr"/>
            <a:r>
              <a:rPr lang="en-US" sz="600" dirty="0" smtClean="0"/>
              <a:t>VM1</a:t>
            </a:r>
          </a:p>
        </p:txBody>
      </p:sp>
      <p:sp>
        <p:nvSpPr>
          <p:cNvPr id="347" name="TextBox 346"/>
          <p:cNvSpPr txBox="1"/>
          <p:nvPr/>
        </p:nvSpPr>
        <p:spPr>
          <a:xfrm>
            <a:off x="7220769" y="3653920"/>
            <a:ext cx="533800" cy="123111"/>
          </a:xfrm>
          <a:prstGeom prst="rect">
            <a:avLst/>
          </a:prstGeom>
          <a:noFill/>
        </p:spPr>
        <p:txBody>
          <a:bodyPr wrap="none" lIns="0" tIns="0" rIns="0" bIns="0" rtlCol="0" anchor="ctr">
            <a:spAutoFit/>
          </a:bodyPr>
          <a:lstStyle/>
          <a:p>
            <a:pPr algn="ctr"/>
            <a:r>
              <a:rPr lang="en-US" sz="800" dirty="0" err="1" smtClean="0"/>
              <a:t>Datastore</a:t>
            </a:r>
            <a:r>
              <a:rPr lang="en-US" sz="800" dirty="0" smtClean="0"/>
              <a:t> </a:t>
            </a:r>
            <a:r>
              <a:rPr lang="en-US" sz="800" dirty="0"/>
              <a:t>1</a:t>
            </a:r>
            <a:endParaRPr lang="en-US" sz="800" dirty="0" smtClean="0"/>
          </a:p>
        </p:txBody>
      </p:sp>
      <p:pic>
        <p:nvPicPr>
          <p:cNvPr id="348" name="Picture 3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899" y="3872578"/>
            <a:ext cx="344174" cy="232751"/>
          </a:xfrm>
          <a:prstGeom prst="rect">
            <a:avLst/>
          </a:prstGeom>
        </p:spPr>
      </p:pic>
      <p:sp>
        <p:nvSpPr>
          <p:cNvPr id="349" name="TextBox 348"/>
          <p:cNvSpPr txBox="1"/>
          <p:nvPr/>
        </p:nvSpPr>
        <p:spPr>
          <a:xfrm>
            <a:off x="7790655" y="4127776"/>
            <a:ext cx="158698" cy="92333"/>
          </a:xfrm>
          <a:prstGeom prst="rect">
            <a:avLst/>
          </a:prstGeom>
          <a:noFill/>
        </p:spPr>
        <p:txBody>
          <a:bodyPr wrap="none" lIns="0" tIns="0" rIns="0" bIns="0" rtlCol="0" anchor="ctr">
            <a:spAutoFit/>
          </a:bodyPr>
          <a:lstStyle/>
          <a:p>
            <a:pPr algn="ctr"/>
            <a:r>
              <a:rPr lang="en-US" sz="600" dirty="0" smtClean="0"/>
              <a:t>VM2</a:t>
            </a:r>
          </a:p>
        </p:txBody>
      </p:sp>
      <p:pic>
        <p:nvPicPr>
          <p:cNvPr id="350" name="Picture 3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918" y="3872578"/>
            <a:ext cx="344174" cy="232751"/>
          </a:xfrm>
          <a:prstGeom prst="rect">
            <a:avLst/>
          </a:prstGeom>
        </p:spPr>
      </p:pic>
      <p:sp>
        <p:nvSpPr>
          <p:cNvPr id="351" name="Rectangle 350"/>
          <p:cNvSpPr/>
          <p:nvPr/>
        </p:nvSpPr>
        <p:spPr>
          <a:xfrm>
            <a:off x="6639532"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52" name="Rectangle 351"/>
          <p:cNvSpPr/>
          <p:nvPr/>
        </p:nvSpPr>
        <p:spPr>
          <a:xfrm>
            <a:off x="6591862" y="5149219"/>
            <a:ext cx="4806341" cy="1492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700" dirty="0" smtClean="0">
                <a:solidFill>
                  <a:schemeClr val="tx1"/>
                </a:solidFill>
              </a:rPr>
              <a:t>Object Store</a:t>
            </a:r>
            <a:endParaRPr lang="en-US" sz="700" dirty="0">
              <a:solidFill>
                <a:schemeClr val="tx1"/>
              </a:solidFill>
            </a:endParaRPr>
          </a:p>
        </p:txBody>
      </p:sp>
      <p:sp>
        <p:nvSpPr>
          <p:cNvPr id="353" name="Rectangle 352"/>
          <p:cNvSpPr/>
          <p:nvPr/>
        </p:nvSpPr>
        <p:spPr>
          <a:xfrm>
            <a:off x="7017041"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VM1</a:t>
            </a:r>
            <a:endParaRPr lang="en-US" sz="600" dirty="0">
              <a:solidFill>
                <a:schemeClr val="tx1"/>
              </a:solidFill>
            </a:endParaRPr>
          </a:p>
        </p:txBody>
      </p:sp>
      <p:sp>
        <p:nvSpPr>
          <p:cNvPr id="354" name="Rectangle 353"/>
          <p:cNvSpPr/>
          <p:nvPr/>
        </p:nvSpPr>
        <p:spPr>
          <a:xfrm>
            <a:off x="7394550"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55" name="Rectangle 354"/>
          <p:cNvSpPr/>
          <p:nvPr/>
        </p:nvSpPr>
        <p:spPr>
          <a:xfrm>
            <a:off x="8149568"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56" name="Rectangle 355"/>
          <p:cNvSpPr/>
          <p:nvPr/>
        </p:nvSpPr>
        <p:spPr>
          <a:xfrm>
            <a:off x="8527077"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57" name="Rectangle 356"/>
          <p:cNvSpPr/>
          <p:nvPr/>
        </p:nvSpPr>
        <p:spPr>
          <a:xfrm>
            <a:off x="9282095"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VM3</a:t>
            </a:r>
            <a:endParaRPr lang="en-US" sz="600" dirty="0">
              <a:solidFill>
                <a:schemeClr val="tx1"/>
              </a:solidFill>
            </a:endParaRPr>
          </a:p>
        </p:txBody>
      </p:sp>
      <p:sp>
        <p:nvSpPr>
          <p:cNvPr id="358" name="Rectangle 357"/>
          <p:cNvSpPr/>
          <p:nvPr/>
        </p:nvSpPr>
        <p:spPr>
          <a:xfrm>
            <a:off x="9659604"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59" name="Rectangle 358"/>
          <p:cNvSpPr/>
          <p:nvPr/>
        </p:nvSpPr>
        <p:spPr>
          <a:xfrm>
            <a:off x="10037114"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VM4</a:t>
            </a:r>
            <a:endParaRPr lang="en-US" sz="600" dirty="0">
              <a:solidFill>
                <a:schemeClr val="tx1"/>
              </a:solidFill>
            </a:endParaRPr>
          </a:p>
        </p:txBody>
      </p:sp>
      <p:sp>
        <p:nvSpPr>
          <p:cNvPr id="360" name="Rectangle 359"/>
          <p:cNvSpPr/>
          <p:nvPr/>
        </p:nvSpPr>
        <p:spPr>
          <a:xfrm>
            <a:off x="10414623"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61" name="Rectangle 360"/>
          <p:cNvSpPr/>
          <p:nvPr/>
        </p:nvSpPr>
        <p:spPr>
          <a:xfrm>
            <a:off x="10792132"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VM5</a:t>
            </a:r>
            <a:endParaRPr lang="en-US" sz="600" dirty="0">
              <a:solidFill>
                <a:schemeClr val="tx1"/>
              </a:solidFill>
            </a:endParaRPr>
          </a:p>
        </p:txBody>
      </p:sp>
      <p:sp>
        <p:nvSpPr>
          <p:cNvPr id="362" name="Rectangle 361"/>
          <p:cNvSpPr/>
          <p:nvPr/>
        </p:nvSpPr>
        <p:spPr>
          <a:xfrm>
            <a:off x="11169641"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cxnSp>
        <p:nvCxnSpPr>
          <p:cNvPr id="363" name="Straight Arrow Connector 362"/>
          <p:cNvCxnSpPr>
            <a:stCxn id="353" idx="0"/>
          </p:cNvCxnSpPr>
          <p:nvPr/>
        </p:nvCxnSpPr>
        <p:spPr>
          <a:xfrm flipV="1">
            <a:off x="7110161" y="4295447"/>
            <a:ext cx="0"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a:stCxn id="376" idx="0"/>
          </p:cNvCxnSpPr>
          <p:nvPr/>
        </p:nvCxnSpPr>
        <p:spPr>
          <a:xfrm flipV="1">
            <a:off x="7865179" y="4295447"/>
            <a:ext cx="0"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65" name="Rectangle 364"/>
          <p:cNvSpPr/>
          <p:nvPr/>
        </p:nvSpPr>
        <p:spPr>
          <a:xfrm>
            <a:off x="8997706" y="3612443"/>
            <a:ext cx="2358175" cy="681812"/>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a:solidFill>
                <a:schemeClr val="tx1"/>
              </a:solidFill>
            </a:endParaRPr>
          </a:p>
        </p:txBody>
      </p:sp>
      <p:sp>
        <p:nvSpPr>
          <p:cNvPr id="366" name="TextBox 365"/>
          <p:cNvSpPr txBox="1"/>
          <p:nvPr/>
        </p:nvSpPr>
        <p:spPr>
          <a:xfrm>
            <a:off x="10787153" y="4140624"/>
            <a:ext cx="205850" cy="92333"/>
          </a:xfrm>
          <a:prstGeom prst="rect">
            <a:avLst/>
          </a:prstGeom>
          <a:noFill/>
        </p:spPr>
        <p:txBody>
          <a:bodyPr wrap="square" lIns="0" tIns="0" rIns="0" bIns="0" rtlCol="0" anchor="ctr">
            <a:spAutoFit/>
          </a:bodyPr>
          <a:lstStyle/>
          <a:p>
            <a:pPr algn="ctr"/>
            <a:r>
              <a:rPr lang="en-US" sz="600" dirty="0" smtClean="0"/>
              <a:t>VM5</a:t>
            </a:r>
          </a:p>
        </p:txBody>
      </p:sp>
      <p:sp>
        <p:nvSpPr>
          <p:cNvPr id="367" name="TextBox 366"/>
          <p:cNvSpPr txBox="1"/>
          <p:nvPr/>
        </p:nvSpPr>
        <p:spPr>
          <a:xfrm>
            <a:off x="9909894" y="3653920"/>
            <a:ext cx="533800" cy="123111"/>
          </a:xfrm>
          <a:prstGeom prst="rect">
            <a:avLst/>
          </a:prstGeom>
          <a:noFill/>
        </p:spPr>
        <p:txBody>
          <a:bodyPr wrap="none" lIns="0" tIns="0" rIns="0" bIns="0" rtlCol="0" anchor="ctr">
            <a:spAutoFit/>
          </a:bodyPr>
          <a:lstStyle/>
          <a:p>
            <a:pPr algn="ctr"/>
            <a:r>
              <a:rPr lang="en-US" sz="800" dirty="0" err="1" smtClean="0"/>
              <a:t>Datastore</a:t>
            </a:r>
            <a:r>
              <a:rPr lang="en-US" sz="800" dirty="0" smtClean="0"/>
              <a:t> 2</a:t>
            </a:r>
          </a:p>
        </p:txBody>
      </p:sp>
      <p:sp>
        <p:nvSpPr>
          <p:cNvPr id="368" name="TextBox 367"/>
          <p:cNvSpPr txBox="1"/>
          <p:nvPr/>
        </p:nvSpPr>
        <p:spPr>
          <a:xfrm>
            <a:off x="10055710" y="4127776"/>
            <a:ext cx="158698" cy="92333"/>
          </a:xfrm>
          <a:prstGeom prst="rect">
            <a:avLst/>
          </a:prstGeom>
          <a:noFill/>
        </p:spPr>
        <p:txBody>
          <a:bodyPr wrap="none" lIns="0" tIns="0" rIns="0" bIns="0" rtlCol="0" anchor="ctr">
            <a:spAutoFit/>
          </a:bodyPr>
          <a:lstStyle/>
          <a:p>
            <a:pPr algn="ctr"/>
            <a:r>
              <a:rPr lang="en-US" sz="600" dirty="0" smtClean="0"/>
              <a:t>VM4</a:t>
            </a:r>
          </a:p>
        </p:txBody>
      </p:sp>
      <p:pic>
        <p:nvPicPr>
          <p:cNvPr id="369" name="Picture 3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973" y="3872578"/>
            <a:ext cx="344174" cy="232751"/>
          </a:xfrm>
          <a:prstGeom prst="rect">
            <a:avLst/>
          </a:prstGeom>
        </p:spPr>
      </p:pic>
      <p:pic>
        <p:nvPicPr>
          <p:cNvPr id="370" name="Picture 3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991" y="3872578"/>
            <a:ext cx="344174" cy="232751"/>
          </a:xfrm>
          <a:prstGeom prst="rect">
            <a:avLst/>
          </a:prstGeom>
        </p:spPr>
      </p:pic>
      <p:sp>
        <p:nvSpPr>
          <p:cNvPr id="371" name="TextBox 370"/>
          <p:cNvSpPr txBox="1"/>
          <p:nvPr/>
        </p:nvSpPr>
        <p:spPr>
          <a:xfrm>
            <a:off x="9273199" y="4140624"/>
            <a:ext cx="210580" cy="92333"/>
          </a:xfrm>
          <a:prstGeom prst="rect">
            <a:avLst/>
          </a:prstGeom>
          <a:noFill/>
        </p:spPr>
        <p:txBody>
          <a:bodyPr wrap="square" lIns="0" tIns="0" rIns="0" bIns="0" rtlCol="0" anchor="ctr">
            <a:spAutoFit/>
          </a:bodyPr>
          <a:lstStyle/>
          <a:p>
            <a:pPr algn="ctr"/>
            <a:r>
              <a:rPr lang="en-US" sz="600" dirty="0" smtClean="0"/>
              <a:t>VM3</a:t>
            </a:r>
          </a:p>
        </p:txBody>
      </p:sp>
      <p:pic>
        <p:nvPicPr>
          <p:cNvPr id="372" name="Picture 3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402" y="3872578"/>
            <a:ext cx="344174" cy="232751"/>
          </a:xfrm>
          <a:prstGeom prst="rect">
            <a:avLst/>
          </a:prstGeom>
        </p:spPr>
      </p:pic>
      <p:cxnSp>
        <p:nvCxnSpPr>
          <p:cNvPr id="373" name="Straight Arrow Connector 372"/>
          <p:cNvCxnSpPr>
            <a:stCxn id="357" idx="0"/>
          </p:cNvCxnSpPr>
          <p:nvPr/>
        </p:nvCxnSpPr>
        <p:spPr>
          <a:xfrm flipV="1">
            <a:off x="9375215" y="4295447"/>
            <a:ext cx="1"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74" name="Straight Arrow Connector 373"/>
          <p:cNvCxnSpPr/>
          <p:nvPr/>
        </p:nvCxnSpPr>
        <p:spPr>
          <a:xfrm flipV="1">
            <a:off x="10129652" y="4300893"/>
            <a:ext cx="582" cy="571497"/>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75" name="Straight Arrow Connector 374"/>
          <p:cNvCxnSpPr>
            <a:stCxn id="361" idx="0"/>
          </p:cNvCxnSpPr>
          <p:nvPr/>
        </p:nvCxnSpPr>
        <p:spPr>
          <a:xfrm flipV="1">
            <a:off x="10885252" y="4298168"/>
            <a:ext cx="0" cy="579645"/>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76" name="Rectangle 375"/>
          <p:cNvSpPr/>
          <p:nvPr/>
        </p:nvSpPr>
        <p:spPr>
          <a:xfrm>
            <a:off x="7772059"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VM2</a:t>
            </a:r>
            <a:endParaRPr lang="en-US" sz="600" dirty="0">
              <a:solidFill>
                <a:schemeClr val="tx1"/>
              </a:solidFill>
            </a:endParaRPr>
          </a:p>
        </p:txBody>
      </p:sp>
      <p:sp>
        <p:nvSpPr>
          <p:cNvPr id="377" name="Rectangle 376"/>
          <p:cNvSpPr/>
          <p:nvPr/>
        </p:nvSpPr>
        <p:spPr>
          <a:xfrm>
            <a:off x="7017041"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VM1</a:t>
            </a:r>
            <a:endParaRPr lang="en-US" sz="600" dirty="0">
              <a:solidFill>
                <a:schemeClr val="tx1"/>
              </a:solidFill>
            </a:endParaRPr>
          </a:p>
        </p:txBody>
      </p:sp>
      <p:sp>
        <p:nvSpPr>
          <p:cNvPr id="378" name="Rectangle 377"/>
          <p:cNvSpPr/>
          <p:nvPr/>
        </p:nvSpPr>
        <p:spPr>
          <a:xfrm>
            <a:off x="9282095"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VM3</a:t>
            </a:r>
            <a:endParaRPr lang="en-US" sz="600" dirty="0">
              <a:solidFill>
                <a:schemeClr val="tx1"/>
              </a:solidFill>
            </a:endParaRPr>
          </a:p>
        </p:txBody>
      </p:sp>
      <p:sp>
        <p:nvSpPr>
          <p:cNvPr id="379" name="Rectangle 378"/>
          <p:cNvSpPr/>
          <p:nvPr/>
        </p:nvSpPr>
        <p:spPr>
          <a:xfrm>
            <a:off x="9659604"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381" name="Rectangle 380"/>
          <p:cNvSpPr/>
          <p:nvPr/>
        </p:nvSpPr>
        <p:spPr>
          <a:xfrm>
            <a:off x="6945611"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2" name="Rectangle 381"/>
          <p:cNvSpPr/>
          <p:nvPr/>
        </p:nvSpPr>
        <p:spPr>
          <a:xfrm>
            <a:off x="7222995"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3" name="Rectangle 382"/>
          <p:cNvSpPr/>
          <p:nvPr/>
        </p:nvSpPr>
        <p:spPr>
          <a:xfrm>
            <a:off x="7500378"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4" name="Rectangle 383"/>
          <p:cNvSpPr/>
          <p:nvPr/>
        </p:nvSpPr>
        <p:spPr>
          <a:xfrm>
            <a:off x="7777761"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5" name="Rectangle 384"/>
          <p:cNvSpPr/>
          <p:nvPr/>
        </p:nvSpPr>
        <p:spPr>
          <a:xfrm>
            <a:off x="8055145"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6" name="Rectangle 385"/>
          <p:cNvSpPr/>
          <p:nvPr/>
        </p:nvSpPr>
        <p:spPr>
          <a:xfrm>
            <a:off x="8332528"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7" name="Rectangle 386"/>
          <p:cNvSpPr/>
          <p:nvPr/>
        </p:nvSpPr>
        <p:spPr>
          <a:xfrm>
            <a:off x="8609911"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89" name="Rectangle 388"/>
          <p:cNvSpPr/>
          <p:nvPr/>
        </p:nvSpPr>
        <p:spPr>
          <a:xfrm>
            <a:off x="9584228"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0" name="Rectangle 389"/>
          <p:cNvSpPr/>
          <p:nvPr/>
        </p:nvSpPr>
        <p:spPr>
          <a:xfrm>
            <a:off x="9861611"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1" name="Rectangle 390"/>
          <p:cNvSpPr/>
          <p:nvPr/>
        </p:nvSpPr>
        <p:spPr>
          <a:xfrm>
            <a:off x="10138994"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2" name="Rectangle 391"/>
          <p:cNvSpPr/>
          <p:nvPr/>
        </p:nvSpPr>
        <p:spPr>
          <a:xfrm>
            <a:off x="10416378"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3" name="Rectangle 392"/>
          <p:cNvSpPr/>
          <p:nvPr/>
        </p:nvSpPr>
        <p:spPr>
          <a:xfrm>
            <a:off x="10693761"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4" name="Rectangle 393"/>
          <p:cNvSpPr/>
          <p:nvPr/>
        </p:nvSpPr>
        <p:spPr>
          <a:xfrm>
            <a:off x="10971145"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95" name="Rectangle 394"/>
          <p:cNvSpPr/>
          <p:nvPr/>
        </p:nvSpPr>
        <p:spPr>
          <a:xfrm>
            <a:off x="1124852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2" name="Content Placeholder 1"/>
          <p:cNvSpPr>
            <a:spLocks noGrp="1"/>
          </p:cNvSpPr>
          <p:nvPr>
            <p:ph sz="quarter" idx="14"/>
          </p:nvPr>
        </p:nvSpPr>
        <p:spPr>
          <a:xfrm>
            <a:off x="328613" y="859536"/>
            <a:ext cx="11430000" cy="701731"/>
          </a:xfrm>
        </p:spPr>
        <p:txBody>
          <a:bodyPr>
            <a:spAutoFit/>
          </a:bodyPr>
          <a:lstStyle/>
          <a:p>
            <a:r>
              <a:rPr lang="en-US" dirty="0" smtClean="0"/>
              <a:t>High-level </a:t>
            </a:r>
            <a:r>
              <a:rPr lang="en-US" dirty="0"/>
              <a:t>description of process</a:t>
            </a:r>
          </a:p>
          <a:p>
            <a:r>
              <a:rPr lang="en-US" dirty="0"/>
              <a:t>Move and remote backup are the same </a:t>
            </a:r>
            <a:r>
              <a:rPr lang="en-US" dirty="0" smtClean="0"/>
              <a:t>operation</a:t>
            </a:r>
            <a:endParaRPr lang="en-US" dirty="0"/>
          </a:p>
        </p:txBody>
      </p:sp>
      <p:sp>
        <p:nvSpPr>
          <p:cNvPr id="3" name="Title 2"/>
          <p:cNvSpPr>
            <a:spLocks noGrp="1"/>
          </p:cNvSpPr>
          <p:nvPr>
            <p:ph type="title"/>
          </p:nvPr>
        </p:nvSpPr>
        <p:spPr/>
        <p:txBody>
          <a:bodyPr/>
          <a:lstStyle/>
          <a:p>
            <a:r>
              <a:rPr lang="en-US" dirty="0"/>
              <a:t>Data migration</a:t>
            </a:r>
            <a:br>
              <a:rPr lang="en-US" dirty="0"/>
            </a:br>
            <a:endParaRPr lang="en-US" dirty="0"/>
          </a:p>
        </p:txBody>
      </p:sp>
      <p:sp>
        <p:nvSpPr>
          <p:cNvPr id="213" name="Rectangle 212"/>
          <p:cNvSpPr/>
          <p:nvPr/>
        </p:nvSpPr>
        <p:spPr>
          <a:xfrm>
            <a:off x="837248" y="4528523"/>
            <a:ext cx="4889347" cy="8046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89888" tIns="91440" rIns="91440" bIns="45720" numCol="1" spcCol="0" rtlCol="0" fromWordArt="0" anchor="t" anchorCtr="0" forceAA="0" compatLnSpc="1">
            <a:prstTxWarp prst="textNoShape">
              <a:avLst/>
            </a:prstTxWarp>
            <a:noAutofit/>
          </a:bodyPr>
          <a:lstStyle/>
          <a:p>
            <a:r>
              <a:rPr lang="en-US" sz="1000" dirty="0" smtClean="0">
                <a:solidFill>
                  <a:schemeClr val="tx1"/>
                </a:solidFill>
              </a:rPr>
              <a:t>Data Management Layer   </a:t>
            </a:r>
            <a:endParaRPr lang="en-US" sz="1000" dirty="0">
              <a:solidFill>
                <a:schemeClr val="tx1"/>
              </a:solidFill>
            </a:endParaRPr>
          </a:p>
        </p:txBody>
      </p:sp>
      <p:sp>
        <p:nvSpPr>
          <p:cNvPr id="214" name="Rectangle 213"/>
          <p:cNvSpPr/>
          <p:nvPr/>
        </p:nvSpPr>
        <p:spPr>
          <a:xfrm>
            <a:off x="878751" y="4843733"/>
            <a:ext cx="4806341" cy="25949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700" dirty="0" smtClean="0">
                <a:solidFill>
                  <a:schemeClr val="tx1"/>
                </a:solidFill>
              </a:rPr>
              <a:t>File System</a:t>
            </a:r>
            <a:endParaRPr lang="en-US" sz="700" dirty="0">
              <a:solidFill>
                <a:schemeClr val="tx1"/>
              </a:solidFill>
            </a:endParaRPr>
          </a:p>
        </p:txBody>
      </p:sp>
      <p:sp>
        <p:nvSpPr>
          <p:cNvPr id="215" name="Rectangle 214"/>
          <p:cNvSpPr/>
          <p:nvPr/>
        </p:nvSpPr>
        <p:spPr>
          <a:xfrm>
            <a:off x="4158878"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sp>
        <p:nvSpPr>
          <p:cNvPr id="216" name="Rectangle 215"/>
          <p:cNvSpPr/>
          <p:nvPr/>
        </p:nvSpPr>
        <p:spPr>
          <a:xfrm>
            <a:off x="2498063"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sp>
        <p:nvSpPr>
          <p:cNvPr id="217" name="Rectangle 216"/>
          <p:cNvSpPr/>
          <p:nvPr/>
        </p:nvSpPr>
        <p:spPr>
          <a:xfrm>
            <a:off x="837248" y="5453129"/>
            <a:ext cx="1567718" cy="193834"/>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rPr>
              <a:t>x86 </a:t>
            </a:r>
            <a:r>
              <a:rPr lang="en-US" sz="800" dirty="0" smtClean="0">
                <a:solidFill>
                  <a:schemeClr val="tx1"/>
                </a:solidFill>
              </a:rPr>
              <a:t>platform</a:t>
            </a:r>
            <a:endParaRPr lang="en-US" sz="800" dirty="0">
              <a:solidFill>
                <a:schemeClr val="tx1"/>
              </a:solidFill>
            </a:endParaRPr>
          </a:p>
        </p:txBody>
      </p:sp>
      <p:cxnSp>
        <p:nvCxnSpPr>
          <p:cNvPr id="255" name="Straight Connector 254"/>
          <p:cNvCxnSpPr/>
          <p:nvPr/>
        </p:nvCxnSpPr>
        <p:spPr>
          <a:xfrm>
            <a:off x="763158" y="2733662"/>
            <a:ext cx="5032771" cy="0"/>
          </a:xfrm>
          <a:prstGeom prst="line">
            <a:avLst/>
          </a:prstGeom>
          <a:ln w="12700">
            <a:solidFill>
              <a:srgbClr val="2DA7DF"/>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763158" y="2907677"/>
            <a:ext cx="5032771" cy="0"/>
          </a:xfrm>
          <a:prstGeom prst="line">
            <a:avLst/>
          </a:prstGeom>
          <a:ln w="12700">
            <a:solidFill>
              <a:srgbClr val="2DA7DF"/>
            </a:solidFill>
            <a:prstDash val="dash"/>
          </a:ln>
          <a:effectLst/>
        </p:spPr>
        <p:style>
          <a:lnRef idx="2">
            <a:schemeClr val="accent1"/>
          </a:lnRef>
          <a:fillRef idx="0">
            <a:schemeClr val="accent1"/>
          </a:fillRef>
          <a:effectRef idx="1">
            <a:schemeClr val="accent1"/>
          </a:effectRef>
          <a:fontRef idx="minor">
            <a:schemeClr val="tx1"/>
          </a:fontRef>
        </p:style>
      </p:cxnSp>
      <p:sp>
        <p:nvSpPr>
          <p:cNvPr id="257" name="Rectangle 256"/>
          <p:cNvSpPr/>
          <p:nvPr/>
        </p:nvSpPr>
        <p:spPr>
          <a:xfrm>
            <a:off x="837248"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258" name="Rectangle 257"/>
          <p:cNvSpPr/>
          <p:nvPr/>
        </p:nvSpPr>
        <p:spPr>
          <a:xfrm>
            <a:off x="4158878"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259" name="Rectangle 258"/>
          <p:cNvSpPr/>
          <p:nvPr/>
        </p:nvSpPr>
        <p:spPr>
          <a:xfrm>
            <a:off x="2498063" y="2756314"/>
            <a:ext cx="1567718" cy="12488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rPr>
              <a:t>Hypervisor</a:t>
            </a:r>
            <a:endParaRPr lang="en-US" sz="700" dirty="0">
              <a:solidFill>
                <a:schemeClr val="bg1"/>
              </a:solidFill>
            </a:endParaRPr>
          </a:p>
        </p:txBody>
      </p:sp>
      <p:sp>
        <p:nvSpPr>
          <p:cNvPr id="260" name="Rectangle 259"/>
          <p:cNvSpPr/>
          <p:nvPr/>
        </p:nvSpPr>
        <p:spPr>
          <a:xfrm>
            <a:off x="837248" y="3292790"/>
            <a:ext cx="4889347" cy="11601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000" dirty="0">
                <a:solidFill>
                  <a:schemeClr val="tx1"/>
                </a:solidFill>
              </a:rPr>
              <a:t>Presentation </a:t>
            </a:r>
            <a:r>
              <a:rPr lang="en-US" sz="1000" dirty="0" smtClean="0">
                <a:solidFill>
                  <a:schemeClr val="tx1"/>
                </a:solidFill>
              </a:rPr>
              <a:t>Layer</a:t>
            </a:r>
            <a:endParaRPr lang="en-US" sz="1000" dirty="0">
              <a:solidFill>
                <a:schemeClr val="tx1"/>
              </a:solidFill>
            </a:endParaRPr>
          </a:p>
        </p:txBody>
      </p:sp>
      <p:sp>
        <p:nvSpPr>
          <p:cNvPr id="261" name="Rectangle 260"/>
          <p:cNvSpPr/>
          <p:nvPr/>
        </p:nvSpPr>
        <p:spPr>
          <a:xfrm>
            <a:off x="926421" y="3612443"/>
            <a:ext cx="1696276" cy="681812"/>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a:solidFill>
                <a:schemeClr val="tx1"/>
              </a:solidFill>
            </a:endParaRPr>
          </a:p>
        </p:txBody>
      </p:sp>
      <p:sp>
        <p:nvSpPr>
          <p:cNvPr id="262" name="TextBox 261"/>
          <p:cNvSpPr txBox="1"/>
          <p:nvPr/>
        </p:nvSpPr>
        <p:spPr>
          <a:xfrm>
            <a:off x="1301202" y="4140624"/>
            <a:ext cx="201346" cy="92333"/>
          </a:xfrm>
          <a:prstGeom prst="rect">
            <a:avLst/>
          </a:prstGeom>
          <a:noFill/>
        </p:spPr>
        <p:txBody>
          <a:bodyPr wrap="square" lIns="0" tIns="0" rIns="0" bIns="0" rtlCol="0" anchor="ctr">
            <a:spAutoFit/>
          </a:bodyPr>
          <a:lstStyle/>
          <a:p>
            <a:pPr algn="ctr"/>
            <a:r>
              <a:rPr lang="en-US" sz="600" dirty="0" smtClean="0"/>
              <a:t>VM1</a:t>
            </a:r>
          </a:p>
        </p:txBody>
      </p:sp>
      <p:sp>
        <p:nvSpPr>
          <p:cNvPr id="263" name="TextBox 262"/>
          <p:cNvSpPr txBox="1"/>
          <p:nvPr/>
        </p:nvSpPr>
        <p:spPr>
          <a:xfrm>
            <a:off x="1507658" y="3653920"/>
            <a:ext cx="533800" cy="123111"/>
          </a:xfrm>
          <a:prstGeom prst="rect">
            <a:avLst/>
          </a:prstGeom>
          <a:noFill/>
        </p:spPr>
        <p:txBody>
          <a:bodyPr wrap="none" lIns="0" tIns="0" rIns="0" bIns="0" rtlCol="0" anchor="ctr">
            <a:spAutoFit/>
          </a:bodyPr>
          <a:lstStyle/>
          <a:p>
            <a:pPr algn="ctr"/>
            <a:r>
              <a:rPr lang="en-US" sz="800" dirty="0" err="1" smtClean="0"/>
              <a:t>Datastore</a:t>
            </a:r>
            <a:r>
              <a:rPr lang="en-US" sz="800" dirty="0" smtClean="0"/>
              <a:t> </a:t>
            </a:r>
            <a:r>
              <a:rPr lang="en-US" sz="800" dirty="0"/>
              <a:t>1</a:t>
            </a:r>
            <a:endParaRPr lang="en-US" sz="800" dirty="0" smtClean="0"/>
          </a:p>
        </p:txBody>
      </p:sp>
      <p:pic>
        <p:nvPicPr>
          <p:cNvPr id="264" name="Picture 2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88" y="3872578"/>
            <a:ext cx="344174" cy="232751"/>
          </a:xfrm>
          <a:prstGeom prst="rect">
            <a:avLst/>
          </a:prstGeom>
        </p:spPr>
      </p:pic>
      <p:sp>
        <p:nvSpPr>
          <p:cNvPr id="266" name="TextBox 265"/>
          <p:cNvSpPr txBox="1"/>
          <p:nvPr/>
        </p:nvSpPr>
        <p:spPr>
          <a:xfrm>
            <a:off x="2077544" y="4127776"/>
            <a:ext cx="158698" cy="92333"/>
          </a:xfrm>
          <a:prstGeom prst="rect">
            <a:avLst/>
          </a:prstGeom>
          <a:noFill/>
        </p:spPr>
        <p:txBody>
          <a:bodyPr wrap="none" lIns="0" tIns="0" rIns="0" bIns="0" rtlCol="0" anchor="ctr">
            <a:spAutoFit/>
          </a:bodyPr>
          <a:lstStyle/>
          <a:p>
            <a:pPr algn="ctr"/>
            <a:r>
              <a:rPr lang="en-US" sz="600" dirty="0" smtClean="0"/>
              <a:t>VM2</a:t>
            </a:r>
          </a:p>
        </p:txBody>
      </p:sp>
      <p:pic>
        <p:nvPicPr>
          <p:cNvPr id="267" name="Picture 2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807" y="3872578"/>
            <a:ext cx="344174" cy="232751"/>
          </a:xfrm>
          <a:prstGeom prst="rect">
            <a:avLst/>
          </a:prstGeom>
        </p:spPr>
      </p:pic>
      <p:sp>
        <p:nvSpPr>
          <p:cNvPr id="268" name="Rectangle 267"/>
          <p:cNvSpPr/>
          <p:nvPr/>
        </p:nvSpPr>
        <p:spPr>
          <a:xfrm>
            <a:off x="926421"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69" name="Rectangle 268"/>
          <p:cNvSpPr/>
          <p:nvPr/>
        </p:nvSpPr>
        <p:spPr>
          <a:xfrm>
            <a:off x="878751" y="5149219"/>
            <a:ext cx="4806341" cy="1492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700" dirty="0" smtClean="0">
                <a:solidFill>
                  <a:schemeClr val="tx1"/>
                </a:solidFill>
              </a:rPr>
              <a:t>Object Store</a:t>
            </a:r>
            <a:endParaRPr lang="en-US" sz="700" dirty="0">
              <a:solidFill>
                <a:schemeClr val="tx1"/>
              </a:solidFill>
            </a:endParaRPr>
          </a:p>
        </p:txBody>
      </p:sp>
      <p:sp>
        <p:nvSpPr>
          <p:cNvPr id="270" name="Rectangle 269"/>
          <p:cNvSpPr/>
          <p:nvPr/>
        </p:nvSpPr>
        <p:spPr>
          <a:xfrm>
            <a:off x="1303930"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VM1</a:t>
            </a:r>
            <a:endParaRPr lang="en-US" sz="600" dirty="0">
              <a:solidFill>
                <a:schemeClr val="tx1"/>
              </a:solidFill>
            </a:endParaRPr>
          </a:p>
        </p:txBody>
      </p:sp>
      <p:sp>
        <p:nvSpPr>
          <p:cNvPr id="271" name="Rectangle 270"/>
          <p:cNvSpPr/>
          <p:nvPr/>
        </p:nvSpPr>
        <p:spPr>
          <a:xfrm>
            <a:off x="1681439"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72" name="Rectangle 271"/>
          <p:cNvSpPr/>
          <p:nvPr/>
        </p:nvSpPr>
        <p:spPr>
          <a:xfrm>
            <a:off x="2436457"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73" name="Rectangle 272"/>
          <p:cNvSpPr/>
          <p:nvPr/>
        </p:nvSpPr>
        <p:spPr>
          <a:xfrm>
            <a:off x="2813966"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74" name="Rectangle 273"/>
          <p:cNvSpPr/>
          <p:nvPr/>
        </p:nvSpPr>
        <p:spPr>
          <a:xfrm>
            <a:off x="3568984"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VM3</a:t>
            </a:r>
            <a:endParaRPr lang="en-US" sz="600" dirty="0">
              <a:solidFill>
                <a:schemeClr val="tx1"/>
              </a:solidFill>
            </a:endParaRPr>
          </a:p>
        </p:txBody>
      </p:sp>
      <p:sp>
        <p:nvSpPr>
          <p:cNvPr id="275" name="Rectangle 274"/>
          <p:cNvSpPr/>
          <p:nvPr/>
        </p:nvSpPr>
        <p:spPr>
          <a:xfrm>
            <a:off x="3946493"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76" name="Rectangle 275"/>
          <p:cNvSpPr/>
          <p:nvPr/>
        </p:nvSpPr>
        <p:spPr>
          <a:xfrm>
            <a:off x="4324003"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VM4</a:t>
            </a:r>
            <a:endParaRPr lang="en-US" sz="600" dirty="0">
              <a:solidFill>
                <a:schemeClr val="tx1"/>
              </a:solidFill>
            </a:endParaRPr>
          </a:p>
        </p:txBody>
      </p:sp>
      <p:sp>
        <p:nvSpPr>
          <p:cNvPr id="277" name="Rectangle 276"/>
          <p:cNvSpPr/>
          <p:nvPr/>
        </p:nvSpPr>
        <p:spPr>
          <a:xfrm>
            <a:off x="4701512"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78" name="Rectangle 277"/>
          <p:cNvSpPr/>
          <p:nvPr/>
        </p:nvSpPr>
        <p:spPr>
          <a:xfrm>
            <a:off x="5079021"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VM5</a:t>
            </a:r>
            <a:endParaRPr lang="en-US" sz="600" dirty="0">
              <a:solidFill>
                <a:schemeClr val="tx1"/>
              </a:solidFill>
            </a:endParaRPr>
          </a:p>
        </p:txBody>
      </p:sp>
      <p:sp>
        <p:nvSpPr>
          <p:cNvPr id="279" name="Rectangle 278"/>
          <p:cNvSpPr/>
          <p:nvPr/>
        </p:nvSpPr>
        <p:spPr>
          <a:xfrm>
            <a:off x="5456530"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cxnSp>
        <p:nvCxnSpPr>
          <p:cNvPr id="280" name="Straight Arrow Connector 279"/>
          <p:cNvCxnSpPr>
            <a:stCxn id="270" idx="0"/>
          </p:cNvCxnSpPr>
          <p:nvPr/>
        </p:nvCxnSpPr>
        <p:spPr>
          <a:xfrm flipV="1">
            <a:off x="1397050" y="4295447"/>
            <a:ext cx="0"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81" name="Straight Arrow Connector 280"/>
          <p:cNvCxnSpPr>
            <a:stCxn id="294" idx="0"/>
          </p:cNvCxnSpPr>
          <p:nvPr/>
        </p:nvCxnSpPr>
        <p:spPr>
          <a:xfrm flipV="1">
            <a:off x="2152068" y="4295447"/>
            <a:ext cx="0"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2" name="Rectangle 281"/>
          <p:cNvSpPr/>
          <p:nvPr/>
        </p:nvSpPr>
        <p:spPr>
          <a:xfrm>
            <a:off x="3284595" y="3612443"/>
            <a:ext cx="2358175" cy="681812"/>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a:solidFill>
                <a:schemeClr val="tx1"/>
              </a:solidFill>
            </a:endParaRPr>
          </a:p>
        </p:txBody>
      </p:sp>
      <p:sp>
        <p:nvSpPr>
          <p:cNvPr id="283" name="TextBox 282"/>
          <p:cNvSpPr txBox="1"/>
          <p:nvPr/>
        </p:nvSpPr>
        <p:spPr>
          <a:xfrm>
            <a:off x="5074042" y="4140624"/>
            <a:ext cx="205850" cy="92333"/>
          </a:xfrm>
          <a:prstGeom prst="rect">
            <a:avLst/>
          </a:prstGeom>
          <a:noFill/>
        </p:spPr>
        <p:txBody>
          <a:bodyPr wrap="square" lIns="0" tIns="0" rIns="0" bIns="0" rtlCol="0" anchor="ctr">
            <a:spAutoFit/>
          </a:bodyPr>
          <a:lstStyle/>
          <a:p>
            <a:pPr algn="ctr"/>
            <a:r>
              <a:rPr lang="en-US" sz="600" dirty="0" smtClean="0"/>
              <a:t>VM5</a:t>
            </a:r>
          </a:p>
        </p:txBody>
      </p:sp>
      <p:sp>
        <p:nvSpPr>
          <p:cNvPr id="284" name="TextBox 283"/>
          <p:cNvSpPr txBox="1"/>
          <p:nvPr/>
        </p:nvSpPr>
        <p:spPr>
          <a:xfrm>
            <a:off x="4196783" y="3653920"/>
            <a:ext cx="533800" cy="123111"/>
          </a:xfrm>
          <a:prstGeom prst="rect">
            <a:avLst/>
          </a:prstGeom>
          <a:noFill/>
        </p:spPr>
        <p:txBody>
          <a:bodyPr wrap="none" lIns="0" tIns="0" rIns="0" bIns="0" rtlCol="0" anchor="ctr">
            <a:spAutoFit/>
          </a:bodyPr>
          <a:lstStyle/>
          <a:p>
            <a:pPr algn="ctr"/>
            <a:r>
              <a:rPr lang="en-US" sz="800" dirty="0" err="1" smtClean="0"/>
              <a:t>Datastore</a:t>
            </a:r>
            <a:r>
              <a:rPr lang="en-US" sz="800" dirty="0" smtClean="0"/>
              <a:t> 2</a:t>
            </a:r>
          </a:p>
        </p:txBody>
      </p:sp>
      <p:sp>
        <p:nvSpPr>
          <p:cNvPr id="286" name="TextBox 285"/>
          <p:cNvSpPr txBox="1"/>
          <p:nvPr/>
        </p:nvSpPr>
        <p:spPr>
          <a:xfrm>
            <a:off x="4342599" y="4127776"/>
            <a:ext cx="158698" cy="92333"/>
          </a:xfrm>
          <a:prstGeom prst="rect">
            <a:avLst/>
          </a:prstGeom>
          <a:noFill/>
        </p:spPr>
        <p:txBody>
          <a:bodyPr wrap="none" lIns="0" tIns="0" rIns="0" bIns="0" rtlCol="0" anchor="ctr">
            <a:spAutoFit/>
          </a:bodyPr>
          <a:lstStyle/>
          <a:p>
            <a:pPr algn="ctr"/>
            <a:r>
              <a:rPr lang="en-US" sz="600" dirty="0" smtClean="0"/>
              <a:t>VM4</a:t>
            </a:r>
          </a:p>
        </p:txBody>
      </p:sp>
      <p:pic>
        <p:nvPicPr>
          <p:cNvPr id="287" name="Picture 2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862" y="3872578"/>
            <a:ext cx="344174" cy="232751"/>
          </a:xfrm>
          <a:prstGeom prst="rect">
            <a:avLst/>
          </a:prstGeom>
        </p:spPr>
      </p:pic>
      <p:pic>
        <p:nvPicPr>
          <p:cNvPr id="288" name="Picture 2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880" y="3872578"/>
            <a:ext cx="344174" cy="232751"/>
          </a:xfrm>
          <a:prstGeom prst="rect">
            <a:avLst/>
          </a:prstGeom>
        </p:spPr>
      </p:pic>
      <p:sp>
        <p:nvSpPr>
          <p:cNvPr id="289" name="TextBox 288"/>
          <p:cNvSpPr txBox="1"/>
          <p:nvPr/>
        </p:nvSpPr>
        <p:spPr>
          <a:xfrm>
            <a:off x="3560088" y="4140624"/>
            <a:ext cx="210580" cy="92333"/>
          </a:xfrm>
          <a:prstGeom prst="rect">
            <a:avLst/>
          </a:prstGeom>
          <a:noFill/>
        </p:spPr>
        <p:txBody>
          <a:bodyPr wrap="square" lIns="0" tIns="0" rIns="0" bIns="0" rtlCol="0" anchor="ctr">
            <a:spAutoFit/>
          </a:bodyPr>
          <a:lstStyle/>
          <a:p>
            <a:pPr algn="ctr"/>
            <a:r>
              <a:rPr lang="en-US" sz="600" dirty="0" smtClean="0"/>
              <a:t>VM3</a:t>
            </a:r>
          </a:p>
        </p:txBody>
      </p:sp>
      <p:pic>
        <p:nvPicPr>
          <p:cNvPr id="290" name="Picture 2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291" y="3872578"/>
            <a:ext cx="344174" cy="232751"/>
          </a:xfrm>
          <a:prstGeom prst="rect">
            <a:avLst/>
          </a:prstGeom>
        </p:spPr>
      </p:pic>
      <p:cxnSp>
        <p:nvCxnSpPr>
          <p:cNvPr id="291" name="Straight Arrow Connector 290"/>
          <p:cNvCxnSpPr>
            <a:stCxn id="274" idx="0"/>
          </p:cNvCxnSpPr>
          <p:nvPr/>
        </p:nvCxnSpPr>
        <p:spPr>
          <a:xfrm flipV="1">
            <a:off x="3662104" y="4295447"/>
            <a:ext cx="1" cy="582366"/>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flipV="1">
            <a:off x="4416541" y="4300893"/>
            <a:ext cx="582" cy="571497"/>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a:stCxn id="278" idx="0"/>
          </p:cNvCxnSpPr>
          <p:nvPr/>
        </p:nvCxnSpPr>
        <p:spPr>
          <a:xfrm flipV="1">
            <a:off x="5172141" y="4298168"/>
            <a:ext cx="0" cy="579645"/>
          </a:xfrm>
          <a:prstGeom prst="straightConnector1">
            <a:avLst/>
          </a:prstGeom>
          <a:ln w="19050">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4" name="Rectangle 293"/>
          <p:cNvSpPr/>
          <p:nvPr/>
        </p:nvSpPr>
        <p:spPr>
          <a:xfrm>
            <a:off x="2058948"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VM2</a:t>
            </a:r>
            <a:endParaRPr lang="en-US" sz="600" dirty="0">
              <a:solidFill>
                <a:schemeClr val="tx1"/>
              </a:solidFill>
            </a:endParaRPr>
          </a:p>
        </p:txBody>
      </p:sp>
      <p:sp>
        <p:nvSpPr>
          <p:cNvPr id="295" name="Rectangle 294"/>
          <p:cNvSpPr/>
          <p:nvPr/>
        </p:nvSpPr>
        <p:spPr>
          <a:xfrm>
            <a:off x="1303930"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VM1</a:t>
            </a:r>
            <a:endParaRPr lang="en-US" sz="600" dirty="0">
              <a:solidFill>
                <a:schemeClr val="tx1"/>
              </a:solidFill>
            </a:endParaRPr>
          </a:p>
        </p:txBody>
      </p:sp>
      <p:sp>
        <p:nvSpPr>
          <p:cNvPr id="296" name="Rectangle 295"/>
          <p:cNvSpPr/>
          <p:nvPr/>
        </p:nvSpPr>
        <p:spPr>
          <a:xfrm>
            <a:off x="3568984"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VM3</a:t>
            </a:r>
            <a:endParaRPr lang="en-US" sz="600" dirty="0">
              <a:solidFill>
                <a:schemeClr val="tx1"/>
              </a:solidFill>
            </a:endParaRPr>
          </a:p>
        </p:txBody>
      </p:sp>
      <p:sp>
        <p:nvSpPr>
          <p:cNvPr id="297" name="Rectangle 296"/>
          <p:cNvSpPr/>
          <p:nvPr/>
        </p:nvSpPr>
        <p:spPr>
          <a:xfrm>
            <a:off x="3946493"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600" dirty="0">
              <a:solidFill>
                <a:schemeClr val="tx1"/>
              </a:solidFill>
            </a:endParaRPr>
          </a:p>
        </p:txBody>
      </p:sp>
      <p:sp>
        <p:nvSpPr>
          <p:cNvPr id="298" name="Rectangle 297"/>
          <p:cNvSpPr/>
          <p:nvPr/>
        </p:nvSpPr>
        <p:spPr>
          <a:xfrm>
            <a:off x="95511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299" name="Rectangle 298"/>
          <p:cNvSpPr/>
          <p:nvPr/>
        </p:nvSpPr>
        <p:spPr>
          <a:xfrm>
            <a:off x="123250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0" name="Rectangle 299"/>
          <p:cNvSpPr/>
          <p:nvPr/>
        </p:nvSpPr>
        <p:spPr>
          <a:xfrm>
            <a:off x="1509884"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1" name="Rectangle 300"/>
          <p:cNvSpPr/>
          <p:nvPr/>
        </p:nvSpPr>
        <p:spPr>
          <a:xfrm>
            <a:off x="178726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2" name="Rectangle 301"/>
          <p:cNvSpPr/>
          <p:nvPr/>
        </p:nvSpPr>
        <p:spPr>
          <a:xfrm>
            <a:off x="206465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3" name="Rectangle 302"/>
          <p:cNvSpPr/>
          <p:nvPr/>
        </p:nvSpPr>
        <p:spPr>
          <a:xfrm>
            <a:off x="2342034"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4" name="Rectangle 303"/>
          <p:cNvSpPr/>
          <p:nvPr/>
        </p:nvSpPr>
        <p:spPr>
          <a:xfrm>
            <a:off x="261941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5" name="Rectangle 304"/>
          <p:cNvSpPr/>
          <p:nvPr/>
        </p:nvSpPr>
        <p:spPr>
          <a:xfrm>
            <a:off x="289680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7" name="Rectangle 306"/>
          <p:cNvSpPr/>
          <p:nvPr/>
        </p:nvSpPr>
        <p:spPr>
          <a:xfrm>
            <a:off x="387111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8" name="Rectangle 307"/>
          <p:cNvSpPr/>
          <p:nvPr/>
        </p:nvSpPr>
        <p:spPr>
          <a:xfrm>
            <a:off x="414850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9" name="Rectangle 308"/>
          <p:cNvSpPr/>
          <p:nvPr/>
        </p:nvSpPr>
        <p:spPr>
          <a:xfrm>
            <a:off x="4425883"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10" name="Rectangle 309"/>
          <p:cNvSpPr/>
          <p:nvPr/>
        </p:nvSpPr>
        <p:spPr>
          <a:xfrm>
            <a:off x="4703267"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11" name="Rectangle 310"/>
          <p:cNvSpPr/>
          <p:nvPr/>
        </p:nvSpPr>
        <p:spPr>
          <a:xfrm>
            <a:off x="498065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12" name="Rectangle 311"/>
          <p:cNvSpPr/>
          <p:nvPr/>
        </p:nvSpPr>
        <p:spPr>
          <a:xfrm>
            <a:off x="5258034"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13" name="Rectangle 312"/>
          <p:cNvSpPr/>
          <p:nvPr/>
        </p:nvSpPr>
        <p:spPr>
          <a:xfrm>
            <a:off x="5535416"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423" name="TextBox 422"/>
          <p:cNvSpPr txBox="1"/>
          <p:nvPr/>
        </p:nvSpPr>
        <p:spPr>
          <a:xfrm>
            <a:off x="5172141" y="2989038"/>
            <a:ext cx="2041393" cy="276999"/>
          </a:xfrm>
          <a:prstGeom prst="rect">
            <a:avLst/>
          </a:prstGeom>
          <a:solidFill>
            <a:srgbClr val="929497"/>
          </a:solidFill>
        </p:spPr>
        <p:txBody>
          <a:bodyPr wrap="none" rtlCol="0">
            <a:spAutoFit/>
          </a:bodyPr>
          <a:lstStyle/>
          <a:p>
            <a:pPr algn="ctr"/>
            <a:r>
              <a:rPr lang="en-US" sz="1200" dirty="0">
                <a:solidFill>
                  <a:schemeClr val="bg1"/>
                </a:solidFill>
              </a:rPr>
              <a:t>Data Virtualization </a:t>
            </a:r>
            <a:r>
              <a:rPr lang="en-US" sz="1200" dirty="0" smtClean="0">
                <a:solidFill>
                  <a:schemeClr val="bg1"/>
                </a:solidFill>
              </a:rPr>
              <a:t>Platform</a:t>
            </a:r>
            <a:endParaRPr lang="en-US" sz="1200" dirty="0">
              <a:solidFill>
                <a:schemeClr val="bg1"/>
              </a:solidFill>
            </a:endParaRPr>
          </a:p>
        </p:txBody>
      </p:sp>
      <p:sp>
        <p:nvSpPr>
          <p:cNvPr id="202" name="Rectangle 201"/>
          <p:cNvSpPr/>
          <p:nvPr/>
        </p:nvSpPr>
        <p:spPr>
          <a:xfrm>
            <a:off x="4324003" y="4877813"/>
            <a:ext cx="186240" cy="18486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smtClean="0">
                <a:solidFill>
                  <a:schemeClr val="tx1"/>
                </a:solidFill>
              </a:rPr>
              <a:t>VM4</a:t>
            </a:r>
            <a:endParaRPr lang="en-US" sz="600" dirty="0">
              <a:solidFill>
                <a:schemeClr val="tx1"/>
              </a:solidFill>
            </a:endParaRPr>
          </a:p>
        </p:txBody>
      </p:sp>
      <p:sp>
        <p:nvSpPr>
          <p:cNvPr id="203" name="Rectangle 202"/>
          <p:cNvSpPr/>
          <p:nvPr/>
        </p:nvSpPr>
        <p:spPr>
          <a:xfrm>
            <a:off x="3593733"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306" name="Rectangle 305"/>
          <p:cNvSpPr/>
          <p:nvPr/>
        </p:nvSpPr>
        <p:spPr>
          <a:xfrm>
            <a:off x="3593733"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sp>
        <p:nvSpPr>
          <p:cNvPr id="204" name="Rectangle 203"/>
          <p:cNvSpPr/>
          <p:nvPr/>
        </p:nvSpPr>
        <p:spPr>
          <a:xfrm>
            <a:off x="2064650" y="5189098"/>
            <a:ext cx="66737" cy="6624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00" dirty="0">
              <a:solidFill>
                <a:schemeClr val="tx1"/>
              </a:solidFill>
            </a:endParaRPr>
          </a:p>
        </p:txBody>
      </p:sp>
      <p:grpSp>
        <p:nvGrpSpPr>
          <p:cNvPr id="4" name="Group 3"/>
          <p:cNvGrpSpPr/>
          <p:nvPr/>
        </p:nvGrpSpPr>
        <p:grpSpPr>
          <a:xfrm>
            <a:off x="1033133" y="2379654"/>
            <a:ext cx="1175948" cy="288366"/>
            <a:chOff x="1041248" y="2379654"/>
            <a:chExt cx="1175948" cy="288366"/>
          </a:xfrm>
        </p:grpSpPr>
        <p:sp>
          <p:nvSpPr>
            <p:cNvPr id="205" name="Rounded Rectangle 204"/>
            <p:cNvSpPr/>
            <p:nvPr/>
          </p:nvSpPr>
          <p:spPr>
            <a:xfrm>
              <a:off x="1041248"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VM1</a:t>
              </a:r>
              <a:endParaRPr lang="en-US" sz="800" dirty="0">
                <a:solidFill>
                  <a:schemeClr val="tx1"/>
                </a:solidFill>
              </a:endParaRPr>
            </a:p>
          </p:txBody>
        </p:sp>
        <p:sp>
          <p:nvSpPr>
            <p:cNvPr id="206" name="Rounded Rectangle 205"/>
            <p:cNvSpPr/>
            <p:nvPr/>
          </p:nvSpPr>
          <p:spPr>
            <a:xfrm>
              <a:off x="1715192"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VM2</a:t>
              </a:r>
              <a:endParaRPr lang="en-US" sz="800" dirty="0">
                <a:solidFill>
                  <a:schemeClr val="tx1"/>
                </a:solidFill>
              </a:endParaRPr>
            </a:p>
          </p:txBody>
        </p:sp>
      </p:grpSp>
      <p:sp>
        <p:nvSpPr>
          <p:cNvPr id="209" name="Rounded Rectangle 208"/>
          <p:cNvSpPr/>
          <p:nvPr/>
        </p:nvSpPr>
        <p:spPr>
          <a:xfrm>
            <a:off x="4691735"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VM5</a:t>
            </a:r>
            <a:endParaRPr lang="en-US" sz="800" dirty="0">
              <a:solidFill>
                <a:schemeClr val="tx1"/>
              </a:solidFill>
            </a:endParaRPr>
          </a:p>
        </p:txBody>
      </p:sp>
      <p:grpSp>
        <p:nvGrpSpPr>
          <p:cNvPr id="210" name="Group 209"/>
          <p:cNvGrpSpPr/>
          <p:nvPr/>
        </p:nvGrpSpPr>
        <p:grpSpPr>
          <a:xfrm>
            <a:off x="2693948" y="2379654"/>
            <a:ext cx="1175948" cy="288366"/>
            <a:chOff x="1041248" y="2379654"/>
            <a:chExt cx="1175948" cy="288366"/>
          </a:xfrm>
        </p:grpSpPr>
        <p:sp>
          <p:nvSpPr>
            <p:cNvPr id="211" name="Rounded Rectangle 210"/>
            <p:cNvSpPr/>
            <p:nvPr/>
          </p:nvSpPr>
          <p:spPr>
            <a:xfrm>
              <a:off x="1041248"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VM3</a:t>
              </a:r>
              <a:endParaRPr lang="en-US" sz="800" dirty="0">
                <a:solidFill>
                  <a:schemeClr val="tx1"/>
                </a:solidFill>
              </a:endParaRPr>
            </a:p>
          </p:txBody>
        </p:sp>
        <p:sp>
          <p:nvSpPr>
            <p:cNvPr id="212" name="Rounded Rectangle 211"/>
            <p:cNvSpPr/>
            <p:nvPr/>
          </p:nvSpPr>
          <p:spPr>
            <a:xfrm>
              <a:off x="1715192"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VM4</a:t>
              </a:r>
              <a:endParaRPr lang="en-US" sz="800" dirty="0">
                <a:solidFill>
                  <a:schemeClr val="tx1"/>
                </a:solidFill>
              </a:endParaRPr>
            </a:p>
          </p:txBody>
        </p:sp>
      </p:grpSp>
      <p:grpSp>
        <p:nvGrpSpPr>
          <p:cNvPr id="225" name="Group 224"/>
          <p:cNvGrpSpPr/>
          <p:nvPr/>
        </p:nvGrpSpPr>
        <p:grpSpPr>
          <a:xfrm>
            <a:off x="6746244" y="2379654"/>
            <a:ext cx="1175948" cy="288366"/>
            <a:chOff x="1041248" y="2379654"/>
            <a:chExt cx="1175948" cy="288366"/>
          </a:xfrm>
        </p:grpSpPr>
        <p:sp>
          <p:nvSpPr>
            <p:cNvPr id="240" name="Rounded Rectangle 239"/>
            <p:cNvSpPr/>
            <p:nvPr/>
          </p:nvSpPr>
          <p:spPr>
            <a:xfrm>
              <a:off x="1041248"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VM1</a:t>
              </a:r>
              <a:endParaRPr lang="en-US" sz="800" dirty="0">
                <a:solidFill>
                  <a:schemeClr val="tx1"/>
                </a:solidFill>
              </a:endParaRPr>
            </a:p>
          </p:txBody>
        </p:sp>
        <p:sp>
          <p:nvSpPr>
            <p:cNvPr id="265" name="Rounded Rectangle 264"/>
            <p:cNvSpPr/>
            <p:nvPr/>
          </p:nvSpPr>
          <p:spPr>
            <a:xfrm>
              <a:off x="1715192"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VM2</a:t>
              </a:r>
              <a:endParaRPr lang="en-US" sz="800" dirty="0">
                <a:solidFill>
                  <a:schemeClr val="tx1"/>
                </a:solidFill>
              </a:endParaRPr>
            </a:p>
          </p:txBody>
        </p:sp>
      </p:grpSp>
      <p:sp>
        <p:nvSpPr>
          <p:cNvPr id="285" name="Rounded Rectangle 284"/>
          <p:cNvSpPr/>
          <p:nvPr/>
        </p:nvSpPr>
        <p:spPr>
          <a:xfrm>
            <a:off x="10404846"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VM5</a:t>
            </a:r>
            <a:endParaRPr lang="en-US" sz="800" dirty="0">
              <a:solidFill>
                <a:schemeClr val="tx1"/>
              </a:solidFill>
            </a:endParaRPr>
          </a:p>
        </p:txBody>
      </p:sp>
      <p:grpSp>
        <p:nvGrpSpPr>
          <p:cNvPr id="314" name="Group 313"/>
          <p:cNvGrpSpPr/>
          <p:nvPr/>
        </p:nvGrpSpPr>
        <p:grpSpPr>
          <a:xfrm>
            <a:off x="8407059" y="2379654"/>
            <a:ext cx="1175948" cy="288366"/>
            <a:chOff x="1041248" y="2379654"/>
            <a:chExt cx="1175948" cy="288366"/>
          </a:xfrm>
        </p:grpSpPr>
        <p:sp>
          <p:nvSpPr>
            <p:cNvPr id="315" name="Rounded Rectangle 314"/>
            <p:cNvSpPr/>
            <p:nvPr/>
          </p:nvSpPr>
          <p:spPr>
            <a:xfrm>
              <a:off x="1041248"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VM3</a:t>
              </a:r>
              <a:endParaRPr lang="en-US" sz="800" dirty="0">
                <a:solidFill>
                  <a:schemeClr val="tx1"/>
                </a:solidFill>
              </a:endParaRPr>
            </a:p>
          </p:txBody>
        </p:sp>
        <p:sp>
          <p:nvSpPr>
            <p:cNvPr id="316" name="Rounded Rectangle 315"/>
            <p:cNvSpPr/>
            <p:nvPr/>
          </p:nvSpPr>
          <p:spPr>
            <a:xfrm>
              <a:off x="1715192" y="2379654"/>
              <a:ext cx="502004" cy="288366"/>
            </a:xfrm>
            <a:prstGeom prst="roundRect">
              <a:avLst/>
            </a:prstGeom>
            <a:solidFill>
              <a:schemeClr val="bg1"/>
            </a:solidFill>
            <a:ln w="12700">
              <a:solidFill>
                <a:srgbClr val="2DA7DF"/>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smtClean="0">
                  <a:solidFill>
                    <a:schemeClr val="tx1"/>
                  </a:solidFill>
                </a:rPr>
                <a:t>VM4</a:t>
              </a:r>
              <a:endParaRPr lang="en-US" sz="800" dirty="0">
                <a:solidFill>
                  <a:schemeClr val="tx1"/>
                </a:solidFill>
              </a:endParaRPr>
            </a:p>
          </p:txBody>
        </p:sp>
      </p:grpSp>
    </p:spTree>
    <p:extLst>
      <p:ext uri="{BB962C8B-B14F-4D97-AF65-F5344CB8AC3E}">
        <p14:creationId xmlns:p14="http://schemas.microsoft.com/office/powerpoint/2010/main" val="347951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02846E-6 1.48148E-6 L 0.31484 1.48148E-6 " pathEditMode="relative" rAng="0" ptsTypes="AA">
                                      <p:cBhvr>
                                        <p:cTn id="6" dur="2000" fill="hold"/>
                                        <p:tgtEl>
                                          <p:spTgt spid="202"/>
                                        </p:tgtEl>
                                        <p:attrNameLst>
                                          <p:attrName>ppt_x</p:attrName>
                                          <p:attrName>ppt_y</p:attrName>
                                        </p:attrNameLst>
                                      </p:cBhvr>
                                      <p:rCtr x="15742" y="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55"/>
                                        </p:tgtEl>
                                        <p:attrNameLst>
                                          <p:attrName>style.visibility</p:attrName>
                                        </p:attrNameLst>
                                      </p:cBhvr>
                                      <p:to>
                                        <p:strVal val="visible"/>
                                      </p:to>
                                    </p:set>
                                    <p:animEffect transition="in" filter="fade">
                                      <p:cBhvr>
                                        <p:cTn id="10" dur="500"/>
                                        <p:tgtEl>
                                          <p:spTgt spid="355"/>
                                        </p:tgtEl>
                                      </p:cBhvr>
                                    </p:animEffect>
                                  </p:childTnLst>
                                </p:cTn>
                              </p:par>
                              <p:par>
                                <p:cTn id="11" presetID="10" presetClass="exit" presetSubtype="0" fill="hold" grpId="1" nodeType="withEffect">
                                  <p:stCondLst>
                                    <p:cond delay="0"/>
                                  </p:stCondLst>
                                  <p:childTnLst>
                                    <p:animEffect transition="out" filter="fade">
                                      <p:cBhvr>
                                        <p:cTn id="12" dur="750"/>
                                        <p:tgtEl>
                                          <p:spTgt spid="202"/>
                                        </p:tgtEl>
                                      </p:cBhvr>
                                    </p:animEffect>
                                    <p:set>
                                      <p:cBhvr>
                                        <p:cTn id="13" dur="1" fill="hold">
                                          <p:stCondLst>
                                            <p:cond delay="749"/>
                                          </p:stCondLst>
                                        </p:cTn>
                                        <p:tgtEl>
                                          <p:spTgt spid="20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0" nodeType="clickEffect">
                                  <p:stCondLst>
                                    <p:cond delay="0"/>
                                  </p:stCondLst>
                                  <p:childTnLst>
                                    <p:animMotion origin="layout" path="M -3.93421E-6 -2.59259E-6 L 0.46966 -2.59259E-6 " pathEditMode="relative" rAng="0" ptsTypes="AA">
                                      <p:cBhvr>
                                        <p:cTn id="17" dur="2000" fill="hold"/>
                                        <p:tgtEl>
                                          <p:spTgt spid="306"/>
                                        </p:tgtEl>
                                        <p:attrNameLst>
                                          <p:attrName>ppt_x</p:attrName>
                                          <p:attrName>ppt_y</p:attrName>
                                        </p:attrNameLst>
                                      </p:cBhvr>
                                      <p:rCtr x="23483" y="0"/>
                                    </p:animMotion>
                                  </p:childTnLst>
                                </p:cTn>
                              </p:par>
                              <p:par>
                                <p:cTn id="18" presetID="63" presetClass="path" presetSubtype="0" accel="50000" decel="50000" fill="hold" grpId="0" nodeType="withEffect">
                                  <p:stCondLst>
                                    <p:cond delay="0"/>
                                  </p:stCondLst>
                                  <p:childTnLst>
                                    <p:animMotion origin="layout" path="M -2.32868E-6 -2.59259E-6 L 0.37854 -2.59259E-6 " pathEditMode="relative" rAng="0" ptsTypes="AA">
                                      <p:cBhvr>
                                        <p:cTn id="19" dur="2000" fill="hold"/>
                                        <p:tgtEl>
                                          <p:spTgt spid="204"/>
                                        </p:tgtEl>
                                        <p:attrNameLst>
                                          <p:attrName>ppt_x</p:attrName>
                                          <p:attrName>ppt_y</p:attrName>
                                        </p:attrNameLst>
                                      </p:cBhvr>
                                      <p:rCtr x="189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p:bldP spid="202" grpId="0" animBg="1"/>
      <p:bldP spid="202" grpId="1" animBg="1"/>
      <p:bldP spid="306" grpId="0" animBg="1"/>
      <p:bldP spid="2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endParaRPr lang="en-US"/>
          </a:p>
        </p:txBody>
      </p:sp>
      <p:sp>
        <p:nvSpPr>
          <p:cNvPr id="4" name="Title 3"/>
          <p:cNvSpPr>
            <a:spLocks noGrp="1"/>
          </p:cNvSpPr>
          <p:nvPr>
            <p:ph type="ctrTitle"/>
          </p:nvPr>
        </p:nvSpPr>
        <p:spPr/>
        <p:txBody>
          <a:bodyPr/>
          <a:lstStyle/>
          <a:p>
            <a:r>
              <a:rPr lang="en-US" dirty="0" smtClean="0"/>
              <a:t>Data Availability</a:t>
            </a:r>
            <a:endParaRPr lang="en-US" dirty="0"/>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86167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Autofit/>
          </a:bodyPr>
          <a:lstStyle/>
          <a:p>
            <a:r>
              <a:rPr lang="en-US" sz="2000" dirty="0" smtClean="0"/>
              <a:t>The hypervisor accesses OVC by it’s Storage IP address</a:t>
            </a:r>
          </a:p>
          <a:p>
            <a:r>
              <a:rPr lang="en-US" sz="2000" dirty="0" smtClean="0"/>
              <a:t>When an OVC fails its Storage IP is added to another OVC</a:t>
            </a:r>
          </a:p>
          <a:p>
            <a:r>
              <a:rPr lang="en-US" sz="2000" dirty="0" smtClean="0"/>
              <a:t>IP Failover happens fast, no VM IO is lost</a:t>
            </a:r>
          </a:p>
          <a:p>
            <a:r>
              <a:rPr lang="en-US" sz="2000" dirty="0" smtClean="0"/>
              <a:t>The IP returns when the OVC returns</a:t>
            </a:r>
          </a:p>
        </p:txBody>
      </p:sp>
      <p:sp>
        <p:nvSpPr>
          <p:cNvPr id="2" name="Title 1"/>
          <p:cNvSpPr>
            <a:spLocks noGrp="1"/>
          </p:cNvSpPr>
          <p:nvPr>
            <p:ph type="title"/>
          </p:nvPr>
        </p:nvSpPr>
        <p:spPr/>
        <p:txBody>
          <a:bodyPr/>
          <a:lstStyle/>
          <a:p>
            <a:r>
              <a:rPr lang="en-US" sz="3100" dirty="0" err="1" smtClean="0">
                <a:latin typeface="+mj-lt"/>
              </a:rPr>
              <a:t>OmniStack</a:t>
            </a:r>
            <a:r>
              <a:rPr lang="en-US" sz="3100" dirty="0" smtClean="0">
                <a:latin typeface="+mj-lt"/>
              </a:rPr>
              <a:t> </a:t>
            </a:r>
            <a:r>
              <a:rPr lang="en-US" sz="3100" dirty="0">
                <a:latin typeface="+mj-lt"/>
              </a:rPr>
              <a:t>Storage </a:t>
            </a:r>
            <a:r>
              <a:rPr lang="en-US" sz="3100" dirty="0" smtClean="0">
                <a:latin typeface="+mj-lt"/>
              </a:rPr>
              <a:t>HA (IP Failover)</a:t>
            </a:r>
            <a:endParaRPr lang="en-US" sz="3100" dirty="0">
              <a:latin typeface="+mj-lt"/>
            </a:endParaRPr>
          </a:p>
        </p:txBody>
      </p:sp>
      <p:grpSp>
        <p:nvGrpSpPr>
          <p:cNvPr id="23" name="Group 22"/>
          <p:cNvGrpSpPr/>
          <p:nvPr/>
        </p:nvGrpSpPr>
        <p:grpSpPr>
          <a:xfrm>
            <a:off x="1451851" y="3712524"/>
            <a:ext cx="2630692" cy="932919"/>
            <a:chOff x="1713843" y="3067064"/>
            <a:chExt cx="2630692" cy="932919"/>
          </a:xfrm>
        </p:grpSpPr>
        <p:pic>
          <p:nvPicPr>
            <p:cNvPr id="24" name="Picture 23"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13843" y="3515796"/>
              <a:ext cx="2630692" cy="484187"/>
            </a:xfrm>
            <a:prstGeom prst="rect">
              <a:avLst/>
            </a:prstGeom>
          </p:spPr>
        </p:pic>
        <p:grpSp>
          <p:nvGrpSpPr>
            <p:cNvPr id="25" name="Group 24"/>
            <p:cNvGrpSpPr/>
            <p:nvPr/>
          </p:nvGrpSpPr>
          <p:grpSpPr>
            <a:xfrm>
              <a:off x="1781966" y="3067064"/>
              <a:ext cx="2494447" cy="424149"/>
              <a:chOff x="1705722" y="3015444"/>
              <a:chExt cx="2494447" cy="424149"/>
            </a:xfrm>
          </p:grpSpPr>
          <p:sp>
            <p:nvSpPr>
              <p:cNvPr id="26" name="Cube 25"/>
              <p:cNvSpPr>
                <a:spLocks/>
              </p:cNvSpPr>
              <p:nvPr/>
            </p:nvSpPr>
            <p:spPr>
              <a:xfrm>
                <a:off x="2961330"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27" name="Cube 26"/>
              <p:cNvSpPr>
                <a:spLocks/>
              </p:cNvSpPr>
              <p:nvPr/>
            </p:nvSpPr>
            <p:spPr>
              <a:xfrm>
                <a:off x="3379866"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28" name="Cube 27"/>
              <p:cNvSpPr>
                <a:spLocks/>
              </p:cNvSpPr>
              <p:nvPr/>
            </p:nvSpPr>
            <p:spPr>
              <a:xfrm>
                <a:off x="3798401" y="3015444"/>
                <a:ext cx="401768" cy="424149"/>
              </a:xfrm>
              <a:prstGeom prst="cube">
                <a:avLst>
                  <a:gd name="adj" fmla="val 27244"/>
                </a:avLst>
              </a:prstGeom>
              <a:solidFill>
                <a:srgbClr val="00005E"/>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OVC</a:t>
                </a:r>
                <a:endParaRPr kumimoji="0" lang="en-US" sz="1000" b="0" i="0" u="none" strike="noStrike" kern="0" cap="none" spc="0" normalizeH="0" baseline="0" noProof="0" dirty="0">
                  <a:ln>
                    <a:noFill/>
                  </a:ln>
                  <a:solidFill>
                    <a:prstClr val="white"/>
                  </a:solidFill>
                  <a:effectLst/>
                  <a:uLnTx/>
                  <a:uFillTx/>
                  <a:latin typeface="Calibri"/>
                  <a:ea typeface="+mn-ea"/>
                  <a:cs typeface="+mn-cs"/>
                </a:endParaRPr>
              </a:p>
            </p:txBody>
          </p:sp>
          <p:sp>
            <p:nvSpPr>
              <p:cNvPr id="29" name="Cube 28"/>
              <p:cNvSpPr>
                <a:spLocks/>
              </p:cNvSpPr>
              <p:nvPr/>
            </p:nvSpPr>
            <p:spPr>
              <a:xfrm>
                <a:off x="2124258"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30" name="Cube 29"/>
              <p:cNvSpPr>
                <a:spLocks/>
              </p:cNvSpPr>
              <p:nvPr/>
            </p:nvSpPr>
            <p:spPr>
              <a:xfrm>
                <a:off x="2542794"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31" name="Cube 30"/>
              <p:cNvSpPr>
                <a:spLocks/>
              </p:cNvSpPr>
              <p:nvPr/>
            </p:nvSpPr>
            <p:spPr>
              <a:xfrm>
                <a:off x="1705722"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grpSp>
      </p:grpSp>
      <p:grpSp>
        <p:nvGrpSpPr>
          <p:cNvPr id="32" name="Group 31"/>
          <p:cNvGrpSpPr/>
          <p:nvPr/>
        </p:nvGrpSpPr>
        <p:grpSpPr>
          <a:xfrm>
            <a:off x="4520316" y="3712524"/>
            <a:ext cx="2630692" cy="932919"/>
            <a:chOff x="1713843" y="3067064"/>
            <a:chExt cx="2630692" cy="932919"/>
          </a:xfrm>
        </p:grpSpPr>
        <p:pic>
          <p:nvPicPr>
            <p:cNvPr id="33" name="Picture 32"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13843" y="3515796"/>
              <a:ext cx="2630692" cy="484187"/>
            </a:xfrm>
            <a:prstGeom prst="rect">
              <a:avLst/>
            </a:prstGeom>
          </p:spPr>
        </p:pic>
        <p:grpSp>
          <p:nvGrpSpPr>
            <p:cNvPr id="34" name="Group 33"/>
            <p:cNvGrpSpPr/>
            <p:nvPr/>
          </p:nvGrpSpPr>
          <p:grpSpPr>
            <a:xfrm>
              <a:off x="1781966" y="3067064"/>
              <a:ext cx="2494447" cy="424149"/>
              <a:chOff x="1705722" y="3015444"/>
              <a:chExt cx="2494447" cy="424149"/>
            </a:xfrm>
          </p:grpSpPr>
          <p:sp>
            <p:nvSpPr>
              <p:cNvPr id="35" name="Cube 34"/>
              <p:cNvSpPr>
                <a:spLocks/>
              </p:cNvSpPr>
              <p:nvPr/>
            </p:nvSpPr>
            <p:spPr>
              <a:xfrm>
                <a:off x="2961330"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36" name="Cube 35"/>
              <p:cNvSpPr>
                <a:spLocks/>
              </p:cNvSpPr>
              <p:nvPr/>
            </p:nvSpPr>
            <p:spPr>
              <a:xfrm>
                <a:off x="3379866"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37" name="Cube 36"/>
              <p:cNvSpPr>
                <a:spLocks/>
              </p:cNvSpPr>
              <p:nvPr/>
            </p:nvSpPr>
            <p:spPr>
              <a:xfrm>
                <a:off x="3798401" y="3015444"/>
                <a:ext cx="401768" cy="424149"/>
              </a:xfrm>
              <a:prstGeom prst="cube">
                <a:avLst>
                  <a:gd name="adj" fmla="val 27244"/>
                </a:avLst>
              </a:prstGeom>
              <a:solidFill>
                <a:srgbClr val="00005E"/>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OVC</a:t>
                </a:r>
                <a:endParaRPr kumimoji="0" lang="en-US" sz="1000" b="0" i="0" u="none" strike="noStrike" kern="0" cap="none" spc="0" normalizeH="0" baseline="0" noProof="0" dirty="0">
                  <a:ln>
                    <a:noFill/>
                  </a:ln>
                  <a:solidFill>
                    <a:prstClr val="white"/>
                  </a:solidFill>
                  <a:effectLst/>
                  <a:uLnTx/>
                  <a:uFillTx/>
                  <a:latin typeface="Calibri"/>
                  <a:ea typeface="+mn-ea"/>
                  <a:cs typeface="+mn-cs"/>
                </a:endParaRPr>
              </a:p>
            </p:txBody>
          </p:sp>
          <p:sp>
            <p:nvSpPr>
              <p:cNvPr id="38" name="Cube 37"/>
              <p:cNvSpPr>
                <a:spLocks/>
              </p:cNvSpPr>
              <p:nvPr/>
            </p:nvSpPr>
            <p:spPr>
              <a:xfrm>
                <a:off x="2124258"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39" name="Cube 38"/>
              <p:cNvSpPr>
                <a:spLocks/>
              </p:cNvSpPr>
              <p:nvPr/>
            </p:nvSpPr>
            <p:spPr>
              <a:xfrm>
                <a:off x="2542794"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40" name="Cube 39"/>
              <p:cNvSpPr>
                <a:spLocks/>
              </p:cNvSpPr>
              <p:nvPr/>
            </p:nvSpPr>
            <p:spPr>
              <a:xfrm>
                <a:off x="1705722"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grpSp>
      </p:grpSp>
      <p:grpSp>
        <p:nvGrpSpPr>
          <p:cNvPr id="41" name="Group 40"/>
          <p:cNvGrpSpPr/>
          <p:nvPr/>
        </p:nvGrpSpPr>
        <p:grpSpPr>
          <a:xfrm>
            <a:off x="7588781" y="3712524"/>
            <a:ext cx="2630692" cy="932919"/>
            <a:chOff x="1713843" y="3067064"/>
            <a:chExt cx="2630692" cy="932919"/>
          </a:xfrm>
        </p:grpSpPr>
        <p:pic>
          <p:nvPicPr>
            <p:cNvPr id="42" name="Picture 41"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13843" y="3515796"/>
              <a:ext cx="2630692" cy="484187"/>
            </a:xfrm>
            <a:prstGeom prst="rect">
              <a:avLst/>
            </a:prstGeom>
          </p:spPr>
        </p:pic>
        <p:grpSp>
          <p:nvGrpSpPr>
            <p:cNvPr id="43" name="Group 42"/>
            <p:cNvGrpSpPr/>
            <p:nvPr/>
          </p:nvGrpSpPr>
          <p:grpSpPr>
            <a:xfrm>
              <a:off x="1781966" y="3067064"/>
              <a:ext cx="2494447" cy="424149"/>
              <a:chOff x="1705722" y="3015444"/>
              <a:chExt cx="2494447" cy="424149"/>
            </a:xfrm>
          </p:grpSpPr>
          <p:sp>
            <p:nvSpPr>
              <p:cNvPr id="44" name="Cube 43"/>
              <p:cNvSpPr>
                <a:spLocks/>
              </p:cNvSpPr>
              <p:nvPr/>
            </p:nvSpPr>
            <p:spPr>
              <a:xfrm>
                <a:off x="2961330"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45" name="Cube 44"/>
              <p:cNvSpPr>
                <a:spLocks/>
              </p:cNvSpPr>
              <p:nvPr/>
            </p:nvSpPr>
            <p:spPr>
              <a:xfrm>
                <a:off x="3379866"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46" name="Cube 45"/>
              <p:cNvSpPr>
                <a:spLocks/>
              </p:cNvSpPr>
              <p:nvPr/>
            </p:nvSpPr>
            <p:spPr>
              <a:xfrm>
                <a:off x="3798401" y="3015444"/>
                <a:ext cx="401768" cy="424149"/>
              </a:xfrm>
              <a:prstGeom prst="cube">
                <a:avLst>
                  <a:gd name="adj" fmla="val 27244"/>
                </a:avLst>
              </a:prstGeom>
              <a:solidFill>
                <a:srgbClr val="00005E"/>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OVC</a:t>
                </a:r>
                <a:endParaRPr kumimoji="0" lang="en-US" sz="1000" b="0" i="0" u="none" strike="noStrike" kern="0" cap="none" spc="0" normalizeH="0" baseline="0" noProof="0" dirty="0">
                  <a:ln>
                    <a:noFill/>
                  </a:ln>
                  <a:solidFill>
                    <a:prstClr val="white"/>
                  </a:solidFill>
                  <a:effectLst/>
                  <a:uLnTx/>
                  <a:uFillTx/>
                  <a:latin typeface="Calibri"/>
                  <a:ea typeface="+mn-ea"/>
                  <a:cs typeface="+mn-cs"/>
                </a:endParaRPr>
              </a:p>
            </p:txBody>
          </p:sp>
          <p:sp>
            <p:nvSpPr>
              <p:cNvPr id="47" name="Cube 46"/>
              <p:cNvSpPr>
                <a:spLocks/>
              </p:cNvSpPr>
              <p:nvPr/>
            </p:nvSpPr>
            <p:spPr>
              <a:xfrm>
                <a:off x="2124258"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48" name="Cube 47"/>
              <p:cNvSpPr>
                <a:spLocks/>
              </p:cNvSpPr>
              <p:nvPr/>
            </p:nvSpPr>
            <p:spPr>
              <a:xfrm>
                <a:off x="2542794"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sp>
            <p:nvSpPr>
              <p:cNvPr id="49" name="Cube 48"/>
              <p:cNvSpPr>
                <a:spLocks/>
              </p:cNvSpPr>
              <p:nvPr/>
            </p:nvSpPr>
            <p:spPr>
              <a:xfrm>
                <a:off x="1705722" y="3015444"/>
                <a:ext cx="401768" cy="424149"/>
              </a:xfrm>
              <a:prstGeom prst="cube">
                <a:avLst>
                  <a:gd name="adj" fmla="val 27244"/>
                </a:avLst>
              </a:prstGeom>
              <a:solidFill>
                <a:srgbClr val="4BB8FD"/>
              </a:solidFill>
              <a:ln w="9525" cap="flat" cmpd="sng" algn="ctr">
                <a:solidFill>
                  <a:srgbClr val="4F81BD">
                    <a:shade val="95000"/>
                    <a:satMod val="105000"/>
                  </a:srgbClr>
                </a:solidFill>
                <a:prstDash val="solid"/>
              </a:ln>
              <a:effectLst/>
              <a:scene3d>
                <a:camera prst="orthographicFront"/>
                <a:lightRig rig="threePt" dir="t"/>
              </a:scene3d>
              <a:sp3d prstMaterial="legacyWireframe"/>
            </p:spPr>
            <p:txBody>
              <a:bodyPr vert="horz"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VM</a:t>
                </a:r>
              </a:p>
            </p:txBody>
          </p:sp>
        </p:grpSp>
      </p:grpSp>
      <p:grpSp>
        <p:nvGrpSpPr>
          <p:cNvPr id="50" name="Group 49"/>
          <p:cNvGrpSpPr/>
          <p:nvPr/>
        </p:nvGrpSpPr>
        <p:grpSpPr>
          <a:xfrm>
            <a:off x="3595886" y="3712524"/>
            <a:ext cx="486657" cy="448732"/>
            <a:chOff x="3169847" y="4645992"/>
            <a:chExt cx="784718" cy="764007"/>
          </a:xfrm>
        </p:grpSpPr>
        <p:sp>
          <p:nvSpPr>
            <p:cNvPr id="51" name="Oval 50"/>
            <p:cNvSpPr/>
            <p:nvPr/>
          </p:nvSpPr>
          <p:spPr>
            <a:xfrm>
              <a:off x="3169847" y="4645992"/>
              <a:ext cx="784718" cy="764007"/>
            </a:xfrm>
            <a:prstGeom prst="ellipse">
              <a:avLst/>
            </a:prstGeom>
            <a:noFill/>
            <a:ln w="762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2" name="Straight Connector 51"/>
            <p:cNvCxnSpPr/>
            <p:nvPr/>
          </p:nvCxnSpPr>
          <p:spPr>
            <a:xfrm>
              <a:off x="3284766" y="4757878"/>
              <a:ext cx="554880" cy="540235"/>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rot="16200000">
            <a:off x="3203559" y="2890504"/>
            <a:ext cx="1274708" cy="369332"/>
          </a:xfrm>
          <a:prstGeom prst="rect">
            <a:avLst/>
          </a:prstGeom>
          <a:noFill/>
        </p:spPr>
        <p:txBody>
          <a:bodyPr wrap="none" rtlCol="0">
            <a:spAutoFit/>
          </a:bodyPr>
          <a:lstStyle/>
          <a:p>
            <a:r>
              <a:rPr lang="en-US" sz="1800" dirty="0" smtClean="0"/>
              <a:t>10.40.12.6</a:t>
            </a:r>
          </a:p>
        </p:txBody>
      </p:sp>
      <p:sp>
        <p:nvSpPr>
          <p:cNvPr id="54" name="TextBox 53"/>
          <p:cNvSpPr txBox="1"/>
          <p:nvPr/>
        </p:nvSpPr>
        <p:spPr>
          <a:xfrm rot="16200000">
            <a:off x="6260866" y="2890504"/>
            <a:ext cx="1274708" cy="369332"/>
          </a:xfrm>
          <a:prstGeom prst="rect">
            <a:avLst/>
          </a:prstGeom>
          <a:noFill/>
        </p:spPr>
        <p:txBody>
          <a:bodyPr wrap="none" rtlCol="0">
            <a:spAutoFit/>
          </a:bodyPr>
          <a:lstStyle/>
          <a:p>
            <a:r>
              <a:rPr lang="en-US" sz="1800" dirty="0" smtClean="0"/>
              <a:t>10.40.12.7</a:t>
            </a:r>
          </a:p>
        </p:txBody>
      </p:sp>
      <p:sp>
        <p:nvSpPr>
          <p:cNvPr id="55" name="TextBox 54"/>
          <p:cNvSpPr txBox="1"/>
          <p:nvPr/>
        </p:nvSpPr>
        <p:spPr>
          <a:xfrm rot="16200000">
            <a:off x="9318173" y="2890504"/>
            <a:ext cx="1274708" cy="369332"/>
          </a:xfrm>
          <a:prstGeom prst="rect">
            <a:avLst/>
          </a:prstGeom>
          <a:noFill/>
        </p:spPr>
        <p:txBody>
          <a:bodyPr wrap="none" rtlCol="0">
            <a:spAutoFit/>
          </a:bodyPr>
          <a:lstStyle/>
          <a:p>
            <a:r>
              <a:rPr lang="en-US" sz="1800" dirty="0" smtClean="0"/>
              <a:t>10.40.12.8</a:t>
            </a:r>
          </a:p>
        </p:txBody>
      </p:sp>
      <p:sp>
        <p:nvSpPr>
          <p:cNvPr id="56" name="TextBox 55"/>
          <p:cNvSpPr txBox="1"/>
          <p:nvPr/>
        </p:nvSpPr>
        <p:spPr>
          <a:xfrm rot="16200000">
            <a:off x="6547875" y="2890504"/>
            <a:ext cx="1274708" cy="369332"/>
          </a:xfrm>
          <a:prstGeom prst="rect">
            <a:avLst/>
          </a:prstGeom>
          <a:noFill/>
        </p:spPr>
        <p:txBody>
          <a:bodyPr wrap="none" rtlCol="0">
            <a:spAutoFit/>
          </a:bodyPr>
          <a:lstStyle/>
          <a:p>
            <a:r>
              <a:rPr lang="en-US" sz="1800" b="1" dirty="0" smtClean="0"/>
              <a:t>10.40.12.6</a:t>
            </a:r>
          </a:p>
        </p:txBody>
      </p:sp>
    </p:spTree>
    <p:extLst>
      <p:ext uri="{BB962C8B-B14F-4D97-AF65-F5344CB8AC3E}">
        <p14:creationId xmlns:p14="http://schemas.microsoft.com/office/powerpoint/2010/main" val="353312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1000"/>
                                  </p:stCondLst>
                                  <p:childTnLst>
                                    <p:set>
                                      <p:cBhvr>
                                        <p:cTn id="9" dur="1" fill="hold">
                                          <p:stCondLst>
                                            <p:cond delay="0"/>
                                          </p:stCondLst>
                                        </p:cTn>
                                        <p:tgtEl>
                                          <p:spTgt spid="50"/>
                                        </p:tgtEl>
                                        <p:attrNameLst>
                                          <p:attrName>style.visibility</p:attrName>
                                        </p:attrNameLst>
                                      </p:cBhvr>
                                      <p:to>
                                        <p:strVal val="visible"/>
                                      </p:to>
                                    </p:set>
                                    <p:anim calcmode="lin" valueType="num">
                                      <p:cBhvr additive="base">
                                        <p:cTn id="10" dur="1000" fill="hold"/>
                                        <p:tgtEl>
                                          <p:spTgt spid="50"/>
                                        </p:tgtEl>
                                        <p:attrNameLst>
                                          <p:attrName>ppt_x</p:attrName>
                                        </p:attrNameLst>
                                      </p:cBhvr>
                                      <p:tavLst>
                                        <p:tav tm="0">
                                          <p:val>
                                            <p:strVal val="#ppt_x"/>
                                          </p:val>
                                        </p:tav>
                                        <p:tav tm="100000">
                                          <p:val>
                                            <p:strVal val="#ppt_x"/>
                                          </p:val>
                                        </p:tav>
                                      </p:tavLst>
                                    </p:anim>
                                    <p:anim calcmode="lin" valueType="num">
                                      <p:cBhvr additive="base">
                                        <p:cTn id="11" dur="1000" fill="hold"/>
                                        <p:tgtEl>
                                          <p:spTgt spid="50"/>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3" presetClass="exit" presetSubtype="10" fill="hold" grpId="0" nodeType="afterEffect">
                                  <p:stCondLst>
                                    <p:cond delay="0"/>
                                  </p:stCondLst>
                                  <p:childTnLst>
                                    <p:animEffect transition="out" filter="blinds(horizontal)">
                                      <p:cBhvr>
                                        <p:cTn id="14" dur="500"/>
                                        <p:tgtEl>
                                          <p:spTgt spid="53"/>
                                        </p:tgtEl>
                                      </p:cBhvr>
                                    </p:animEffect>
                                    <p:set>
                                      <p:cBhvr>
                                        <p:cTn id="15" dur="1" fill="hold">
                                          <p:stCondLst>
                                            <p:cond delay="499"/>
                                          </p:stCondLst>
                                        </p:cTn>
                                        <p:tgtEl>
                                          <p:spTgt spid="53"/>
                                        </p:tgtEl>
                                        <p:attrNameLst>
                                          <p:attrName>style.visibility</p:attrName>
                                        </p:attrNameLst>
                                      </p:cBhvr>
                                      <p:to>
                                        <p:strVal val="hidden"/>
                                      </p:to>
                                    </p:set>
                                  </p:childTnLst>
                                </p:cTn>
                              </p:par>
                            </p:childTnLst>
                          </p:cTn>
                        </p:par>
                        <p:par>
                          <p:cTn id="16" fill="hold">
                            <p:stCondLst>
                              <p:cond delay="2500"/>
                            </p:stCondLst>
                            <p:childTnLst>
                              <p:par>
                                <p:cTn id="17" presetID="3" presetClass="entr" presetSubtype="10" fill="hold" grpId="0" nodeType="afterEffect">
                                  <p:stCondLst>
                                    <p:cond delay="50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1000"/>
                                        <p:tgtEl>
                                          <p:spTgt spid="56"/>
                                        </p:tgtEl>
                                      </p:cBhvr>
                                    </p:animEffect>
                                  </p:childTnLst>
                                </p:cTn>
                              </p:par>
                            </p:childTnLst>
                          </p:cTn>
                        </p:par>
                        <p:par>
                          <p:cTn id="20" fill="hold">
                            <p:stCondLst>
                              <p:cond delay="4000"/>
                            </p:stCondLst>
                            <p:childTnLst>
                              <p:par>
                                <p:cTn id="21" presetID="1"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par>
                          <p:cTn id="27" fill="hold">
                            <p:stCondLst>
                              <p:cond delay="0"/>
                            </p:stCondLst>
                            <p:childTnLst>
                              <p:par>
                                <p:cTn id="28" presetID="3" presetClass="exit" presetSubtype="10" fill="hold" nodeType="afterEffect">
                                  <p:stCondLst>
                                    <p:cond delay="0"/>
                                  </p:stCondLst>
                                  <p:childTnLst>
                                    <p:animEffect transition="out" filter="blinds(horizontal)">
                                      <p:cBhvr>
                                        <p:cTn id="29" dur="500"/>
                                        <p:tgtEl>
                                          <p:spTgt spid="50"/>
                                        </p:tgtEl>
                                      </p:cBhvr>
                                    </p:animEffect>
                                    <p:set>
                                      <p:cBhvr>
                                        <p:cTn id="30" dur="1" fill="hold">
                                          <p:stCondLst>
                                            <p:cond delay="499"/>
                                          </p:stCondLst>
                                        </p:cTn>
                                        <p:tgtEl>
                                          <p:spTgt spid="50"/>
                                        </p:tgtEl>
                                        <p:attrNameLst>
                                          <p:attrName>style.visibility</p:attrName>
                                        </p:attrNameLst>
                                      </p:cBhvr>
                                      <p:to>
                                        <p:strVal val="hidden"/>
                                      </p:to>
                                    </p:set>
                                  </p:childTnLst>
                                </p:cTn>
                              </p:par>
                            </p:childTnLst>
                          </p:cTn>
                        </p:par>
                        <p:par>
                          <p:cTn id="31" fill="hold">
                            <p:stCondLst>
                              <p:cond delay="500"/>
                            </p:stCondLst>
                            <p:childTnLst>
                              <p:par>
                                <p:cTn id="32" presetID="3" presetClass="exit" presetSubtype="10" fill="hold" grpId="1" nodeType="afterEffect">
                                  <p:stCondLst>
                                    <p:cond delay="0"/>
                                  </p:stCondLst>
                                  <p:childTnLst>
                                    <p:animEffect transition="out" filter="blinds(horizontal)">
                                      <p:cBhvr>
                                        <p:cTn id="33" dur="1000"/>
                                        <p:tgtEl>
                                          <p:spTgt spid="56"/>
                                        </p:tgtEl>
                                      </p:cBhvr>
                                    </p:animEffect>
                                    <p:set>
                                      <p:cBhvr>
                                        <p:cTn id="34" dur="1" fill="hold">
                                          <p:stCondLst>
                                            <p:cond delay="999"/>
                                          </p:stCondLst>
                                        </p:cTn>
                                        <p:tgtEl>
                                          <p:spTgt spid="56"/>
                                        </p:tgtEl>
                                        <p:attrNameLst>
                                          <p:attrName>style.visibility</p:attrName>
                                        </p:attrNameLst>
                                      </p:cBhvr>
                                      <p:to>
                                        <p:strVal val="hidden"/>
                                      </p:to>
                                    </p:set>
                                  </p:childTnLst>
                                </p:cTn>
                              </p:par>
                            </p:childTnLst>
                          </p:cTn>
                        </p:par>
                        <p:par>
                          <p:cTn id="35" fill="hold">
                            <p:stCondLst>
                              <p:cond delay="1500"/>
                            </p:stCondLst>
                            <p:childTnLst>
                              <p:par>
                                <p:cTn id="36" presetID="3" presetClass="entr" presetSubtype="10" fill="hold" grpId="1" nodeType="afterEffect">
                                  <p:stCondLst>
                                    <p:cond delay="500"/>
                                  </p:stCondLst>
                                  <p:childTnLst>
                                    <p:set>
                                      <p:cBhvr>
                                        <p:cTn id="37" dur="1" fill="hold">
                                          <p:stCondLst>
                                            <p:cond delay="0"/>
                                          </p:stCondLst>
                                        </p:cTn>
                                        <p:tgtEl>
                                          <p:spTgt spid="53"/>
                                        </p:tgtEl>
                                        <p:attrNameLst>
                                          <p:attrName>style.visibility</p:attrName>
                                        </p:attrNameLst>
                                      </p:cBhvr>
                                      <p:to>
                                        <p:strVal val="visible"/>
                                      </p:to>
                                    </p:set>
                                    <p:animEffect transition="in" filter="blinds(horizontal)">
                                      <p:cBhvr>
                                        <p:cTn id="3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6" grpId="0"/>
      <p:bldP spid="5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Protecting Your Data</a:t>
            </a:r>
            <a:endParaRPr lang="en-US" dirty="0"/>
          </a:p>
        </p:txBody>
      </p:sp>
      <p:sp>
        <p:nvSpPr>
          <p:cNvPr id="694" name="TextBox 693"/>
          <p:cNvSpPr txBox="1"/>
          <p:nvPr/>
        </p:nvSpPr>
        <p:spPr>
          <a:xfrm>
            <a:off x="309854" y="703492"/>
            <a:ext cx="2670603" cy="307777"/>
          </a:xfrm>
          <a:prstGeom prst="rect">
            <a:avLst/>
          </a:prstGeom>
          <a:noFill/>
        </p:spPr>
        <p:txBody>
          <a:bodyPr wrap="none" lIns="0" tIns="0" rIns="0" bIns="0" rtlCol="0">
            <a:spAutoFit/>
          </a:bodyPr>
          <a:lstStyle/>
          <a:p>
            <a:r>
              <a:rPr lang="en-US" sz="2000" i="1" dirty="0" smtClean="0"/>
              <a:t>RAIN vs. RAIN </a:t>
            </a:r>
            <a:r>
              <a:rPr lang="en-US" sz="2000" i="1" dirty="0"/>
              <a:t>+ </a:t>
            </a:r>
            <a:r>
              <a:rPr lang="en-US" sz="2000" i="1" dirty="0" smtClean="0"/>
              <a:t>RAID</a:t>
            </a:r>
            <a:endParaRPr lang="en-US" sz="2000" i="1" dirty="0"/>
          </a:p>
        </p:txBody>
      </p:sp>
      <p:sp>
        <p:nvSpPr>
          <p:cNvPr id="695" name="TextBox 694"/>
          <p:cNvSpPr txBox="1"/>
          <p:nvPr/>
        </p:nvSpPr>
        <p:spPr>
          <a:xfrm>
            <a:off x="8568666" y="3380375"/>
            <a:ext cx="3551066" cy="707886"/>
          </a:xfrm>
          <a:prstGeom prst="rect">
            <a:avLst/>
          </a:prstGeom>
          <a:noFill/>
        </p:spPr>
        <p:txBody>
          <a:bodyPr wrap="square" rtlCol="0">
            <a:spAutoFit/>
          </a:bodyPr>
          <a:lstStyle/>
          <a:p>
            <a:r>
              <a:rPr lang="en-US" sz="2000" dirty="0"/>
              <a:t>Data Protection with </a:t>
            </a:r>
            <a:r>
              <a:rPr lang="en-US" sz="2000" dirty="0" smtClean="0"/>
              <a:t/>
            </a:r>
            <a:br>
              <a:rPr lang="en-US" sz="2000" dirty="0" smtClean="0"/>
            </a:br>
            <a:r>
              <a:rPr lang="en-US" sz="2000" dirty="0" smtClean="0"/>
              <a:t>RAIN </a:t>
            </a:r>
            <a:r>
              <a:rPr lang="en-US" sz="2000" dirty="0"/>
              <a:t>+ RAID (SimpliVity)</a:t>
            </a:r>
          </a:p>
        </p:txBody>
      </p:sp>
      <p:sp>
        <p:nvSpPr>
          <p:cNvPr id="18" name="Cube 17"/>
          <p:cNvSpPr/>
          <p:nvPr/>
        </p:nvSpPr>
        <p:spPr>
          <a:xfrm>
            <a:off x="413203" y="3266778"/>
            <a:ext cx="8076401" cy="1218761"/>
          </a:xfrm>
          <a:prstGeom prst="cube">
            <a:avLst>
              <a:gd name="adj" fmla="val 25775"/>
            </a:avLst>
          </a:prstGeom>
          <a:solidFill>
            <a:srgbClr val="005B7F"/>
          </a:solidFill>
          <a:ln w="12700">
            <a:solidFill>
              <a:srgbClr val="0579C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40" y="2972579"/>
            <a:ext cx="1994232" cy="616692"/>
          </a:xfrm>
          <a:prstGeom prst="rect">
            <a:avLst/>
          </a:prstGeom>
        </p:spPr>
      </p:pic>
      <p:grpSp>
        <p:nvGrpSpPr>
          <p:cNvPr id="92" name="Group 91"/>
          <p:cNvGrpSpPr/>
          <p:nvPr/>
        </p:nvGrpSpPr>
        <p:grpSpPr>
          <a:xfrm>
            <a:off x="519995" y="3669210"/>
            <a:ext cx="283982" cy="341741"/>
            <a:chOff x="-126170" y="4305544"/>
            <a:chExt cx="359665" cy="432817"/>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88" name="TextBox 87"/>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93" name="Group 92"/>
          <p:cNvGrpSpPr/>
          <p:nvPr/>
        </p:nvGrpSpPr>
        <p:grpSpPr>
          <a:xfrm>
            <a:off x="913488" y="3669210"/>
            <a:ext cx="283982" cy="341741"/>
            <a:chOff x="372191" y="4305544"/>
            <a:chExt cx="359665" cy="432817"/>
          </a:xfrm>
        </p:grpSpPr>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89" name="TextBox 88"/>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94" name="Group 93"/>
          <p:cNvGrpSpPr/>
          <p:nvPr/>
        </p:nvGrpSpPr>
        <p:grpSpPr>
          <a:xfrm>
            <a:off x="1306981" y="3669210"/>
            <a:ext cx="283982" cy="341741"/>
            <a:chOff x="870552" y="4305544"/>
            <a:chExt cx="359665" cy="432817"/>
          </a:xfrm>
        </p:grpSpPr>
        <p:pic>
          <p:nvPicPr>
            <p:cNvPr id="45" name="Picture 44"/>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90" name="TextBox 8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95" name="Group 94"/>
          <p:cNvGrpSpPr/>
          <p:nvPr/>
        </p:nvGrpSpPr>
        <p:grpSpPr>
          <a:xfrm>
            <a:off x="1700473" y="3669210"/>
            <a:ext cx="283982" cy="341741"/>
            <a:chOff x="1368912" y="4305544"/>
            <a:chExt cx="359665" cy="432817"/>
          </a:xfrm>
        </p:grpSpPr>
        <p:pic>
          <p:nvPicPr>
            <p:cNvPr id="44" name="Picture 43"/>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91" name="TextBox 90"/>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err="1" smtClean="0">
                  <a:solidFill>
                    <a:srgbClr val="6D93BF"/>
                  </a:solidFill>
                </a:rPr>
                <a:t>SSD</a:t>
              </a:r>
              <a:endParaRPr lang="en-US" sz="900" kern="0" dirty="0" smtClean="0">
                <a:solidFill>
                  <a:srgbClr val="6D93BF"/>
                </a:solidFill>
              </a:endParaRPr>
            </a:p>
          </p:txBody>
        </p:sp>
      </p:grpSp>
      <p:sp>
        <p:nvSpPr>
          <p:cNvPr id="163" name="TextBox 162"/>
          <p:cNvSpPr txBox="1"/>
          <p:nvPr/>
        </p:nvSpPr>
        <p:spPr>
          <a:xfrm>
            <a:off x="1203649" y="3339488"/>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158" name="Group 157"/>
          <p:cNvGrpSpPr/>
          <p:nvPr/>
        </p:nvGrpSpPr>
        <p:grpSpPr>
          <a:xfrm>
            <a:off x="1340062" y="2685257"/>
            <a:ext cx="393922" cy="393922"/>
            <a:chOff x="819600" y="3231273"/>
            <a:chExt cx="441961" cy="441961"/>
          </a:xfrm>
        </p:grpSpPr>
        <p:pic>
          <p:nvPicPr>
            <p:cNvPr id="62" name="Picture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82" name="TextBox 81"/>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164" name="Group 163"/>
          <p:cNvGrpSpPr/>
          <p:nvPr/>
        </p:nvGrpSpPr>
        <p:grpSpPr>
          <a:xfrm>
            <a:off x="1879011" y="2685257"/>
            <a:ext cx="393922" cy="393922"/>
            <a:chOff x="1424274" y="3231273"/>
            <a:chExt cx="441961" cy="441961"/>
          </a:xfrm>
        </p:grpSpPr>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274" y="3231273"/>
              <a:ext cx="441961" cy="441961"/>
            </a:xfrm>
            <a:prstGeom prst="rect">
              <a:avLst/>
            </a:prstGeom>
          </p:spPr>
        </p:pic>
        <p:sp>
          <p:nvSpPr>
            <p:cNvPr id="87" name="TextBox 86"/>
            <p:cNvSpPr txBox="1"/>
            <p:nvPr/>
          </p:nvSpPr>
          <p:spPr>
            <a:xfrm>
              <a:off x="1474401"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193" name="Group 192"/>
          <p:cNvGrpSpPr/>
          <p:nvPr/>
        </p:nvGrpSpPr>
        <p:grpSpPr>
          <a:xfrm>
            <a:off x="1679041" y="2901964"/>
            <a:ext cx="393922" cy="393922"/>
            <a:chOff x="1261561" y="3374120"/>
            <a:chExt cx="441961" cy="441961"/>
          </a:xfrm>
        </p:grpSpPr>
        <p:pic>
          <p:nvPicPr>
            <p:cNvPr id="191" name="Picture 1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192" name="TextBox 191"/>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168" name="Group 167"/>
          <p:cNvGrpSpPr/>
          <p:nvPr/>
        </p:nvGrpSpPr>
        <p:grpSpPr>
          <a:xfrm>
            <a:off x="801114" y="2685257"/>
            <a:ext cx="393922" cy="393922"/>
            <a:chOff x="819600" y="3231273"/>
            <a:chExt cx="441961" cy="441961"/>
          </a:xfrm>
        </p:grpSpPr>
        <p:pic>
          <p:nvPicPr>
            <p:cNvPr id="169" name="Picture 1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170" name="TextBox 169"/>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355" name="Group 354"/>
          <p:cNvGrpSpPr/>
          <p:nvPr/>
        </p:nvGrpSpPr>
        <p:grpSpPr>
          <a:xfrm>
            <a:off x="1306981" y="4054982"/>
            <a:ext cx="283982" cy="341741"/>
            <a:chOff x="870552" y="4305544"/>
            <a:chExt cx="359665" cy="432817"/>
          </a:xfrm>
        </p:grpSpPr>
        <p:pic>
          <p:nvPicPr>
            <p:cNvPr id="359" name="Picture 358"/>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60" name="TextBox 35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56" name="Group 355"/>
          <p:cNvGrpSpPr/>
          <p:nvPr/>
        </p:nvGrpSpPr>
        <p:grpSpPr>
          <a:xfrm>
            <a:off x="1700473" y="4054982"/>
            <a:ext cx="283982" cy="341741"/>
            <a:chOff x="1368912" y="4305544"/>
            <a:chExt cx="359665" cy="432817"/>
          </a:xfrm>
        </p:grpSpPr>
        <p:pic>
          <p:nvPicPr>
            <p:cNvPr id="357" name="Picture 356"/>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358" name="TextBox 357"/>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65" name="Group 364"/>
          <p:cNvGrpSpPr/>
          <p:nvPr/>
        </p:nvGrpSpPr>
        <p:grpSpPr>
          <a:xfrm>
            <a:off x="519995" y="4054982"/>
            <a:ext cx="283982" cy="341741"/>
            <a:chOff x="870552" y="4305544"/>
            <a:chExt cx="359665" cy="432817"/>
          </a:xfrm>
        </p:grpSpPr>
        <p:pic>
          <p:nvPicPr>
            <p:cNvPr id="366" name="Picture 365"/>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67" name="TextBox 366"/>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68" name="Group 367"/>
          <p:cNvGrpSpPr/>
          <p:nvPr/>
        </p:nvGrpSpPr>
        <p:grpSpPr>
          <a:xfrm>
            <a:off x="913488" y="4054982"/>
            <a:ext cx="283982" cy="341741"/>
            <a:chOff x="870552" y="4305544"/>
            <a:chExt cx="359665" cy="432817"/>
          </a:xfrm>
        </p:grpSpPr>
        <p:pic>
          <p:nvPicPr>
            <p:cNvPr id="369" name="Picture 368"/>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70" name="TextBox 36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pic>
        <p:nvPicPr>
          <p:cNvPr id="412" name="Picture 4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20" y="2972579"/>
            <a:ext cx="1994232" cy="616692"/>
          </a:xfrm>
          <a:prstGeom prst="rect">
            <a:avLst/>
          </a:prstGeom>
        </p:spPr>
      </p:pic>
      <p:grpSp>
        <p:nvGrpSpPr>
          <p:cNvPr id="413" name="Group 412"/>
          <p:cNvGrpSpPr/>
          <p:nvPr/>
        </p:nvGrpSpPr>
        <p:grpSpPr>
          <a:xfrm>
            <a:off x="4584275" y="3669210"/>
            <a:ext cx="283982" cy="341741"/>
            <a:chOff x="-126170" y="4305544"/>
            <a:chExt cx="359665" cy="432817"/>
          </a:xfrm>
        </p:grpSpPr>
        <p:pic>
          <p:nvPicPr>
            <p:cNvPr id="451" name="Picture 4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452" name="TextBox 451"/>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414" name="Group 413"/>
          <p:cNvGrpSpPr/>
          <p:nvPr/>
        </p:nvGrpSpPr>
        <p:grpSpPr>
          <a:xfrm>
            <a:off x="4977768" y="3669210"/>
            <a:ext cx="283982" cy="341741"/>
            <a:chOff x="372191" y="4305544"/>
            <a:chExt cx="359665" cy="432817"/>
          </a:xfrm>
        </p:grpSpPr>
        <p:pic>
          <p:nvPicPr>
            <p:cNvPr id="449" name="Picture 4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450" name="TextBox 449"/>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415" name="Group 414"/>
          <p:cNvGrpSpPr/>
          <p:nvPr/>
        </p:nvGrpSpPr>
        <p:grpSpPr>
          <a:xfrm>
            <a:off x="5371261" y="3669210"/>
            <a:ext cx="283982" cy="341741"/>
            <a:chOff x="870552" y="4305544"/>
            <a:chExt cx="359665" cy="432817"/>
          </a:xfrm>
        </p:grpSpPr>
        <p:pic>
          <p:nvPicPr>
            <p:cNvPr id="447" name="Picture 446"/>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448" name="TextBox 44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416" name="Group 415"/>
          <p:cNvGrpSpPr/>
          <p:nvPr/>
        </p:nvGrpSpPr>
        <p:grpSpPr>
          <a:xfrm>
            <a:off x="5764753" y="3669210"/>
            <a:ext cx="283982" cy="341741"/>
            <a:chOff x="1368912" y="4305544"/>
            <a:chExt cx="359665" cy="432817"/>
          </a:xfrm>
        </p:grpSpPr>
        <p:pic>
          <p:nvPicPr>
            <p:cNvPr id="442" name="Picture 441"/>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446" name="TextBox 445"/>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417" name="TextBox 416"/>
          <p:cNvSpPr txBox="1"/>
          <p:nvPr/>
        </p:nvSpPr>
        <p:spPr>
          <a:xfrm>
            <a:off x="5267929" y="3339488"/>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419" name="Group 418"/>
          <p:cNvGrpSpPr/>
          <p:nvPr/>
        </p:nvGrpSpPr>
        <p:grpSpPr>
          <a:xfrm>
            <a:off x="5943291" y="2685257"/>
            <a:ext cx="393922" cy="393922"/>
            <a:chOff x="1424274" y="3231273"/>
            <a:chExt cx="441961" cy="441961"/>
          </a:xfrm>
        </p:grpSpPr>
        <p:pic>
          <p:nvPicPr>
            <p:cNvPr id="438" name="Picture 4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274" y="3231273"/>
              <a:ext cx="441961" cy="441961"/>
            </a:xfrm>
            <a:prstGeom prst="rect">
              <a:avLst/>
            </a:prstGeom>
          </p:spPr>
        </p:pic>
        <p:sp>
          <p:nvSpPr>
            <p:cNvPr id="439" name="TextBox 438"/>
            <p:cNvSpPr txBox="1"/>
            <p:nvPr/>
          </p:nvSpPr>
          <p:spPr>
            <a:xfrm>
              <a:off x="1474401"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420" name="Group 419"/>
          <p:cNvGrpSpPr/>
          <p:nvPr/>
        </p:nvGrpSpPr>
        <p:grpSpPr>
          <a:xfrm>
            <a:off x="5743321" y="2901964"/>
            <a:ext cx="393922" cy="393922"/>
            <a:chOff x="1261561" y="3374120"/>
            <a:chExt cx="441961" cy="441961"/>
          </a:xfrm>
        </p:grpSpPr>
        <p:pic>
          <p:nvPicPr>
            <p:cNvPr id="436" name="Picture 4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437" name="TextBox 436"/>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422" name="Group 421"/>
          <p:cNvGrpSpPr/>
          <p:nvPr/>
        </p:nvGrpSpPr>
        <p:grpSpPr>
          <a:xfrm>
            <a:off x="5371261" y="4054982"/>
            <a:ext cx="283982" cy="341741"/>
            <a:chOff x="870552" y="4305544"/>
            <a:chExt cx="359665" cy="432817"/>
          </a:xfrm>
        </p:grpSpPr>
        <p:pic>
          <p:nvPicPr>
            <p:cNvPr id="432" name="Picture 431"/>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433" name="TextBox 432"/>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423" name="Group 422"/>
          <p:cNvGrpSpPr/>
          <p:nvPr/>
        </p:nvGrpSpPr>
        <p:grpSpPr>
          <a:xfrm>
            <a:off x="5764753" y="4054982"/>
            <a:ext cx="283982" cy="341741"/>
            <a:chOff x="1368912" y="4305544"/>
            <a:chExt cx="359665" cy="432817"/>
          </a:xfrm>
        </p:grpSpPr>
        <p:pic>
          <p:nvPicPr>
            <p:cNvPr id="430" name="Picture 429"/>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431" name="TextBox 430"/>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424" name="Group 423"/>
          <p:cNvGrpSpPr/>
          <p:nvPr/>
        </p:nvGrpSpPr>
        <p:grpSpPr>
          <a:xfrm>
            <a:off x="4584275" y="4054982"/>
            <a:ext cx="283982" cy="341741"/>
            <a:chOff x="870552" y="4305544"/>
            <a:chExt cx="359665" cy="432817"/>
          </a:xfrm>
        </p:grpSpPr>
        <p:pic>
          <p:nvPicPr>
            <p:cNvPr id="428" name="Picture 427"/>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429" name="TextBox 428"/>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425" name="Group 424"/>
          <p:cNvGrpSpPr/>
          <p:nvPr/>
        </p:nvGrpSpPr>
        <p:grpSpPr>
          <a:xfrm>
            <a:off x="4977768" y="4054982"/>
            <a:ext cx="283982" cy="341741"/>
            <a:chOff x="870552" y="4305544"/>
            <a:chExt cx="359665" cy="432817"/>
          </a:xfrm>
        </p:grpSpPr>
        <p:pic>
          <p:nvPicPr>
            <p:cNvPr id="426" name="Picture 425"/>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427" name="TextBox 426"/>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pic>
        <p:nvPicPr>
          <p:cNvPr id="373" name="Picture 3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80" y="2972579"/>
            <a:ext cx="1994232" cy="616692"/>
          </a:xfrm>
          <a:prstGeom prst="rect">
            <a:avLst/>
          </a:prstGeom>
        </p:spPr>
      </p:pic>
      <p:grpSp>
        <p:nvGrpSpPr>
          <p:cNvPr id="374" name="Group 373"/>
          <p:cNvGrpSpPr/>
          <p:nvPr/>
        </p:nvGrpSpPr>
        <p:grpSpPr>
          <a:xfrm>
            <a:off x="2552135" y="3669210"/>
            <a:ext cx="283982" cy="341741"/>
            <a:chOff x="-126170" y="4305544"/>
            <a:chExt cx="359665" cy="432817"/>
          </a:xfrm>
        </p:grpSpPr>
        <p:pic>
          <p:nvPicPr>
            <p:cNvPr id="409" name="Picture 40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410" name="TextBox 409"/>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375" name="Group 374"/>
          <p:cNvGrpSpPr/>
          <p:nvPr/>
        </p:nvGrpSpPr>
        <p:grpSpPr>
          <a:xfrm>
            <a:off x="2945628" y="3669210"/>
            <a:ext cx="283982" cy="341741"/>
            <a:chOff x="372191" y="4305544"/>
            <a:chExt cx="359665" cy="432817"/>
          </a:xfrm>
        </p:grpSpPr>
        <p:pic>
          <p:nvPicPr>
            <p:cNvPr id="407" name="Picture 4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408" name="TextBox 407"/>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376" name="Group 375"/>
          <p:cNvGrpSpPr/>
          <p:nvPr/>
        </p:nvGrpSpPr>
        <p:grpSpPr>
          <a:xfrm>
            <a:off x="3339121" y="3669210"/>
            <a:ext cx="283982" cy="341741"/>
            <a:chOff x="870552" y="4305544"/>
            <a:chExt cx="359665" cy="432817"/>
          </a:xfrm>
        </p:grpSpPr>
        <p:pic>
          <p:nvPicPr>
            <p:cNvPr id="405" name="Picture 404"/>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406" name="TextBox 405"/>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77" name="Group 376"/>
          <p:cNvGrpSpPr/>
          <p:nvPr/>
        </p:nvGrpSpPr>
        <p:grpSpPr>
          <a:xfrm>
            <a:off x="3732613" y="3669210"/>
            <a:ext cx="283982" cy="341741"/>
            <a:chOff x="1368912" y="4305544"/>
            <a:chExt cx="359665" cy="432817"/>
          </a:xfrm>
        </p:grpSpPr>
        <p:pic>
          <p:nvPicPr>
            <p:cNvPr id="403" name="Picture 402"/>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404" name="TextBox 403"/>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378" name="TextBox 377"/>
          <p:cNvSpPr txBox="1"/>
          <p:nvPr/>
        </p:nvSpPr>
        <p:spPr>
          <a:xfrm>
            <a:off x="3235789" y="3339488"/>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379" name="Group 378"/>
          <p:cNvGrpSpPr/>
          <p:nvPr/>
        </p:nvGrpSpPr>
        <p:grpSpPr>
          <a:xfrm>
            <a:off x="3372202" y="2685257"/>
            <a:ext cx="393922" cy="393922"/>
            <a:chOff x="819600" y="3231273"/>
            <a:chExt cx="441961" cy="441961"/>
          </a:xfrm>
        </p:grpSpPr>
        <p:pic>
          <p:nvPicPr>
            <p:cNvPr id="401" name="Picture 40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402" name="TextBox 401"/>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380" name="Group 379"/>
          <p:cNvGrpSpPr/>
          <p:nvPr/>
        </p:nvGrpSpPr>
        <p:grpSpPr>
          <a:xfrm>
            <a:off x="3911151" y="2685257"/>
            <a:ext cx="393922" cy="393922"/>
            <a:chOff x="1424274" y="3231273"/>
            <a:chExt cx="441961" cy="441961"/>
          </a:xfrm>
        </p:grpSpPr>
        <p:pic>
          <p:nvPicPr>
            <p:cNvPr id="399" name="Picture 3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274" y="3231273"/>
              <a:ext cx="441961" cy="441961"/>
            </a:xfrm>
            <a:prstGeom prst="rect">
              <a:avLst/>
            </a:prstGeom>
          </p:spPr>
        </p:pic>
        <p:sp>
          <p:nvSpPr>
            <p:cNvPr id="400" name="TextBox 399"/>
            <p:cNvSpPr txBox="1"/>
            <p:nvPr/>
          </p:nvSpPr>
          <p:spPr>
            <a:xfrm>
              <a:off x="1474401"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381" name="Group 380"/>
          <p:cNvGrpSpPr/>
          <p:nvPr/>
        </p:nvGrpSpPr>
        <p:grpSpPr>
          <a:xfrm>
            <a:off x="3711181" y="2901964"/>
            <a:ext cx="393922" cy="393922"/>
            <a:chOff x="1261561" y="3374120"/>
            <a:chExt cx="441961" cy="441961"/>
          </a:xfrm>
        </p:grpSpPr>
        <p:pic>
          <p:nvPicPr>
            <p:cNvPr id="397" name="Picture 39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398" name="TextBox 397"/>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382" name="Group 381"/>
          <p:cNvGrpSpPr/>
          <p:nvPr/>
        </p:nvGrpSpPr>
        <p:grpSpPr>
          <a:xfrm>
            <a:off x="2833254" y="2685257"/>
            <a:ext cx="393922" cy="393922"/>
            <a:chOff x="819600" y="3231273"/>
            <a:chExt cx="441961" cy="441961"/>
          </a:xfrm>
        </p:grpSpPr>
        <p:pic>
          <p:nvPicPr>
            <p:cNvPr id="395" name="Picture 39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396" name="TextBox 395"/>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383" name="Group 382"/>
          <p:cNvGrpSpPr/>
          <p:nvPr/>
        </p:nvGrpSpPr>
        <p:grpSpPr>
          <a:xfrm>
            <a:off x="3339121" y="4054982"/>
            <a:ext cx="283982" cy="341741"/>
            <a:chOff x="870552" y="4305544"/>
            <a:chExt cx="359665" cy="432817"/>
          </a:xfrm>
        </p:grpSpPr>
        <p:pic>
          <p:nvPicPr>
            <p:cNvPr id="393" name="Picture 392"/>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94" name="TextBox 393"/>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84" name="Group 383"/>
          <p:cNvGrpSpPr/>
          <p:nvPr/>
        </p:nvGrpSpPr>
        <p:grpSpPr>
          <a:xfrm>
            <a:off x="3732613" y="4054982"/>
            <a:ext cx="283982" cy="341741"/>
            <a:chOff x="1368912" y="4305544"/>
            <a:chExt cx="359665" cy="432817"/>
          </a:xfrm>
        </p:grpSpPr>
        <p:pic>
          <p:nvPicPr>
            <p:cNvPr id="391" name="Picture 390"/>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392" name="TextBox 391"/>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85" name="Group 384"/>
          <p:cNvGrpSpPr/>
          <p:nvPr/>
        </p:nvGrpSpPr>
        <p:grpSpPr>
          <a:xfrm>
            <a:off x="2552135" y="4054982"/>
            <a:ext cx="283982" cy="341741"/>
            <a:chOff x="870552" y="4305544"/>
            <a:chExt cx="359665" cy="432817"/>
          </a:xfrm>
        </p:grpSpPr>
        <p:pic>
          <p:nvPicPr>
            <p:cNvPr id="389" name="Picture 388"/>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90" name="TextBox 38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386" name="Group 385"/>
          <p:cNvGrpSpPr/>
          <p:nvPr/>
        </p:nvGrpSpPr>
        <p:grpSpPr>
          <a:xfrm>
            <a:off x="2945628" y="4054982"/>
            <a:ext cx="283982" cy="341741"/>
            <a:chOff x="870552" y="4305544"/>
            <a:chExt cx="359665" cy="432817"/>
          </a:xfrm>
        </p:grpSpPr>
        <p:pic>
          <p:nvPicPr>
            <p:cNvPr id="387" name="Picture 386"/>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388" name="TextBox 38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492" name="Group 491"/>
          <p:cNvGrpSpPr/>
          <p:nvPr/>
        </p:nvGrpSpPr>
        <p:grpSpPr>
          <a:xfrm>
            <a:off x="2559820" y="2901964"/>
            <a:ext cx="393922" cy="393922"/>
            <a:chOff x="819600" y="3231273"/>
            <a:chExt cx="441961" cy="441961"/>
          </a:xfrm>
        </p:grpSpPr>
        <p:pic>
          <p:nvPicPr>
            <p:cNvPr id="496" name="Picture 4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497" name="TextBox 496"/>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pic>
        <p:nvPicPr>
          <p:cNvPr id="499" name="Picture 4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62" y="2972579"/>
            <a:ext cx="1994232" cy="616692"/>
          </a:xfrm>
          <a:prstGeom prst="rect">
            <a:avLst/>
          </a:prstGeom>
        </p:spPr>
      </p:pic>
      <p:grpSp>
        <p:nvGrpSpPr>
          <p:cNvPr id="500" name="Group 499"/>
          <p:cNvGrpSpPr/>
          <p:nvPr/>
        </p:nvGrpSpPr>
        <p:grpSpPr>
          <a:xfrm>
            <a:off x="6616417" y="3669210"/>
            <a:ext cx="283982" cy="341741"/>
            <a:chOff x="-126170" y="4305544"/>
            <a:chExt cx="359665" cy="432817"/>
          </a:xfrm>
        </p:grpSpPr>
        <p:pic>
          <p:nvPicPr>
            <p:cNvPr id="538" name="Picture 5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539" name="TextBox 538"/>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01" name="Group 500"/>
          <p:cNvGrpSpPr/>
          <p:nvPr/>
        </p:nvGrpSpPr>
        <p:grpSpPr>
          <a:xfrm>
            <a:off x="7009910" y="3669210"/>
            <a:ext cx="283982" cy="341741"/>
            <a:chOff x="372191" y="4305544"/>
            <a:chExt cx="359665" cy="432817"/>
          </a:xfrm>
        </p:grpSpPr>
        <p:pic>
          <p:nvPicPr>
            <p:cNvPr id="536" name="Picture 5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537" name="TextBox 536"/>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02" name="Group 501"/>
          <p:cNvGrpSpPr/>
          <p:nvPr/>
        </p:nvGrpSpPr>
        <p:grpSpPr>
          <a:xfrm>
            <a:off x="7403403" y="3669210"/>
            <a:ext cx="283982" cy="341741"/>
            <a:chOff x="870552" y="4305544"/>
            <a:chExt cx="359665" cy="432817"/>
          </a:xfrm>
        </p:grpSpPr>
        <p:pic>
          <p:nvPicPr>
            <p:cNvPr id="534" name="Picture 533"/>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35" name="TextBox 534"/>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03" name="Group 502"/>
          <p:cNvGrpSpPr/>
          <p:nvPr/>
        </p:nvGrpSpPr>
        <p:grpSpPr>
          <a:xfrm>
            <a:off x="7796895" y="3669210"/>
            <a:ext cx="283982" cy="341741"/>
            <a:chOff x="1368912" y="4305544"/>
            <a:chExt cx="359665" cy="432817"/>
          </a:xfrm>
        </p:grpSpPr>
        <p:pic>
          <p:nvPicPr>
            <p:cNvPr id="532" name="Picture 531"/>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533" name="TextBox 532"/>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504" name="TextBox 503"/>
          <p:cNvSpPr txBox="1"/>
          <p:nvPr/>
        </p:nvSpPr>
        <p:spPr>
          <a:xfrm>
            <a:off x="7300071" y="3339488"/>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505" name="Group 504"/>
          <p:cNvGrpSpPr/>
          <p:nvPr/>
        </p:nvGrpSpPr>
        <p:grpSpPr>
          <a:xfrm>
            <a:off x="7436484" y="2685257"/>
            <a:ext cx="393922" cy="393922"/>
            <a:chOff x="819600" y="3231273"/>
            <a:chExt cx="441961" cy="441961"/>
          </a:xfrm>
        </p:grpSpPr>
        <p:pic>
          <p:nvPicPr>
            <p:cNvPr id="530" name="Picture 5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531" name="TextBox 530"/>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506" name="Group 505"/>
          <p:cNvGrpSpPr/>
          <p:nvPr/>
        </p:nvGrpSpPr>
        <p:grpSpPr>
          <a:xfrm>
            <a:off x="7975433" y="2685257"/>
            <a:ext cx="393922" cy="393922"/>
            <a:chOff x="1424274" y="3231273"/>
            <a:chExt cx="441961" cy="441961"/>
          </a:xfrm>
        </p:grpSpPr>
        <p:pic>
          <p:nvPicPr>
            <p:cNvPr id="528" name="Picture 5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274" y="3231273"/>
              <a:ext cx="441961" cy="441961"/>
            </a:xfrm>
            <a:prstGeom prst="rect">
              <a:avLst/>
            </a:prstGeom>
          </p:spPr>
        </p:pic>
        <p:sp>
          <p:nvSpPr>
            <p:cNvPr id="529" name="TextBox 528"/>
            <p:cNvSpPr txBox="1"/>
            <p:nvPr/>
          </p:nvSpPr>
          <p:spPr>
            <a:xfrm>
              <a:off x="1474401"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507" name="Group 506"/>
          <p:cNvGrpSpPr/>
          <p:nvPr/>
        </p:nvGrpSpPr>
        <p:grpSpPr>
          <a:xfrm>
            <a:off x="7775463" y="2901964"/>
            <a:ext cx="393922" cy="393922"/>
            <a:chOff x="1261561" y="3374120"/>
            <a:chExt cx="441961" cy="441961"/>
          </a:xfrm>
        </p:grpSpPr>
        <p:pic>
          <p:nvPicPr>
            <p:cNvPr id="526" name="Picture 5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527" name="TextBox 526"/>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508" name="Group 507"/>
          <p:cNvGrpSpPr/>
          <p:nvPr/>
        </p:nvGrpSpPr>
        <p:grpSpPr>
          <a:xfrm>
            <a:off x="6897536" y="2685257"/>
            <a:ext cx="393922" cy="393922"/>
            <a:chOff x="819600" y="3231273"/>
            <a:chExt cx="441961" cy="441961"/>
          </a:xfrm>
        </p:grpSpPr>
        <p:pic>
          <p:nvPicPr>
            <p:cNvPr id="524" name="Picture 5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525" name="TextBox 524"/>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509" name="Group 508"/>
          <p:cNvGrpSpPr/>
          <p:nvPr/>
        </p:nvGrpSpPr>
        <p:grpSpPr>
          <a:xfrm>
            <a:off x="7403403" y="4054982"/>
            <a:ext cx="283982" cy="341741"/>
            <a:chOff x="870552" y="4305544"/>
            <a:chExt cx="359665" cy="432817"/>
          </a:xfrm>
        </p:grpSpPr>
        <p:pic>
          <p:nvPicPr>
            <p:cNvPr id="522" name="Picture 521"/>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23" name="TextBox 522"/>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10" name="Group 509"/>
          <p:cNvGrpSpPr/>
          <p:nvPr/>
        </p:nvGrpSpPr>
        <p:grpSpPr>
          <a:xfrm>
            <a:off x="7796895" y="4054982"/>
            <a:ext cx="283982" cy="341741"/>
            <a:chOff x="1368912" y="4305544"/>
            <a:chExt cx="359665" cy="432817"/>
          </a:xfrm>
        </p:grpSpPr>
        <p:pic>
          <p:nvPicPr>
            <p:cNvPr id="520" name="Picture 519"/>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521" name="TextBox 520"/>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11" name="Group 510"/>
          <p:cNvGrpSpPr/>
          <p:nvPr/>
        </p:nvGrpSpPr>
        <p:grpSpPr>
          <a:xfrm>
            <a:off x="6616417" y="4054982"/>
            <a:ext cx="283982" cy="341741"/>
            <a:chOff x="870552" y="4305544"/>
            <a:chExt cx="359665" cy="432817"/>
          </a:xfrm>
        </p:grpSpPr>
        <p:pic>
          <p:nvPicPr>
            <p:cNvPr id="518" name="Picture 517"/>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19" name="TextBox 518"/>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12" name="Group 511"/>
          <p:cNvGrpSpPr/>
          <p:nvPr/>
        </p:nvGrpSpPr>
        <p:grpSpPr>
          <a:xfrm>
            <a:off x="7009910" y="4054982"/>
            <a:ext cx="283982" cy="341741"/>
            <a:chOff x="870552" y="4305544"/>
            <a:chExt cx="359665" cy="432817"/>
          </a:xfrm>
        </p:grpSpPr>
        <p:pic>
          <p:nvPicPr>
            <p:cNvPr id="516" name="Picture 515"/>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17" name="TextBox 516"/>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err="1" smtClean="0">
                  <a:solidFill>
                    <a:srgbClr val="6D93BF"/>
                  </a:solidFill>
                </a:rPr>
                <a:t>SSD</a:t>
              </a:r>
              <a:endParaRPr lang="en-US" sz="900" kern="0" dirty="0" smtClean="0">
                <a:solidFill>
                  <a:srgbClr val="6D93BF"/>
                </a:solidFill>
              </a:endParaRPr>
            </a:p>
          </p:txBody>
        </p:sp>
      </p:grpSp>
      <p:grpSp>
        <p:nvGrpSpPr>
          <p:cNvPr id="513" name="Group 512"/>
          <p:cNvGrpSpPr/>
          <p:nvPr/>
        </p:nvGrpSpPr>
        <p:grpSpPr>
          <a:xfrm>
            <a:off x="6624102" y="2901964"/>
            <a:ext cx="393922" cy="393922"/>
            <a:chOff x="819600" y="3231273"/>
            <a:chExt cx="441961" cy="441961"/>
          </a:xfrm>
        </p:grpSpPr>
        <p:pic>
          <p:nvPicPr>
            <p:cNvPr id="514" name="Picture 5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515" name="TextBox 514"/>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421" name="Group 420"/>
          <p:cNvGrpSpPr/>
          <p:nvPr/>
        </p:nvGrpSpPr>
        <p:grpSpPr>
          <a:xfrm>
            <a:off x="4865394" y="2685257"/>
            <a:ext cx="393922" cy="393922"/>
            <a:chOff x="819600" y="3231273"/>
            <a:chExt cx="441961" cy="441961"/>
          </a:xfrm>
        </p:grpSpPr>
        <p:pic>
          <p:nvPicPr>
            <p:cNvPr id="434" name="Picture 4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435" name="TextBox 434"/>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418" name="Group 417"/>
          <p:cNvGrpSpPr/>
          <p:nvPr/>
        </p:nvGrpSpPr>
        <p:grpSpPr>
          <a:xfrm>
            <a:off x="5404342" y="2685257"/>
            <a:ext cx="393922" cy="393922"/>
            <a:chOff x="819600" y="3231273"/>
            <a:chExt cx="441961" cy="441961"/>
          </a:xfrm>
        </p:grpSpPr>
        <p:pic>
          <p:nvPicPr>
            <p:cNvPr id="440" name="Picture 4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600" y="3231273"/>
              <a:ext cx="441961" cy="441961"/>
            </a:xfrm>
            <a:prstGeom prst="rect">
              <a:avLst/>
            </a:prstGeom>
          </p:spPr>
        </p:pic>
        <p:sp>
          <p:nvSpPr>
            <p:cNvPr id="441" name="TextBox 440"/>
            <p:cNvSpPr txBox="1"/>
            <p:nvPr/>
          </p:nvSpPr>
          <p:spPr>
            <a:xfrm>
              <a:off x="870552" y="3374120"/>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sp>
        <p:nvSpPr>
          <p:cNvPr id="344" name="TextBox 343"/>
          <p:cNvSpPr txBox="1"/>
          <p:nvPr/>
        </p:nvSpPr>
        <p:spPr>
          <a:xfrm>
            <a:off x="929217" y="374617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45" name="TextBox 344"/>
          <p:cNvSpPr txBox="1"/>
          <p:nvPr/>
        </p:nvSpPr>
        <p:spPr>
          <a:xfrm>
            <a:off x="929217" y="334492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48" name="TextBox 347"/>
          <p:cNvSpPr txBox="1"/>
          <p:nvPr/>
        </p:nvSpPr>
        <p:spPr>
          <a:xfrm>
            <a:off x="2577609" y="374617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49" name="TextBox 348"/>
          <p:cNvSpPr txBox="1"/>
          <p:nvPr/>
        </p:nvSpPr>
        <p:spPr>
          <a:xfrm>
            <a:off x="2577609" y="3344929"/>
            <a:ext cx="250527" cy="830997"/>
          </a:xfrm>
          <a:prstGeom prst="rect">
            <a:avLst/>
          </a:prstGeom>
          <a:noFill/>
        </p:spPr>
        <p:txBody>
          <a:bodyPr wrap="square" rtlCol="0" anchor="ctr">
            <a:spAutoFit/>
          </a:bodyPr>
          <a:lstStyle>
            <a:defPPr>
              <a:defRPr lang="en-US"/>
            </a:defPPr>
            <a:lvl1pPr algn="ctr">
              <a:defRPr sz="4800" b="1">
                <a:ln>
                  <a:solidFill>
                    <a:schemeClr val="tx1">
                      <a:lumMod val="50000"/>
                    </a:schemeClr>
                  </a:solidFill>
                </a:ln>
                <a:solidFill>
                  <a:srgbClr val="FFFF00"/>
                </a:solidFill>
              </a:defRPr>
            </a:lvl1pPr>
          </a:lstStyle>
          <a:p>
            <a:r>
              <a:rPr lang="en-US" dirty="0">
                <a:ln>
                  <a:solidFill>
                    <a:schemeClr val="bg1"/>
                  </a:solidFill>
                </a:ln>
                <a:solidFill>
                  <a:srgbClr val="FF0000"/>
                </a:solidFill>
              </a:rPr>
              <a:t>x</a:t>
            </a:r>
          </a:p>
        </p:txBody>
      </p:sp>
      <p:sp>
        <p:nvSpPr>
          <p:cNvPr id="350" name="TextBox 349"/>
          <p:cNvSpPr txBox="1"/>
          <p:nvPr/>
        </p:nvSpPr>
        <p:spPr>
          <a:xfrm>
            <a:off x="3355848" y="334492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51" name="TextBox 350"/>
          <p:cNvSpPr txBox="1"/>
          <p:nvPr/>
        </p:nvSpPr>
        <p:spPr>
          <a:xfrm>
            <a:off x="4993953" y="3344929"/>
            <a:ext cx="250527" cy="830997"/>
          </a:xfrm>
          <a:prstGeom prst="rect">
            <a:avLst/>
          </a:prstGeom>
          <a:noFill/>
        </p:spPr>
        <p:txBody>
          <a:bodyPr wrap="square" rtlCol="0" anchor="ctr">
            <a:spAutoFit/>
          </a:bodyPr>
          <a:lstStyle>
            <a:defPPr>
              <a:defRPr lang="en-US"/>
            </a:defPPr>
            <a:lvl1pPr algn="ctr">
              <a:defRPr sz="4800" b="1">
                <a:ln>
                  <a:solidFill>
                    <a:schemeClr val="tx1">
                      <a:lumMod val="50000"/>
                    </a:schemeClr>
                  </a:solidFill>
                </a:ln>
                <a:solidFill>
                  <a:srgbClr val="FFFF00"/>
                </a:solidFill>
              </a:defRPr>
            </a:lvl1pPr>
          </a:lstStyle>
          <a:p>
            <a:r>
              <a:rPr lang="en-US" dirty="0">
                <a:ln>
                  <a:solidFill>
                    <a:schemeClr val="bg1"/>
                  </a:solidFill>
                </a:ln>
                <a:solidFill>
                  <a:srgbClr val="FF0000"/>
                </a:solidFill>
              </a:rPr>
              <a:t>x</a:t>
            </a:r>
          </a:p>
        </p:txBody>
      </p:sp>
      <p:sp>
        <p:nvSpPr>
          <p:cNvPr id="352" name="TextBox 351"/>
          <p:cNvSpPr txBox="1"/>
          <p:nvPr/>
        </p:nvSpPr>
        <p:spPr>
          <a:xfrm>
            <a:off x="5390464" y="334492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53" name="TextBox 352"/>
          <p:cNvSpPr txBox="1"/>
          <p:nvPr/>
        </p:nvSpPr>
        <p:spPr>
          <a:xfrm>
            <a:off x="5780744" y="374617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54" name="TextBox 353"/>
          <p:cNvSpPr txBox="1"/>
          <p:nvPr/>
        </p:nvSpPr>
        <p:spPr>
          <a:xfrm>
            <a:off x="7034639" y="374617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61" name="TextBox 360"/>
          <p:cNvSpPr txBox="1"/>
          <p:nvPr/>
        </p:nvSpPr>
        <p:spPr>
          <a:xfrm>
            <a:off x="6626236" y="3344929"/>
            <a:ext cx="250527" cy="830997"/>
          </a:xfrm>
          <a:prstGeom prst="rect">
            <a:avLst/>
          </a:prstGeom>
          <a:noFill/>
        </p:spPr>
        <p:txBody>
          <a:bodyPr wrap="square" rtlCol="0" anchor="ctr">
            <a:spAutoFit/>
          </a:bodyPr>
          <a:lstStyle>
            <a:defPPr>
              <a:defRPr lang="en-US"/>
            </a:defPPr>
            <a:lvl1pPr algn="ctr">
              <a:defRPr sz="4800" b="1">
                <a:ln>
                  <a:solidFill>
                    <a:schemeClr val="tx1">
                      <a:lumMod val="50000"/>
                    </a:schemeClr>
                  </a:solidFill>
                </a:ln>
                <a:solidFill>
                  <a:srgbClr val="FFFF00"/>
                </a:solidFill>
              </a:defRPr>
            </a:lvl1pPr>
          </a:lstStyle>
          <a:p>
            <a:r>
              <a:rPr lang="en-US" dirty="0">
                <a:ln>
                  <a:solidFill>
                    <a:schemeClr val="bg1"/>
                  </a:solidFill>
                </a:ln>
                <a:solidFill>
                  <a:srgbClr val="FF0000"/>
                </a:solidFill>
              </a:rPr>
              <a:t>x</a:t>
            </a:r>
          </a:p>
        </p:txBody>
      </p:sp>
      <p:sp>
        <p:nvSpPr>
          <p:cNvPr id="362" name="TextBox 361"/>
          <p:cNvSpPr txBox="1"/>
          <p:nvPr/>
        </p:nvSpPr>
        <p:spPr>
          <a:xfrm>
            <a:off x="7821179" y="334492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72" name="TextBox 371"/>
          <p:cNvSpPr txBox="1"/>
          <p:nvPr/>
        </p:nvSpPr>
        <p:spPr>
          <a:xfrm>
            <a:off x="1707616" y="3746179"/>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grpSp>
        <p:nvGrpSpPr>
          <p:cNvPr id="9" name="Group 8"/>
          <p:cNvGrpSpPr/>
          <p:nvPr/>
        </p:nvGrpSpPr>
        <p:grpSpPr>
          <a:xfrm>
            <a:off x="4547242" y="2498540"/>
            <a:ext cx="1560744" cy="1632526"/>
            <a:chOff x="12017080" y="671533"/>
            <a:chExt cx="1752368" cy="1832962"/>
          </a:xfrm>
        </p:grpSpPr>
        <p:sp>
          <p:nvSpPr>
            <p:cNvPr id="7" name="Oval 6"/>
            <p:cNvSpPr/>
            <p:nvPr/>
          </p:nvSpPr>
          <p:spPr>
            <a:xfrm>
              <a:off x="12103800" y="804225"/>
              <a:ext cx="1578928" cy="1578928"/>
            </a:xfrm>
            <a:prstGeom prst="ellipse">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23275" t="23743" r="22088" b="24537"/>
            <a:stretch/>
          </p:blipFill>
          <p:spPr>
            <a:xfrm>
              <a:off x="12017080" y="671533"/>
              <a:ext cx="1752368" cy="1832962"/>
            </a:xfrm>
            <a:prstGeom prst="rect">
              <a:avLst/>
            </a:prstGeom>
          </p:spPr>
        </p:pic>
      </p:grpSp>
    </p:spTree>
    <p:extLst>
      <p:ext uri="{BB962C8B-B14F-4D97-AF65-F5344CB8AC3E}">
        <p14:creationId xmlns:p14="http://schemas.microsoft.com/office/powerpoint/2010/main" val="3078129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26" presetClass="emph" presetSubtype="0" repeatCount="5000" fill="hold" nodeType="withEffect">
                                  <p:stCondLst>
                                    <p:cond delay="0"/>
                                  </p:stCondLst>
                                  <p:childTnLst>
                                    <p:animEffect transition="out" filter="fade">
                                      <p:cBhvr>
                                        <p:cTn id="56" dur="500" tmFilter="0, 0; .2, .5; .8, .5; 1, 0"/>
                                        <p:tgtEl>
                                          <p:spTgt spid="9"/>
                                        </p:tgtEl>
                                      </p:cBhvr>
                                    </p:animEffect>
                                    <p:animScale>
                                      <p:cBhvr>
                                        <p:cTn id="57" dur="250" autoRev="1" fill="hold"/>
                                        <p:tgtEl>
                                          <p:spTgt spid="9"/>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nodeType="clickEffect">
                                  <p:stCondLst>
                                    <p:cond delay="0"/>
                                  </p:stCondLst>
                                  <p:childTnLst>
                                    <p:animMotion origin="layout" path="M -4.19527E-6 -0.00115 L 0.04177 -0.06689 L 0.14764 -0.06689 L 0.19175 0.03311 " pathEditMode="relative" rAng="0" ptsTypes="AAAA">
                                      <p:cBhvr>
                                        <p:cTn id="61" dur="2000" fill="hold"/>
                                        <p:tgtEl>
                                          <p:spTgt spid="421"/>
                                        </p:tgtEl>
                                        <p:attrNameLst>
                                          <p:attrName>ppt_x</p:attrName>
                                          <p:attrName>ppt_y</p:attrName>
                                        </p:attrNameLst>
                                      </p:cBhvr>
                                      <p:rCtr x="9581" y="-1574"/>
                                    </p:animMotion>
                                  </p:childTnLst>
                                </p:cTn>
                              </p:par>
                              <p:par>
                                <p:cTn id="62" presetID="0" presetClass="path" presetSubtype="0" accel="50000" decel="50000" fill="hold" nodeType="withEffect">
                                  <p:stCondLst>
                                    <p:cond delay="0"/>
                                  </p:stCondLst>
                                  <p:childTnLst>
                                    <p:animMotion origin="layout" path="M -8.35509E-7 -4.44444E-6 L -0.07506 -0.0787 L -0.32206 -0.07152 L -0.39817 0.03033 " pathEditMode="relative" rAng="0" ptsTypes="AAAA">
                                      <p:cBhvr>
                                        <p:cTn id="63" dur="2000" fill="hold"/>
                                        <p:tgtEl>
                                          <p:spTgt spid="419"/>
                                        </p:tgtEl>
                                        <p:attrNameLst>
                                          <p:attrName>ppt_x</p:attrName>
                                          <p:attrName>ppt_y</p:attrName>
                                        </p:attrNameLst>
                                      </p:cBhvr>
                                      <p:rCtr x="-19909" y="-2431"/>
                                    </p:animMotion>
                                  </p:childTnLst>
                                </p:cTn>
                              </p:par>
                              <p:par>
                                <p:cTn id="64" presetID="0" presetClass="path" presetSubtype="0" accel="50000" decel="50000" fill="hold" nodeType="withEffect">
                                  <p:stCondLst>
                                    <p:cond delay="0"/>
                                  </p:stCondLst>
                                  <p:childTnLst>
                                    <p:animMotion origin="layout" path="M -4.29317E-6 -0.00115 L -0.05129 -0.05463 L -0.13392 -0.05231 L -0.18666 0.03218 " pathEditMode="relative" rAng="0" ptsTypes="AAAA">
                                      <p:cBhvr>
                                        <p:cTn id="65" dur="2000" fill="hold"/>
                                        <p:tgtEl>
                                          <p:spTgt spid="418"/>
                                        </p:tgtEl>
                                        <p:attrNameLst>
                                          <p:attrName>ppt_x</p:attrName>
                                          <p:attrName>ppt_y</p:attrName>
                                        </p:attrNameLst>
                                      </p:cBhvr>
                                      <p:rCtr x="-9333"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p:bldP spid="345" grpId="0"/>
      <p:bldP spid="348" grpId="0"/>
      <p:bldP spid="349" grpId="0"/>
      <p:bldP spid="350" grpId="0"/>
      <p:bldP spid="351" grpId="0"/>
      <p:bldP spid="352" grpId="0"/>
      <p:bldP spid="353" grpId="0"/>
      <p:bldP spid="354" grpId="0"/>
      <p:bldP spid="361" grpId="0"/>
      <p:bldP spid="362" grpId="0"/>
      <p:bldP spid="3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Cube 1001"/>
          <p:cNvSpPr/>
          <p:nvPr/>
        </p:nvSpPr>
        <p:spPr>
          <a:xfrm>
            <a:off x="413203" y="3264533"/>
            <a:ext cx="8076401" cy="1218761"/>
          </a:xfrm>
          <a:prstGeom prst="cube">
            <a:avLst>
              <a:gd name="adj" fmla="val 25775"/>
            </a:avLst>
          </a:prstGeom>
          <a:solidFill>
            <a:srgbClr val="91CF4D"/>
          </a:solidFill>
          <a:ln w="12700">
            <a:solidFill>
              <a:schemeClr val="accent3">
                <a:lumMod val="75000"/>
              </a:schemeClr>
            </a:solidFill>
          </a:ln>
          <a:effectLst/>
          <a:scene3d>
            <a:camera prst="orthographicFront"/>
            <a:lightRig rig="threePt" dir="t"/>
          </a:scene3d>
          <a:sp3d prstMaterial="legacyWireframe"/>
        </p:spPr>
        <p:style>
          <a:lnRef idx="1">
            <a:schemeClr val="accent1"/>
          </a:lnRef>
          <a:fillRef idx="3">
            <a:schemeClr val="accent1"/>
          </a:fillRef>
          <a:effectRef idx="2">
            <a:schemeClr val="accent1"/>
          </a:effectRef>
          <a:fontRef idx="minor">
            <a:schemeClr val="lt1"/>
          </a:fontRef>
        </p:style>
        <p:txBody>
          <a:bodyPr bIns="274391" rtlCol="0" anchor="ctr"/>
          <a:lstStyle/>
          <a:p>
            <a:pPr algn="ctr" defTabSz="914400"/>
            <a:endParaRPr lang="en-US" sz="825"/>
          </a:p>
        </p:txBody>
      </p:sp>
      <p:sp>
        <p:nvSpPr>
          <p:cNvPr id="17" name="Title 16"/>
          <p:cNvSpPr>
            <a:spLocks noGrp="1"/>
          </p:cNvSpPr>
          <p:nvPr>
            <p:ph type="title"/>
          </p:nvPr>
        </p:nvSpPr>
        <p:spPr/>
        <p:txBody>
          <a:bodyPr/>
          <a:lstStyle/>
          <a:p>
            <a:r>
              <a:rPr lang="en-US" dirty="0"/>
              <a:t>Protecting Your Data</a:t>
            </a:r>
          </a:p>
        </p:txBody>
      </p:sp>
      <p:sp>
        <p:nvSpPr>
          <p:cNvPr id="694" name="TextBox 693"/>
          <p:cNvSpPr txBox="1"/>
          <p:nvPr/>
        </p:nvSpPr>
        <p:spPr>
          <a:xfrm>
            <a:off x="309854" y="703492"/>
            <a:ext cx="2600071" cy="307777"/>
          </a:xfrm>
          <a:prstGeom prst="rect">
            <a:avLst/>
          </a:prstGeom>
          <a:noFill/>
        </p:spPr>
        <p:txBody>
          <a:bodyPr wrap="none" lIns="0" tIns="0" rIns="0" bIns="0" rtlCol="0">
            <a:spAutoFit/>
          </a:bodyPr>
          <a:lstStyle/>
          <a:p>
            <a:r>
              <a:rPr lang="en-US" sz="2000" i="1" dirty="0"/>
              <a:t>RAIN + RAID vs. RAIN</a:t>
            </a:r>
          </a:p>
        </p:txBody>
      </p:sp>
      <p:sp>
        <p:nvSpPr>
          <p:cNvPr id="696" name="Rectangle 695"/>
          <p:cNvSpPr/>
          <p:nvPr/>
        </p:nvSpPr>
        <p:spPr>
          <a:xfrm>
            <a:off x="8568666" y="3499915"/>
            <a:ext cx="3233578" cy="400110"/>
          </a:xfrm>
          <a:prstGeom prst="rect">
            <a:avLst/>
          </a:prstGeom>
        </p:spPr>
        <p:txBody>
          <a:bodyPr wrap="none">
            <a:spAutoFit/>
          </a:bodyPr>
          <a:lstStyle/>
          <a:p>
            <a:r>
              <a:rPr lang="en-US" sz="2000" dirty="0"/>
              <a:t>Data Protection with RAIN </a:t>
            </a:r>
          </a:p>
        </p:txBody>
      </p:sp>
      <p:pic>
        <p:nvPicPr>
          <p:cNvPr id="541" name="Picture 540"/>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05940" y="2978582"/>
            <a:ext cx="1994232" cy="616692"/>
          </a:xfrm>
          <a:prstGeom prst="rect">
            <a:avLst/>
          </a:prstGeom>
        </p:spPr>
      </p:pic>
      <p:grpSp>
        <p:nvGrpSpPr>
          <p:cNvPr id="542" name="Group 541"/>
          <p:cNvGrpSpPr/>
          <p:nvPr/>
        </p:nvGrpSpPr>
        <p:grpSpPr>
          <a:xfrm>
            <a:off x="519995" y="3675213"/>
            <a:ext cx="283982" cy="341741"/>
            <a:chOff x="-126170" y="4305544"/>
            <a:chExt cx="359665" cy="432817"/>
          </a:xfrm>
        </p:grpSpPr>
        <p:pic>
          <p:nvPicPr>
            <p:cNvPr id="543" name="Picture 5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544" name="TextBox 543"/>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45" name="Group 544"/>
          <p:cNvGrpSpPr/>
          <p:nvPr/>
        </p:nvGrpSpPr>
        <p:grpSpPr>
          <a:xfrm>
            <a:off x="913488" y="3675213"/>
            <a:ext cx="283982" cy="341741"/>
            <a:chOff x="372191" y="4305544"/>
            <a:chExt cx="359665" cy="432817"/>
          </a:xfrm>
        </p:grpSpPr>
        <p:pic>
          <p:nvPicPr>
            <p:cNvPr id="546" name="Picture 5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547" name="TextBox 546"/>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48" name="Group 547"/>
          <p:cNvGrpSpPr/>
          <p:nvPr/>
        </p:nvGrpSpPr>
        <p:grpSpPr>
          <a:xfrm>
            <a:off x="1306981" y="3675213"/>
            <a:ext cx="283982" cy="341741"/>
            <a:chOff x="870552" y="4305544"/>
            <a:chExt cx="359665" cy="432817"/>
          </a:xfrm>
        </p:grpSpPr>
        <p:pic>
          <p:nvPicPr>
            <p:cNvPr id="549" name="Picture 548"/>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50" name="TextBox 54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51" name="Group 550"/>
          <p:cNvGrpSpPr/>
          <p:nvPr/>
        </p:nvGrpSpPr>
        <p:grpSpPr>
          <a:xfrm>
            <a:off x="1700473" y="3675213"/>
            <a:ext cx="283982" cy="341741"/>
            <a:chOff x="1368912" y="4305544"/>
            <a:chExt cx="359665" cy="432817"/>
          </a:xfrm>
        </p:grpSpPr>
        <p:pic>
          <p:nvPicPr>
            <p:cNvPr id="552" name="Picture 551"/>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553" name="TextBox 552"/>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554" name="TextBox 553"/>
          <p:cNvSpPr txBox="1"/>
          <p:nvPr/>
        </p:nvSpPr>
        <p:spPr>
          <a:xfrm>
            <a:off x="1203649" y="3345491"/>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567" name="Group 566"/>
          <p:cNvGrpSpPr/>
          <p:nvPr/>
        </p:nvGrpSpPr>
        <p:grpSpPr>
          <a:xfrm>
            <a:off x="1306981" y="4060985"/>
            <a:ext cx="283982" cy="341741"/>
            <a:chOff x="870552" y="4305544"/>
            <a:chExt cx="359665" cy="432817"/>
          </a:xfrm>
        </p:grpSpPr>
        <p:pic>
          <p:nvPicPr>
            <p:cNvPr id="568" name="Picture 567"/>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69" name="TextBox 568"/>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70" name="Group 569"/>
          <p:cNvGrpSpPr/>
          <p:nvPr/>
        </p:nvGrpSpPr>
        <p:grpSpPr>
          <a:xfrm>
            <a:off x="1700473" y="4060985"/>
            <a:ext cx="283982" cy="341741"/>
            <a:chOff x="1368912" y="4305544"/>
            <a:chExt cx="359665" cy="432817"/>
          </a:xfrm>
        </p:grpSpPr>
        <p:pic>
          <p:nvPicPr>
            <p:cNvPr id="571" name="Picture 570"/>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572" name="TextBox 571"/>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73" name="Group 572"/>
          <p:cNvGrpSpPr/>
          <p:nvPr/>
        </p:nvGrpSpPr>
        <p:grpSpPr>
          <a:xfrm>
            <a:off x="519995" y="4060985"/>
            <a:ext cx="283982" cy="341741"/>
            <a:chOff x="870552" y="4305544"/>
            <a:chExt cx="359665" cy="432817"/>
          </a:xfrm>
        </p:grpSpPr>
        <p:pic>
          <p:nvPicPr>
            <p:cNvPr id="574" name="Picture 573"/>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75" name="TextBox 574"/>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76" name="Group 575"/>
          <p:cNvGrpSpPr/>
          <p:nvPr/>
        </p:nvGrpSpPr>
        <p:grpSpPr>
          <a:xfrm>
            <a:off x="913488" y="4060985"/>
            <a:ext cx="283982" cy="341741"/>
            <a:chOff x="870552" y="4305544"/>
            <a:chExt cx="359665" cy="432817"/>
          </a:xfrm>
        </p:grpSpPr>
        <p:pic>
          <p:nvPicPr>
            <p:cNvPr id="577" name="Picture 576"/>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78" name="TextBox 57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pic>
        <p:nvPicPr>
          <p:cNvPr id="579" name="Picture 578"/>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470220" y="2978582"/>
            <a:ext cx="1994232" cy="616692"/>
          </a:xfrm>
          <a:prstGeom prst="rect">
            <a:avLst/>
          </a:prstGeom>
        </p:spPr>
      </p:pic>
      <p:grpSp>
        <p:nvGrpSpPr>
          <p:cNvPr id="580" name="Group 579"/>
          <p:cNvGrpSpPr/>
          <p:nvPr/>
        </p:nvGrpSpPr>
        <p:grpSpPr>
          <a:xfrm>
            <a:off x="4584275" y="3675213"/>
            <a:ext cx="283982" cy="341741"/>
            <a:chOff x="-126170" y="4305544"/>
            <a:chExt cx="359665" cy="432817"/>
          </a:xfrm>
        </p:grpSpPr>
        <p:pic>
          <p:nvPicPr>
            <p:cNvPr id="581" name="Picture 5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582" name="TextBox 581"/>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83" name="Group 582"/>
          <p:cNvGrpSpPr/>
          <p:nvPr/>
        </p:nvGrpSpPr>
        <p:grpSpPr>
          <a:xfrm>
            <a:off x="4977768" y="3675213"/>
            <a:ext cx="283982" cy="341741"/>
            <a:chOff x="372191" y="4305544"/>
            <a:chExt cx="359665" cy="432817"/>
          </a:xfrm>
        </p:grpSpPr>
        <p:pic>
          <p:nvPicPr>
            <p:cNvPr id="584" name="Picture 5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585" name="TextBox 584"/>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586" name="Group 585"/>
          <p:cNvGrpSpPr/>
          <p:nvPr/>
        </p:nvGrpSpPr>
        <p:grpSpPr>
          <a:xfrm>
            <a:off x="5371261" y="3675213"/>
            <a:ext cx="283982" cy="341741"/>
            <a:chOff x="870552" y="4305544"/>
            <a:chExt cx="359665" cy="432817"/>
          </a:xfrm>
        </p:grpSpPr>
        <p:pic>
          <p:nvPicPr>
            <p:cNvPr id="587" name="Picture 586"/>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588" name="TextBox 58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589" name="Group 588"/>
          <p:cNvGrpSpPr/>
          <p:nvPr/>
        </p:nvGrpSpPr>
        <p:grpSpPr>
          <a:xfrm>
            <a:off x="5764753" y="3675213"/>
            <a:ext cx="283982" cy="341741"/>
            <a:chOff x="1368912" y="4305544"/>
            <a:chExt cx="359665" cy="432817"/>
          </a:xfrm>
        </p:grpSpPr>
        <p:pic>
          <p:nvPicPr>
            <p:cNvPr id="590" name="Picture 589"/>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591" name="TextBox 590"/>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592" name="TextBox 591"/>
          <p:cNvSpPr txBox="1"/>
          <p:nvPr/>
        </p:nvSpPr>
        <p:spPr>
          <a:xfrm>
            <a:off x="5267929" y="3345491"/>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605" name="Group 604"/>
          <p:cNvGrpSpPr/>
          <p:nvPr/>
        </p:nvGrpSpPr>
        <p:grpSpPr>
          <a:xfrm>
            <a:off x="5371261" y="4060985"/>
            <a:ext cx="283982" cy="341741"/>
            <a:chOff x="870552" y="4305544"/>
            <a:chExt cx="359665" cy="432817"/>
          </a:xfrm>
        </p:grpSpPr>
        <p:pic>
          <p:nvPicPr>
            <p:cNvPr id="606" name="Picture 605"/>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07" name="TextBox 606"/>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08" name="Group 607"/>
          <p:cNvGrpSpPr/>
          <p:nvPr/>
        </p:nvGrpSpPr>
        <p:grpSpPr>
          <a:xfrm>
            <a:off x="5764753" y="4060985"/>
            <a:ext cx="283982" cy="341741"/>
            <a:chOff x="1368912" y="4305544"/>
            <a:chExt cx="359665" cy="432817"/>
          </a:xfrm>
        </p:grpSpPr>
        <p:pic>
          <p:nvPicPr>
            <p:cNvPr id="609" name="Picture 608"/>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610" name="TextBox 609"/>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11" name="Group 610"/>
          <p:cNvGrpSpPr/>
          <p:nvPr/>
        </p:nvGrpSpPr>
        <p:grpSpPr>
          <a:xfrm>
            <a:off x="4584275" y="4060985"/>
            <a:ext cx="283982" cy="341741"/>
            <a:chOff x="870552" y="4305544"/>
            <a:chExt cx="359665" cy="432817"/>
          </a:xfrm>
        </p:grpSpPr>
        <p:pic>
          <p:nvPicPr>
            <p:cNvPr id="612" name="Picture 611"/>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13" name="TextBox 612"/>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16" name="Group 615"/>
          <p:cNvGrpSpPr/>
          <p:nvPr/>
        </p:nvGrpSpPr>
        <p:grpSpPr>
          <a:xfrm>
            <a:off x="4977768" y="4060985"/>
            <a:ext cx="283982" cy="341741"/>
            <a:chOff x="870552" y="4305544"/>
            <a:chExt cx="359665" cy="432817"/>
          </a:xfrm>
        </p:grpSpPr>
        <p:pic>
          <p:nvPicPr>
            <p:cNvPr id="617" name="Picture 616"/>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18" name="TextBox 61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pic>
        <p:nvPicPr>
          <p:cNvPr id="620" name="Picture 619"/>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38080" y="2978582"/>
            <a:ext cx="1994232" cy="616692"/>
          </a:xfrm>
          <a:prstGeom prst="rect">
            <a:avLst/>
          </a:prstGeom>
        </p:spPr>
      </p:pic>
      <p:grpSp>
        <p:nvGrpSpPr>
          <p:cNvPr id="621" name="Group 620"/>
          <p:cNvGrpSpPr/>
          <p:nvPr/>
        </p:nvGrpSpPr>
        <p:grpSpPr>
          <a:xfrm>
            <a:off x="2552135" y="3675213"/>
            <a:ext cx="283982" cy="341741"/>
            <a:chOff x="-126170" y="4305544"/>
            <a:chExt cx="359665" cy="432817"/>
          </a:xfrm>
        </p:grpSpPr>
        <p:pic>
          <p:nvPicPr>
            <p:cNvPr id="687" name="Picture 6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688" name="TextBox 687"/>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622" name="Group 621"/>
          <p:cNvGrpSpPr/>
          <p:nvPr/>
        </p:nvGrpSpPr>
        <p:grpSpPr>
          <a:xfrm>
            <a:off x="2945628" y="3675213"/>
            <a:ext cx="283982" cy="341741"/>
            <a:chOff x="372191" y="4305544"/>
            <a:chExt cx="359665" cy="432817"/>
          </a:xfrm>
        </p:grpSpPr>
        <p:pic>
          <p:nvPicPr>
            <p:cNvPr id="685" name="Picture 6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686" name="TextBox 685"/>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623" name="Group 622"/>
          <p:cNvGrpSpPr/>
          <p:nvPr/>
        </p:nvGrpSpPr>
        <p:grpSpPr>
          <a:xfrm>
            <a:off x="3339121" y="3675213"/>
            <a:ext cx="283982" cy="341741"/>
            <a:chOff x="870552" y="4305544"/>
            <a:chExt cx="359665" cy="432817"/>
          </a:xfrm>
        </p:grpSpPr>
        <p:pic>
          <p:nvPicPr>
            <p:cNvPr id="683" name="Picture 682"/>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84" name="TextBox 683"/>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26" name="Group 625"/>
          <p:cNvGrpSpPr/>
          <p:nvPr/>
        </p:nvGrpSpPr>
        <p:grpSpPr>
          <a:xfrm>
            <a:off x="3732613" y="3675213"/>
            <a:ext cx="283982" cy="341741"/>
            <a:chOff x="1368912" y="4305544"/>
            <a:chExt cx="359665" cy="432817"/>
          </a:xfrm>
        </p:grpSpPr>
        <p:pic>
          <p:nvPicPr>
            <p:cNvPr id="681" name="Picture 680"/>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682" name="TextBox 681"/>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627" name="TextBox 626"/>
          <p:cNvSpPr txBox="1"/>
          <p:nvPr/>
        </p:nvSpPr>
        <p:spPr>
          <a:xfrm>
            <a:off x="3235789" y="3345491"/>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646" name="Group 645"/>
          <p:cNvGrpSpPr/>
          <p:nvPr/>
        </p:nvGrpSpPr>
        <p:grpSpPr>
          <a:xfrm>
            <a:off x="3339121" y="4060985"/>
            <a:ext cx="283982" cy="341741"/>
            <a:chOff x="870552" y="4305544"/>
            <a:chExt cx="359665" cy="432817"/>
          </a:xfrm>
        </p:grpSpPr>
        <p:pic>
          <p:nvPicPr>
            <p:cNvPr id="659" name="Picture 658"/>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60" name="TextBox 659"/>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47" name="Group 646"/>
          <p:cNvGrpSpPr/>
          <p:nvPr/>
        </p:nvGrpSpPr>
        <p:grpSpPr>
          <a:xfrm>
            <a:off x="3732613" y="4060985"/>
            <a:ext cx="283982" cy="341741"/>
            <a:chOff x="1368912" y="4305544"/>
            <a:chExt cx="359665" cy="432817"/>
          </a:xfrm>
        </p:grpSpPr>
        <p:pic>
          <p:nvPicPr>
            <p:cNvPr id="657" name="Picture 656"/>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658" name="TextBox 657"/>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48" name="Group 647"/>
          <p:cNvGrpSpPr/>
          <p:nvPr/>
        </p:nvGrpSpPr>
        <p:grpSpPr>
          <a:xfrm>
            <a:off x="2552135" y="4060985"/>
            <a:ext cx="283982" cy="341741"/>
            <a:chOff x="870552" y="4305544"/>
            <a:chExt cx="359665" cy="432817"/>
          </a:xfrm>
        </p:grpSpPr>
        <p:pic>
          <p:nvPicPr>
            <p:cNvPr id="655" name="Picture 654"/>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56" name="TextBox 655"/>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49" name="Group 648"/>
          <p:cNvGrpSpPr/>
          <p:nvPr/>
        </p:nvGrpSpPr>
        <p:grpSpPr>
          <a:xfrm>
            <a:off x="2945628" y="4060985"/>
            <a:ext cx="283982" cy="341741"/>
            <a:chOff x="870552" y="4305544"/>
            <a:chExt cx="359665" cy="432817"/>
          </a:xfrm>
        </p:grpSpPr>
        <p:pic>
          <p:nvPicPr>
            <p:cNvPr id="653" name="Picture 652"/>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654" name="TextBox 653"/>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pic>
        <p:nvPicPr>
          <p:cNvPr id="690" name="Picture 689"/>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09919" y="2978582"/>
            <a:ext cx="1994232" cy="616692"/>
          </a:xfrm>
          <a:prstGeom prst="rect">
            <a:avLst/>
          </a:prstGeom>
        </p:spPr>
      </p:pic>
      <p:grpSp>
        <p:nvGrpSpPr>
          <p:cNvPr id="691" name="Group 690"/>
          <p:cNvGrpSpPr/>
          <p:nvPr/>
        </p:nvGrpSpPr>
        <p:grpSpPr>
          <a:xfrm>
            <a:off x="6623974" y="3675213"/>
            <a:ext cx="283982" cy="341741"/>
            <a:chOff x="-126170" y="4305544"/>
            <a:chExt cx="359665" cy="432817"/>
          </a:xfrm>
        </p:grpSpPr>
        <p:pic>
          <p:nvPicPr>
            <p:cNvPr id="957" name="Picture 9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70" y="4305544"/>
              <a:ext cx="359665" cy="432817"/>
            </a:xfrm>
            <a:prstGeom prst="rect">
              <a:avLst/>
            </a:prstGeom>
          </p:spPr>
        </p:pic>
        <p:sp>
          <p:nvSpPr>
            <p:cNvPr id="958" name="TextBox 957"/>
            <p:cNvSpPr txBox="1"/>
            <p:nvPr/>
          </p:nvSpPr>
          <p:spPr>
            <a:xfrm>
              <a:off x="-80990"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692" name="Group 691"/>
          <p:cNvGrpSpPr/>
          <p:nvPr/>
        </p:nvGrpSpPr>
        <p:grpSpPr>
          <a:xfrm>
            <a:off x="7017467" y="3675213"/>
            <a:ext cx="283982" cy="341741"/>
            <a:chOff x="372191" y="4305544"/>
            <a:chExt cx="359665" cy="432817"/>
          </a:xfrm>
        </p:grpSpPr>
        <p:pic>
          <p:nvPicPr>
            <p:cNvPr id="955" name="Picture 9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91" y="4305544"/>
              <a:ext cx="359665" cy="432817"/>
            </a:xfrm>
            <a:prstGeom prst="rect">
              <a:avLst/>
            </a:prstGeom>
          </p:spPr>
        </p:pic>
        <p:sp>
          <p:nvSpPr>
            <p:cNvPr id="956" name="TextBox 955"/>
            <p:cNvSpPr txBox="1"/>
            <p:nvPr/>
          </p:nvSpPr>
          <p:spPr>
            <a:xfrm>
              <a:off x="417371" y="4401905"/>
              <a:ext cx="269304" cy="215444"/>
            </a:xfrm>
            <a:prstGeom prst="rect">
              <a:avLst/>
            </a:prstGeom>
            <a:noFill/>
          </p:spPr>
          <p:txBody>
            <a:bodyPr wrap="none" lIns="0" tIns="0" rIns="0" bIns="0" rtlCol="0" anchor="ctr">
              <a:normAutofit/>
            </a:bodyPr>
            <a:lstStyle/>
            <a:p>
              <a:pPr algn="ctr"/>
              <a:r>
                <a:rPr lang="en-US" sz="900" kern="0" dirty="0" err="1" smtClean="0">
                  <a:solidFill>
                    <a:schemeClr val="bg1"/>
                  </a:solidFill>
                </a:rPr>
                <a:t>SSD</a:t>
              </a:r>
              <a:endParaRPr lang="en-US" sz="900" kern="0" dirty="0" smtClean="0">
                <a:solidFill>
                  <a:schemeClr val="bg1"/>
                </a:solidFill>
              </a:endParaRPr>
            </a:p>
          </p:txBody>
        </p:sp>
      </p:grpSp>
      <p:grpSp>
        <p:nvGrpSpPr>
          <p:cNvPr id="693" name="Group 692"/>
          <p:cNvGrpSpPr/>
          <p:nvPr/>
        </p:nvGrpSpPr>
        <p:grpSpPr>
          <a:xfrm>
            <a:off x="7410960" y="3675213"/>
            <a:ext cx="283982" cy="341741"/>
            <a:chOff x="870552" y="4305544"/>
            <a:chExt cx="359665" cy="432817"/>
          </a:xfrm>
        </p:grpSpPr>
        <p:pic>
          <p:nvPicPr>
            <p:cNvPr id="953" name="Picture 952"/>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954" name="TextBox 953"/>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697" name="Group 696"/>
          <p:cNvGrpSpPr/>
          <p:nvPr/>
        </p:nvGrpSpPr>
        <p:grpSpPr>
          <a:xfrm>
            <a:off x="7804452" y="3675213"/>
            <a:ext cx="283982" cy="341741"/>
            <a:chOff x="1368912" y="4305544"/>
            <a:chExt cx="359665" cy="432817"/>
          </a:xfrm>
        </p:grpSpPr>
        <p:pic>
          <p:nvPicPr>
            <p:cNvPr id="951" name="Picture 950"/>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952" name="TextBox 951"/>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sp>
        <p:nvSpPr>
          <p:cNvPr id="923" name="TextBox 922"/>
          <p:cNvSpPr txBox="1"/>
          <p:nvPr/>
        </p:nvSpPr>
        <p:spPr>
          <a:xfrm>
            <a:off x="7307628" y="3345491"/>
            <a:ext cx="240032" cy="192026"/>
          </a:xfrm>
          <a:prstGeom prst="rect">
            <a:avLst/>
          </a:prstGeom>
          <a:noFill/>
        </p:spPr>
        <p:txBody>
          <a:bodyPr wrap="none" lIns="0" tIns="0" rIns="0" bIns="0" rtlCol="0" anchor="ctr">
            <a:normAutofit/>
          </a:bodyPr>
          <a:lstStyle/>
          <a:p>
            <a:pPr algn="ctr"/>
            <a:r>
              <a:rPr lang="en-US" sz="1200" kern="0" dirty="0" err="1" smtClean="0">
                <a:solidFill>
                  <a:schemeClr val="bg1"/>
                </a:solidFill>
              </a:rPr>
              <a:t>EXSi</a:t>
            </a:r>
            <a:endParaRPr lang="en-US" sz="1200" kern="0" dirty="0" smtClean="0">
              <a:solidFill>
                <a:schemeClr val="bg1"/>
              </a:solidFill>
            </a:endParaRPr>
          </a:p>
        </p:txBody>
      </p:sp>
      <p:grpSp>
        <p:nvGrpSpPr>
          <p:cNvPr id="928" name="Group 927"/>
          <p:cNvGrpSpPr/>
          <p:nvPr/>
        </p:nvGrpSpPr>
        <p:grpSpPr>
          <a:xfrm>
            <a:off x="7410960" y="4060985"/>
            <a:ext cx="283982" cy="341741"/>
            <a:chOff x="870552" y="4305544"/>
            <a:chExt cx="359665" cy="432817"/>
          </a:xfrm>
        </p:grpSpPr>
        <p:pic>
          <p:nvPicPr>
            <p:cNvPr id="941" name="Picture 940"/>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942" name="TextBox 941"/>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929" name="Group 928"/>
          <p:cNvGrpSpPr/>
          <p:nvPr/>
        </p:nvGrpSpPr>
        <p:grpSpPr>
          <a:xfrm>
            <a:off x="7804452" y="4060985"/>
            <a:ext cx="283982" cy="341741"/>
            <a:chOff x="1368912" y="4305544"/>
            <a:chExt cx="359665" cy="432817"/>
          </a:xfrm>
        </p:grpSpPr>
        <p:pic>
          <p:nvPicPr>
            <p:cNvPr id="939" name="Picture 938"/>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368912" y="4305544"/>
              <a:ext cx="359665" cy="432817"/>
            </a:xfrm>
            <a:prstGeom prst="rect">
              <a:avLst/>
            </a:prstGeom>
          </p:spPr>
        </p:pic>
        <p:sp>
          <p:nvSpPr>
            <p:cNvPr id="940" name="TextBox 939"/>
            <p:cNvSpPr txBox="1"/>
            <p:nvPr/>
          </p:nvSpPr>
          <p:spPr>
            <a:xfrm>
              <a:off x="1414093"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930" name="Group 929"/>
          <p:cNvGrpSpPr/>
          <p:nvPr/>
        </p:nvGrpSpPr>
        <p:grpSpPr>
          <a:xfrm>
            <a:off x="6623974" y="4060985"/>
            <a:ext cx="283982" cy="341741"/>
            <a:chOff x="870552" y="4305544"/>
            <a:chExt cx="359665" cy="432817"/>
          </a:xfrm>
        </p:grpSpPr>
        <p:pic>
          <p:nvPicPr>
            <p:cNvPr id="937" name="Picture 936"/>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938" name="TextBox 937"/>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931" name="Group 930"/>
          <p:cNvGrpSpPr/>
          <p:nvPr/>
        </p:nvGrpSpPr>
        <p:grpSpPr>
          <a:xfrm>
            <a:off x="7017467" y="4060985"/>
            <a:ext cx="283982" cy="341741"/>
            <a:chOff x="870552" y="4305544"/>
            <a:chExt cx="359665" cy="432817"/>
          </a:xfrm>
        </p:grpSpPr>
        <p:pic>
          <p:nvPicPr>
            <p:cNvPr id="935" name="Picture 934"/>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0552" y="4305544"/>
              <a:ext cx="359665" cy="432817"/>
            </a:xfrm>
            <a:prstGeom prst="rect">
              <a:avLst/>
            </a:prstGeom>
          </p:spPr>
        </p:pic>
        <p:sp>
          <p:nvSpPr>
            <p:cNvPr id="936" name="TextBox 935"/>
            <p:cNvSpPr txBox="1"/>
            <p:nvPr/>
          </p:nvSpPr>
          <p:spPr>
            <a:xfrm>
              <a:off x="915732" y="4401905"/>
              <a:ext cx="269304" cy="215444"/>
            </a:xfrm>
            <a:prstGeom prst="rect">
              <a:avLst/>
            </a:prstGeom>
            <a:noFill/>
          </p:spPr>
          <p:txBody>
            <a:bodyPr wrap="none" lIns="0" tIns="0" rIns="0" bIns="0" rtlCol="0" anchor="ctr">
              <a:normAutofit/>
            </a:bodyPr>
            <a:lstStyle/>
            <a:p>
              <a:pPr algn="ctr"/>
              <a:r>
                <a:rPr lang="en-US" sz="900" kern="0" dirty="0" smtClean="0">
                  <a:solidFill>
                    <a:srgbClr val="6D93BF"/>
                  </a:solidFill>
                </a:rPr>
                <a:t>HDD</a:t>
              </a:r>
            </a:p>
          </p:txBody>
        </p:sp>
      </p:grpSp>
      <p:grpSp>
        <p:nvGrpSpPr>
          <p:cNvPr id="968" name="Group 967"/>
          <p:cNvGrpSpPr/>
          <p:nvPr/>
        </p:nvGrpSpPr>
        <p:grpSpPr>
          <a:xfrm>
            <a:off x="2835688" y="2691260"/>
            <a:ext cx="393922" cy="393922"/>
            <a:chOff x="214927" y="795324"/>
            <a:chExt cx="441961" cy="441961"/>
          </a:xfrm>
        </p:grpSpPr>
        <p:pic>
          <p:nvPicPr>
            <p:cNvPr id="969" name="Picture 9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70" name="TextBox 969"/>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71" name="Group 970"/>
          <p:cNvGrpSpPr/>
          <p:nvPr/>
        </p:nvGrpSpPr>
        <p:grpSpPr>
          <a:xfrm>
            <a:off x="3374636" y="2691260"/>
            <a:ext cx="393922" cy="393922"/>
            <a:chOff x="214927" y="795324"/>
            <a:chExt cx="441961" cy="441961"/>
          </a:xfrm>
        </p:grpSpPr>
        <p:pic>
          <p:nvPicPr>
            <p:cNvPr id="972" name="Picture 9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73" name="TextBox 972"/>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74" name="Group 973"/>
          <p:cNvGrpSpPr/>
          <p:nvPr/>
        </p:nvGrpSpPr>
        <p:grpSpPr>
          <a:xfrm>
            <a:off x="3910576" y="2691260"/>
            <a:ext cx="393922" cy="393922"/>
            <a:chOff x="214927" y="795324"/>
            <a:chExt cx="441961" cy="441961"/>
          </a:xfrm>
        </p:grpSpPr>
        <p:pic>
          <p:nvPicPr>
            <p:cNvPr id="975" name="Picture 9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76" name="TextBox 975"/>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77" name="Group 976"/>
          <p:cNvGrpSpPr/>
          <p:nvPr/>
        </p:nvGrpSpPr>
        <p:grpSpPr>
          <a:xfrm>
            <a:off x="4865394" y="2691260"/>
            <a:ext cx="393922" cy="393922"/>
            <a:chOff x="214927" y="795324"/>
            <a:chExt cx="441961" cy="441961"/>
          </a:xfrm>
        </p:grpSpPr>
        <p:pic>
          <p:nvPicPr>
            <p:cNvPr id="978" name="Picture 97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79" name="TextBox 978"/>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80" name="Group 979"/>
          <p:cNvGrpSpPr/>
          <p:nvPr/>
        </p:nvGrpSpPr>
        <p:grpSpPr>
          <a:xfrm>
            <a:off x="5404342" y="2691260"/>
            <a:ext cx="393922" cy="393922"/>
            <a:chOff x="214927" y="795324"/>
            <a:chExt cx="441961" cy="441961"/>
          </a:xfrm>
        </p:grpSpPr>
        <p:pic>
          <p:nvPicPr>
            <p:cNvPr id="981" name="Picture 9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82" name="TextBox 981"/>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83" name="Group 982"/>
          <p:cNvGrpSpPr/>
          <p:nvPr/>
        </p:nvGrpSpPr>
        <p:grpSpPr>
          <a:xfrm>
            <a:off x="5940282" y="2691260"/>
            <a:ext cx="393922" cy="393922"/>
            <a:chOff x="214927" y="795324"/>
            <a:chExt cx="441961" cy="441961"/>
          </a:xfrm>
        </p:grpSpPr>
        <p:pic>
          <p:nvPicPr>
            <p:cNvPr id="984" name="Picture 9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85" name="TextBox 984"/>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86" name="Group 985"/>
          <p:cNvGrpSpPr/>
          <p:nvPr/>
        </p:nvGrpSpPr>
        <p:grpSpPr>
          <a:xfrm>
            <a:off x="6906123" y="2691260"/>
            <a:ext cx="393922" cy="393922"/>
            <a:chOff x="214927" y="795324"/>
            <a:chExt cx="441961" cy="441961"/>
          </a:xfrm>
        </p:grpSpPr>
        <p:pic>
          <p:nvPicPr>
            <p:cNvPr id="987" name="Picture 98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88" name="TextBox 987"/>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89" name="Group 988"/>
          <p:cNvGrpSpPr/>
          <p:nvPr/>
        </p:nvGrpSpPr>
        <p:grpSpPr>
          <a:xfrm>
            <a:off x="7445071" y="2691260"/>
            <a:ext cx="393922" cy="393922"/>
            <a:chOff x="214927" y="795324"/>
            <a:chExt cx="441961" cy="441961"/>
          </a:xfrm>
        </p:grpSpPr>
        <p:pic>
          <p:nvPicPr>
            <p:cNvPr id="990" name="Picture 98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91" name="TextBox 990"/>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92" name="Group 991"/>
          <p:cNvGrpSpPr/>
          <p:nvPr/>
        </p:nvGrpSpPr>
        <p:grpSpPr>
          <a:xfrm>
            <a:off x="7981011" y="2691260"/>
            <a:ext cx="393922" cy="393922"/>
            <a:chOff x="214927" y="795324"/>
            <a:chExt cx="441961" cy="441961"/>
          </a:xfrm>
        </p:grpSpPr>
        <p:pic>
          <p:nvPicPr>
            <p:cNvPr id="993" name="Picture 9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94" name="TextBox 993"/>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599" name="Group 598"/>
          <p:cNvGrpSpPr/>
          <p:nvPr/>
        </p:nvGrpSpPr>
        <p:grpSpPr>
          <a:xfrm>
            <a:off x="5743321" y="2907967"/>
            <a:ext cx="393922" cy="393922"/>
            <a:chOff x="1261561" y="3374120"/>
            <a:chExt cx="441961" cy="441961"/>
          </a:xfrm>
        </p:grpSpPr>
        <p:pic>
          <p:nvPicPr>
            <p:cNvPr id="600" name="Picture 5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601" name="TextBox 600"/>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640" name="Group 639"/>
          <p:cNvGrpSpPr/>
          <p:nvPr/>
        </p:nvGrpSpPr>
        <p:grpSpPr>
          <a:xfrm>
            <a:off x="3711181" y="2907967"/>
            <a:ext cx="393922" cy="393922"/>
            <a:chOff x="1261561" y="3374120"/>
            <a:chExt cx="441961" cy="441961"/>
          </a:xfrm>
        </p:grpSpPr>
        <p:pic>
          <p:nvPicPr>
            <p:cNvPr id="675" name="Picture 6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676" name="TextBox 675"/>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926" name="Group 925"/>
          <p:cNvGrpSpPr/>
          <p:nvPr/>
        </p:nvGrpSpPr>
        <p:grpSpPr>
          <a:xfrm>
            <a:off x="7783020" y="2907967"/>
            <a:ext cx="393922" cy="393922"/>
            <a:chOff x="1261561" y="3374120"/>
            <a:chExt cx="441961" cy="441961"/>
          </a:xfrm>
        </p:grpSpPr>
        <p:pic>
          <p:nvPicPr>
            <p:cNvPr id="945" name="Picture 9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946" name="TextBox 945"/>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995" name="Group 994"/>
          <p:cNvGrpSpPr/>
          <p:nvPr/>
        </p:nvGrpSpPr>
        <p:grpSpPr>
          <a:xfrm>
            <a:off x="6628757" y="2905950"/>
            <a:ext cx="393922" cy="393922"/>
            <a:chOff x="214927" y="795324"/>
            <a:chExt cx="441961" cy="441961"/>
          </a:xfrm>
        </p:grpSpPr>
        <p:pic>
          <p:nvPicPr>
            <p:cNvPr id="996" name="Picture 9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97" name="TextBox 996"/>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98" name="Group 997"/>
          <p:cNvGrpSpPr/>
          <p:nvPr/>
        </p:nvGrpSpPr>
        <p:grpSpPr>
          <a:xfrm>
            <a:off x="2559820" y="2905950"/>
            <a:ext cx="393922" cy="393922"/>
            <a:chOff x="214927" y="795324"/>
            <a:chExt cx="441961" cy="441961"/>
          </a:xfrm>
        </p:grpSpPr>
        <p:pic>
          <p:nvPicPr>
            <p:cNvPr id="999" name="Picture 9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1000" name="TextBox 999"/>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65" name="Group 964"/>
          <p:cNvGrpSpPr/>
          <p:nvPr/>
        </p:nvGrpSpPr>
        <p:grpSpPr>
          <a:xfrm>
            <a:off x="1876002" y="2691260"/>
            <a:ext cx="393922" cy="393922"/>
            <a:chOff x="214927" y="795324"/>
            <a:chExt cx="441961" cy="441961"/>
          </a:xfrm>
        </p:grpSpPr>
        <p:pic>
          <p:nvPicPr>
            <p:cNvPr id="966" name="Picture 9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67" name="TextBox 966"/>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1018" name="Group 1017"/>
          <p:cNvGrpSpPr/>
          <p:nvPr/>
        </p:nvGrpSpPr>
        <p:grpSpPr>
          <a:xfrm>
            <a:off x="4584057" y="2905950"/>
            <a:ext cx="393922" cy="393922"/>
            <a:chOff x="214927" y="795324"/>
            <a:chExt cx="441961" cy="441961"/>
          </a:xfrm>
        </p:grpSpPr>
        <p:pic>
          <p:nvPicPr>
            <p:cNvPr id="1019" name="Picture 10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1020" name="TextBox 1019"/>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62" name="Group 961"/>
          <p:cNvGrpSpPr/>
          <p:nvPr/>
        </p:nvGrpSpPr>
        <p:grpSpPr>
          <a:xfrm>
            <a:off x="1340062" y="2691260"/>
            <a:ext cx="393922" cy="393922"/>
            <a:chOff x="214927" y="795324"/>
            <a:chExt cx="441961" cy="441961"/>
          </a:xfrm>
        </p:grpSpPr>
        <p:pic>
          <p:nvPicPr>
            <p:cNvPr id="963" name="Picture 9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64" name="TextBox 963"/>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959" name="Group 958"/>
          <p:cNvGrpSpPr/>
          <p:nvPr/>
        </p:nvGrpSpPr>
        <p:grpSpPr>
          <a:xfrm>
            <a:off x="801114" y="2691260"/>
            <a:ext cx="393922" cy="393922"/>
            <a:chOff x="214927" y="795324"/>
            <a:chExt cx="441961" cy="441961"/>
          </a:xfrm>
        </p:grpSpPr>
        <p:pic>
          <p:nvPicPr>
            <p:cNvPr id="960" name="Picture 9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27" y="795324"/>
              <a:ext cx="441961" cy="441961"/>
            </a:xfrm>
            <a:prstGeom prst="rect">
              <a:avLst/>
            </a:prstGeom>
          </p:spPr>
        </p:pic>
        <p:sp>
          <p:nvSpPr>
            <p:cNvPr id="961" name="TextBox 960"/>
            <p:cNvSpPr txBox="1"/>
            <p:nvPr/>
          </p:nvSpPr>
          <p:spPr>
            <a:xfrm>
              <a:off x="264938" y="937576"/>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VM</a:t>
              </a:r>
              <a:endParaRPr lang="en-US" sz="1200" kern="0" dirty="0" smtClean="0">
                <a:solidFill>
                  <a:schemeClr val="bg1"/>
                </a:solidFill>
              </a:endParaRPr>
            </a:p>
          </p:txBody>
        </p:sp>
      </p:grpSp>
      <p:grpSp>
        <p:nvGrpSpPr>
          <p:cNvPr id="561" name="Group 560"/>
          <p:cNvGrpSpPr/>
          <p:nvPr/>
        </p:nvGrpSpPr>
        <p:grpSpPr>
          <a:xfrm>
            <a:off x="1679041" y="2907967"/>
            <a:ext cx="393922" cy="393922"/>
            <a:chOff x="1261561" y="3374120"/>
            <a:chExt cx="441961" cy="441961"/>
          </a:xfrm>
        </p:grpSpPr>
        <p:pic>
          <p:nvPicPr>
            <p:cNvPr id="562" name="Picture 5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561" y="3374120"/>
              <a:ext cx="441961" cy="441961"/>
            </a:xfrm>
            <a:prstGeom prst="rect">
              <a:avLst/>
            </a:prstGeom>
          </p:spPr>
        </p:pic>
        <p:sp>
          <p:nvSpPr>
            <p:cNvPr id="563" name="TextBox 562"/>
            <p:cNvSpPr txBox="1"/>
            <p:nvPr/>
          </p:nvSpPr>
          <p:spPr>
            <a:xfrm>
              <a:off x="1303548" y="3515843"/>
              <a:ext cx="269304" cy="215444"/>
            </a:xfrm>
            <a:prstGeom prst="rect">
              <a:avLst/>
            </a:prstGeom>
            <a:noFill/>
          </p:spPr>
          <p:txBody>
            <a:bodyPr wrap="none" lIns="0" tIns="0" rIns="0" bIns="0" rtlCol="0" anchor="ctr">
              <a:normAutofit/>
            </a:bodyPr>
            <a:lstStyle/>
            <a:p>
              <a:pPr algn="ctr"/>
              <a:r>
                <a:rPr lang="en-US" sz="1200" kern="0" dirty="0" err="1" smtClean="0">
                  <a:solidFill>
                    <a:schemeClr val="bg1"/>
                  </a:solidFill>
                </a:rPr>
                <a:t>SVT</a:t>
              </a:r>
              <a:endParaRPr lang="en-US" sz="1200" kern="0" dirty="0" smtClean="0">
                <a:solidFill>
                  <a:schemeClr val="bg1"/>
                </a:solidFill>
              </a:endParaRPr>
            </a:p>
          </p:txBody>
        </p:sp>
      </p:grpSp>
      <p:grpSp>
        <p:nvGrpSpPr>
          <p:cNvPr id="11" name="Group 10"/>
          <p:cNvGrpSpPr/>
          <p:nvPr/>
        </p:nvGrpSpPr>
        <p:grpSpPr>
          <a:xfrm>
            <a:off x="413203" y="2715616"/>
            <a:ext cx="1707342" cy="1588534"/>
            <a:chOff x="10058400" y="3362326"/>
            <a:chExt cx="1595535" cy="1484509"/>
          </a:xfrm>
        </p:grpSpPr>
        <p:sp>
          <p:nvSpPr>
            <p:cNvPr id="10" name="Isosceles Triangle 9"/>
            <p:cNvSpPr/>
            <p:nvPr/>
          </p:nvSpPr>
          <p:spPr>
            <a:xfrm>
              <a:off x="10193693" y="3502893"/>
              <a:ext cx="1324947" cy="1142196"/>
            </a:xfrm>
            <a:prstGeom prst="triangle">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l="19197" t="23949" r="18259" b="23388"/>
            <a:stretch/>
          </p:blipFill>
          <p:spPr>
            <a:xfrm>
              <a:off x="10058400" y="3362326"/>
              <a:ext cx="1595535" cy="1484509"/>
            </a:xfrm>
            <a:prstGeom prst="rect">
              <a:avLst/>
            </a:prstGeom>
          </p:spPr>
        </p:pic>
      </p:grpSp>
      <p:sp>
        <p:nvSpPr>
          <p:cNvPr id="363" name="TextBox 362"/>
          <p:cNvSpPr txBox="1"/>
          <p:nvPr/>
        </p:nvSpPr>
        <p:spPr>
          <a:xfrm>
            <a:off x="2568084" y="3358337"/>
            <a:ext cx="250527" cy="830997"/>
          </a:xfrm>
          <a:prstGeom prst="rect">
            <a:avLst/>
          </a:prstGeom>
          <a:noFill/>
        </p:spPr>
        <p:txBody>
          <a:bodyPr wrap="square" rtlCol="0" anchor="ctr">
            <a:spAutoFit/>
          </a:bodyPr>
          <a:lstStyle>
            <a:defPPr>
              <a:defRPr lang="en-US"/>
            </a:defPPr>
            <a:lvl1pPr algn="ctr">
              <a:defRPr sz="4800" b="1">
                <a:ln>
                  <a:solidFill>
                    <a:schemeClr val="tx1">
                      <a:lumMod val="50000"/>
                    </a:schemeClr>
                  </a:solidFill>
                </a:ln>
                <a:solidFill>
                  <a:srgbClr val="FFFF00"/>
                </a:solidFill>
              </a:defRPr>
            </a:lvl1pPr>
          </a:lstStyle>
          <a:p>
            <a:r>
              <a:rPr lang="en-US" dirty="0">
                <a:ln>
                  <a:solidFill>
                    <a:schemeClr val="bg1"/>
                  </a:solidFill>
                </a:ln>
                <a:solidFill>
                  <a:srgbClr val="FF0000"/>
                </a:solidFill>
              </a:rPr>
              <a:t>x</a:t>
            </a:r>
          </a:p>
        </p:txBody>
      </p:sp>
      <p:sp>
        <p:nvSpPr>
          <p:cNvPr id="364" name="TextBox 363"/>
          <p:cNvSpPr txBox="1"/>
          <p:nvPr/>
        </p:nvSpPr>
        <p:spPr>
          <a:xfrm>
            <a:off x="5386144" y="3741728"/>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
        <p:nvSpPr>
          <p:cNvPr id="371" name="TextBox 370"/>
          <p:cNvSpPr txBox="1"/>
          <p:nvPr/>
        </p:nvSpPr>
        <p:spPr>
          <a:xfrm>
            <a:off x="7026967" y="3741728"/>
            <a:ext cx="250527" cy="830997"/>
          </a:xfrm>
          <a:prstGeom prst="rect">
            <a:avLst/>
          </a:prstGeom>
          <a:noFill/>
        </p:spPr>
        <p:txBody>
          <a:bodyPr wrap="square" rtlCol="0" anchor="ctr">
            <a:spAutoFit/>
          </a:bodyPr>
          <a:lstStyle/>
          <a:p>
            <a:pPr algn="ctr"/>
            <a:r>
              <a:rPr lang="en-US" sz="4800" b="1" dirty="0">
                <a:ln>
                  <a:solidFill>
                    <a:schemeClr val="bg1"/>
                  </a:solidFill>
                </a:ln>
                <a:solidFill>
                  <a:srgbClr val="FF0000"/>
                </a:solidFill>
              </a:rPr>
              <a:t>x</a:t>
            </a:r>
          </a:p>
        </p:txBody>
      </p:sp>
    </p:spTree>
    <p:extLst>
      <p:ext uri="{BB962C8B-B14F-4D97-AF65-F5344CB8AC3E}">
        <p14:creationId xmlns:p14="http://schemas.microsoft.com/office/powerpoint/2010/main" val="2140353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959"/>
                                        </p:tgtEl>
                                      </p:cBhvr>
                                    </p:animEffect>
                                    <p:set>
                                      <p:cBhvr>
                                        <p:cTn id="15" dur="1" fill="hold">
                                          <p:stCondLst>
                                            <p:cond delay="499"/>
                                          </p:stCondLst>
                                        </p:cTn>
                                        <p:tgtEl>
                                          <p:spTgt spid="959"/>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962"/>
                                        </p:tgtEl>
                                      </p:cBhvr>
                                    </p:animEffect>
                                    <p:set>
                                      <p:cBhvr>
                                        <p:cTn id="18" dur="1" fill="hold">
                                          <p:stCondLst>
                                            <p:cond delay="499"/>
                                          </p:stCondLst>
                                        </p:cTn>
                                        <p:tgtEl>
                                          <p:spTgt spid="962"/>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971"/>
                                        </p:tgtEl>
                                      </p:cBhvr>
                                    </p:animEffect>
                                    <p:set>
                                      <p:cBhvr>
                                        <p:cTn id="21" dur="1" fill="hold">
                                          <p:stCondLst>
                                            <p:cond delay="499"/>
                                          </p:stCondLst>
                                        </p:cTn>
                                        <p:tgtEl>
                                          <p:spTgt spid="971"/>
                                        </p:tgtEl>
                                        <p:attrNameLst>
                                          <p:attrName>style.visibility</p:attrName>
                                        </p:attrNameLst>
                                      </p:cBhvr>
                                      <p:to>
                                        <p:strVal val="hidden"/>
                                      </p:to>
                                    </p:set>
                                  </p:childTnLst>
                                </p:cTn>
                              </p:par>
                              <p:par>
                                <p:cTn id="22" presetID="9" presetClass="exit" presetSubtype="0" fill="hold" nodeType="withEffect">
                                  <p:stCondLst>
                                    <p:cond delay="0"/>
                                  </p:stCondLst>
                                  <p:childTnLst>
                                    <p:animEffect transition="out" filter="dissolve">
                                      <p:cBhvr>
                                        <p:cTn id="23" dur="500"/>
                                        <p:tgtEl>
                                          <p:spTgt spid="974"/>
                                        </p:tgtEl>
                                      </p:cBhvr>
                                    </p:animEffect>
                                    <p:set>
                                      <p:cBhvr>
                                        <p:cTn id="24" dur="1" fill="hold">
                                          <p:stCondLst>
                                            <p:cond delay="499"/>
                                          </p:stCondLst>
                                        </p:cTn>
                                        <p:tgtEl>
                                          <p:spTgt spid="97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980"/>
                                        </p:tgtEl>
                                      </p:cBhvr>
                                    </p:animEffect>
                                    <p:set>
                                      <p:cBhvr>
                                        <p:cTn id="27" dur="1" fill="hold">
                                          <p:stCondLst>
                                            <p:cond delay="499"/>
                                          </p:stCondLst>
                                        </p:cTn>
                                        <p:tgtEl>
                                          <p:spTgt spid="980"/>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983"/>
                                        </p:tgtEl>
                                      </p:cBhvr>
                                    </p:animEffect>
                                    <p:set>
                                      <p:cBhvr>
                                        <p:cTn id="30" dur="1" fill="hold">
                                          <p:stCondLst>
                                            <p:cond delay="499"/>
                                          </p:stCondLst>
                                        </p:cTn>
                                        <p:tgtEl>
                                          <p:spTgt spid="983"/>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986"/>
                                        </p:tgtEl>
                                      </p:cBhvr>
                                    </p:animEffect>
                                    <p:set>
                                      <p:cBhvr>
                                        <p:cTn id="33" dur="1" fill="hold">
                                          <p:stCondLst>
                                            <p:cond delay="499"/>
                                          </p:stCondLst>
                                        </p:cTn>
                                        <p:tgtEl>
                                          <p:spTgt spid="986"/>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989"/>
                                        </p:tgtEl>
                                      </p:cBhvr>
                                    </p:animEffect>
                                    <p:set>
                                      <p:cBhvr>
                                        <p:cTn id="36" dur="1" fill="hold">
                                          <p:stCondLst>
                                            <p:cond delay="499"/>
                                          </p:stCondLst>
                                        </p:cTn>
                                        <p:tgtEl>
                                          <p:spTgt spid="98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6"/>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7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0" presetClass="path" presetSubtype="0" accel="50000" decel="50000" fill="hold" nodeType="afterEffect">
                                  <p:stCondLst>
                                    <p:cond delay="0"/>
                                  </p:stCondLst>
                                  <p:childTnLst>
                                    <p:animMotion origin="layout" path="M -3.82848E-6 0.00023 L 0.047 -0.05949 L 0.38024 -0.06111 L 0.43885 0.03102 " pathEditMode="relative" rAng="0" ptsTypes="AAAA">
                                      <p:cBhvr>
                                        <p:cTn id="65" dur="2000" fill="hold"/>
                                        <p:tgtEl>
                                          <p:spTgt spid="965"/>
                                        </p:tgtEl>
                                        <p:attrNameLst>
                                          <p:attrName>ppt_x</p:attrName>
                                          <p:attrName>ppt_y</p:attrName>
                                        </p:attrNameLst>
                                      </p:cBhvr>
                                      <p:rCtr x="21942" y="-1528"/>
                                    </p:animMotion>
                                  </p:childTnLst>
                                </p:cTn>
                              </p:par>
                              <p:par>
                                <p:cTn id="66" presetID="0" presetClass="path" presetSubtype="0" accel="50000" decel="50000" fill="hold" nodeType="withEffect">
                                  <p:stCondLst>
                                    <p:cond delay="0"/>
                                  </p:stCondLst>
                                  <p:childTnLst>
                                    <p:animMotion origin="layout" path="M -4.26185E-6 1.48148E-6 L 0.05117 -0.05949 L 0.09346 -0.07801 L 0.25376 -0.07801 L 0.31341 0.02986 " pathEditMode="relative" rAng="0" ptsTypes="AAAAA">
                                      <p:cBhvr>
                                        <p:cTn id="67" dur="2000" fill="hold"/>
                                        <p:tgtEl>
                                          <p:spTgt spid="962"/>
                                        </p:tgtEl>
                                        <p:attrNameLst>
                                          <p:attrName>ppt_x</p:attrName>
                                          <p:attrName>ppt_y</p:attrName>
                                        </p:attrNameLst>
                                      </p:cBhvr>
                                      <p:rCtr x="15664" y="-2407"/>
                                    </p:animMotion>
                                  </p:childTnLst>
                                </p:cTn>
                              </p:par>
                              <p:par>
                                <p:cTn id="68" presetID="0" presetClass="path" presetSubtype="0" accel="50000" decel="50000" fill="hold" nodeType="withEffect">
                                  <p:stCondLst>
                                    <p:cond delay="0"/>
                                  </p:stCondLst>
                                  <p:childTnLst>
                                    <p:animMotion origin="layout" path="M -4.88251E-6 -0.00255 L 0.04178 -0.07222 L 0.12233 -0.07222 L 0.19113 0.02963 " pathEditMode="relative" rAng="0" ptsTypes="AAAA">
                                      <p:cBhvr>
                                        <p:cTn id="69" dur="2000" fill="hold"/>
                                        <p:tgtEl>
                                          <p:spTgt spid="959"/>
                                        </p:tgtEl>
                                        <p:attrNameLst>
                                          <p:attrName>ppt_x</p:attrName>
                                          <p:attrName>ppt_y</p:attrName>
                                        </p:attrNameLst>
                                      </p:cBhvr>
                                      <p:rCtr x="9556" y="-1875"/>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6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971"/>
                                        </p:tgtEl>
                                      </p:cBhvr>
                                    </p:animEffect>
                                    <p:set>
                                      <p:cBhvr>
                                        <p:cTn id="78" dur="1" fill="hold">
                                          <p:stCondLst>
                                            <p:cond delay="499"/>
                                          </p:stCondLst>
                                        </p:cTn>
                                        <p:tgtEl>
                                          <p:spTgt spid="971"/>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500"/>
                                        <p:tgtEl>
                                          <p:spTgt spid="974"/>
                                        </p:tgtEl>
                                      </p:cBhvr>
                                    </p:animEffect>
                                    <p:set>
                                      <p:cBhvr>
                                        <p:cTn id="81" dur="1" fill="hold">
                                          <p:stCondLst>
                                            <p:cond delay="499"/>
                                          </p:stCondLst>
                                        </p:cTn>
                                        <p:tgtEl>
                                          <p:spTgt spid="974"/>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500"/>
                                        <p:tgtEl>
                                          <p:spTgt spid="989"/>
                                        </p:tgtEl>
                                      </p:cBhvr>
                                    </p:animEffect>
                                    <p:set>
                                      <p:cBhvr>
                                        <p:cTn id="84" dur="1" fill="hold">
                                          <p:stCondLst>
                                            <p:cond delay="499"/>
                                          </p:stCondLst>
                                        </p:cTn>
                                        <p:tgtEl>
                                          <p:spTgt spid="989"/>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500"/>
                                        <p:tgtEl>
                                          <p:spTgt spid="998"/>
                                        </p:tgtEl>
                                      </p:cBhvr>
                                    </p:animEffect>
                                    <p:set>
                                      <p:cBhvr>
                                        <p:cTn id="87" dur="1" fill="hold">
                                          <p:stCondLst>
                                            <p:cond delay="499"/>
                                          </p:stCondLst>
                                        </p:cTn>
                                        <p:tgtEl>
                                          <p:spTgt spid="998"/>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500"/>
                                        <p:tgtEl>
                                          <p:spTgt spid="1018"/>
                                        </p:tgtEl>
                                      </p:cBhvr>
                                    </p:animEffect>
                                    <p:set>
                                      <p:cBhvr>
                                        <p:cTn id="90" dur="1" fill="hold">
                                          <p:stCondLst>
                                            <p:cond delay="499"/>
                                          </p:stCondLst>
                                        </p:cTn>
                                        <p:tgtEl>
                                          <p:spTgt spid="1018"/>
                                        </p:tgtEl>
                                        <p:attrNameLst>
                                          <p:attrName>style.visibility</p:attrName>
                                        </p:attrNameLst>
                                      </p:cBhvr>
                                      <p:to>
                                        <p:strVal val="hidden"/>
                                      </p:to>
                                    </p:set>
                                  </p:childTnLst>
                                </p:cTn>
                              </p:par>
                              <p:par>
                                <p:cTn id="91" presetID="22" presetClass="exit" presetSubtype="4" fill="hold" nodeType="withEffect">
                                  <p:stCondLst>
                                    <p:cond delay="0"/>
                                  </p:stCondLst>
                                  <p:childTnLst>
                                    <p:animEffect transition="out" filter="wipe(down)">
                                      <p:cBhvr>
                                        <p:cTn id="92" dur="500"/>
                                        <p:tgtEl>
                                          <p:spTgt spid="977"/>
                                        </p:tgtEl>
                                      </p:cBhvr>
                                    </p:animEffect>
                                    <p:set>
                                      <p:cBhvr>
                                        <p:cTn id="93" dur="1" fill="hold">
                                          <p:stCondLst>
                                            <p:cond delay="499"/>
                                          </p:stCondLst>
                                        </p:cTn>
                                        <p:tgtEl>
                                          <p:spTgt spid="977"/>
                                        </p:tgtEl>
                                        <p:attrNameLst>
                                          <p:attrName>style.visibility</p:attrName>
                                        </p:attrNameLst>
                                      </p:cBhvr>
                                      <p:to>
                                        <p:strVal val="hidden"/>
                                      </p:to>
                                    </p:set>
                                  </p:childTnLst>
                                </p:cTn>
                              </p:par>
                              <p:par>
                                <p:cTn id="94" presetID="22" presetClass="exit" presetSubtype="4" fill="hold" nodeType="withEffect">
                                  <p:stCondLst>
                                    <p:cond delay="0"/>
                                  </p:stCondLst>
                                  <p:childTnLst>
                                    <p:animEffect transition="out" filter="wipe(down)">
                                      <p:cBhvr>
                                        <p:cTn id="95" dur="500"/>
                                        <p:tgtEl>
                                          <p:spTgt spid="995"/>
                                        </p:tgtEl>
                                      </p:cBhvr>
                                    </p:animEffect>
                                    <p:set>
                                      <p:cBhvr>
                                        <p:cTn id="96" dur="1" fill="hold">
                                          <p:stCondLst>
                                            <p:cond delay="499"/>
                                          </p:stCondLst>
                                        </p:cTn>
                                        <p:tgtEl>
                                          <p:spTgt spid="995"/>
                                        </p:tgtEl>
                                        <p:attrNameLst>
                                          <p:attrName>style.visibility</p:attrName>
                                        </p:attrNameLst>
                                      </p:cBhvr>
                                      <p:to>
                                        <p:strVal val="hidden"/>
                                      </p:to>
                                    </p:set>
                                  </p:childTnLst>
                                </p:cTn>
                              </p:par>
                              <p:par>
                                <p:cTn id="97" presetID="22" presetClass="exit" presetSubtype="4" fill="hold" nodeType="withEffect">
                                  <p:stCondLst>
                                    <p:cond delay="0"/>
                                  </p:stCondLst>
                                  <p:childTnLst>
                                    <p:animEffect transition="out" filter="wipe(down)">
                                      <p:cBhvr>
                                        <p:cTn id="98" dur="500"/>
                                        <p:tgtEl>
                                          <p:spTgt spid="992"/>
                                        </p:tgtEl>
                                      </p:cBhvr>
                                    </p:animEffect>
                                    <p:set>
                                      <p:cBhvr>
                                        <p:cTn id="99" dur="1" fill="hold">
                                          <p:stCondLst>
                                            <p:cond delay="499"/>
                                          </p:stCondLst>
                                        </p:cTn>
                                        <p:tgtEl>
                                          <p:spTgt spid="992"/>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983"/>
                                        </p:tgtEl>
                                      </p:cBhvr>
                                    </p:animEffect>
                                    <p:set>
                                      <p:cBhvr>
                                        <p:cTn id="102" dur="1" fill="hold">
                                          <p:stCondLst>
                                            <p:cond delay="499"/>
                                          </p:stCondLst>
                                        </p:cTn>
                                        <p:tgtEl>
                                          <p:spTgt spid="9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 grpId="0"/>
      <p:bldP spid="363" grpId="1"/>
      <p:bldP spid="364" grpId="0"/>
      <p:bldP spid="371" grpId="0"/>
      <p:bldP spid="37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Group 369"/>
          <p:cNvGrpSpPr/>
          <p:nvPr/>
        </p:nvGrpSpPr>
        <p:grpSpPr>
          <a:xfrm>
            <a:off x="352591" y="4130954"/>
            <a:ext cx="7131084" cy="758952"/>
            <a:chOff x="352591" y="4130954"/>
            <a:chExt cx="7131084" cy="758952"/>
          </a:xfrm>
        </p:grpSpPr>
        <p:sp>
          <p:nvSpPr>
            <p:cNvPr id="116" name="Rectangle 115"/>
            <p:cNvSpPr/>
            <p:nvPr/>
          </p:nvSpPr>
          <p:spPr>
            <a:xfrm>
              <a:off x="352591" y="4130954"/>
              <a:ext cx="7131084" cy="758952"/>
            </a:xfrm>
            <a:prstGeom prst="rect">
              <a:avLst/>
            </a:prstGeom>
            <a:solidFill>
              <a:schemeClr val="bg2"/>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469328" y="4324028"/>
              <a:ext cx="1630630" cy="372804"/>
            </a:xfrm>
            <a:prstGeom prst="rect">
              <a:avLst/>
            </a:prstGeom>
            <a:noFill/>
          </p:spPr>
          <p:txBody>
            <a:bodyPr wrap="square" lIns="0" tIns="0" rIns="0" bIns="0" rtlCol="0">
              <a:noAutofit/>
            </a:bodyPr>
            <a:lstStyle/>
            <a:p>
              <a:r>
                <a:rPr lang="en-US" sz="1200" kern="0" dirty="0">
                  <a:solidFill>
                    <a:prstClr val="black"/>
                  </a:solidFill>
                </a:rPr>
                <a:t>No Data Localization </a:t>
              </a:r>
            </a:p>
            <a:p>
              <a:r>
                <a:rPr lang="en-US" sz="1200" kern="0" dirty="0">
                  <a:solidFill>
                    <a:prstClr val="black"/>
                  </a:solidFill>
                </a:rPr>
                <a:t>(RF3)</a:t>
              </a:r>
            </a:p>
          </p:txBody>
        </p:sp>
        <p:cxnSp>
          <p:nvCxnSpPr>
            <p:cNvPr id="120" name="Straight Connector 119"/>
            <p:cNvCxnSpPr/>
            <p:nvPr/>
          </p:nvCxnSpPr>
          <p:spPr>
            <a:xfrm>
              <a:off x="2292161" y="4130954"/>
              <a:ext cx="0" cy="758952"/>
            </a:xfrm>
            <a:prstGeom prst="line">
              <a:avLst/>
            </a:prstGeom>
            <a:ln w="6350">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368" name="Group 367"/>
          <p:cNvGrpSpPr/>
          <p:nvPr/>
        </p:nvGrpSpPr>
        <p:grpSpPr>
          <a:xfrm>
            <a:off x="352591" y="2505354"/>
            <a:ext cx="7131084" cy="758952"/>
            <a:chOff x="352591" y="2505354"/>
            <a:chExt cx="7131084" cy="758952"/>
          </a:xfrm>
        </p:grpSpPr>
        <p:sp>
          <p:nvSpPr>
            <p:cNvPr id="53" name="Rectangle 52"/>
            <p:cNvSpPr/>
            <p:nvPr/>
          </p:nvSpPr>
          <p:spPr>
            <a:xfrm>
              <a:off x="352591" y="2505354"/>
              <a:ext cx="7131084" cy="758952"/>
            </a:xfrm>
            <a:prstGeom prst="rect">
              <a:avLst/>
            </a:prstGeom>
            <a:solidFill>
              <a:schemeClr val="bg2"/>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p:cNvSpPr txBox="1"/>
            <p:nvPr/>
          </p:nvSpPr>
          <p:spPr>
            <a:xfrm>
              <a:off x="469328" y="2698428"/>
              <a:ext cx="1801682" cy="372804"/>
            </a:xfrm>
            <a:prstGeom prst="rect">
              <a:avLst/>
            </a:prstGeom>
            <a:noFill/>
          </p:spPr>
          <p:txBody>
            <a:bodyPr wrap="square" lIns="0" tIns="0" rIns="0" bIns="0" rtlCol="0">
              <a:noAutofit/>
            </a:bodyPr>
            <a:lstStyle/>
            <a:p>
              <a:r>
                <a:rPr lang="en-US" sz="1200" kern="0" dirty="0">
                  <a:solidFill>
                    <a:prstClr val="black"/>
                  </a:solidFill>
                </a:rPr>
                <a:t>Primary Data Localization</a:t>
              </a:r>
              <a:br>
                <a:rPr lang="en-US" sz="1200" kern="0" dirty="0">
                  <a:solidFill>
                    <a:prstClr val="black"/>
                  </a:solidFill>
                </a:rPr>
              </a:br>
              <a:r>
                <a:rPr lang="en-US" sz="1200" kern="0" dirty="0">
                  <a:solidFill>
                    <a:prstClr val="black"/>
                  </a:solidFill>
                </a:rPr>
                <a:t>(RF2)</a:t>
              </a:r>
            </a:p>
          </p:txBody>
        </p:sp>
        <p:cxnSp>
          <p:nvCxnSpPr>
            <p:cNvPr id="69" name="Straight Connector 68"/>
            <p:cNvCxnSpPr/>
            <p:nvPr/>
          </p:nvCxnSpPr>
          <p:spPr>
            <a:xfrm>
              <a:off x="2292161" y="2505354"/>
              <a:ext cx="0" cy="758952"/>
            </a:xfrm>
            <a:prstGeom prst="line">
              <a:avLst/>
            </a:prstGeom>
            <a:ln w="6350">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367" name="Group 366"/>
          <p:cNvGrpSpPr/>
          <p:nvPr/>
        </p:nvGrpSpPr>
        <p:grpSpPr>
          <a:xfrm>
            <a:off x="352591" y="1692554"/>
            <a:ext cx="7131084" cy="758952"/>
            <a:chOff x="352591" y="1692554"/>
            <a:chExt cx="7131084" cy="758952"/>
          </a:xfrm>
        </p:grpSpPr>
        <p:sp>
          <p:nvSpPr>
            <p:cNvPr id="14" name="Rectangle 13"/>
            <p:cNvSpPr/>
            <p:nvPr/>
          </p:nvSpPr>
          <p:spPr>
            <a:xfrm>
              <a:off x="352591" y="1692554"/>
              <a:ext cx="7131084" cy="758952"/>
            </a:xfrm>
            <a:prstGeom prst="rect">
              <a:avLst/>
            </a:prstGeom>
            <a:solidFill>
              <a:schemeClr val="bg2"/>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469328" y="1885628"/>
              <a:ext cx="1630630" cy="372804"/>
            </a:xfrm>
            <a:prstGeom prst="rect">
              <a:avLst/>
            </a:prstGeom>
            <a:noFill/>
          </p:spPr>
          <p:txBody>
            <a:bodyPr wrap="square" lIns="0" tIns="0" rIns="0" bIns="0" rtlCol="0">
              <a:noAutofit/>
            </a:bodyPr>
            <a:lstStyle/>
            <a:p>
              <a:r>
                <a:rPr lang="en-US" sz="1200" kern="0" dirty="0">
                  <a:solidFill>
                    <a:prstClr val="black"/>
                  </a:solidFill>
                </a:rPr>
                <a:t>Full Data Localization</a:t>
              </a:r>
            </a:p>
            <a:p>
              <a:r>
                <a:rPr lang="en-US" sz="1200" kern="0" dirty="0">
                  <a:solidFill>
                    <a:prstClr val="black"/>
                  </a:solidFill>
                </a:rPr>
                <a:t>(RF2)</a:t>
              </a:r>
            </a:p>
          </p:txBody>
        </p:sp>
        <p:cxnSp>
          <p:nvCxnSpPr>
            <p:cNvPr id="40" name="Straight Connector 39"/>
            <p:cNvCxnSpPr/>
            <p:nvPr/>
          </p:nvCxnSpPr>
          <p:spPr>
            <a:xfrm>
              <a:off x="2292161" y="1692554"/>
              <a:ext cx="0" cy="758952"/>
            </a:xfrm>
            <a:prstGeom prst="line">
              <a:avLst/>
            </a:prstGeom>
            <a:ln w="6350">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p:txBody>
          <a:bodyPr/>
          <a:lstStyle/>
          <a:p>
            <a:r>
              <a:rPr lang="en-US" dirty="0"/>
              <a:t>Data Distribution Performance </a:t>
            </a:r>
            <a:r>
              <a:rPr lang="en-US" dirty="0" smtClean="0"/>
              <a:t>Considerations</a:t>
            </a:r>
            <a:endParaRPr lang="en-US" dirty="0"/>
          </a:p>
        </p:txBody>
      </p:sp>
      <p:grpSp>
        <p:nvGrpSpPr>
          <p:cNvPr id="15" name="Group 14"/>
          <p:cNvGrpSpPr/>
          <p:nvPr/>
        </p:nvGrpSpPr>
        <p:grpSpPr>
          <a:xfrm>
            <a:off x="2575408" y="1824772"/>
            <a:ext cx="311996" cy="494516"/>
            <a:chOff x="2866413" y="3149635"/>
            <a:chExt cx="471204" cy="746862"/>
          </a:xfrm>
        </p:grpSpPr>
        <p:sp>
          <p:nvSpPr>
            <p:cNvPr id="16" name="Oval 15"/>
            <p:cNvSpPr/>
            <p:nvPr/>
          </p:nvSpPr>
          <p:spPr>
            <a:xfrm>
              <a:off x="3009418" y="3149635"/>
              <a:ext cx="196771" cy="19676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Connector 16"/>
            <p:cNvCxnSpPr/>
            <p:nvPr/>
          </p:nvCxnSpPr>
          <p:spPr>
            <a:xfrm>
              <a:off x="3102015" y="3300557"/>
              <a:ext cx="0" cy="347241"/>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02015"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2866413"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102015"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2931419"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3449737" y="1824772"/>
            <a:ext cx="311996" cy="494516"/>
            <a:chOff x="2866413" y="3149635"/>
            <a:chExt cx="471204" cy="746862"/>
          </a:xfrm>
        </p:grpSpPr>
        <p:sp>
          <p:nvSpPr>
            <p:cNvPr id="23" name="Oval 22"/>
            <p:cNvSpPr/>
            <p:nvPr/>
          </p:nvSpPr>
          <p:spPr>
            <a:xfrm>
              <a:off x="3009418" y="3149635"/>
              <a:ext cx="196771" cy="196769"/>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Connector 23"/>
            <p:cNvCxnSpPr/>
            <p:nvPr/>
          </p:nvCxnSpPr>
          <p:spPr>
            <a:xfrm>
              <a:off x="3102015" y="3300557"/>
              <a:ext cx="0" cy="347241"/>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102015"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866413"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2350776" y="765040"/>
            <a:ext cx="500016" cy="415778"/>
            <a:chOff x="2309615" y="2194560"/>
            <a:chExt cx="500016" cy="415778"/>
          </a:xfrm>
        </p:grpSpPr>
        <p:sp>
          <p:nvSpPr>
            <p:cNvPr id="31" name="Rectangle 30"/>
            <p:cNvSpPr>
              <a:spLocks noChangeAspect="1"/>
            </p:cNvSpPr>
            <p:nvPr/>
          </p:nvSpPr>
          <p:spPr>
            <a:xfrm>
              <a:off x="2309615" y="2194560"/>
              <a:ext cx="500016" cy="415778"/>
            </a:xfrm>
            <a:prstGeom prst="rect">
              <a:avLst/>
            </a:prstGeom>
            <a:solidFill>
              <a:schemeClr val="bg2"/>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8288" rIns="0" bIns="0" numCol="1" spcCol="0" rtlCol="0" fromWordArt="0" anchor="t" anchorCtr="0" forceAA="0" compatLnSpc="1">
              <a:prstTxWarp prst="textNoShape">
                <a:avLst/>
              </a:prstTxWarp>
              <a:noAutofit/>
            </a:bodyPr>
            <a:lstStyle/>
            <a:p>
              <a:pPr algn="ctr"/>
              <a:r>
                <a:rPr lang="en-US" sz="650" spc="80" dirty="0">
                  <a:solidFill>
                    <a:schemeClr val="tx1"/>
                  </a:solidFill>
                </a:rPr>
                <a:t>VM</a:t>
              </a:r>
            </a:p>
          </p:txBody>
        </p:sp>
        <p:sp>
          <p:nvSpPr>
            <p:cNvPr id="32" name="Rectangle 31"/>
            <p:cNvSpPr>
              <a:spLocks noChangeAspect="1"/>
            </p:cNvSpPr>
            <p:nvPr/>
          </p:nvSpPr>
          <p:spPr>
            <a:xfrm>
              <a:off x="2341145" y="2328668"/>
              <a:ext cx="436956" cy="117055"/>
            </a:xfrm>
            <a:prstGeom prst="rect">
              <a:avLst/>
            </a:prstGeom>
            <a:solidFill>
              <a:srgbClr val="E579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575" spc="50" dirty="0">
                  <a:solidFill>
                    <a:schemeClr val="bg1"/>
                  </a:solidFill>
                </a:rPr>
                <a:t>APP</a:t>
              </a:r>
            </a:p>
          </p:txBody>
        </p:sp>
        <p:sp>
          <p:nvSpPr>
            <p:cNvPr id="33" name="Rectangle 32"/>
            <p:cNvSpPr>
              <a:spLocks noChangeAspect="1"/>
            </p:cNvSpPr>
            <p:nvPr/>
          </p:nvSpPr>
          <p:spPr>
            <a:xfrm>
              <a:off x="2341145" y="2464990"/>
              <a:ext cx="436956" cy="11705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575" spc="50" dirty="0">
                  <a:solidFill>
                    <a:schemeClr val="bg1"/>
                  </a:solidFill>
                </a:rPr>
                <a:t>OS</a:t>
              </a:r>
            </a:p>
          </p:txBody>
        </p:sp>
      </p:grpSp>
      <p:sp>
        <p:nvSpPr>
          <p:cNvPr id="34" name="Rectangle 33"/>
          <p:cNvSpPr/>
          <p:nvPr/>
        </p:nvSpPr>
        <p:spPr>
          <a:xfrm>
            <a:off x="2350776"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1</a:t>
            </a:r>
          </a:p>
        </p:txBody>
      </p:sp>
      <p:sp>
        <p:nvSpPr>
          <p:cNvPr id="35" name="Rectangle 34"/>
          <p:cNvSpPr/>
          <p:nvPr/>
        </p:nvSpPr>
        <p:spPr>
          <a:xfrm>
            <a:off x="3225104"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2</a:t>
            </a:r>
          </a:p>
        </p:txBody>
      </p:sp>
      <p:sp>
        <p:nvSpPr>
          <p:cNvPr id="36" name="Rectangle 35"/>
          <p:cNvSpPr/>
          <p:nvPr/>
        </p:nvSpPr>
        <p:spPr>
          <a:xfrm>
            <a:off x="4099432"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3</a:t>
            </a:r>
          </a:p>
        </p:txBody>
      </p:sp>
      <p:sp>
        <p:nvSpPr>
          <p:cNvPr id="37" name="Rectangle 36"/>
          <p:cNvSpPr/>
          <p:nvPr/>
        </p:nvSpPr>
        <p:spPr>
          <a:xfrm>
            <a:off x="4973760"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4</a:t>
            </a:r>
          </a:p>
        </p:txBody>
      </p:sp>
      <p:sp>
        <p:nvSpPr>
          <p:cNvPr id="38" name="Rectangle 37"/>
          <p:cNvSpPr/>
          <p:nvPr/>
        </p:nvSpPr>
        <p:spPr>
          <a:xfrm>
            <a:off x="5848088"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5</a:t>
            </a:r>
          </a:p>
        </p:txBody>
      </p:sp>
      <p:sp>
        <p:nvSpPr>
          <p:cNvPr id="39" name="Rectangle 38"/>
          <p:cNvSpPr/>
          <p:nvPr/>
        </p:nvSpPr>
        <p:spPr>
          <a:xfrm>
            <a:off x="6722414" y="1235444"/>
            <a:ext cx="761261" cy="399440"/>
          </a:xfrm>
          <a:prstGeom prst="rect">
            <a:avLst/>
          </a:prstGeom>
          <a:solidFill>
            <a:schemeClr val="accent6"/>
          </a:solid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1200" dirty="0"/>
              <a:t>NODE 6</a:t>
            </a:r>
          </a:p>
        </p:txBody>
      </p:sp>
      <p:grpSp>
        <p:nvGrpSpPr>
          <p:cNvPr id="54" name="Group 53"/>
          <p:cNvGrpSpPr/>
          <p:nvPr/>
        </p:nvGrpSpPr>
        <p:grpSpPr>
          <a:xfrm>
            <a:off x="2575408" y="2637572"/>
            <a:ext cx="311996" cy="494516"/>
            <a:chOff x="2866413" y="3149635"/>
            <a:chExt cx="471204" cy="746862"/>
          </a:xfrm>
        </p:grpSpPr>
        <p:sp>
          <p:nvSpPr>
            <p:cNvPr id="55" name="Oval 54"/>
            <p:cNvSpPr/>
            <p:nvPr/>
          </p:nvSpPr>
          <p:spPr>
            <a:xfrm>
              <a:off x="3009418" y="3149635"/>
              <a:ext cx="196771" cy="19676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6" name="Straight Connector 55"/>
            <p:cNvCxnSpPr/>
            <p:nvPr/>
          </p:nvCxnSpPr>
          <p:spPr>
            <a:xfrm>
              <a:off x="3102015" y="3300557"/>
              <a:ext cx="0" cy="347241"/>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102015"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2866413"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3102015"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2931419"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62" name="Oval 61"/>
          <p:cNvSpPr/>
          <p:nvPr/>
        </p:nvSpPr>
        <p:spPr>
          <a:xfrm>
            <a:off x="3544424" y="2637577"/>
            <a:ext cx="130287" cy="130286"/>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Oval 137"/>
          <p:cNvSpPr/>
          <p:nvPr/>
        </p:nvSpPr>
        <p:spPr>
          <a:xfrm>
            <a:off x="2670095" y="4263177"/>
            <a:ext cx="130287" cy="13028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6" name="Group 165"/>
          <p:cNvGrpSpPr/>
          <p:nvPr/>
        </p:nvGrpSpPr>
        <p:grpSpPr>
          <a:xfrm>
            <a:off x="9247646" y="1244001"/>
            <a:ext cx="1010165" cy="3654462"/>
            <a:chOff x="7622849" y="1235444"/>
            <a:chExt cx="1010165" cy="3654462"/>
          </a:xfrm>
        </p:grpSpPr>
        <p:sp>
          <p:nvSpPr>
            <p:cNvPr id="51" name="Rectangle 50"/>
            <p:cNvSpPr/>
            <p:nvPr/>
          </p:nvSpPr>
          <p:spPr>
            <a:xfrm>
              <a:off x="7622849" y="1692554"/>
              <a:ext cx="1010165" cy="758952"/>
            </a:xfrm>
            <a:prstGeom prst="rect">
              <a:avLst/>
            </a:prstGeom>
            <a:solidFill>
              <a:schemeClr val="accent2"/>
            </a:solidFill>
            <a:ln w="127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BEST</a:t>
              </a:r>
            </a:p>
          </p:txBody>
        </p:sp>
        <p:sp>
          <p:nvSpPr>
            <p:cNvPr id="52" name="Rectangle 51"/>
            <p:cNvSpPr/>
            <p:nvPr/>
          </p:nvSpPr>
          <p:spPr>
            <a:xfrm>
              <a:off x="7622849" y="1235444"/>
              <a:ext cx="1010165" cy="399440"/>
            </a:xfrm>
            <a:prstGeom prst="rect">
              <a:avLst/>
            </a:prstGeom>
            <a:solidFill>
              <a:schemeClr val="tx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800" dirty="0"/>
                <a:t>PEAK PERFORMANCE</a:t>
              </a:r>
            </a:p>
          </p:txBody>
        </p:sp>
        <p:sp>
          <p:nvSpPr>
            <p:cNvPr id="80" name="Rectangle 79"/>
            <p:cNvSpPr/>
            <p:nvPr/>
          </p:nvSpPr>
          <p:spPr>
            <a:xfrm>
              <a:off x="7622849" y="2505354"/>
              <a:ext cx="1010165" cy="758952"/>
            </a:xfrm>
            <a:prstGeom prst="rect">
              <a:avLst/>
            </a:prstGeom>
            <a:solidFill>
              <a:schemeClr val="accent3"/>
            </a:solidFill>
            <a:ln w="127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GOOD</a:t>
              </a:r>
              <a:endParaRPr lang="en-US" sz="1400" dirty="0"/>
            </a:p>
          </p:txBody>
        </p:sp>
        <p:sp>
          <p:nvSpPr>
            <p:cNvPr id="98" name="Rectangle 97"/>
            <p:cNvSpPr/>
            <p:nvPr/>
          </p:nvSpPr>
          <p:spPr>
            <a:xfrm>
              <a:off x="7622849" y="3318154"/>
              <a:ext cx="1010165" cy="758952"/>
            </a:xfrm>
            <a:prstGeom prst="rect">
              <a:avLst/>
            </a:prstGeom>
            <a:solidFill>
              <a:schemeClr val="accent3"/>
            </a:solidFill>
            <a:ln w="127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GOOD</a:t>
              </a:r>
            </a:p>
          </p:txBody>
        </p:sp>
        <p:sp>
          <p:nvSpPr>
            <p:cNvPr id="131" name="Rectangle 130"/>
            <p:cNvSpPr/>
            <p:nvPr/>
          </p:nvSpPr>
          <p:spPr>
            <a:xfrm>
              <a:off x="7622849" y="4130954"/>
              <a:ext cx="1010165" cy="758952"/>
            </a:xfrm>
            <a:prstGeom prst="rect">
              <a:avLst/>
            </a:prstGeom>
            <a:solidFill>
              <a:schemeClr val="accent5"/>
            </a:solidFill>
            <a:ln w="127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FAIR</a:t>
              </a:r>
            </a:p>
          </p:txBody>
        </p:sp>
      </p:grpSp>
      <p:grpSp>
        <p:nvGrpSpPr>
          <p:cNvPr id="167" name="Group 166"/>
          <p:cNvGrpSpPr/>
          <p:nvPr/>
        </p:nvGrpSpPr>
        <p:grpSpPr>
          <a:xfrm>
            <a:off x="8153190" y="1244001"/>
            <a:ext cx="1010165" cy="3654462"/>
            <a:chOff x="8718186" y="1235444"/>
            <a:chExt cx="1010165" cy="3654462"/>
          </a:xfrm>
        </p:grpSpPr>
        <p:sp>
          <p:nvSpPr>
            <p:cNvPr id="147" name="Rectangle 146"/>
            <p:cNvSpPr/>
            <p:nvPr/>
          </p:nvSpPr>
          <p:spPr>
            <a:xfrm>
              <a:off x="8718186" y="1692554"/>
              <a:ext cx="1010165" cy="758952"/>
            </a:xfrm>
            <a:prstGeom prst="rect">
              <a:avLst/>
            </a:prstGeom>
            <a:solidFill>
              <a:schemeClr val="accent2"/>
            </a:solidFill>
            <a:ln w="127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BEST</a:t>
              </a:r>
            </a:p>
          </p:txBody>
        </p:sp>
        <p:sp>
          <p:nvSpPr>
            <p:cNvPr id="148" name="Rectangle 147"/>
            <p:cNvSpPr/>
            <p:nvPr/>
          </p:nvSpPr>
          <p:spPr>
            <a:xfrm>
              <a:off x="8718186" y="1235444"/>
              <a:ext cx="1010165" cy="399440"/>
            </a:xfrm>
            <a:prstGeom prst="rect">
              <a:avLst/>
            </a:prstGeom>
            <a:solidFill>
              <a:schemeClr val="tx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r>
                <a:rPr lang="en-US" sz="800" dirty="0"/>
                <a:t>PREDICTABLE PERFORMANCE</a:t>
              </a:r>
            </a:p>
          </p:txBody>
        </p:sp>
        <p:sp>
          <p:nvSpPr>
            <p:cNvPr id="149" name="Rectangle 148"/>
            <p:cNvSpPr/>
            <p:nvPr/>
          </p:nvSpPr>
          <p:spPr>
            <a:xfrm>
              <a:off x="8718186" y="2505354"/>
              <a:ext cx="1010165" cy="758952"/>
            </a:xfrm>
            <a:prstGeom prst="rect">
              <a:avLst/>
            </a:prstGeom>
            <a:solidFill>
              <a:srgbClr val="A1152C"/>
            </a:solidFill>
            <a:ln w="12700">
              <a:solidFill>
                <a:srgbClr val="7418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POOR</a:t>
              </a:r>
            </a:p>
          </p:txBody>
        </p:sp>
        <p:sp>
          <p:nvSpPr>
            <p:cNvPr id="150" name="Rectangle 149"/>
            <p:cNvSpPr/>
            <p:nvPr/>
          </p:nvSpPr>
          <p:spPr>
            <a:xfrm>
              <a:off x="8718186" y="3318154"/>
              <a:ext cx="1010165" cy="758952"/>
            </a:xfrm>
            <a:prstGeom prst="rect">
              <a:avLst/>
            </a:prstGeom>
            <a:solidFill>
              <a:srgbClr val="A1152C"/>
            </a:solidFill>
            <a:ln w="12700">
              <a:solidFill>
                <a:srgbClr val="7418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POOR</a:t>
              </a:r>
            </a:p>
          </p:txBody>
        </p:sp>
        <p:sp>
          <p:nvSpPr>
            <p:cNvPr id="151" name="Rectangle 150"/>
            <p:cNvSpPr/>
            <p:nvPr/>
          </p:nvSpPr>
          <p:spPr>
            <a:xfrm>
              <a:off x="8718186" y="4130954"/>
              <a:ext cx="1010165" cy="758952"/>
            </a:xfrm>
            <a:prstGeom prst="rect">
              <a:avLst/>
            </a:prstGeom>
            <a:solidFill>
              <a:schemeClr val="accent5"/>
            </a:solidFill>
            <a:ln w="127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FAIR</a:t>
              </a:r>
            </a:p>
          </p:txBody>
        </p:sp>
      </p:grpSp>
      <p:grpSp>
        <p:nvGrpSpPr>
          <p:cNvPr id="81" name="Group 80"/>
          <p:cNvGrpSpPr/>
          <p:nvPr/>
        </p:nvGrpSpPr>
        <p:grpSpPr>
          <a:xfrm>
            <a:off x="2350776" y="1235444"/>
            <a:ext cx="761261" cy="399440"/>
            <a:chOff x="4498615" y="775741"/>
            <a:chExt cx="761261" cy="399440"/>
          </a:xfrm>
        </p:grpSpPr>
        <p:cxnSp>
          <p:nvCxnSpPr>
            <p:cNvPr id="6" name="Straight Connector 5"/>
            <p:cNvCxnSpPr/>
            <p:nvPr/>
          </p:nvCxnSpPr>
          <p:spPr>
            <a:xfrm>
              <a:off x="4499087" y="779406"/>
              <a:ext cx="760317" cy="392110"/>
            </a:xfrm>
            <a:prstGeom prst="line">
              <a:avLst/>
            </a:prstGeom>
            <a:ln w="25400">
              <a:solidFill>
                <a:srgbClr val="A1152C"/>
              </a:solidFill>
            </a:ln>
            <a:effectLst/>
          </p:spPr>
          <p:style>
            <a:lnRef idx="2">
              <a:schemeClr val="accent1"/>
            </a:lnRef>
            <a:fillRef idx="0">
              <a:schemeClr val="accent1"/>
            </a:fillRef>
            <a:effectRef idx="1">
              <a:schemeClr val="accent1"/>
            </a:effectRef>
            <a:fontRef idx="minor">
              <a:schemeClr val="tx1"/>
            </a:fontRef>
          </p:style>
        </p:cxnSp>
        <p:sp>
          <p:nvSpPr>
            <p:cNvPr id="164" name="Rectangle 163"/>
            <p:cNvSpPr/>
            <p:nvPr/>
          </p:nvSpPr>
          <p:spPr>
            <a:xfrm>
              <a:off x="4498615" y="775741"/>
              <a:ext cx="761261" cy="399440"/>
            </a:xfrm>
            <a:prstGeom prst="rect">
              <a:avLst/>
            </a:prstGeom>
            <a:noFill/>
            <a:ln w="25400">
              <a:solidFill>
                <a:srgbClr val="A1152C"/>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214" tIns="45607" rIns="91214" bIns="45607" numCol="1" spcCol="0" rtlCol="0" fromWordArt="0" anchor="ctr" anchorCtr="0" forceAA="0" compatLnSpc="1">
              <a:prstTxWarp prst="textNoShape">
                <a:avLst/>
              </a:prstTxWarp>
              <a:noAutofit/>
            </a:bodyPr>
            <a:lstStyle/>
            <a:p>
              <a:pPr algn="ctr"/>
              <a:endParaRPr lang="en-US" sz="1200" dirty="0"/>
            </a:p>
          </p:txBody>
        </p:sp>
        <p:cxnSp>
          <p:nvCxnSpPr>
            <p:cNvPr id="165" name="Straight Connector 164"/>
            <p:cNvCxnSpPr/>
            <p:nvPr/>
          </p:nvCxnSpPr>
          <p:spPr>
            <a:xfrm flipH="1">
              <a:off x="4499087" y="779406"/>
              <a:ext cx="760317" cy="392110"/>
            </a:xfrm>
            <a:prstGeom prst="line">
              <a:avLst/>
            </a:prstGeom>
            <a:ln w="25400">
              <a:solidFill>
                <a:srgbClr val="A1152C"/>
              </a:solidFill>
            </a:ln>
            <a:effectLst/>
          </p:spPr>
          <p:style>
            <a:lnRef idx="2">
              <a:schemeClr val="accent1"/>
            </a:lnRef>
            <a:fillRef idx="0">
              <a:schemeClr val="accent1"/>
            </a:fillRef>
            <a:effectRef idx="1">
              <a:schemeClr val="accent1"/>
            </a:effectRef>
            <a:fontRef idx="minor">
              <a:schemeClr val="tx1"/>
            </a:fontRef>
          </p:style>
        </p:cxnSp>
      </p:grpSp>
      <p:sp>
        <p:nvSpPr>
          <p:cNvPr id="172" name="Content Placeholder 1"/>
          <p:cNvSpPr>
            <a:spLocks noGrp="1"/>
          </p:cNvSpPr>
          <p:nvPr>
            <p:ph sz="quarter" idx="14"/>
          </p:nvPr>
        </p:nvSpPr>
        <p:spPr>
          <a:xfrm>
            <a:off x="274827" y="4989526"/>
            <a:ext cx="11430000" cy="1501215"/>
          </a:xfrm>
        </p:spPr>
        <p:txBody>
          <a:bodyPr>
            <a:normAutofit lnSpcReduction="10000"/>
          </a:bodyPr>
          <a:lstStyle/>
          <a:p>
            <a:r>
              <a:rPr lang="en-US" sz="1300" dirty="0">
                <a:latin typeface="arial" charset="0"/>
              </a:rPr>
              <a:t>Full Data Localization provides most Predictable Performance</a:t>
            </a:r>
          </a:p>
          <a:p>
            <a:pPr lvl="1"/>
            <a:r>
              <a:rPr lang="en-US" sz="1100" dirty="0">
                <a:latin typeface="arial" charset="0"/>
              </a:rPr>
              <a:t>Data ALWAYS stored local to the VM, even when VM is moved</a:t>
            </a:r>
          </a:p>
          <a:p>
            <a:pPr lvl="1"/>
            <a:r>
              <a:rPr lang="en-US" sz="1100" dirty="0">
                <a:latin typeface="arial" charset="0"/>
              </a:rPr>
              <a:t>Data never need to be “re-localized”</a:t>
            </a:r>
          </a:p>
          <a:p>
            <a:pPr lvl="1"/>
            <a:r>
              <a:rPr lang="en-US" sz="1100" dirty="0">
                <a:latin typeface="arial" charset="0"/>
              </a:rPr>
              <a:t>Fully exploits speed of all-flash storage.</a:t>
            </a:r>
          </a:p>
          <a:p>
            <a:r>
              <a:rPr lang="en-US" sz="1300" dirty="0">
                <a:latin typeface="arial" charset="0"/>
              </a:rPr>
              <a:t>Full Data Localization provides best Peak Performance.</a:t>
            </a:r>
          </a:p>
          <a:p>
            <a:pPr lvl="1"/>
            <a:r>
              <a:rPr lang="en-US" sz="1100" dirty="0">
                <a:latin typeface="arial" charset="0"/>
              </a:rPr>
              <a:t>Data ALWAYS stored local to the VM</a:t>
            </a:r>
          </a:p>
          <a:p>
            <a:pPr lvl="1"/>
            <a:r>
              <a:rPr lang="en-US" sz="1100" dirty="0">
                <a:latin typeface="arial" charset="0"/>
              </a:rPr>
              <a:t>Lowest overhead in write operations</a:t>
            </a:r>
          </a:p>
          <a:p>
            <a:pPr lvl="1"/>
            <a:endParaRPr lang="en-US" sz="1100" dirty="0">
              <a:latin typeface="arial" charset="0"/>
            </a:endParaRPr>
          </a:p>
        </p:txBody>
      </p:sp>
      <p:grpSp>
        <p:nvGrpSpPr>
          <p:cNvPr id="205" name="Group 204"/>
          <p:cNvGrpSpPr/>
          <p:nvPr/>
        </p:nvGrpSpPr>
        <p:grpSpPr>
          <a:xfrm>
            <a:off x="5202707" y="2821184"/>
            <a:ext cx="303370" cy="49090"/>
            <a:chOff x="2872927" y="3426940"/>
            <a:chExt cx="458176" cy="74140"/>
          </a:xfrm>
        </p:grpSpPr>
        <p:cxnSp>
          <p:nvCxnSpPr>
            <p:cNvPr id="222" name="Straight Connector 221"/>
            <p:cNvCxnSpPr/>
            <p:nvPr/>
          </p:nvCxnSpPr>
          <p:spPr>
            <a:xfrm>
              <a:off x="3095501"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H="1">
              <a:off x="2872927"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75" name="Group 374"/>
          <p:cNvGrpSpPr/>
          <p:nvPr/>
        </p:nvGrpSpPr>
        <p:grpSpPr>
          <a:xfrm>
            <a:off x="5241434" y="4588600"/>
            <a:ext cx="225912" cy="169089"/>
            <a:chOff x="5241434" y="4588600"/>
            <a:chExt cx="225912" cy="169089"/>
          </a:xfrm>
        </p:grpSpPr>
        <p:cxnSp>
          <p:nvCxnSpPr>
            <p:cNvPr id="212" name="Straight Connector 211"/>
            <p:cNvCxnSpPr/>
            <p:nvPr/>
          </p:nvCxnSpPr>
          <p:spPr>
            <a:xfrm>
              <a:off x="5354390" y="4588600"/>
              <a:ext cx="112956" cy="169089"/>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H="1">
              <a:off x="5241434" y="4588600"/>
              <a:ext cx="112956" cy="169089"/>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cxnSp>
        <p:nvCxnSpPr>
          <p:cNvPr id="133" name="Straight Connector 132"/>
          <p:cNvCxnSpPr/>
          <p:nvPr/>
        </p:nvCxnSpPr>
        <p:spPr>
          <a:xfrm>
            <a:off x="3605735" y="4363100"/>
            <a:ext cx="0" cy="229917"/>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373" name="Group 372"/>
          <p:cNvGrpSpPr/>
          <p:nvPr/>
        </p:nvGrpSpPr>
        <p:grpSpPr>
          <a:xfrm>
            <a:off x="4331559" y="4446783"/>
            <a:ext cx="297006" cy="49090"/>
            <a:chOff x="4331559" y="4446783"/>
            <a:chExt cx="297006" cy="49090"/>
          </a:xfrm>
        </p:grpSpPr>
        <p:cxnSp>
          <p:nvCxnSpPr>
            <p:cNvPr id="197" name="Straight Connector 196"/>
            <p:cNvCxnSpPr/>
            <p:nvPr/>
          </p:nvCxnSpPr>
          <p:spPr>
            <a:xfrm>
              <a:off x="4472567" y="4446783"/>
              <a:ext cx="155998" cy="4909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a:off x="4331559" y="4446783"/>
              <a:ext cx="155998" cy="4909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3544424" y="4263171"/>
            <a:ext cx="3672071" cy="494514"/>
            <a:chOff x="3544424" y="4263171"/>
            <a:chExt cx="3672071" cy="494514"/>
          </a:xfrm>
        </p:grpSpPr>
        <p:grpSp>
          <p:nvGrpSpPr>
            <p:cNvPr id="374" name="Group 373"/>
            <p:cNvGrpSpPr/>
            <p:nvPr/>
          </p:nvGrpSpPr>
          <p:grpSpPr>
            <a:xfrm>
              <a:off x="5198392" y="4363102"/>
              <a:ext cx="311996" cy="229917"/>
              <a:chOff x="5198392" y="4363102"/>
              <a:chExt cx="311996" cy="229917"/>
            </a:xfrm>
          </p:grpSpPr>
          <p:cxnSp>
            <p:nvCxnSpPr>
              <p:cNvPr id="209" name="Straight Connector 208"/>
              <p:cNvCxnSpPr/>
              <p:nvPr/>
            </p:nvCxnSpPr>
            <p:spPr>
              <a:xfrm>
                <a:off x="5354390" y="4363102"/>
                <a:ext cx="0" cy="229917"/>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5354390" y="4446783"/>
                <a:ext cx="155998" cy="4909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H="1">
                <a:off x="5198392" y="4446783"/>
                <a:ext cx="155998" cy="4909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sp>
          <p:nvSpPr>
            <p:cNvPr id="132" name="Oval 131"/>
            <p:cNvSpPr/>
            <p:nvPr/>
          </p:nvSpPr>
          <p:spPr>
            <a:xfrm>
              <a:off x="3544424" y="4263171"/>
              <a:ext cx="130287" cy="130286"/>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2" name="Group 371"/>
            <p:cNvGrpSpPr/>
            <p:nvPr/>
          </p:nvGrpSpPr>
          <p:grpSpPr>
            <a:xfrm>
              <a:off x="4418751" y="4263172"/>
              <a:ext cx="130287" cy="329846"/>
              <a:chOff x="4418751" y="4263172"/>
              <a:chExt cx="130287" cy="329846"/>
            </a:xfrm>
          </p:grpSpPr>
          <p:sp>
            <p:nvSpPr>
              <p:cNvPr id="195" name="Oval 194"/>
              <p:cNvSpPr/>
              <p:nvPr/>
            </p:nvSpPr>
            <p:spPr>
              <a:xfrm>
                <a:off x="4418751" y="4263172"/>
                <a:ext cx="130287" cy="130286"/>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6" name="Straight Connector 195"/>
              <p:cNvCxnSpPr/>
              <p:nvPr/>
            </p:nvCxnSpPr>
            <p:spPr>
              <a:xfrm>
                <a:off x="4480062" y="4363101"/>
                <a:ext cx="0" cy="229917"/>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42" name="Group 341"/>
            <p:cNvGrpSpPr/>
            <p:nvPr/>
          </p:nvGrpSpPr>
          <p:grpSpPr>
            <a:xfrm>
              <a:off x="6990583" y="4576308"/>
              <a:ext cx="225912" cy="181377"/>
              <a:chOff x="2931419" y="3622565"/>
              <a:chExt cx="341192" cy="273932"/>
            </a:xfrm>
          </p:grpSpPr>
          <p:cxnSp>
            <p:nvCxnSpPr>
              <p:cNvPr id="343" name="Straight Connector 342"/>
              <p:cNvCxnSpPr/>
              <p:nvPr/>
            </p:nvCxnSpPr>
            <p:spPr>
              <a:xfrm>
                <a:off x="3102015" y="3622565"/>
                <a:ext cx="0" cy="25232"/>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62" name="Group 361"/>
            <p:cNvGrpSpPr/>
            <p:nvPr/>
          </p:nvGrpSpPr>
          <p:grpSpPr>
            <a:xfrm>
              <a:off x="6077533" y="4446783"/>
              <a:ext cx="302370" cy="310902"/>
              <a:chOff x="6077533" y="4446783"/>
              <a:chExt cx="302370" cy="310902"/>
            </a:xfrm>
          </p:grpSpPr>
          <p:grpSp>
            <p:nvGrpSpPr>
              <p:cNvPr id="352" name="Group 351"/>
              <p:cNvGrpSpPr/>
              <p:nvPr/>
            </p:nvGrpSpPr>
            <p:grpSpPr>
              <a:xfrm>
                <a:off x="6077533" y="4446783"/>
                <a:ext cx="302370" cy="49090"/>
                <a:chOff x="6083916" y="4446783"/>
                <a:chExt cx="302370" cy="49090"/>
              </a:xfrm>
            </p:grpSpPr>
            <p:cxnSp>
              <p:nvCxnSpPr>
                <p:cNvPr id="350" name="Straight Connector 349"/>
                <p:cNvCxnSpPr/>
                <p:nvPr/>
              </p:nvCxnSpPr>
              <p:spPr>
                <a:xfrm>
                  <a:off x="6230288" y="4446783"/>
                  <a:ext cx="155998" cy="4909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flipH="1">
                  <a:off x="6083916" y="4446783"/>
                  <a:ext cx="155998" cy="4909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19" name="Group 318"/>
              <p:cNvGrpSpPr/>
              <p:nvPr/>
            </p:nvGrpSpPr>
            <p:grpSpPr>
              <a:xfrm>
                <a:off x="6115762" y="4576308"/>
                <a:ext cx="225912" cy="181377"/>
                <a:chOff x="2931419" y="3622565"/>
                <a:chExt cx="341192" cy="273932"/>
              </a:xfrm>
            </p:grpSpPr>
            <p:cxnSp>
              <p:nvCxnSpPr>
                <p:cNvPr id="321" name="Straight Connector 320"/>
                <p:cNvCxnSpPr/>
                <p:nvPr/>
              </p:nvCxnSpPr>
              <p:spPr>
                <a:xfrm>
                  <a:off x="3102015" y="3622565"/>
                  <a:ext cx="0" cy="25232"/>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338" name="Group 337"/>
          <p:cNvGrpSpPr/>
          <p:nvPr/>
        </p:nvGrpSpPr>
        <p:grpSpPr>
          <a:xfrm>
            <a:off x="6115762" y="2950711"/>
            <a:ext cx="225912" cy="181377"/>
            <a:chOff x="2931419" y="3622565"/>
            <a:chExt cx="341192" cy="273932"/>
          </a:xfrm>
        </p:grpSpPr>
        <p:cxnSp>
          <p:nvCxnSpPr>
            <p:cNvPr id="339" name="Straight Connector 338"/>
            <p:cNvCxnSpPr/>
            <p:nvPr/>
          </p:nvCxnSpPr>
          <p:spPr>
            <a:xfrm>
              <a:off x="3102015" y="3622565"/>
              <a:ext cx="0" cy="25232"/>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71" name="Group 370"/>
          <p:cNvGrpSpPr/>
          <p:nvPr/>
        </p:nvGrpSpPr>
        <p:grpSpPr>
          <a:xfrm>
            <a:off x="352591" y="3318154"/>
            <a:ext cx="7131084" cy="758952"/>
            <a:chOff x="352591" y="3318154"/>
            <a:chExt cx="7131084" cy="758952"/>
          </a:xfrm>
        </p:grpSpPr>
        <p:grpSp>
          <p:nvGrpSpPr>
            <p:cNvPr id="369" name="Group 368"/>
            <p:cNvGrpSpPr/>
            <p:nvPr/>
          </p:nvGrpSpPr>
          <p:grpSpPr>
            <a:xfrm>
              <a:off x="352591" y="3318154"/>
              <a:ext cx="7131084" cy="758952"/>
              <a:chOff x="352591" y="3318154"/>
              <a:chExt cx="7131084" cy="758952"/>
            </a:xfrm>
          </p:grpSpPr>
          <p:sp>
            <p:nvSpPr>
              <p:cNvPr id="83" name="Rectangle 82"/>
              <p:cNvSpPr/>
              <p:nvPr/>
            </p:nvSpPr>
            <p:spPr>
              <a:xfrm>
                <a:off x="352591" y="3318154"/>
                <a:ext cx="7131084" cy="758952"/>
              </a:xfrm>
              <a:prstGeom prst="rect">
                <a:avLst/>
              </a:prstGeom>
              <a:solidFill>
                <a:schemeClr val="bg2"/>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TextBox 85"/>
              <p:cNvSpPr txBox="1"/>
              <p:nvPr/>
            </p:nvSpPr>
            <p:spPr>
              <a:xfrm>
                <a:off x="469327" y="3511228"/>
                <a:ext cx="1764207" cy="372804"/>
              </a:xfrm>
              <a:prstGeom prst="rect">
                <a:avLst/>
              </a:prstGeom>
              <a:noFill/>
            </p:spPr>
            <p:txBody>
              <a:bodyPr wrap="square" lIns="0" tIns="0" rIns="0" bIns="0" rtlCol="0">
                <a:noAutofit/>
              </a:bodyPr>
              <a:lstStyle/>
              <a:p>
                <a:r>
                  <a:rPr lang="en-US" sz="1200" kern="0">
                    <a:solidFill>
                      <a:prstClr val="black"/>
                    </a:solidFill>
                  </a:rPr>
                  <a:t>Primary Data Localization</a:t>
                </a:r>
              </a:p>
              <a:p>
                <a:r>
                  <a:rPr lang="en-US" sz="1200" kern="0" dirty="0">
                    <a:solidFill>
                      <a:prstClr val="black"/>
                    </a:solidFill>
                  </a:rPr>
                  <a:t>(RF3)</a:t>
                </a:r>
              </a:p>
            </p:txBody>
          </p:sp>
          <p:cxnSp>
            <p:nvCxnSpPr>
              <p:cNvPr id="87" name="Straight Connector 86"/>
              <p:cNvCxnSpPr/>
              <p:nvPr/>
            </p:nvCxnSpPr>
            <p:spPr>
              <a:xfrm>
                <a:off x="2292161" y="3318154"/>
                <a:ext cx="0" cy="758952"/>
              </a:xfrm>
              <a:prstGeom prst="line">
                <a:avLst/>
              </a:prstGeom>
              <a:ln w="6350">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2575408" y="3450372"/>
              <a:ext cx="311996" cy="494516"/>
              <a:chOff x="2866413" y="3149635"/>
              <a:chExt cx="471204" cy="746862"/>
            </a:xfrm>
          </p:grpSpPr>
          <p:sp>
            <p:nvSpPr>
              <p:cNvPr id="105" name="Oval 104"/>
              <p:cNvSpPr/>
              <p:nvPr/>
            </p:nvSpPr>
            <p:spPr>
              <a:xfrm>
                <a:off x="3009418" y="3149635"/>
                <a:ext cx="196771" cy="19676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0" name="Straight Connector 109"/>
              <p:cNvCxnSpPr/>
              <p:nvPr/>
            </p:nvCxnSpPr>
            <p:spPr>
              <a:xfrm>
                <a:off x="3102015" y="3300557"/>
                <a:ext cx="0" cy="347241"/>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102015"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H="1">
                <a:off x="2866413" y="3426940"/>
                <a:ext cx="235602" cy="74140"/>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102015"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2931419" y="3641124"/>
                <a:ext cx="170596" cy="255373"/>
              </a:xfrm>
              <a:prstGeom prst="line">
                <a:avLst/>
              </a:prstGeom>
              <a:ln w="44450">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99" name="Oval 98"/>
            <p:cNvSpPr/>
            <p:nvPr/>
          </p:nvSpPr>
          <p:spPr>
            <a:xfrm>
              <a:off x="3544424" y="3450377"/>
              <a:ext cx="130287" cy="130286"/>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7" name="Group 186"/>
            <p:cNvGrpSpPr/>
            <p:nvPr/>
          </p:nvGrpSpPr>
          <p:grpSpPr>
            <a:xfrm>
              <a:off x="4418751" y="3450371"/>
              <a:ext cx="130287" cy="329846"/>
              <a:chOff x="3009418" y="3149635"/>
              <a:chExt cx="196771" cy="498163"/>
            </a:xfrm>
          </p:grpSpPr>
          <p:sp>
            <p:nvSpPr>
              <p:cNvPr id="188" name="Oval 187"/>
              <p:cNvSpPr/>
              <p:nvPr/>
            </p:nvSpPr>
            <p:spPr>
              <a:xfrm>
                <a:off x="3009418" y="3149635"/>
                <a:ext cx="196771" cy="196769"/>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9" name="Straight Connector 188"/>
              <p:cNvCxnSpPr/>
              <p:nvPr/>
            </p:nvCxnSpPr>
            <p:spPr>
              <a:xfrm>
                <a:off x="3102015" y="3300557"/>
                <a:ext cx="0" cy="347241"/>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5198392" y="3550301"/>
              <a:ext cx="311996" cy="229917"/>
              <a:chOff x="2866413" y="3300557"/>
              <a:chExt cx="471204" cy="347241"/>
            </a:xfrm>
          </p:grpSpPr>
          <p:cxnSp>
            <p:nvCxnSpPr>
              <p:cNvPr id="215" name="Straight Connector 214"/>
              <p:cNvCxnSpPr/>
              <p:nvPr/>
            </p:nvCxnSpPr>
            <p:spPr>
              <a:xfrm>
                <a:off x="3102015" y="3300557"/>
                <a:ext cx="0" cy="347241"/>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102015"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flipH="1">
                <a:off x="2866413"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6990583" y="3763511"/>
              <a:ext cx="225912" cy="181377"/>
              <a:chOff x="2931419" y="3622565"/>
              <a:chExt cx="341192" cy="273932"/>
            </a:xfrm>
          </p:grpSpPr>
          <p:cxnSp>
            <p:nvCxnSpPr>
              <p:cNvPr id="335" name="Straight Connector 334"/>
              <p:cNvCxnSpPr/>
              <p:nvPr/>
            </p:nvCxnSpPr>
            <p:spPr>
              <a:xfrm>
                <a:off x="3102015" y="3622565"/>
                <a:ext cx="0" cy="25232"/>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63" name="Group 362"/>
            <p:cNvGrpSpPr/>
            <p:nvPr/>
          </p:nvGrpSpPr>
          <p:grpSpPr>
            <a:xfrm>
              <a:off x="6077533" y="3633985"/>
              <a:ext cx="302370" cy="310903"/>
              <a:chOff x="6077533" y="3633985"/>
              <a:chExt cx="302370" cy="310903"/>
            </a:xfrm>
          </p:grpSpPr>
          <p:grpSp>
            <p:nvGrpSpPr>
              <p:cNvPr id="298" name="Group 297"/>
              <p:cNvGrpSpPr/>
              <p:nvPr/>
            </p:nvGrpSpPr>
            <p:grpSpPr>
              <a:xfrm>
                <a:off x="6077533" y="3633985"/>
                <a:ext cx="302370" cy="49090"/>
                <a:chOff x="2873682" y="3426940"/>
                <a:chExt cx="456666" cy="74140"/>
              </a:xfrm>
            </p:grpSpPr>
            <p:cxnSp>
              <p:nvCxnSpPr>
                <p:cNvPr id="301" name="Straight Connector 300"/>
                <p:cNvCxnSpPr/>
                <p:nvPr/>
              </p:nvCxnSpPr>
              <p:spPr>
                <a:xfrm>
                  <a:off x="3094746"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flipH="1">
                  <a:off x="2873682" y="3426940"/>
                  <a:ext cx="235602" cy="74140"/>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nvGrpSpPr>
              <p:cNvPr id="346" name="Group 345"/>
              <p:cNvGrpSpPr/>
              <p:nvPr/>
            </p:nvGrpSpPr>
            <p:grpSpPr>
              <a:xfrm>
                <a:off x="6115762" y="3763511"/>
                <a:ext cx="225912" cy="181377"/>
                <a:chOff x="2931419" y="3622565"/>
                <a:chExt cx="341192" cy="273932"/>
              </a:xfrm>
            </p:grpSpPr>
            <p:cxnSp>
              <p:nvCxnSpPr>
                <p:cNvPr id="347" name="Straight Connector 346"/>
                <p:cNvCxnSpPr/>
                <p:nvPr/>
              </p:nvCxnSpPr>
              <p:spPr>
                <a:xfrm>
                  <a:off x="3102015" y="3622565"/>
                  <a:ext cx="0" cy="25232"/>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a:xfrm>
                  <a:off x="3102015"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p:nvCxnSpPr>
              <p:spPr>
                <a:xfrm flipH="1">
                  <a:off x="2931419" y="3641124"/>
                  <a:ext cx="170596" cy="255373"/>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grpSp>
        </p:grpSp>
      </p:grpSp>
      <p:cxnSp>
        <p:nvCxnSpPr>
          <p:cNvPr id="357" name="Straight Connector 356"/>
          <p:cNvCxnSpPr/>
          <p:nvPr/>
        </p:nvCxnSpPr>
        <p:spPr>
          <a:xfrm>
            <a:off x="4480062" y="2737501"/>
            <a:ext cx="0" cy="229917"/>
          </a:xfrm>
          <a:prstGeom prst="line">
            <a:avLst/>
          </a:prstGeom>
          <a:ln w="44450">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87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07545E-7 1.85185E-6 L 0.07218 0.00023 " pathEditMode="relative" rAng="0" ptsTypes="AA">
                                      <p:cBhvr>
                                        <p:cTn id="74" dur="2000" fill="hold"/>
                                        <p:tgtEl>
                                          <p:spTgt spid="30"/>
                                        </p:tgtEl>
                                        <p:attrNameLst>
                                          <p:attrName>ppt_x</p:attrName>
                                          <p:attrName>ppt_y</p:attrName>
                                        </p:attrNameLst>
                                      </p:cBhvr>
                                      <p:rCtr x="3603" y="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SG"/>
          </a:p>
        </p:txBody>
      </p:sp>
      <p:sp>
        <p:nvSpPr>
          <p:cNvPr id="7" name="Title 6"/>
          <p:cNvSpPr>
            <a:spLocks noGrp="1"/>
          </p:cNvSpPr>
          <p:nvPr>
            <p:ph type="ctrTitle"/>
          </p:nvPr>
        </p:nvSpPr>
        <p:spPr>
          <a:xfrm>
            <a:off x="790832" y="3843867"/>
            <a:ext cx="7190324" cy="973666"/>
          </a:xfrm>
        </p:spPr>
        <p:txBody>
          <a:bodyPr/>
          <a:lstStyle/>
          <a:p>
            <a:r>
              <a:rPr lang="en-SG" dirty="0" smtClean="0"/>
              <a:t>Failure Scenario </a:t>
            </a:r>
            <a:endParaRPr lang="en-SG" dirty="0"/>
          </a:p>
        </p:txBody>
      </p:sp>
      <p:sp>
        <p:nvSpPr>
          <p:cNvPr id="8" name="Text Placeholder 7"/>
          <p:cNvSpPr>
            <a:spLocks noGrp="1"/>
          </p:cNvSpPr>
          <p:nvPr>
            <p:ph type="body" sz="quarter" idx="13"/>
          </p:nvPr>
        </p:nvSpPr>
        <p:spPr/>
        <p:txBody>
          <a:bodyPr/>
          <a:lstStyle/>
          <a:p>
            <a:endParaRPr lang="en-SG"/>
          </a:p>
        </p:txBody>
      </p:sp>
      <p:sp>
        <p:nvSpPr>
          <p:cNvPr id="9" name="Text Placeholder 8"/>
          <p:cNvSpPr>
            <a:spLocks noGrp="1"/>
          </p:cNvSpPr>
          <p:nvPr>
            <p:ph type="body" sz="quarter" idx="14"/>
          </p:nvPr>
        </p:nvSpPr>
        <p:spPr/>
        <p:txBody>
          <a:bodyPr/>
          <a:lstStyle/>
          <a:p>
            <a:endParaRPr lang="en-SG"/>
          </a:p>
        </p:txBody>
      </p:sp>
    </p:spTree>
    <p:extLst>
      <p:ext uri="{BB962C8B-B14F-4D97-AF65-F5344CB8AC3E}">
        <p14:creationId xmlns:p14="http://schemas.microsoft.com/office/powerpoint/2010/main" val="1727784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2+1 Federation</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29729" y="2087563"/>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pic>
        <p:nvPicPr>
          <p:cNvPr id="13" name="Picture 12"/>
          <p:cNvPicPr>
            <a:picLocks noChangeAspect="1"/>
          </p:cNvPicPr>
          <p:nvPr/>
        </p:nvPicPr>
        <p:blipFill>
          <a:blip r:embed="rId5"/>
          <a:stretch>
            <a:fillRect/>
          </a:stretch>
        </p:blipFill>
        <p:spPr>
          <a:xfrm>
            <a:off x="2764787" y="3602517"/>
            <a:ext cx="391500" cy="392000"/>
          </a:xfrm>
          <a:prstGeom prst="rect">
            <a:avLst/>
          </a:prstGeom>
        </p:spPr>
      </p:pic>
      <p:pic>
        <p:nvPicPr>
          <p:cNvPr id="14" name="Picture 13"/>
          <p:cNvPicPr>
            <a:picLocks noChangeAspect="1"/>
          </p:cNvPicPr>
          <p:nvPr/>
        </p:nvPicPr>
        <p:blipFill>
          <a:blip r:embed="rId5"/>
          <a:stretch>
            <a:fillRect/>
          </a:stretch>
        </p:blipFill>
        <p:spPr>
          <a:xfrm>
            <a:off x="3264812" y="3602517"/>
            <a:ext cx="391500" cy="392000"/>
          </a:xfrm>
          <a:prstGeom prst="rect">
            <a:avLst/>
          </a:prstGeom>
        </p:spPr>
      </p:pic>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sp>
        <p:nvSpPr>
          <p:cNvPr id="5" name="TextBox 4"/>
          <p:cNvSpPr txBox="1"/>
          <p:nvPr/>
        </p:nvSpPr>
        <p:spPr>
          <a:xfrm>
            <a:off x="4263359" y="3286787"/>
            <a:ext cx="7032169" cy="2308324"/>
          </a:xfrm>
          <a:prstGeom prst="rect">
            <a:avLst/>
          </a:prstGeom>
          <a:noFill/>
        </p:spPr>
        <p:txBody>
          <a:bodyPr wrap="square" rtlCol="0">
            <a:spAutoFit/>
          </a:bodyPr>
          <a:lstStyle/>
          <a:p>
            <a:r>
              <a:rPr lang="en-US" sz="1800" dirty="0" smtClean="0"/>
              <a:t>This Represents a Typical </a:t>
            </a:r>
            <a:r>
              <a:rPr lang="en-US" sz="1800" dirty="0" err="1" smtClean="0"/>
              <a:t>SimpliVity</a:t>
            </a:r>
            <a:r>
              <a:rPr lang="en-US" sz="1800" dirty="0" smtClean="0"/>
              <a:t> 2+1 Federation Deployment.</a:t>
            </a:r>
          </a:p>
          <a:p>
            <a:endParaRPr lang="en-US" sz="1800" dirty="0" smtClean="0"/>
          </a:p>
          <a:p>
            <a:r>
              <a:rPr lang="en-US" sz="1800" dirty="0" smtClean="0"/>
              <a:t>Single Points of Failure are Minimized Using Multiple </a:t>
            </a:r>
            <a:r>
              <a:rPr lang="en-US" sz="1800" dirty="0" err="1" smtClean="0"/>
              <a:t>OmniCubes</a:t>
            </a:r>
            <a:r>
              <a:rPr lang="en-US" sz="1800" dirty="0" smtClean="0"/>
              <a:t>, Network Connection Redundancy, RAID Protection on Local Disks, and Off Site Replication.</a:t>
            </a:r>
          </a:p>
          <a:p>
            <a:endParaRPr lang="en-US" sz="1800" dirty="0"/>
          </a:p>
          <a:p>
            <a:r>
              <a:rPr lang="en-US" sz="1800" dirty="0" smtClean="0"/>
              <a:t>Data is Protected Across Sites Using </a:t>
            </a:r>
            <a:r>
              <a:rPr lang="en-US" sz="1800" dirty="0" err="1" smtClean="0"/>
              <a:t>SimpliVity</a:t>
            </a:r>
            <a:r>
              <a:rPr lang="en-US" sz="1800" dirty="0" smtClean="0"/>
              <a:t> Backups Which are Replicated Between Datacenters.</a:t>
            </a:r>
          </a:p>
        </p:txBody>
      </p:sp>
    </p:spTree>
    <p:extLst>
      <p:ext uri="{BB962C8B-B14F-4D97-AF65-F5344CB8AC3E}">
        <p14:creationId xmlns:p14="http://schemas.microsoft.com/office/powerpoint/2010/main" val="954633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Local VM Recovery</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29729" y="2087563"/>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pic>
        <p:nvPicPr>
          <p:cNvPr id="13" name="Picture 12"/>
          <p:cNvPicPr>
            <a:picLocks noChangeAspect="1"/>
          </p:cNvPicPr>
          <p:nvPr/>
        </p:nvPicPr>
        <p:blipFill>
          <a:blip r:embed="rId5"/>
          <a:stretch>
            <a:fillRect/>
          </a:stretch>
        </p:blipFill>
        <p:spPr>
          <a:xfrm>
            <a:off x="2764787" y="3602517"/>
            <a:ext cx="391500" cy="392000"/>
          </a:xfrm>
          <a:prstGeom prst="rect">
            <a:avLst/>
          </a:prstGeom>
        </p:spPr>
      </p:pic>
      <p:pic>
        <p:nvPicPr>
          <p:cNvPr id="14" name="Picture 13"/>
          <p:cNvPicPr>
            <a:picLocks noChangeAspect="1"/>
          </p:cNvPicPr>
          <p:nvPr/>
        </p:nvPicPr>
        <p:blipFill>
          <a:blip r:embed="rId5"/>
          <a:stretch>
            <a:fillRect/>
          </a:stretch>
        </p:blipFill>
        <p:spPr>
          <a:xfrm>
            <a:off x="3264812" y="3602517"/>
            <a:ext cx="391500" cy="392000"/>
          </a:xfrm>
          <a:prstGeom prst="rect">
            <a:avLst/>
          </a:prstGeom>
        </p:spPr>
      </p:pic>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grpSp>
        <p:nvGrpSpPr>
          <p:cNvPr id="16" name="Group 15"/>
          <p:cNvGrpSpPr/>
          <p:nvPr/>
        </p:nvGrpSpPr>
        <p:grpSpPr>
          <a:xfrm>
            <a:off x="2169211" y="2085597"/>
            <a:ext cx="391500" cy="392000"/>
            <a:chOff x="2169211" y="2085597"/>
            <a:chExt cx="391500" cy="392000"/>
          </a:xfrm>
        </p:grpSpPr>
        <p:cxnSp>
          <p:nvCxnSpPr>
            <p:cNvPr id="7" name="Straight Connector 6"/>
            <p:cNvCxnSpPr/>
            <p:nvPr/>
          </p:nvCxnSpPr>
          <p:spPr>
            <a:xfrm>
              <a:off x="2204568" y="2090117"/>
              <a:ext cx="356143" cy="38748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2169211" y="2085597"/>
              <a:ext cx="391500" cy="3920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4042314" y="3178359"/>
            <a:ext cx="6598792" cy="646331"/>
          </a:xfrm>
          <a:prstGeom prst="rect">
            <a:avLst/>
          </a:prstGeom>
          <a:noFill/>
        </p:spPr>
        <p:txBody>
          <a:bodyPr wrap="square" rtlCol="0">
            <a:spAutoFit/>
          </a:bodyPr>
          <a:lstStyle/>
          <a:p>
            <a:r>
              <a:rPr lang="en-US" sz="1800" dirty="0" smtClean="0"/>
              <a:t>Virtual Machines Backup Policies are Configured to Create Local Backups of Virtual Machines in the Primary Datacenter.</a:t>
            </a:r>
          </a:p>
        </p:txBody>
      </p:sp>
      <p:sp>
        <p:nvSpPr>
          <p:cNvPr id="17" name="TextBox 16"/>
          <p:cNvSpPr txBox="1"/>
          <p:nvPr/>
        </p:nvSpPr>
        <p:spPr>
          <a:xfrm>
            <a:off x="4042315" y="4087906"/>
            <a:ext cx="2708110" cy="369332"/>
          </a:xfrm>
          <a:prstGeom prst="rect">
            <a:avLst/>
          </a:prstGeom>
          <a:noFill/>
        </p:spPr>
        <p:txBody>
          <a:bodyPr wrap="square" rtlCol="0">
            <a:spAutoFit/>
          </a:bodyPr>
          <a:lstStyle/>
          <a:p>
            <a:r>
              <a:rPr lang="en-US" sz="1800" dirty="0" smtClean="0"/>
              <a:t>If a Virtual Machine Fails</a:t>
            </a:r>
          </a:p>
        </p:txBody>
      </p:sp>
      <p:sp>
        <p:nvSpPr>
          <p:cNvPr id="18" name="TextBox 17"/>
          <p:cNvSpPr txBox="1"/>
          <p:nvPr/>
        </p:nvSpPr>
        <p:spPr>
          <a:xfrm>
            <a:off x="6525928" y="4087906"/>
            <a:ext cx="2088682" cy="369332"/>
          </a:xfrm>
          <a:prstGeom prst="rect">
            <a:avLst/>
          </a:prstGeom>
          <a:noFill/>
        </p:spPr>
        <p:txBody>
          <a:bodyPr wrap="square" rtlCol="0">
            <a:spAutoFit/>
          </a:bodyPr>
          <a:lstStyle/>
          <a:p>
            <a:r>
              <a:rPr lang="en-US" sz="1800" dirty="0" smtClean="0"/>
              <a:t> or </a:t>
            </a:r>
            <a:r>
              <a:rPr lang="en-US" sz="1800" dirty="0"/>
              <a:t>is </a:t>
            </a:r>
            <a:r>
              <a:rPr lang="en-US" sz="1800" dirty="0" smtClean="0"/>
              <a:t>Deleted.</a:t>
            </a:r>
            <a:endParaRPr lang="en-US" sz="1800" dirty="0"/>
          </a:p>
        </p:txBody>
      </p:sp>
      <p:sp>
        <p:nvSpPr>
          <p:cNvPr id="19" name="TextBox 18"/>
          <p:cNvSpPr txBox="1"/>
          <p:nvPr/>
        </p:nvSpPr>
        <p:spPr>
          <a:xfrm>
            <a:off x="4042314" y="4584125"/>
            <a:ext cx="7304831" cy="369332"/>
          </a:xfrm>
          <a:prstGeom prst="rect">
            <a:avLst/>
          </a:prstGeom>
          <a:noFill/>
        </p:spPr>
        <p:txBody>
          <a:bodyPr wrap="square" rtlCol="0">
            <a:spAutoFit/>
          </a:bodyPr>
          <a:lstStyle/>
          <a:p>
            <a:r>
              <a:rPr lang="en-US" sz="1800" dirty="0" smtClean="0"/>
              <a:t>The Virtual Machine can be Quickly Restored from the Local Backup.</a:t>
            </a:r>
          </a:p>
        </p:txBody>
      </p:sp>
      <p:sp>
        <p:nvSpPr>
          <p:cNvPr id="25" name="TextBox 24"/>
          <p:cNvSpPr txBox="1"/>
          <p:nvPr/>
        </p:nvSpPr>
        <p:spPr>
          <a:xfrm>
            <a:off x="4042315" y="5080344"/>
            <a:ext cx="6333072" cy="646331"/>
          </a:xfrm>
          <a:prstGeom prst="rect">
            <a:avLst/>
          </a:prstGeom>
          <a:noFill/>
        </p:spPr>
        <p:txBody>
          <a:bodyPr wrap="square" rtlCol="0">
            <a:spAutoFit/>
          </a:bodyPr>
          <a:lstStyle/>
          <a:p>
            <a:r>
              <a:rPr lang="en-US" sz="1800" dirty="0" smtClean="0"/>
              <a:t>File Level Restore is Available to Quickly Restore Individual Files and/or Folders to a Virtual Machine.</a:t>
            </a:r>
          </a:p>
        </p:txBody>
      </p:sp>
      <p:grpSp>
        <p:nvGrpSpPr>
          <p:cNvPr id="33" name="Group 32"/>
          <p:cNvGrpSpPr/>
          <p:nvPr/>
        </p:nvGrpSpPr>
        <p:grpSpPr>
          <a:xfrm>
            <a:off x="2574816" y="3210660"/>
            <a:ext cx="425302" cy="614029"/>
            <a:chOff x="2574816" y="3210660"/>
            <a:chExt cx="425302" cy="614029"/>
          </a:xfrm>
        </p:grpSpPr>
        <p:pic>
          <p:nvPicPr>
            <p:cNvPr id="26" name="Picture 25"/>
            <p:cNvPicPr>
              <a:picLocks noChangeAspect="1"/>
            </p:cNvPicPr>
            <p:nvPr/>
          </p:nvPicPr>
          <p:blipFill>
            <a:blip r:embed="rId6"/>
            <a:stretch>
              <a:fillRect/>
            </a:stretch>
          </p:blipFill>
          <p:spPr>
            <a:xfrm>
              <a:off x="2712305" y="3563316"/>
              <a:ext cx="287813" cy="261373"/>
            </a:xfrm>
            <a:prstGeom prst="rect">
              <a:avLst/>
            </a:prstGeom>
          </p:spPr>
        </p:pic>
        <p:pic>
          <p:nvPicPr>
            <p:cNvPr id="1026" name="Picture 2" descr="File:MS word DOC ic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4816" y="3454485"/>
              <a:ext cx="222497" cy="217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1.wikia.nocookie.net/__cb20150730123243/logopedia/images/4/44/Ppt-2016-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816" y="3210660"/>
              <a:ext cx="267742" cy="267742"/>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spTree>
    <p:extLst>
      <p:ext uri="{BB962C8B-B14F-4D97-AF65-F5344CB8AC3E}">
        <p14:creationId xmlns:p14="http://schemas.microsoft.com/office/powerpoint/2010/main" val="29711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nodeType="afterEffect">
                                  <p:stCondLst>
                                    <p:cond delay="75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par>
                          <p:cTn id="30" fill="hold">
                            <p:stCondLst>
                              <p:cond delay="0"/>
                            </p:stCondLst>
                            <p:childTnLst>
                              <p:par>
                                <p:cTn id="31" presetID="53" presetClass="entr" presetSubtype="16"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Component Failure Recovery – Hard Disk</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29729" y="2087563"/>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pic>
        <p:nvPicPr>
          <p:cNvPr id="30" name="Picture 29"/>
          <p:cNvPicPr>
            <a:picLocks noChangeAspect="1"/>
          </p:cNvPicPr>
          <p:nvPr/>
        </p:nvPicPr>
        <p:blipFill>
          <a:blip r:embed="rId5"/>
          <a:stretch>
            <a:fillRect/>
          </a:stretch>
        </p:blipFill>
        <p:spPr>
          <a:xfrm>
            <a:off x="2836804" y="3602517"/>
            <a:ext cx="391500" cy="392000"/>
          </a:xfrm>
          <a:prstGeom prst="rect">
            <a:avLst/>
          </a:prstGeom>
        </p:spPr>
      </p:pic>
      <p:pic>
        <p:nvPicPr>
          <p:cNvPr id="32" name="Picture 31"/>
          <p:cNvPicPr>
            <a:picLocks noChangeAspect="1"/>
          </p:cNvPicPr>
          <p:nvPr/>
        </p:nvPicPr>
        <p:blipFill>
          <a:blip r:embed="rId5"/>
          <a:stretch>
            <a:fillRect/>
          </a:stretch>
        </p:blipFill>
        <p:spPr>
          <a:xfrm>
            <a:off x="3256281" y="3601669"/>
            <a:ext cx="391500" cy="392000"/>
          </a:xfrm>
          <a:prstGeom prst="rect">
            <a:avLst/>
          </a:prstGeom>
        </p:spPr>
      </p:pic>
      <p:grpSp>
        <p:nvGrpSpPr>
          <p:cNvPr id="34" name="Group 33"/>
          <p:cNvGrpSpPr/>
          <p:nvPr/>
        </p:nvGrpSpPr>
        <p:grpSpPr>
          <a:xfrm>
            <a:off x="2214744" y="4222374"/>
            <a:ext cx="337002" cy="1183779"/>
            <a:chOff x="2223709" y="4563034"/>
            <a:chExt cx="337002" cy="1183779"/>
          </a:xfrm>
        </p:grpSpPr>
        <p:pic>
          <p:nvPicPr>
            <p:cNvPr id="5" name="Picture 4"/>
            <p:cNvPicPr>
              <a:picLocks noChangeAspect="1"/>
            </p:cNvPicPr>
            <p:nvPr/>
          </p:nvPicPr>
          <p:blipFill>
            <a:blip r:embed="rId6"/>
            <a:stretch>
              <a:fillRect/>
            </a:stretch>
          </p:blipFill>
          <p:spPr>
            <a:xfrm>
              <a:off x="2223709" y="4563034"/>
              <a:ext cx="337002" cy="1183779"/>
            </a:xfrm>
            <a:prstGeom prst="rect">
              <a:avLst/>
            </a:prstGeom>
          </p:spPr>
        </p:pic>
        <p:cxnSp>
          <p:nvCxnSpPr>
            <p:cNvPr id="7" name="Straight Connector 6"/>
            <p:cNvCxnSpPr/>
            <p:nvPr/>
          </p:nvCxnSpPr>
          <p:spPr>
            <a:xfrm>
              <a:off x="2223709" y="4683514"/>
              <a:ext cx="337002"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223710" y="4683514"/>
              <a:ext cx="337001"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2686587" y="4222374"/>
            <a:ext cx="337002" cy="1183779"/>
            <a:chOff x="2223709" y="4563034"/>
            <a:chExt cx="337002" cy="1183779"/>
          </a:xfrm>
        </p:grpSpPr>
        <p:pic>
          <p:nvPicPr>
            <p:cNvPr id="40" name="Picture 39"/>
            <p:cNvPicPr>
              <a:picLocks noChangeAspect="1"/>
            </p:cNvPicPr>
            <p:nvPr/>
          </p:nvPicPr>
          <p:blipFill>
            <a:blip r:embed="rId6"/>
            <a:stretch>
              <a:fillRect/>
            </a:stretch>
          </p:blipFill>
          <p:spPr>
            <a:xfrm>
              <a:off x="2223709" y="4563034"/>
              <a:ext cx="337002" cy="1183779"/>
            </a:xfrm>
            <a:prstGeom prst="rect">
              <a:avLst/>
            </a:prstGeom>
          </p:spPr>
        </p:pic>
        <p:cxnSp>
          <p:nvCxnSpPr>
            <p:cNvPr id="41" name="Straight Connector 40"/>
            <p:cNvCxnSpPr/>
            <p:nvPr/>
          </p:nvCxnSpPr>
          <p:spPr>
            <a:xfrm>
              <a:off x="2223709" y="4683514"/>
              <a:ext cx="337002"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223710" y="4683514"/>
              <a:ext cx="337001"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193939" y="4222373"/>
            <a:ext cx="337002" cy="1183779"/>
            <a:chOff x="2223709" y="4563034"/>
            <a:chExt cx="337002" cy="1183779"/>
          </a:xfrm>
        </p:grpSpPr>
        <p:pic>
          <p:nvPicPr>
            <p:cNvPr id="46" name="Picture 45"/>
            <p:cNvPicPr>
              <a:picLocks noChangeAspect="1"/>
            </p:cNvPicPr>
            <p:nvPr/>
          </p:nvPicPr>
          <p:blipFill>
            <a:blip r:embed="rId6"/>
            <a:stretch>
              <a:fillRect/>
            </a:stretch>
          </p:blipFill>
          <p:spPr>
            <a:xfrm>
              <a:off x="2223709" y="4563034"/>
              <a:ext cx="337002" cy="1183779"/>
            </a:xfrm>
            <a:prstGeom prst="rect">
              <a:avLst/>
            </a:prstGeom>
          </p:spPr>
        </p:pic>
        <p:cxnSp>
          <p:nvCxnSpPr>
            <p:cNvPr id="47" name="Straight Connector 46"/>
            <p:cNvCxnSpPr/>
            <p:nvPr/>
          </p:nvCxnSpPr>
          <p:spPr>
            <a:xfrm>
              <a:off x="2223709" y="4683514"/>
              <a:ext cx="337002"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2223710" y="4683514"/>
              <a:ext cx="337001" cy="85449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grpSp>
      <p:pic>
        <p:nvPicPr>
          <p:cNvPr id="37" name="Picture 36"/>
          <p:cNvPicPr>
            <a:picLocks noChangeAspect="1"/>
          </p:cNvPicPr>
          <p:nvPr/>
        </p:nvPicPr>
        <p:blipFill>
          <a:blip r:embed="rId7"/>
          <a:stretch>
            <a:fillRect/>
          </a:stretch>
        </p:blipFill>
        <p:spPr>
          <a:xfrm>
            <a:off x="2052428" y="2720612"/>
            <a:ext cx="342563" cy="460600"/>
          </a:xfrm>
          <a:prstGeom prst="rect">
            <a:avLst/>
          </a:prstGeom>
        </p:spPr>
      </p:pic>
      <p:cxnSp>
        <p:nvCxnSpPr>
          <p:cNvPr id="49" name="Straight Arrow Connector 48"/>
          <p:cNvCxnSpPr/>
          <p:nvPr/>
        </p:nvCxnSpPr>
        <p:spPr>
          <a:xfrm flipH="1" flipV="1">
            <a:off x="2223710" y="3056965"/>
            <a:ext cx="640343" cy="627529"/>
          </a:xfrm>
          <a:prstGeom prst="straightConnector1">
            <a:avLst/>
          </a:prstGeom>
          <a:ln>
            <a:solidFill>
              <a:srgbClr val="3256A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2" idx="0"/>
          </p:cNvCxnSpPr>
          <p:nvPr/>
        </p:nvCxnSpPr>
        <p:spPr>
          <a:xfrm flipH="1" flipV="1">
            <a:off x="2223709" y="2971850"/>
            <a:ext cx="1228322" cy="629819"/>
          </a:xfrm>
          <a:prstGeom prst="straightConnector1">
            <a:avLst/>
          </a:prstGeom>
          <a:ln>
            <a:solidFill>
              <a:srgbClr val="3256A7"/>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173134" y="4572883"/>
            <a:ext cx="6234890" cy="646331"/>
          </a:xfrm>
          <a:prstGeom prst="rect">
            <a:avLst/>
          </a:prstGeom>
          <a:noFill/>
        </p:spPr>
        <p:txBody>
          <a:bodyPr wrap="square" rtlCol="0">
            <a:spAutoFit/>
          </a:bodyPr>
          <a:lstStyle/>
          <a:p>
            <a:r>
              <a:rPr lang="en-US" sz="1800" dirty="0" smtClean="0"/>
              <a:t>Two Hard Disk Failures. </a:t>
            </a:r>
            <a:br>
              <a:rPr lang="en-US" sz="1800" dirty="0" smtClean="0"/>
            </a:br>
            <a:r>
              <a:rPr lang="en-US" sz="1800" dirty="0" smtClean="0"/>
              <a:t>No </a:t>
            </a:r>
            <a:r>
              <a:rPr lang="en-US" sz="1800" dirty="0"/>
              <a:t>I</a:t>
            </a:r>
            <a:r>
              <a:rPr lang="en-US" sz="1800" dirty="0" smtClean="0"/>
              <a:t>mpact on Virtual Machine Availability.</a:t>
            </a:r>
          </a:p>
        </p:txBody>
      </p:sp>
      <p:sp>
        <p:nvSpPr>
          <p:cNvPr id="54" name="TextBox 53"/>
          <p:cNvSpPr txBox="1"/>
          <p:nvPr/>
        </p:nvSpPr>
        <p:spPr>
          <a:xfrm>
            <a:off x="4240757" y="3684494"/>
            <a:ext cx="5566631" cy="646331"/>
          </a:xfrm>
          <a:prstGeom prst="rect">
            <a:avLst/>
          </a:prstGeom>
          <a:noFill/>
        </p:spPr>
        <p:txBody>
          <a:bodyPr wrap="square" rtlCol="0">
            <a:spAutoFit/>
          </a:bodyPr>
          <a:lstStyle/>
          <a:p>
            <a:r>
              <a:rPr lang="en-US" sz="1800" dirty="0" smtClean="0"/>
              <a:t>Third Hard Disk Failure. Storage Traffic Fails Over.  Virtual Machines Continue to Run.</a:t>
            </a:r>
          </a:p>
        </p:txBody>
      </p:sp>
    </p:spTree>
    <p:extLst>
      <p:ext uri="{BB962C8B-B14F-4D97-AF65-F5344CB8AC3E}">
        <p14:creationId xmlns:p14="http://schemas.microsoft.com/office/powerpoint/2010/main" val="317299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749820" y="851965"/>
            <a:ext cx="2877162" cy="184370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4"/>
          </a:p>
        </p:txBody>
      </p:sp>
      <p:sp>
        <p:nvSpPr>
          <p:cNvPr id="23" name="Rectangle 22"/>
          <p:cNvSpPr/>
          <p:nvPr/>
        </p:nvSpPr>
        <p:spPr>
          <a:xfrm>
            <a:off x="1787230" y="851965"/>
            <a:ext cx="3306842" cy="184370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4"/>
          </a:p>
        </p:txBody>
      </p:sp>
      <p:sp>
        <p:nvSpPr>
          <p:cNvPr id="4" name="Rectangle 3"/>
          <p:cNvSpPr/>
          <p:nvPr/>
        </p:nvSpPr>
        <p:spPr>
          <a:xfrm>
            <a:off x="1593904" y="3455828"/>
            <a:ext cx="8953808" cy="2696172"/>
          </a:xfrm>
          <a:prstGeom prst="rect">
            <a:avLst/>
          </a:prstGeom>
          <a:gradFill flip="none" rotWithShape="1">
            <a:gsLst>
              <a:gs pos="0">
                <a:schemeClr val="tx2">
                  <a:lumMod val="20000"/>
                  <a:lumOff val="80000"/>
                </a:schemeClr>
              </a:gs>
              <a:gs pos="100000">
                <a:schemeClr val="accent1">
                  <a:tint val="50000"/>
                  <a:shade val="100000"/>
                  <a:satMod val="35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793" dirty="0">
                <a:solidFill>
                  <a:schemeClr val="tx1"/>
                </a:solidFill>
              </a:rPr>
              <a:t>SimpliVity Federation</a:t>
            </a:r>
          </a:p>
        </p:txBody>
      </p:sp>
      <p:sp>
        <p:nvSpPr>
          <p:cNvPr id="13" name="Rectangle 12"/>
          <p:cNvSpPr/>
          <p:nvPr/>
        </p:nvSpPr>
        <p:spPr>
          <a:xfrm>
            <a:off x="1787230" y="4230790"/>
            <a:ext cx="4065656" cy="1613671"/>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dirty="0">
                <a:solidFill>
                  <a:schemeClr val="tx1"/>
                </a:solidFill>
              </a:rPr>
              <a:t>VMware Datacenter (Cluster)</a:t>
            </a:r>
          </a:p>
        </p:txBody>
      </p:sp>
      <p:sp>
        <p:nvSpPr>
          <p:cNvPr id="10" name="Title 9"/>
          <p:cNvSpPr>
            <a:spLocks noGrp="1"/>
          </p:cNvSpPr>
          <p:nvPr>
            <p:ph type="title"/>
          </p:nvPr>
        </p:nvSpPr>
        <p:spPr/>
        <p:txBody>
          <a:bodyPr/>
          <a:lstStyle/>
          <a:p>
            <a:r>
              <a:rPr lang="en-SG" dirty="0" smtClean="0"/>
              <a:t>Key Elements</a:t>
            </a:r>
            <a:endParaRPr lang="en-SG" dirty="0"/>
          </a:p>
        </p:txBody>
      </p:sp>
      <p:sp>
        <p:nvSpPr>
          <p:cNvPr id="2" name="Content Placeholder 1"/>
          <p:cNvSpPr>
            <a:spLocks noGrp="1"/>
          </p:cNvSpPr>
          <p:nvPr>
            <p:ph idx="4294967295"/>
          </p:nvPr>
        </p:nvSpPr>
        <p:spPr>
          <a:xfrm>
            <a:off x="2225235" y="1936713"/>
            <a:ext cx="1855788" cy="457200"/>
          </a:xfrm>
        </p:spPr>
        <p:txBody>
          <a:bodyPr>
            <a:noAutofit/>
          </a:bodyPr>
          <a:lstStyle/>
          <a:p>
            <a:pPr marL="342043" indent="-342043">
              <a:buFont typeface="Arial" panose="020B0604020202020204" pitchFamily="34" charset="0"/>
              <a:buChar char="•"/>
            </a:pPr>
            <a:endParaRPr lang="en-US" sz="1795" dirty="0">
              <a:latin typeface="+mn-lt"/>
            </a:endParaRPr>
          </a:p>
          <a:p>
            <a:pPr marL="342043" indent="-342043">
              <a:buFont typeface="Arial" panose="020B0604020202020204" pitchFamily="34" charset="0"/>
              <a:buChar char="•"/>
            </a:pPr>
            <a:endParaRPr lang="en-US" sz="1795" dirty="0">
              <a:latin typeface="+mn-lt"/>
            </a:endParaRPr>
          </a:p>
          <a:p>
            <a:pPr marL="342043" indent="-342043">
              <a:buFont typeface="Arial" panose="020B0604020202020204" pitchFamily="34" charset="0"/>
              <a:buChar char="•"/>
            </a:pPr>
            <a:endParaRPr lang="en-US" sz="1795" dirty="0">
              <a:latin typeface="+mn-lt"/>
            </a:endParaRPr>
          </a:p>
        </p:txBody>
      </p:sp>
      <p:sp>
        <p:nvSpPr>
          <p:cNvPr id="5" name="Content Placeholder 3"/>
          <p:cNvSpPr txBox="1">
            <a:spLocks/>
          </p:cNvSpPr>
          <p:nvPr/>
        </p:nvSpPr>
        <p:spPr>
          <a:xfrm>
            <a:off x="582156" y="178961"/>
            <a:ext cx="5155916" cy="364191"/>
          </a:xfrm>
          <a:prstGeom prst="rect">
            <a:avLst/>
          </a:prstGeom>
        </p:spPr>
        <p:txBody>
          <a:bodyPr vert="horz" lIns="91214" tIns="45607" rIns="91214" bIns="45607" rtlCol="0" anchor="t" anchorCtr="0">
            <a:noAutofit/>
          </a:bodyPr>
          <a:lstStyle>
            <a:lvl1pPr marL="341313" indent="-341313" algn="l" defTabSz="457200" rtl="0" eaLnBrk="1" latinLnBrk="0" hangingPunct="1">
              <a:spcBef>
                <a:spcPct val="20000"/>
              </a:spcBef>
              <a:buClrTx/>
              <a:buFont typeface="+mj-lt"/>
              <a:buAutoNum type="arabicPeriod"/>
              <a:defRPr sz="2000" kern="1200">
                <a:solidFill>
                  <a:schemeClr val="tx1"/>
                </a:solidFill>
                <a:latin typeface="Arial"/>
                <a:ea typeface="+mn-ea"/>
                <a:cs typeface="Arial"/>
              </a:defRPr>
            </a:lvl1pPr>
            <a:lvl2pPr marL="800100" indent="-342900" algn="l" defTabSz="457200" rtl="0" eaLnBrk="1" latinLnBrk="0" hangingPunct="1">
              <a:spcBef>
                <a:spcPct val="20000"/>
              </a:spcBef>
              <a:buClrTx/>
              <a:buFont typeface="+mj-lt"/>
              <a:buAutoNum type="alphaUcPeriod"/>
              <a:defRPr sz="1800" kern="1200">
                <a:solidFill>
                  <a:schemeClr val="tx1"/>
                </a:solidFill>
                <a:latin typeface="Arial"/>
                <a:ea typeface="+mn-ea"/>
                <a:cs typeface="Arial"/>
              </a:defRPr>
            </a:lvl2pPr>
            <a:lvl3pPr marL="1257300" indent="-342900" algn="l" defTabSz="457200" rtl="0" eaLnBrk="1" latinLnBrk="0" hangingPunct="1">
              <a:spcBef>
                <a:spcPct val="20000"/>
              </a:spcBef>
              <a:buClrTx/>
              <a:buFont typeface="+mj-lt"/>
              <a:buAutoNum type="arabicPeriod"/>
              <a:defRPr sz="1600" kern="1200">
                <a:solidFill>
                  <a:schemeClr val="tx1"/>
                </a:solidFill>
                <a:latin typeface="Arial"/>
                <a:ea typeface="+mn-ea"/>
                <a:cs typeface="Arial"/>
              </a:defRPr>
            </a:lvl3pPr>
            <a:lvl4pPr marL="1714500" indent="-342900" algn="l" defTabSz="457200" rtl="0" eaLnBrk="1" latinLnBrk="0" hangingPunct="1">
              <a:spcBef>
                <a:spcPct val="20000"/>
              </a:spcBef>
              <a:buClrTx/>
              <a:buFont typeface="+mj-lt"/>
              <a:buAutoNum type="alphaLcPeriod"/>
              <a:defRPr sz="1400" kern="1200">
                <a:solidFill>
                  <a:schemeClr val="tx1"/>
                </a:solidFill>
                <a:latin typeface="Arial"/>
                <a:ea typeface="+mn-ea"/>
                <a:cs typeface="Arial"/>
              </a:defRPr>
            </a:lvl4pPr>
            <a:lvl5pPr marL="2057400" indent="-228600" algn="l" defTabSz="457200" rtl="0" eaLnBrk="1" latinLnBrk="0" hangingPunct="1">
              <a:spcBef>
                <a:spcPct val="20000"/>
              </a:spcBef>
              <a:buClrTx/>
              <a:buFont typeface="+mj-lt"/>
              <a:buAutoNum type="arabicPeriod"/>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995" dirty="0"/>
          </a:p>
        </p:txBody>
      </p:sp>
      <p:pic>
        <p:nvPicPr>
          <p:cNvPr id="8" name="Picture 7"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052775" y="4661928"/>
            <a:ext cx="1659497" cy="353478"/>
          </a:xfrm>
          <a:prstGeom prst="rect">
            <a:avLst/>
          </a:prstGeom>
        </p:spPr>
      </p:pic>
      <p:pic>
        <p:nvPicPr>
          <p:cNvPr id="11" name="Picture 10"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3977816" y="4661927"/>
            <a:ext cx="1659497" cy="353478"/>
          </a:xfrm>
          <a:prstGeom prst="rect">
            <a:avLst/>
          </a:prstGeom>
        </p:spPr>
      </p:pic>
      <p:sp>
        <p:nvSpPr>
          <p:cNvPr id="14" name="Rectangle 13"/>
          <p:cNvSpPr/>
          <p:nvPr/>
        </p:nvSpPr>
        <p:spPr>
          <a:xfrm>
            <a:off x="6271908" y="4230790"/>
            <a:ext cx="4065656" cy="107774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dirty="0">
                <a:solidFill>
                  <a:schemeClr val="tx1"/>
                </a:solidFill>
              </a:rPr>
              <a:t>VMware Datacenter (Cluster)</a:t>
            </a:r>
          </a:p>
        </p:txBody>
      </p:sp>
      <p:pic>
        <p:nvPicPr>
          <p:cNvPr id="15" name="Picture 14"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537452" y="4661928"/>
            <a:ext cx="1659497" cy="353478"/>
          </a:xfrm>
          <a:prstGeom prst="rect">
            <a:avLst/>
          </a:prstGeom>
        </p:spPr>
      </p:pic>
      <p:pic>
        <p:nvPicPr>
          <p:cNvPr id="16" name="Picture 15"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8462493" y="4661927"/>
            <a:ext cx="1659497" cy="35347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107" y="1321645"/>
            <a:ext cx="1104384" cy="1104384"/>
          </a:xfrm>
          <a:prstGeom prst="rect">
            <a:avLst/>
          </a:prstGeom>
        </p:spPr>
      </p:pic>
      <p:pic>
        <p:nvPicPr>
          <p:cNvPr id="18" name="Picture 17"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052774" y="5210270"/>
            <a:ext cx="1659497" cy="353478"/>
          </a:xfrm>
          <a:prstGeom prst="rect">
            <a:avLst/>
          </a:prstGeom>
        </p:spPr>
      </p:pic>
      <p:pic>
        <p:nvPicPr>
          <p:cNvPr id="19" name="Picture 18"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3977816" y="5182170"/>
            <a:ext cx="1659497" cy="353478"/>
          </a:xfrm>
          <a:prstGeom prst="rect">
            <a:avLst/>
          </a:prstGeom>
        </p:spPr>
      </p:pic>
      <p:sp>
        <p:nvSpPr>
          <p:cNvPr id="3" name="TextBox 2"/>
          <p:cNvSpPr txBox="1"/>
          <p:nvPr/>
        </p:nvSpPr>
        <p:spPr>
          <a:xfrm>
            <a:off x="5852409" y="4538308"/>
            <a:ext cx="430194" cy="644732"/>
          </a:xfrm>
          <a:prstGeom prst="rect">
            <a:avLst/>
          </a:prstGeom>
          <a:noFill/>
        </p:spPr>
        <p:txBody>
          <a:bodyPr wrap="square" rtlCol="0">
            <a:spAutoFit/>
          </a:bodyPr>
          <a:lstStyle/>
          <a:p>
            <a:r>
              <a:rPr lang="en-US" sz="3591" dirty="0"/>
              <a:t>+</a:t>
            </a: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4201" y="1321645"/>
            <a:ext cx="1259871" cy="1259871"/>
          </a:xfrm>
          <a:prstGeom prst="rect">
            <a:avLst/>
          </a:prstGeom>
        </p:spPr>
      </p:pic>
      <p:sp>
        <p:nvSpPr>
          <p:cNvPr id="21" name="TextBox 20"/>
          <p:cNvSpPr txBox="1"/>
          <p:nvPr/>
        </p:nvSpPr>
        <p:spPr>
          <a:xfrm>
            <a:off x="1787230" y="881133"/>
            <a:ext cx="3306842" cy="399120"/>
          </a:xfrm>
          <a:prstGeom prst="rect">
            <a:avLst/>
          </a:prstGeom>
          <a:noFill/>
        </p:spPr>
        <p:txBody>
          <a:bodyPr wrap="square" rtlCol="0">
            <a:spAutoFit/>
          </a:bodyPr>
          <a:lstStyle/>
          <a:p>
            <a:r>
              <a:rPr lang="en-US" sz="1995" dirty="0">
                <a:cs typeface="Arial" panose="020B0604020202020204" pitchFamily="34" charset="0"/>
              </a:rPr>
              <a:t>vCenter Server</a:t>
            </a:r>
          </a:p>
        </p:txBody>
      </p:sp>
      <p:sp>
        <p:nvSpPr>
          <p:cNvPr id="22" name="TextBox 21"/>
          <p:cNvSpPr txBox="1"/>
          <p:nvPr/>
        </p:nvSpPr>
        <p:spPr>
          <a:xfrm>
            <a:off x="6394622" y="5608407"/>
            <a:ext cx="3942942" cy="400110"/>
          </a:xfrm>
          <a:prstGeom prst="rect">
            <a:avLst/>
          </a:prstGeom>
          <a:noFill/>
        </p:spPr>
        <p:txBody>
          <a:bodyPr wrap="square" rtlCol="0">
            <a:spAutoFit/>
          </a:bodyPr>
          <a:lstStyle/>
          <a:p>
            <a:r>
              <a:rPr lang="en-US" sz="2000" dirty="0"/>
              <a:t>Supports vCenter linked mode</a:t>
            </a:r>
          </a:p>
        </p:txBody>
      </p:sp>
      <p:sp>
        <p:nvSpPr>
          <p:cNvPr id="25" name="TextBox 24"/>
          <p:cNvSpPr txBox="1"/>
          <p:nvPr/>
        </p:nvSpPr>
        <p:spPr>
          <a:xfrm>
            <a:off x="6749820" y="896369"/>
            <a:ext cx="2877162" cy="399340"/>
          </a:xfrm>
          <a:prstGeom prst="rect">
            <a:avLst/>
          </a:prstGeom>
          <a:noFill/>
        </p:spPr>
        <p:txBody>
          <a:bodyPr wrap="square" rtlCol="0">
            <a:spAutoFit/>
          </a:bodyPr>
          <a:lstStyle/>
          <a:p>
            <a:r>
              <a:rPr lang="en-US" sz="1995" dirty="0">
                <a:cs typeface="Arial" panose="020B0604020202020204" pitchFamily="34" charset="0"/>
              </a:rPr>
              <a:t>vSphere </a:t>
            </a:r>
            <a:r>
              <a:rPr lang="en-US" sz="1995" dirty="0" smtClean="0">
                <a:cs typeface="Arial" panose="020B0604020202020204" pitchFamily="34" charset="0"/>
              </a:rPr>
              <a:t>Web Client</a:t>
            </a:r>
            <a:endParaRPr lang="en-US" sz="1995" dirty="0">
              <a:cs typeface="Arial" panose="020B0604020202020204" pitchFamily="34" charset="0"/>
            </a:endParaRPr>
          </a:p>
        </p:txBody>
      </p:sp>
      <p:sp>
        <p:nvSpPr>
          <p:cNvPr id="27" name="Content Placeholder 1"/>
          <p:cNvSpPr txBox="1">
            <a:spLocks/>
          </p:cNvSpPr>
          <p:nvPr/>
        </p:nvSpPr>
        <p:spPr>
          <a:xfrm>
            <a:off x="1787231" y="1493986"/>
            <a:ext cx="2393716" cy="693160"/>
          </a:xfrm>
          <a:prstGeom prst="rect">
            <a:avLst/>
          </a:prstGeom>
        </p:spPr>
        <p:txBody>
          <a:bodyPr vert="horz" lIns="91214" tIns="45607" rIns="91214" bIns="45607" rtlCol="0">
            <a:noAutofit/>
          </a:bodyPr>
          <a:lstStyle>
            <a:lvl1pPr marL="341313" indent="-341313" algn="l" defTabSz="457200" rtl="0" eaLnBrk="1" latinLnBrk="0" hangingPunct="1">
              <a:spcBef>
                <a:spcPct val="20000"/>
              </a:spcBef>
              <a:buClrTx/>
              <a:buFont typeface="+mj-lt"/>
              <a:buAutoNum type="arabicPeriod"/>
              <a:defRPr sz="2000" kern="1200">
                <a:solidFill>
                  <a:schemeClr val="tx1"/>
                </a:solidFill>
                <a:latin typeface="Arial"/>
                <a:ea typeface="+mn-ea"/>
                <a:cs typeface="Arial"/>
              </a:defRPr>
            </a:lvl1pPr>
            <a:lvl2pPr marL="800100" indent="-342900" algn="l" defTabSz="457200" rtl="0" eaLnBrk="1" latinLnBrk="0" hangingPunct="1">
              <a:spcBef>
                <a:spcPct val="20000"/>
              </a:spcBef>
              <a:buClrTx/>
              <a:buFont typeface="+mj-lt"/>
              <a:buAutoNum type="alphaUcPeriod"/>
              <a:defRPr sz="1800" b="0" i="0" u="none" kern="1200">
                <a:solidFill>
                  <a:schemeClr val="tx1"/>
                </a:solidFill>
                <a:latin typeface="Arial"/>
                <a:ea typeface="+mn-ea"/>
                <a:cs typeface="Arial"/>
              </a:defRPr>
            </a:lvl2pPr>
            <a:lvl3pPr marL="1257300" indent="-342900" algn="l" defTabSz="457200" rtl="0" eaLnBrk="1" latinLnBrk="0" hangingPunct="1">
              <a:spcBef>
                <a:spcPct val="20000"/>
              </a:spcBef>
              <a:buClrTx/>
              <a:buFont typeface="+mj-lt"/>
              <a:buAutoNum type="arabicPeriod"/>
              <a:defRPr sz="1600" kern="1200">
                <a:solidFill>
                  <a:schemeClr val="tx1"/>
                </a:solidFill>
                <a:latin typeface="Arial"/>
                <a:ea typeface="+mn-ea"/>
                <a:cs typeface="Arial"/>
              </a:defRPr>
            </a:lvl3pPr>
            <a:lvl4pPr marL="1714500" indent="-342900" algn="l" defTabSz="457200" rtl="0" eaLnBrk="1" latinLnBrk="0" hangingPunct="1">
              <a:spcBef>
                <a:spcPct val="20000"/>
              </a:spcBef>
              <a:buClrTx/>
              <a:buFont typeface="+mj-lt"/>
              <a:buAutoNum type="alphaLcPeriod"/>
              <a:defRPr sz="1400" kern="1200">
                <a:solidFill>
                  <a:schemeClr val="tx1"/>
                </a:solidFill>
                <a:latin typeface="Arial"/>
                <a:ea typeface="+mn-ea"/>
                <a:cs typeface="Arial"/>
              </a:defRPr>
            </a:lvl4pPr>
            <a:lvl5pPr marL="2057400" indent="-228600" algn="l" defTabSz="457200" rtl="0" eaLnBrk="1" latinLnBrk="0" hangingPunct="1">
              <a:spcBef>
                <a:spcPct val="20000"/>
              </a:spcBef>
              <a:buClrTx/>
              <a:buFont typeface="+mj-lt"/>
              <a:buAutoNum type="arabicPeriod"/>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mn-lt"/>
              </a:rPr>
              <a:t>SimpliVity </a:t>
            </a:r>
            <a:r>
              <a:rPr lang="en-US" sz="1600" dirty="0" smtClean="0">
                <a:latin typeface="+mn-lt"/>
              </a:rPr>
              <a:t>Web Plug-in</a:t>
            </a:r>
          </a:p>
          <a:p>
            <a:pPr marL="0" indent="0">
              <a:buNone/>
            </a:pPr>
            <a:r>
              <a:rPr lang="en-US" sz="1800" dirty="0"/>
              <a:t>SimpliVity Arbiter</a:t>
            </a:r>
          </a:p>
          <a:p>
            <a:pPr marL="0" indent="0">
              <a:buNone/>
            </a:pPr>
            <a:endParaRPr lang="en-US" sz="1795" dirty="0">
              <a:latin typeface="+mn-lt"/>
            </a:endParaRPr>
          </a:p>
          <a:p>
            <a:pPr marL="342043" indent="-342043">
              <a:buFont typeface="Arial" panose="020B0604020202020204" pitchFamily="34" charset="0"/>
              <a:buChar char="•"/>
            </a:pPr>
            <a:endParaRPr lang="en-US" sz="1795" dirty="0">
              <a:latin typeface="+mn-lt"/>
            </a:endParaRPr>
          </a:p>
        </p:txBody>
      </p:sp>
      <p:sp>
        <p:nvSpPr>
          <p:cNvPr id="28" name="Quad Arrow Callout 27"/>
          <p:cNvSpPr/>
          <p:nvPr/>
        </p:nvSpPr>
        <p:spPr>
          <a:xfrm>
            <a:off x="5450226" y="2281639"/>
            <a:ext cx="1046739" cy="874311"/>
          </a:xfrm>
          <a:prstGeom prst="quad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4"/>
          </a:p>
        </p:txBody>
      </p:sp>
      <p:sp>
        <p:nvSpPr>
          <p:cNvPr id="6" name="Flowchart: Or 5"/>
          <p:cNvSpPr/>
          <p:nvPr/>
        </p:nvSpPr>
        <p:spPr>
          <a:xfrm>
            <a:off x="5763845" y="2555113"/>
            <a:ext cx="419499" cy="327361"/>
          </a:xfrm>
          <a:prstGeom prst="flowChar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4"/>
          </a:p>
        </p:txBody>
      </p:sp>
    </p:spTree>
    <p:extLst>
      <p:ext uri="{BB962C8B-B14F-4D97-AF65-F5344CB8AC3E}">
        <p14:creationId xmlns:p14="http://schemas.microsoft.com/office/powerpoint/2010/main" val="109360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Component Failure Recovery – </a:t>
            </a:r>
            <a:r>
              <a:rPr lang="en-US" dirty="0" err="1" smtClean="0"/>
              <a:t>OmniStack</a:t>
            </a:r>
            <a:r>
              <a:rPr lang="en-US" dirty="0" smtClean="0"/>
              <a:t> Accelerator/OVC</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29729" y="2087563"/>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pic>
        <p:nvPicPr>
          <p:cNvPr id="30" name="Picture 29"/>
          <p:cNvPicPr>
            <a:picLocks noChangeAspect="1"/>
          </p:cNvPicPr>
          <p:nvPr/>
        </p:nvPicPr>
        <p:blipFill>
          <a:blip r:embed="rId5"/>
          <a:stretch>
            <a:fillRect/>
          </a:stretch>
        </p:blipFill>
        <p:spPr>
          <a:xfrm>
            <a:off x="2836804" y="3602517"/>
            <a:ext cx="391500" cy="392000"/>
          </a:xfrm>
          <a:prstGeom prst="rect">
            <a:avLst/>
          </a:prstGeom>
        </p:spPr>
      </p:pic>
      <p:pic>
        <p:nvPicPr>
          <p:cNvPr id="32" name="Picture 31"/>
          <p:cNvPicPr>
            <a:picLocks noChangeAspect="1"/>
          </p:cNvPicPr>
          <p:nvPr/>
        </p:nvPicPr>
        <p:blipFill>
          <a:blip r:embed="rId5"/>
          <a:stretch>
            <a:fillRect/>
          </a:stretch>
        </p:blipFill>
        <p:spPr>
          <a:xfrm>
            <a:off x="3256281" y="3601669"/>
            <a:ext cx="391500" cy="392000"/>
          </a:xfrm>
          <a:prstGeom prst="rect">
            <a:avLst/>
          </a:prstGeom>
        </p:spPr>
      </p:pic>
      <p:pic>
        <p:nvPicPr>
          <p:cNvPr id="37" name="Picture 36"/>
          <p:cNvPicPr>
            <a:picLocks noChangeAspect="1"/>
          </p:cNvPicPr>
          <p:nvPr/>
        </p:nvPicPr>
        <p:blipFill>
          <a:blip r:embed="rId6"/>
          <a:stretch>
            <a:fillRect/>
          </a:stretch>
        </p:blipFill>
        <p:spPr>
          <a:xfrm>
            <a:off x="2052428" y="2720612"/>
            <a:ext cx="342563" cy="460600"/>
          </a:xfrm>
          <a:prstGeom prst="rect">
            <a:avLst/>
          </a:prstGeom>
        </p:spPr>
      </p:pic>
      <p:cxnSp>
        <p:nvCxnSpPr>
          <p:cNvPr id="49" name="Straight Arrow Connector 48"/>
          <p:cNvCxnSpPr/>
          <p:nvPr/>
        </p:nvCxnSpPr>
        <p:spPr>
          <a:xfrm flipH="1" flipV="1">
            <a:off x="2223710" y="3056965"/>
            <a:ext cx="640343" cy="627529"/>
          </a:xfrm>
          <a:prstGeom prst="straightConnector1">
            <a:avLst/>
          </a:prstGeom>
          <a:ln>
            <a:solidFill>
              <a:srgbClr val="3256A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2" idx="0"/>
          </p:cNvCxnSpPr>
          <p:nvPr/>
        </p:nvCxnSpPr>
        <p:spPr>
          <a:xfrm flipH="1" flipV="1">
            <a:off x="2223709" y="2971850"/>
            <a:ext cx="1228322" cy="629819"/>
          </a:xfrm>
          <a:prstGeom prst="straightConnector1">
            <a:avLst/>
          </a:prstGeom>
          <a:ln>
            <a:solidFill>
              <a:srgbClr val="3256A7"/>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871543" y="4252612"/>
            <a:ext cx="1776238" cy="551950"/>
            <a:chOff x="2314785" y="4859967"/>
            <a:chExt cx="1776238" cy="551950"/>
          </a:xfrm>
        </p:grpSpPr>
        <p:pic>
          <p:nvPicPr>
            <p:cNvPr id="6" name="Picture 5"/>
            <p:cNvPicPr>
              <a:picLocks noChangeAspect="1"/>
            </p:cNvPicPr>
            <p:nvPr/>
          </p:nvPicPr>
          <p:blipFill>
            <a:blip r:embed="rId7"/>
            <a:stretch>
              <a:fillRect/>
            </a:stretch>
          </p:blipFill>
          <p:spPr>
            <a:xfrm>
              <a:off x="2314785" y="4859967"/>
              <a:ext cx="1776238" cy="551950"/>
            </a:xfrm>
            <a:prstGeom prst="rect">
              <a:avLst/>
            </a:prstGeom>
          </p:spPr>
        </p:pic>
        <p:cxnSp>
          <p:nvCxnSpPr>
            <p:cNvPr id="13" name="Straight Connector 12"/>
            <p:cNvCxnSpPr/>
            <p:nvPr/>
          </p:nvCxnSpPr>
          <p:spPr>
            <a:xfrm>
              <a:off x="2465294" y="4859967"/>
              <a:ext cx="1462165" cy="37905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2465294" y="4859967"/>
              <a:ext cx="1398494" cy="379055"/>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4240757" y="3684494"/>
            <a:ext cx="5566631" cy="646331"/>
          </a:xfrm>
          <a:prstGeom prst="rect">
            <a:avLst/>
          </a:prstGeom>
          <a:noFill/>
        </p:spPr>
        <p:txBody>
          <a:bodyPr wrap="square" rtlCol="0">
            <a:spAutoFit/>
          </a:bodyPr>
          <a:lstStyle/>
          <a:p>
            <a:r>
              <a:rPr lang="en-US" sz="1800" dirty="0" smtClean="0"/>
              <a:t>Storage Traffic Fails Over.  </a:t>
            </a:r>
          </a:p>
          <a:p>
            <a:r>
              <a:rPr lang="en-US" sz="1800" dirty="0" smtClean="0"/>
              <a:t>Virtual Machines Continue to Run.</a:t>
            </a:r>
          </a:p>
        </p:txBody>
      </p:sp>
      <p:sp>
        <p:nvSpPr>
          <p:cNvPr id="19" name="TextBox 18"/>
          <p:cNvSpPr txBox="1"/>
          <p:nvPr/>
        </p:nvSpPr>
        <p:spPr>
          <a:xfrm>
            <a:off x="706514" y="4758453"/>
            <a:ext cx="4106295" cy="1477328"/>
          </a:xfrm>
          <a:prstGeom prst="rect">
            <a:avLst/>
          </a:prstGeom>
          <a:noFill/>
        </p:spPr>
        <p:txBody>
          <a:bodyPr wrap="square" rtlCol="0">
            <a:spAutoFit/>
          </a:bodyPr>
          <a:lstStyle/>
          <a:p>
            <a:pPr algn="ctr"/>
            <a:r>
              <a:rPr lang="en-US" sz="1800" dirty="0" smtClean="0"/>
              <a:t>Failure of</a:t>
            </a:r>
            <a:br>
              <a:rPr lang="en-US" sz="1800" dirty="0" smtClean="0"/>
            </a:br>
            <a:r>
              <a:rPr lang="en-US" sz="1800" dirty="0" err="1" smtClean="0"/>
              <a:t>OmniStack</a:t>
            </a:r>
            <a:r>
              <a:rPr lang="en-US" sz="1800" dirty="0" smtClean="0"/>
              <a:t> Accelerator Card</a:t>
            </a:r>
            <a:br>
              <a:rPr lang="en-US" sz="1800" dirty="0" smtClean="0"/>
            </a:br>
            <a:r>
              <a:rPr lang="en-US" sz="1800" dirty="0" smtClean="0"/>
              <a:t>or</a:t>
            </a:r>
            <a:br>
              <a:rPr lang="en-US" sz="1800" dirty="0" smtClean="0"/>
            </a:br>
            <a:r>
              <a:rPr lang="en-US" sz="1800" dirty="0" smtClean="0"/>
              <a:t>OmniCube Virtual Controller (OVC)</a:t>
            </a:r>
            <a:br>
              <a:rPr lang="en-US" sz="1800" dirty="0" smtClean="0"/>
            </a:br>
            <a:endParaRPr lang="en-US" sz="1800" dirty="0" smtClean="0"/>
          </a:p>
        </p:txBody>
      </p:sp>
    </p:spTree>
    <p:extLst>
      <p:ext uri="{BB962C8B-B14F-4D97-AF65-F5344CB8AC3E}">
        <p14:creationId xmlns:p14="http://schemas.microsoft.com/office/powerpoint/2010/main" val="54907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Node Failure Recovery</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29729" y="2087563"/>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pic>
        <p:nvPicPr>
          <p:cNvPr id="13" name="Picture 12"/>
          <p:cNvPicPr>
            <a:picLocks noChangeAspect="1"/>
          </p:cNvPicPr>
          <p:nvPr/>
        </p:nvPicPr>
        <p:blipFill>
          <a:blip r:embed="rId5"/>
          <a:stretch>
            <a:fillRect/>
          </a:stretch>
        </p:blipFill>
        <p:spPr>
          <a:xfrm>
            <a:off x="2764787" y="3602517"/>
            <a:ext cx="391500" cy="392000"/>
          </a:xfrm>
          <a:prstGeom prst="rect">
            <a:avLst/>
          </a:prstGeom>
        </p:spPr>
      </p:pic>
      <p:pic>
        <p:nvPicPr>
          <p:cNvPr id="14" name="Picture 13"/>
          <p:cNvPicPr>
            <a:picLocks noChangeAspect="1"/>
          </p:cNvPicPr>
          <p:nvPr/>
        </p:nvPicPr>
        <p:blipFill>
          <a:blip r:embed="rId5"/>
          <a:stretch>
            <a:fillRect/>
          </a:stretch>
        </p:blipFill>
        <p:spPr>
          <a:xfrm>
            <a:off x="3264812" y="3602517"/>
            <a:ext cx="391500" cy="392000"/>
          </a:xfrm>
          <a:prstGeom prst="rect">
            <a:avLst/>
          </a:prstGeom>
        </p:spPr>
      </p:pic>
      <p:pic>
        <p:nvPicPr>
          <p:cNvPr id="42" name="Picture 41"/>
          <p:cNvPicPr>
            <a:picLocks noChangeAspect="1"/>
          </p:cNvPicPr>
          <p:nvPr/>
        </p:nvPicPr>
        <p:blipFill>
          <a:blip r:embed="rId5"/>
          <a:stretch>
            <a:fillRect/>
          </a:stretch>
        </p:blipFill>
        <p:spPr>
          <a:xfrm>
            <a:off x="2840019" y="2086854"/>
            <a:ext cx="391500" cy="392000"/>
          </a:xfrm>
          <a:prstGeom prst="rect">
            <a:avLst/>
          </a:prstGeom>
        </p:spPr>
      </p:pic>
      <p:pic>
        <p:nvPicPr>
          <p:cNvPr id="44" name="Picture 43"/>
          <p:cNvPicPr>
            <a:picLocks noChangeAspect="1"/>
          </p:cNvPicPr>
          <p:nvPr/>
        </p:nvPicPr>
        <p:blipFill>
          <a:blip r:embed="rId5"/>
          <a:stretch>
            <a:fillRect/>
          </a:stretch>
        </p:blipFill>
        <p:spPr>
          <a:xfrm>
            <a:off x="3279501" y="2078013"/>
            <a:ext cx="391500" cy="392000"/>
          </a:xfrm>
          <a:prstGeom prst="rect">
            <a:avLst/>
          </a:prstGeom>
        </p:spPr>
      </p:pic>
      <p:grpSp>
        <p:nvGrpSpPr>
          <p:cNvPr id="27" name="Group 26"/>
          <p:cNvGrpSpPr/>
          <p:nvPr/>
        </p:nvGrpSpPr>
        <p:grpSpPr>
          <a:xfrm>
            <a:off x="1989402" y="3444651"/>
            <a:ext cx="9769782" cy="1069266"/>
            <a:chOff x="1989402" y="3211561"/>
            <a:chExt cx="9769782" cy="1069266"/>
          </a:xfrm>
        </p:grpSpPr>
        <p:grpSp>
          <p:nvGrpSpPr>
            <p:cNvPr id="25" name="Group 24"/>
            <p:cNvGrpSpPr/>
            <p:nvPr/>
          </p:nvGrpSpPr>
          <p:grpSpPr>
            <a:xfrm>
              <a:off x="1989402" y="3673227"/>
              <a:ext cx="1362635" cy="607600"/>
              <a:chOff x="5549153" y="3369427"/>
              <a:chExt cx="1362635" cy="607600"/>
            </a:xfrm>
          </p:grpSpPr>
          <p:cxnSp>
            <p:nvCxnSpPr>
              <p:cNvPr id="17" name="Straight Connector 16"/>
              <p:cNvCxnSpPr/>
              <p:nvPr/>
            </p:nvCxnSpPr>
            <p:spPr>
              <a:xfrm>
                <a:off x="5549153" y="3369427"/>
                <a:ext cx="1362635" cy="607600"/>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576568" y="3369428"/>
                <a:ext cx="1335220" cy="607599"/>
              </a:xfrm>
              <a:prstGeom prst="line">
                <a:avLst/>
              </a:prstGeom>
              <a:ln>
                <a:solidFill>
                  <a:srgbClr val="D10022"/>
                </a:solidFill>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2085442" y="3211561"/>
              <a:ext cx="9673742" cy="923330"/>
            </a:xfrm>
            <a:prstGeom prst="rect">
              <a:avLst/>
            </a:prstGeom>
            <a:noFill/>
          </p:spPr>
          <p:txBody>
            <a:bodyPr wrap="square" rtlCol="0">
              <a:spAutoFit/>
            </a:bodyPr>
            <a:lstStyle/>
            <a:p>
              <a:pPr algn="ctr"/>
              <a:r>
                <a:rPr lang="en-US" sz="1800" dirty="0" smtClean="0"/>
                <a:t>Node Failure in Primary Datacenter</a:t>
              </a:r>
              <a:br>
                <a:rPr lang="en-US" sz="1800" dirty="0" smtClean="0"/>
              </a:br>
              <a:r>
                <a:rPr lang="en-US" sz="1800" dirty="0" smtClean="0"/>
                <a:t>Power Outage</a:t>
              </a:r>
              <a:br>
                <a:rPr lang="en-US" sz="1800" dirty="0" smtClean="0"/>
              </a:br>
              <a:r>
                <a:rPr lang="en-US" sz="1800" dirty="0" smtClean="0"/>
                <a:t>Hardware Failure</a:t>
              </a:r>
            </a:p>
          </p:txBody>
        </p:sp>
      </p:grpSp>
      <p:sp>
        <p:nvSpPr>
          <p:cNvPr id="28" name="TextBox 27"/>
          <p:cNvSpPr txBox="1"/>
          <p:nvPr/>
        </p:nvSpPr>
        <p:spPr>
          <a:xfrm>
            <a:off x="1317310" y="3108859"/>
            <a:ext cx="2734234" cy="369332"/>
          </a:xfrm>
          <a:prstGeom prst="rect">
            <a:avLst/>
          </a:prstGeom>
          <a:noFill/>
        </p:spPr>
        <p:txBody>
          <a:bodyPr wrap="square" rtlCol="0">
            <a:spAutoFit/>
          </a:bodyPr>
          <a:lstStyle/>
          <a:p>
            <a:pPr algn="ctr"/>
            <a:r>
              <a:rPr lang="en-US" sz="1800" dirty="0" smtClean="0"/>
              <a:t>vSphere HA Triggered</a:t>
            </a:r>
          </a:p>
        </p:txBody>
      </p:sp>
      <p:sp>
        <p:nvSpPr>
          <p:cNvPr id="29" name="TextBox 28"/>
          <p:cNvSpPr txBox="1"/>
          <p:nvPr/>
        </p:nvSpPr>
        <p:spPr>
          <a:xfrm>
            <a:off x="1235984" y="1615810"/>
            <a:ext cx="4232105" cy="369332"/>
          </a:xfrm>
          <a:prstGeom prst="rect">
            <a:avLst/>
          </a:prstGeom>
          <a:noFill/>
        </p:spPr>
        <p:txBody>
          <a:bodyPr wrap="square" rtlCol="0">
            <a:spAutoFit/>
          </a:bodyPr>
          <a:lstStyle/>
          <a:p>
            <a:r>
              <a:rPr lang="en-US" sz="1800" dirty="0" smtClean="0"/>
              <a:t>HA Restarts VMs on Surviving Node</a:t>
            </a:r>
          </a:p>
        </p:txBody>
      </p:sp>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spTree>
    <p:extLst>
      <p:ext uri="{BB962C8B-B14F-4D97-AF65-F5344CB8AC3E}">
        <p14:creationId xmlns:p14="http://schemas.microsoft.com/office/powerpoint/2010/main" val="24222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25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250"/>
                            </p:stCondLst>
                            <p:childTnLst>
                              <p:par>
                                <p:cTn id="15" presetID="1" presetClass="exit" presetSubtype="0" fill="hold" nodeType="afterEffect">
                                  <p:stCondLst>
                                    <p:cond delay="250"/>
                                  </p:stCondLst>
                                  <p:childTnLst>
                                    <p:set>
                                      <p:cBhvr>
                                        <p:cTn id="16" dur="1" fill="hold">
                                          <p:stCondLst>
                                            <p:cond delay="0"/>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50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500"/>
                                  </p:stCondLst>
                                  <p:childTnLst>
                                    <p:set>
                                      <p:cBhvr>
                                        <p:cTn id="22" dur="1" fill="hold">
                                          <p:stCondLst>
                                            <p:cond delay="0"/>
                                          </p:stCondLst>
                                        </p:cTn>
                                        <p:tgtEl>
                                          <p:spTgt spid="4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500"/>
                                  </p:stCondLst>
                                  <p:childTnLst>
                                    <p:set>
                                      <p:cBhvr>
                                        <p:cTn id="2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Remote VM Recovery</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1701387" y="2081649"/>
            <a:ext cx="391500" cy="392000"/>
          </a:xfrm>
          <a:prstGeom prst="rect">
            <a:avLst/>
          </a:prstGeom>
        </p:spPr>
      </p:pic>
      <p:pic>
        <p:nvPicPr>
          <p:cNvPr id="12" name="Picture 11"/>
          <p:cNvPicPr>
            <a:picLocks noChangeAspect="1"/>
          </p:cNvPicPr>
          <p:nvPr/>
        </p:nvPicPr>
        <p:blipFill>
          <a:blip r:embed="rId5"/>
          <a:stretch>
            <a:fillRect/>
          </a:stretch>
        </p:blipFill>
        <p:spPr>
          <a:xfrm>
            <a:off x="2169211" y="2085597"/>
            <a:ext cx="391500" cy="392000"/>
          </a:xfrm>
          <a:prstGeom prst="rect">
            <a:avLst/>
          </a:prstGeom>
        </p:spPr>
      </p:pic>
      <p:pic>
        <p:nvPicPr>
          <p:cNvPr id="13" name="Picture 12"/>
          <p:cNvPicPr>
            <a:picLocks noChangeAspect="1"/>
          </p:cNvPicPr>
          <p:nvPr/>
        </p:nvPicPr>
        <p:blipFill>
          <a:blip r:embed="rId5"/>
          <a:stretch>
            <a:fillRect/>
          </a:stretch>
        </p:blipFill>
        <p:spPr>
          <a:xfrm>
            <a:off x="2764787" y="3602517"/>
            <a:ext cx="391500" cy="392000"/>
          </a:xfrm>
          <a:prstGeom prst="rect">
            <a:avLst/>
          </a:prstGeom>
        </p:spPr>
      </p:pic>
      <p:pic>
        <p:nvPicPr>
          <p:cNvPr id="14" name="Picture 13"/>
          <p:cNvPicPr>
            <a:picLocks noChangeAspect="1"/>
          </p:cNvPicPr>
          <p:nvPr/>
        </p:nvPicPr>
        <p:blipFill>
          <a:blip r:embed="rId5"/>
          <a:stretch>
            <a:fillRect/>
          </a:stretch>
        </p:blipFill>
        <p:spPr>
          <a:xfrm>
            <a:off x="3264812" y="3602517"/>
            <a:ext cx="391500" cy="392000"/>
          </a:xfrm>
          <a:prstGeom prst="rect">
            <a:avLst/>
          </a:prstGeom>
        </p:spPr>
      </p:pic>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cxnSp>
        <p:nvCxnSpPr>
          <p:cNvPr id="15" name="Straight Arrow Connector 14"/>
          <p:cNvCxnSpPr>
            <a:endCxn id="21" idx="1"/>
          </p:cNvCxnSpPr>
          <p:nvPr/>
        </p:nvCxnSpPr>
        <p:spPr>
          <a:xfrm>
            <a:off x="1909482" y="2277649"/>
            <a:ext cx="6216850" cy="228968"/>
          </a:xfrm>
          <a:prstGeom prst="bentConnector3">
            <a:avLst>
              <a:gd name="adj1" fmla="val 96721"/>
            </a:avLst>
          </a:prstGeom>
          <a:ln>
            <a:solidFill>
              <a:srgbClr val="8FDDFE"/>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endCxn id="21" idx="1"/>
          </p:cNvCxnSpPr>
          <p:nvPr/>
        </p:nvCxnSpPr>
        <p:spPr>
          <a:xfrm flipV="1">
            <a:off x="2878836" y="2506617"/>
            <a:ext cx="5247496" cy="1268250"/>
          </a:xfrm>
          <a:prstGeom prst="bentConnector3">
            <a:avLst>
              <a:gd name="adj1" fmla="val 96297"/>
            </a:avLst>
          </a:prstGeom>
          <a:ln>
            <a:solidFill>
              <a:srgbClr val="8FDDFE"/>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764787" y="2961316"/>
            <a:ext cx="5204290" cy="646331"/>
          </a:xfrm>
          <a:prstGeom prst="rect">
            <a:avLst/>
          </a:prstGeom>
          <a:noFill/>
        </p:spPr>
        <p:txBody>
          <a:bodyPr wrap="square" rtlCol="0">
            <a:spAutoFit/>
          </a:bodyPr>
          <a:lstStyle/>
          <a:p>
            <a:r>
              <a:rPr lang="en-US" sz="1800" dirty="0" smtClean="0"/>
              <a:t>Virtual Machines Backup Policies are Configured to Send Backups to Secondary Datacenter</a:t>
            </a:r>
          </a:p>
        </p:txBody>
      </p:sp>
      <p:sp>
        <p:nvSpPr>
          <p:cNvPr id="39" name="TextBox 38"/>
          <p:cNvSpPr txBox="1"/>
          <p:nvPr/>
        </p:nvSpPr>
        <p:spPr>
          <a:xfrm>
            <a:off x="1614503" y="4850786"/>
            <a:ext cx="5334937" cy="646331"/>
          </a:xfrm>
          <a:prstGeom prst="rect">
            <a:avLst/>
          </a:prstGeom>
          <a:noFill/>
        </p:spPr>
        <p:txBody>
          <a:bodyPr wrap="square" rtlCol="0">
            <a:spAutoFit/>
          </a:bodyPr>
          <a:lstStyle/>
          <a:p>
            <a:r>
              <a:rPr lang="en-US" sz="1800" dirty="0" smtClean="0"/>
              <a:t>A Complete Site Failure Requires Virtual Machines to be Restored at Secondary Datacenter</a:t>
            </a:r>
          </a:p>
        </p:txBody>
      </p:sp>
      <p:grpSp>
        <p:nvGrpSpPr>
          <p:cNvPr id="44" name="Group 43"/>
          <p:cNvGrpSpPr/>
          <p:nvPr/>
        </p:nvGrpSpPr>
        <p:grpSpPr>
          <a:xfrm>
            <a:off x="1614503" y="1870467"/>
            <a:ext cx="2164243" cy="2809109"/>
            <a:chOff x="1614503" y="1870467"/>
            <a:chExt cx="2164243" cy="2809109"/>
          </a:xfrm>
        </p:grpSpPr>
        <p:cxnSp>
          <p:nvCxnSpPr>
            <p:cNvPr id="41" name="Straight Connector 40"/>
            <p:cNvCxnSpPr/>
            <p:nvPr/>
          </p:nvCxnSpPr>
          <p:spPr>
            <a:xfrm>
              <a:off x="1614503" y="1870467"/>
              <a:ext cx="2069224" cy="2809109"/>
            </a:xfrm>
            <a:prstGeom prst="line">
              <a:avLst/>
            </a:prstGeom>
            <a:ln w="762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1614503" y="1870467"/>
              <a:ext cx="2164243" cy="2809109"/>
            </a:xfrm>
            <a:prstGeom prst="line">
              <a:avLst/>
            </a:prstGeom>
            <a:ln w="76200">
              <a:solidFill>
                <a:srgbClr val="FF0000"/>
              </a:solidFill>
            </a:ln>
            <a:effectLst/>
          </p:spPr>
          <p:style>
            <a:lnRef idx="2">
              <a:schemeClr val="accent1"/>
            </a:lnRef>
            <a:fillRef idx="0">
              <a:schemeClr val="accent1"/>
            </a:fillRef>
            <a:effectRef idx="1">
              <a:schemeClr val="accent1"/>
            </a:effectRef>
            <a:fontRef idx="minor">
              <a:schemeClr val="tx1"/>
            </a:fontRef>
          </p:style>
        </p:cxnSp>
      </p:grpSp>
      <p:pic>
        <p:nvPicPr>
          <p:cNvPr id="47" name="Picture 46"/>
          <p:cNvPicPr>
            <a:picLocks noChangeAspect="1"/>
          </p:cNvPicPr>
          <p:nvPr/>
        </p:nvPicPr>
        <p:blipFill>
          <a:blip r:embed="rId5"/>
          <a:stretch>
            <a:fillRect/>
          </a:stretch>
        </p:blipFill>
        <p:spPr>
          <a:xfrm>
            <a:off x="8153090" y="1922169"/>
            <a:ext cx="391500" cy="392000"/>
          </a:xfrm>
          <a:prstGeom prst="rect">
            <a:avLst/>
          </a:prstGeom>
        </p:spPr>
      </p:pic>
      <p:pic>
        <p:nvPicPr>
          <p:cNvPr id="48" name="Picture 47"/>
          <p:cNvPicPr>
            <a:picLocks noChangeAspect="1"/>
          </p:cNvPicPr>
          <p:nvPr/>
        </p:nvPicPr>
        <p:blipFill>
          <a:blip r:embed="rId5"/>
          <a:stretch>
            <a:fillRect/>
          </a:stretch>
        </p:blipFill>
        <p:spPr>
          <a:xfrm>
            <a:off x="8585093" y="1905910"/>
            <a:ext cx="391500" cy="392000"/>
          </a:xfrm>
          <a:prstGeom prst="rect">
            <a:avLst/>
          </a:prstGeom>
        </p:spPr>
      </p:pic>
      <p:pic>
        <p:nvPicPr>
          <p:cNvPr id="49" name="Picture 48"/>
          <p:cNvPicPr>
            <a:picLocks noChangeAspect="1"/>
          </p:cNvPicPr>
          <p:nvPr/>
        </p:nvPicPr>
        <p:blipFill>
          <a:blip r:embed="rId5"/>
          <a:stretch>
            <a:fillRect/>
          </a:stretch>
        </p:blipFill>
        <p:spPr>
          <a:xfrm>
            <a:off x="9004943" y="1922169"/>
            <a:ext cx="391500" cy="392000"/>
          </a:xfrm>
          <a:prstGeom prst="rect">
            <a:avLst/>
          </a:prstGeom>
        </p:spPr>
      </p:pic>
      <p:sp>
        <p:nvSpPr>
          <p:cNvPr id="45" name="TextBox 44"/>
          <p:cNvSpPr txBox="1"/>
          <p:nvPr/>
        </p:nvSpPr>
        <p:spPr>
          <a:xfrm>
            <a:off x="8153090" y="2961316"/>
            <a:ext cx="3258981" cy="923330"/>
          </a:xfrm>
          <a:prstGeom prst="rect">
            <a:avLst/>
          </a:prstGeom>
          <a:noFill/>
        </p:spPr>
        <p:txBody>
          <a:bodyPr wrap="square" rtlCol="0">
            <a:spAutoFit/>
          </a:bodyPr>
          <a:lstStyle/>
          <a:p>
            <a:r>
              <a:rPr lang="en-US" sz="1800" dirty="0" smtClean="0"/>
              <a:t>Virtual Machines are Restored from </a:t>
            </a:r>
            <a:r>
              <a:rPr lang="en-US" sz="1800" dirty="0" err="1" smtClean="0"/>
              <a:t>SimpliVity</a:t>
            </a:r>
            <a:r>
              <a:rPr lang="en-US" sz="1800" dirty="0" smtClean="0"/>
              <a:t> Backups in Secondary Datacenter</a:t>
            </a:r>
          </a:p>
        </p:txBody>
      </p:sp>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spTree>
    <p:extLst>
      <p:ext uri="{BB962C8B-B14F-4D97-AF65-F5344CB8AC3E}">
        <p14:creationId xmlns:p14="http://schemas.microsoft.com/office/powerpoint/2010/main" val="93666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nodeType="afterEffect">
                                  <p:stCondLst>
                                    <p:cond delay="25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par>
                          <p:cTn id="29" fill="hold">
                            <p:stCondLst>
                              <p:cond delay="0"/>
                            </p:stCondLst>
                            <p:childTnLst>
                              <p:par>
                                <p:cTn id="30" presetID="2" presetClass="entr" presetSubtype="4" fill="hold" nodeType="afterEffect">
                                  <p:stCondLst>
                                    <p:cond delay="25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ppt_x"/>
                                          </p:val>
                                        </p:tav>
                                        <p:tav tm="100000">
                                          <p:val>
                                            <p:strVal val="#ppt_x"/>
                                          </p:val>
                                        </p:tav>
                                      </p:tavLst>
                                    </p:anim>
                                    <p:anim calcmode="lin" valueType="num">
                                      <p:cBhvr additive="base">
                                        <p:cTn id="33" dur="500" fill="hold"/>
                                        <p:tgtEl>
                                          <p:spTgt spid="47"/>
                                        </p:tgtEl>
                                        <p:attrNameLst>
                                          <p:attrName>ppt_y</p:attrName>
                                        </p:attrNameLst>
                                      </p:cBhvr>
                                      <p:tavLst>
                                        <p:tav tm="0">
                                          <p:val>
                                            <p:strVal val="1+#ppt_h/2"/>
                                          </p:val>
                                        </p:tav>
                                        <p:tav tm="100000">
                                          <p:val>
                                            <p:strVal val="#ppt_y"/>
                                          </p:val>
                                        </p:tav>
                                      </p:tavLst>
                                    </p:anim>
                                  </p:childTnLst>
                                </p:cTn>
                              </p:par>
                            </p:childTnLst>
                          </p:cTn>
                        </p:par>
                        <p:par>
                          <p:cTn id="34" fill="hold">
                            <p:stCondLst>
                              <p:cond delay="750"/>
                            </p:stCondLst>
                            <p:childTnLst>
                              <p:par>
                                <p:cTn id="35" presetID="2" presetClass="entr" presetSubtype="4" fill="hold" nodeType="afterEffect">
                                  <p:stCondLst>
                                    <p:cond delay="25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25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ppt_x"/>
                                          </p:val>
                                        </p:tav>
                                        <p:tav tm="100000">
                                          <p:val>
                                            <p:strVal val="#ppt_x"/>
                                          </p:val>
                                        </p:tav>
                                      </p:tavLst>
                                    </p:anim>
                                    <p:anim calcmode="lin" valueType="num">
                                      <p:cBhvr additive="base">
                                        <p:cTn id="4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39"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Failback</a:t>
            </a:r>
            <a:endParaRPr lang="en-US" dirty="0"/>
          </a:p>
        </p:txBody>
      </p:sp>
      <p:pic>
        <p:nvPicPr>
          <p:cNvPr id="3" name="Picture 2"/>
          <p:cNvPicPr>
            <a:picLocks noChangeAspect="1"/>
          </p:cNvPicPr>
          <p:nvPr/>
        </p:nvPicPr>
        <p:blipFill>
          <a:blip r:embed="rId3"/>
          <a:stretch>
            <a:fillRect/>
          </a:stretch>
        </p:blipFill>
        <p:spPr>
          <a:xfrm>
            <a:off x="1657714" y="2491917"/>
            <a:ext cx="2026013" cy="431200"/>
          </a:xfrm>
          <a:prstGeom prst="rect">
            <a:avLst/>
          </a:prstGeom>
        </p:spPr>
      </p:pic>
      <p:pic>
        <p:nvPicPr>
          <p:cNvPr id="20" name="Picture 19"/>
          <p:cNvPicPr>
            <a:picLocks noChangeAspect="1"/>
          </p:cNvPicPr>
          <p:nvPr/>
        </p:nvPicPr>
        <p:blipFill>
          <a:blip r:embed="rId3"/>
          <a:stretch>
            <a:fillRect/>
          </a:stretch>
        </p:blipFill>
        <p:spPr>
          <a:xfrm>
            <a:off x="1657714" y="3994517"/>
            <a:ext cx="2026013" cy="431200"/>
          </a:xfrm>
          <a:prstGeom prst="rect">
            <a:avLst/>
          </a:prstGeom>
        </p:spPr>
      </p:pic>
      <p:pic>
        <p:nvPicPr>
          <p:cNvPr id="4" name="Picture 3"/>
          <p:cNvPicPr>
            <a:picLocks noChangeAspect="1"/>
          </p:cNvPicPr>
          <p:nvPr/>
        </p:nvPicPr>
        <p:blipFill>
          <a:blip r:embed="rId4"/>
          <a:stretch>
            <a:fillRect/>
          </a:stretch>
        </p:blipFill>
        <p:spPr>
          <a:xfrm>
            <a:off x="3927459" y="2090117"/>
            <a:ext cx="1438763" cy="833000"/>
          </a:xfrm>
          <a:prstGeom prst="rect">
            <a:avLst/>
          </a:prstGeom>
        </p:spPr>
      </p:pic>
      <p:pic>
        <p:nvPicPr>
          <p:cNvPr id="23" name="Picture 22"/>
          <p:cNvPicPr>
            <a:picLocks noChangeAspect="1"/>
          </p:cNvPicPr>
          <p:nvPr/>
        </p:nvPicPr>
        <p:blipFill>
          <a:blip r:embed="rId4"/>
          <a:stretch>
            <a:fillRect/>
          </a:stretch>
        </p:blipFill>
        <p:spPr>
          <a:xfrm>
            <a:off x="6369444" y="2090117"/>
            <a:ext cx="1438763" cy="833000"/>
          </a:xfrm>
          <a:prstGeom prst="rect">
            <a:avLst/>
          </a:prstGeom>
        </p:spPr>
      </p:pic>
      <p:cxnSp>
        <p:nvCxnSpPr>
          <p:cNvPr id="8" name="Straight Arrow Connector 7"/>
          <p:cNvCxnSpPr>
            <a:stCxn id="4" idx="3"/>
            <a:endCxn id="23" idx="1"/>
          </p:cNvCxnSpPr>
          <p:nvPr/>
        </p:nvCxnSpPr>
        <p:spPr>
          <a:xfrm>
            <a:off x="5366222" y="2506617"/>
            <a:ext cx="1003222"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31" name="TextBox 30"/>
          <p:cNvSpPr txBox="1"/>
          <p:nvPr/>
        </p:nvSpPr>
        <p:spPr>
          <a:xfrm>
            <a:off x="2204568" y="1012650"/>
            <a:ext cx="2266278" cy="369332"/>
          </a:xfrm>
          <a:prstGeom prst="rect">
            <a:avLst/>
          </a:prstGeom>
          <a:noFill/>
        </p:spPr>
        <p:txBody>
          <a:bodyPr wrap="square" rtlCol="0">
            <a:spAutoFit/>
          </a:bodyPr>
          <a:lstStyle/>
          <a:p>
            <a:r>
              <a:rPr lang="en-US" sz="1800" dirty="0" smtClean="0"/>
              <a:t>Primary Datacenter</a:t>
            </a:r>
          </a:p>
        </p:txBody>
      </p:sp>
      <p:sp>
        <p:nvSpPr>
          <p:cNvPr id="51" name="TextBox 50"/>
          <p:cNvSpPr txBox="1"/>
          <p:nvPr/>
        </p:nvSpPr>
        <p:spPr>
          <a:xfrm>
            <a:off x="7498993" y="1012650"/>
            <a:ext cx="2653351" cy="369332"/>
          </a:xfrm>
          <a:prstGeom prst="rect">
            <a:avLst/>
          </a:prstGeom>
          <a:noFill/>
        </p:spPr>
        <p:txBody>
          <a:bodyPr wrap="square" rtlCol="0">
            <a:spAutoFit/>
          </a:bodyPr>
          <a:lstStyle/>
          <a:p>
            <a:r>
              <a:rPr lang="en-US" sz="1800" dirty="0" smtClean="0"/>
              <a:t>Secondary Datacenter</a:t>
            </a:r>
          </a:p>
        </p:txBody>
      </p:sp>
      <p:grpSp>
        <p:nvGrpSpPr>
          <p:cNvPr id="44" name="Group 43"/>
          <p:cNvGrpSpPr/>
          <p:nvPr/>
        </p:nvGrpSpPr>
        <p:grpSpPr>
          <a:xfrm>
            <a:off x="1614503" y="1870467"/>
            <a:ext cx="2164243" cy="2809109"/>
            <a:chOff x="1614503" y="1870467"/>
            <a:chExt cx="2164243" cy="2809109"/>
          </a:xfrm>
        </p:grpSpPr>
        <p:cxnSp>
          <p:nvCxnSpPr>
            <p:cNvPr id="41" name="Straight Connector 40"/>
            <p:cNvCxnSpPr/>
            <p:nvPr/>
          </p:nvCxnSpPr>
          <p:spPr>
            <a:xfrm>
              <a:off x="1614503" y="1870467"/>
              <a:ext cx="2069224" cy="2809109"/>
            </a:xfrm>
            <a:prstGeom prst="line">
              <a:avLst/>
            </a:prstGeom>
            <a:ln w="762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1614503" y="1870467"/>
              <a:ext cx="2164243" cy="2809109"/>
            </a:xfrm>
            <a:prstGeom prst="line">
              <a:avLst/>
            </a:prstGeom>
            <a:ln w="76200">
              <a:solidFill>
                <a:srgbClr val="FF0000"/>
              </a:solidFill>
            </a:ln>
            <a:effectLst/>
          </p:spPr>
          <p:style>
            <a:lnRef idx="2">
              <a:schemeClr val="accent1"/>
            </a:lnRef>
            <a:fillRef idx="0">
              <a:schemeClr val="accent1"/>
            </a:fillRef>
            <a:effectRef idx="1">
              <a:schemeClr val="accent1"/>
            </a:effectRef>
            <a:fontRef idx="minor">
              <a:schemeClr val="tx1"/>
            </a:fontRef>
          </p:style>
        </p:cxnSp>
      </p:grpSp>
      <p:pic>
        <p:nvPicPr>
          <p:cNvPr id="47" name="Picture 46"/>
          <p:cNvPicPr>
            <a:picLocks noChangeAspect="1"/>
          </p:cNvPicPr>
          <p:nvPr/>
        </p:nvPicPr>
        <p:blipFill>
          <a:blip r:embed="rId5"/>
          <a:stretch>
            <a:fillRect/>
          </a:stretch>
        </p:blipFill>
        <p:spPr>
          <a:xfrm>
            <a:off x="8153090" y="1922169"/>
            <a:ext cx="391500" cy="392000"/>
          </a:xfrm>
          <a:prstGeom prst="rect">
            <a:avLst/>
          </a:prstGeom>
        </p:spPr>
      </p:pic>
      <p:pic>
        <p:nvPicPr>
          <p:cNvPr id="48" name="Picture 47"/>
          <p:cNvPicPr>
            <a:picLocks noChangeAspect="1"/>
          </p:cNvPicPr>
          <p:nvPr/>
        </p:nvPicPr>
        <p:blipFill>
          <a:blip r:embed="rId5"/>
          <a:stretch>
            <a:fillRect/>
          </a:stretch>
        </p:blipFill>
        <p:spPr>
          <a:xfrm>
            <a:off x="8585093" y="1905910"/>
            <a:ext cx="391500" cy="392000"/>
          </a:xfrm>
          <a:prstGeom prst="rect">
            <a:avLst/>
          </a:prstGeom>
        </p:spPr>
      </p:pic>
      <p:pic>
        <p:nvPicPr>
          <p:cNvPr id="49" name="Picture 48"/>
          <p:cNvPicPr>
            <a:picLocks noChangeAspect="1"/>
          </p:cNvPicPr>
          <p:nvPr/>
        </p:nvPicPr>
        <p:blipFill>
          <a:blip r:embed="rId5"/>
          <a:stretch>
            <a:fillRect/>
          </a:stretch>
        </p:blipFill>
        <p:spPr>
          <a:xfrm>
            <a:off x="9004943" y="1922169"/>
            <a:ext cx="391500" cy="392000"/>
          </a:xfrm>
          <a:prstGeom prst="rect">
            <a:avLst/>
          </a:prstGeom>
        </p:spPr>
      </p:pic>
      <p:sp>
        <p:nvSpPr>
          <p:cNvPr id="5" name="TextBox 4"/>
          <p:cNvSpPr txBox="1"/>
          <p:nvPr/>
        </p:nvSpPr>
        <p:spPr>
          <a:xfrm>
            <a:off x="804617" y="4892110"/>
            <a:ext cx="6127523" cy="369332"/>
          </a:xfrm>
          <a:prstGeom prst="rect">
            <a:avLst/>
          </a:prstGeom>
          <a:noFill/>
        </p:spPr>
        <p:txBody>
          <a:bodyPr wrap="square" rtlCol="0">
            <a:spAutoFit/>
          </a:bodyPr>
          <a:lstStyle/>
          <a:p>
            <a:pPr algn="ctr"/>
            <a:r>
              <a:rPr lang="en-US" sz="1800" dirty="0" smtClean="0"/>
              <a:t>The Primary Datacenter is Back Online After an Outage</a:t>
            </a:r>
          </a:p>
        </p:txBody>
      </p:sp>
      <p:sp>
        <p:nvSpPr>
          <p:cNvPr id="6" name="TextBox 5"/>
          <p:cNvSpPr txBox="1"/>
          <p:nvPr/>
        </p:nvSpPr>
        <p:spPr>
          <a:xfrm>
            <a:off x="6204963" y="3091065"/>
            <a:ext cx="4912216" cy="923330"/>
          </a:xfrm>
          <a:prstGeom prst="rect">
            <a:avLst/>
          </a:prstGeom>
          <a:noFill/>
        </p:spPr>
        <p:txBody>
          <a:bodyPr wrap="square" rtlCol="0">
            <a:spAutoFit/>
          </a:bodyPr>
          <a:lstStyle/>
          <a:p>
            <a:r>
              <a:rPr lang="en-US" sz="1800" dirty="0" err="1" smtClean="0"/>
              <a:t>SimpliVity</a:t>
            </a:r>
            <a:r>
              <a:rPr lang="en-US" sz="1800" dirty="0" smtClean="0"/>
              <a:t> Move is Then Used to Move Virtual Machines from the Secondary Datacenter back to the Primary Datacenter</a:t>
            </a:r>
          </a:p>
        </p:txBody>
      </p:sp>
      <p:pic>
        <p:nvPicPr>
          <p:cNvPr id="21" name="Picture 20"/>
          <p:cNvPicPr>
            <a:picLocks noChangeAspect="1"/>
          </p:cNvPicPr>
          <p:nvPr/>
        </p:nvPicPr>
        <p:blipFill>
          <a:blip r:embed="rId3"/>
          <a:stretch>
            <a:fillRect/>
          </a:stretch>
        </p:blipFill>
        <p:spPr>
          <a:xfrm>
            <a:off x="8126332" y="2291017"/>
            <a:ext cx="2026013" cy="431200"/>
          </a:xfrm>
          <a:prstGeom prst="rect">
            <a:avLst/>
          </a:prstGeom>
        </p:spPr>
      </p:pic>
    </p:spTree>
    <p:extLst>
      <p:ext uri="{BB962C8B-B14F-4D97-AF65-F5344CB8AC3E}">
        <p14:creationId xmlns:p14="http://schemas.microsoft.com/office/powerpoint/2010/main" val="265666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90811E-6 3.7037E-6 L -0.53387 0.02639 " pathEditMode="relative" rAng="0" ptsTypes="AA">
                                      <p:cBhvr>
                                        <p:cTn id="16" dur="2000" fill="hold"/>
                                        <p:tgtEl>
                                          <p:spTgt spid="47"/>
                                        </p:tgtEl>
                                        <p:attrNameLst>
                                          <p:attrName>ppt_x</p:attrName>
                                          <p:attrName>ppt_y</p:attrName>
                                        </p:attrNameLst>
                                      </p:cBhvr>
                                      <p:rCtr x="-26694" y="1319"/>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58857E-6 -1.48148E-6 L -0.56494 0.24769 " pathEditMode="relative" rAng="0" ptsTypes="AA">
                                      <p:cBhvr>
                                        <p:cTn id="19" dur="2000" fill="hold"/>
                                        <p:tgtEl>
                                          <p:spTgt spid="48"/>
                                        </p:tgtEl>
                                        <p:attrNameLst>
                                          <p:attrName>ppt_x</p:attrName>
                                          <p:attrName>ppt_y</p:attrName>
                                        </p:attrNameLst>
                                      </p:cBhvr>
                                      <p:rCtr x="-28247" y="12384"/>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1.33533E-6 3.7037E-6 L -0.56259 0.03009 " pathEditMode="relative" rAng="0" ptsTypes="AA">
                                      <p:cBhvr>
                                        <p:cTn id="22" dur="2000" fill="hold"/>
                                        <p:tgtEl>
                                          <p:spTgt spid="49"/>
                                        </p:tgtEl>
                                        <p:attrNameLst>
                                          <p:attrName>ppt_x</p:attrName>
                                          <p:attrName>ppt_y</p:attrName>
                                        </p:attrNameLst>
                                      </p:cBhvr>
                                      <p:rCtr x="-28129" y="1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073400" y="571500"/>
            <a:ext cx="129504" cy="1079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err="1" smtClean="0"/>
              <a:t>SimpliVity</a:t>
            </a:r>
            <a:r>
              <a:rPr lang="en-US" dirty="0" smtClean="0"/>
              <a:t> 2+1 Availability Best Practices</a:t>
            </a:r>
            <a:endParaRPr lang="en-US" dirty="0"/>
          </a:p>
        </p:txBody>
      </p:sp>
      <p:sp>
        <p:nvSpPr>
          <p:cNvPr id="6" name="TextBox 5"/>
          <p:cNvSpPr txBox="1"/>
          <p:nvPr/>
        </p:nvSpPr>
        <p:spPr>
          <a:xfrm>
            <a:off x="329184" y="1559293"/>
            <a:ext cx="11057502"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err="1" smtClean="0"/>
              <a:t>vCenter</a:t>
            </a:r>
            <a:r>
              <a:rPr lang="en-US" sz="1800" dirty="0" smtClean="0"/>
              <a:t> Servers Running in both the Primary Datacenter and Secondary Datacenter Configured in Linked-Mode.</a:t>
            </a:r>
          </a:p>
          <a:p>
            <a:endParaRPr lang="en-US" sz="1800" dirty="0"/>
          </a:p>
          <a:p>
            <a:pPr marL="285750" indent="-285750">
              <a:buFont typeface="Arial" panose="020B0604020202020204" pitchFamily="34" charset="0"/>
              <a:buChar char="•"/>
            </a:pPr>
            <a:r>
              <a:rPr lang="en-US" sz="1800" dirty="0" err="1" smtClean="0"/>
              <a:t>SimpliVity</a:t>
            </a:r>
            <a:r>
              <a:rPr lang="en-US" sz="1800" dirty="0" smtClean="0"/>
              <a:t> Backup Policies Should be Configured to Schedule Backups of Virtual Machines to Both the Primary Datacenter and the Secondary Datacenter.</a:t>
            </a:r>
          </a:p>
          <a:p>
            <a:endParaRPr lang="en-US" sz="1800" dirty="0"/>
          </a:p>
          <a:p>
            <a:pPr marL="285750" indent="-285750">
              <a:buFont typeface="Arial" panose="020B0604020202020204" pitchFamily="34" charset="0"/>
              <a:buChar char="•"/>
            </a:pPr>
            <a:r>
              <a:rPr lang="en-US" sz="1800" dirty="0" smtClean="0"/>
              <a:t>OmniCube Power Supplies Should be Connected to Separate PDUs Serviced by Separate UPS Protected Circuits.</a:t>
            </a:r>
          </a:p>
          <a:p>
            <a:endParaRPr lang="en-US" sz="1800" dirty="0"/>
          </a:p>
          <a:p>
            <a:pPr marL="285750" indent="-285750">
              <a:buFont typeface="Arial" panose="020B0604020202020204" pitchFamily="34" charset="0"/>
              <a:buChar char="•"/>
            </a:pPr>
            <a:r>
              <a:rPr lang="en-US" sz="1800" dirty="0" smtClean="0"/>
              <a:t>Virtual Machine and Management Networks Should be Connected Across Multiple Physical Switches.</a:t>
            </a:r>
          </a:p>
        </p:txBody>
      </p:sp>
    </p:spTree>
    <p:extLst>
      <p:ext uri="{BB962C8B-B14F-4D97-AF65-F5344CB8AC3E}">
        <p14:creationId xmlns:p14="http://schemas.microsoft.com/office/powerpoint/2010/main" val="2499656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SG"/>
          </a:p>
        </p:txBody>
      </p:sp>
      <p:sp>
        <p:nvSpPr>
          <p:cNvPr id="2" name="Title 1"/>
          <p:cNvSpPr>
            <a:spLocks noGrp="1"/>
          </p:cNvSpPr>
          <p:nvPr>
            <p:ph type="ctrTitle"/>
          </p:nvPr>
        </p:nvSpPr>
        <p:spPr>
          <a:xfrm>
            <a:off x="459228" y="4739264"/>
            <a:ext cx="11359131" cy="604041"/>
          </a:xfrm>
        </p:spPr>
        <p:txBody>
          <a:bodyPr/>
          <a:lstStyle/>
          <a:p>
            <a:r>
              <a:rPr lang="en-US" dirty="0" smtClean="0"/>
              <a:t>Thank you</a:t>
            </a:r>
            <a:endParaRPr lang="en-SG" dirty="0"/>
          </a:p>
        </p:txBody>
      </p:sp>
    </p:spTree>
    <p:extLst>
      <p:ext uri="{BB962C8B-B14F-4D97-AF65-F5344CB8AC3E}">
        <p14:creationId xmlns:p14="http://schemas.microsoft.com/office/powerpoint/2010/main" val="335583517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is a Federation?</a:t>
            </a:r>
            <a:br>
              <a:rPr lang="en-SG" dirty="0"/>
            </a:br>
            <a:endParaRPr lang="en-SG" dirty="0"/>
          </a:p>
        </p:txBody>
      </p:sp>
      <p:sp>
        <p:nvSpPr>
          <p:cNvPr id="3" name="Content Placeholder 5"/>
          <p:cNvSpPr txBox="1">
            <a:spLocks/>
          </p:cNvSpPr>
          <p:nvPr/>
        </p:nvSpPr>
        <p:spPr>
          <a:xfrm>
            <a:off x="1813810" y="662419"/>
            <a:ext cx="8209240" cy="5015949"/>
          </a:xfrm>
          <a:prstGeom prst="rect">
            <a:avLst/>
          </a:prstGeom>
        </p:spPr>
        <p:txBody>
          <a:bodyPr/>
          <a:lstStyle>
            <a:lvl1pPr marL="283464" indent="-283464" algn="l" defTabSz="607469" rtl="0" eaLnBrk="1" latinLnBrk="0" hangingPunct="1">
              <a:spcBef>
                <a:spcPct val="20000"/>
              </a:spcBef>
              <a:buFont typeface="+mj-lt"/>
              <a:buAutoNum type="arabicPeriod"/>
              <a:defRPr lang="en-US" sz="1800" kern="1200" baseline="0" dirty="0" smtClean="0">
                <a:solidFill>
                  <a:schemeClr val="tx1"/>
                </a:solidFill>
                <a:latin typeface="+mj-lt"/>
                <a:ea typeface="+mn-ea"/>
                <a:cs typeface="Arial"/>
              </a:defRPr>
            </a:lvl1pPr>
            <a:lvl2pPr marL="749808" indent="-283464" algn="l" defTabSz="607469" rtl="0" eaLnBrk="1" latinLnBrk="0" hangingPunct="1">
              <a:spcBef>
                <a:spcPct val="20000"/>
              </a:spcBef>
              <a:buFont typeface="+mj-lt"/>
              <a:buAutoNum type="alphaUcPeriod"/>
              <a:defRPr lang="en-US" sz="1600" kern="1200" dirty="0" smtClean="0">
                <a:solidFill>
                  <a:schemeClr val="tx1"/>
                </a:solidFill>
                <a:latin typeface="Arial Narrow" panose="020B0606020202030204" pitchFamily="34" charset="0"/>
                <a:ea typeface="+mn-ea"/>
                <a:cs typeface="+mn-cs"/>
              </a:defRPr>
            </a:lvl2pPr>
            <a:lvl3pPr marL="1152144" indent="-228600" algn="l" defTabSz="607469" rtl="0" eaLnBrk="1" latinLnBrk="0" hangingPunct="1">
              <a:spcBef>
                <a:spcPct val="20000"/>
              </a:spcBef>
              <a:buFont typeface="+mj-lt"/>
              <a:buAutoNum type="arabicPeriod"/>
              <a:defRPr lang="en-US" sz="1500" kern="1200" dirty="0" smtClean="0">
                <a:solidFill>
                  <a:schemeClr val="tx1"/>
                </a:solidFill>
                <a:latin typeface="Arial Narrow" panose="020B0606020202030204" pitchFamily="34" charset="0"/>
                <a:ea typeface="+mn-ea"/>
                <a:cs typeface="+mn-cs"/>
              </a:defRPr>
            </a:lvl3pPr>
            <a:lvl4pPr marL="1536192" indent="-219456" algn="l" defTabSz="607469" rtl="0" eaLnBrk="1" latinLnBrk="0" hangingPunct="1">
              <a:spcBef>
                <a:spcPct val="20000"/>
              </a:spcBef>
              <a:buFont typeface="+mj-lt"/>
              <a:buAutoNum type="alphaLcPeriod"/>
              <a:defRPr lang="en-US" sz="1400" kern="1200" baseline="0" dirty="0" smtClean="0">
                <a:solidFill>
                  <a:schemeClr val="tx1"/>
                </a:solidFill>
                <a:latin typeface="Arial Narrow" panose="020B0606020202030204" pitchFamily="34" charset="0"/>
                <a:ea typeface="+mn-ea"/>
                <a:cs typeface="+mn-cs"/>
              </a:defRPr>
            </a:lvl4pPr>
            <a:lvl5pPr marL="1938528" indent="-210312" algn="l" defTabSz="607469" rtl="0" eaLnBrk="1" latinLnBrk="0" hangingPunct="1">
              <a:spcBef>
                <a:spcPct val="20000"/>
              </a:spcBef>
              <a:buFont typeface="+mj-lt"/>
              <a:buAutoNum type="romanLcPeriod"/>
              <a:defRPr lang="en-US" sz="1300" kern="1200" dirty="0" smtClean="0">
                <a:solidFill>
                  <a:schemeClr val="tx1"/>
                </a:solidFill>
                <a:latin typeface="Arial Narrow" panose="020B0606020202030204" pitchFamily="34" charset="0"/>
                <a:ea typeface="+mn-ea"/>
                <a:cs typeface="+mn-cs"/>
              </a:defRPr>
            </a:lvl5pPr>
            <a:lvl6pPr marL="2340864" indent="-256032" algn="l" defTabSz="607469" rtl="0" eaLnBrk="1" latinLnBrk="0" hangingPunct="1">
              <a:spcBef>
                <a:spcPct val="20000"/>
              </a:spcBef>
              <a:buFont typeface="+mj-lt"/>
              <a:buAutoNum type="alphaLcParenR"/>
              <a:defRPr lang="en-US" sz="1300" kern="1200" dirty="0">
                <a:solidFill>
                  <a:schemeClr val="tx1"/>
                </a:solidFill>
                <a:latin typeface="Arial Narrow" panose="020B0606020202030204" pitchFamily="34" charset="0"/>
                <a:ea typeface="+mn-ea"/>
                <a:cs typeface="+mn-cs"/>
              </a:defRPr>
            </a:lvl6pPr>
            <a:lvl7pPr marL="2743200" indent="-237744" algn="l" defTabSz="607469" rtl="0" eaLnBrk="1" latinLnBrk="0" hangingPunct="1">
              <a:spcBef>
                <a:spcPct val="20000"/>
              </a:spcBef>
              <a:buFont typeface="+mj-lt"/>
              <a:buAutoNum type="arabicParenR"/>
              <a:defRPr sz="1300" kern="1200" baseline="0">
                <a:solidFill>
                  <a:schemeClr val="tx1"/>
                </a:solidFill>
                <a:latin typeface="Arial Narrow" panose="020B0606020202030204" pitchFamily="34" charset="0"/>
                <a:ea typeface="+mn-ea"/>
                <a:cs typeface="+mn-cs"/>
              </a:defRPr>
            </a:lvl7pPr>
            <a:lvl8pPr marL="4556021" indent="-303735" algn="l" defTabSz="607469" rtl="0" eaLnBrk="1" latinLnBrk="0" hangingPunct="1">
              <a:spcBef>
                <a:spcPct val="20000"/>
              </a:spcBef>
              <a:buFont typeface="Arial"/>
              <a:buChar char="•"/>
              <a:defRPr sz="2700" kern="1200">
                <a:solidFill>
                  <a:schemeClr val="tx1"/>
                </a:solidFill>
                <a:latin typeface="+mn-lt"/>
                <a:ea typeface="+mn-ea"/>
                <a:cs typeface="+mn-cs"/>
              </a:defRPr>
            </a:lvl8pPr>
            <a:lvl9pPr marL="5163491" indent="-303735" algn="l" defTabSz="607469" rtl="0" eaLnBrk="1" latinLnBrk="0" hangingPunct="1">
              <a:spcBef>
                <a:spcPct val="20000"/>
              </a:spcBef>
              <a:buFont typeface="Arial"/>
              <a:buChar char="•"/>
              <a:defRPr sz="2700" kern="1200">
                <a:solidFill>
                  <a:schemeClr val="tx1"/>
                </a:solidFill>
                <a:latin typeface="+mn-lt"/>
                <a:ea typeface="+mn-ea"/>
                <a:cs typeface="+mn-cs"/>
              </a:defRPr>
            </a:lvl9pPr>
          </a:lstStyle>
          <a:p>
            <a:pPr marL="342043" indent="-342043">
              <a:buFont typeface="Arial" panose="020B0604020202020204" pitchFamily="34" charset="0"/>
              <a:buChar char="•"/>
            </a:pPr>
            <a:r>
              <a:rPr lang="en-SG" dirty="0" smtClean="0"/>
              <a:t>From as small as 1 or 2+0</a:t>
            </a:r>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sz="600" dirty="0" smtClean="0"/>
          </a:p>
          <a:p>
            <a:pPr marL="342043" indent="-342043">
              <a:buFont typeface="Arial" panose="020B0604020202020204" pitchFamily="34" charset="0"/>
              <a:buChar char="•"/>
            </a:pPr>
            <a:r>
              <a:rPr lang="en-SG" dirty="0" smtClean="0"/>
              <a:t>To 4+4</a:t>
            </a:r>
          </a:p>
          <a:p>
            <a:pPr marL="0" indent="0">
              <a:buNone/>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endParaRPr lang="en-SG" dirty="0" smtClean="0"/>
          </a:p>
          <a:p>
            <a:pPr marL="342043" indent="-342043">
              <a:buFont typeface="Arial" panose="020B0604020202020204" pitchFamily="34" charset="0"/>
              <a:buChar char="•"/>
            </a:pPr>
            <a:r>
              <a:rPr lang="en-SG" dirty="0" smtClean="0"/>
              <a:t>And well beyond…</a:t>
            </a:r>
            <a:endParaRPr lang="en-SG" dirty="0"/>
          </a:p>
        </p:txBody>
      </p:sp>
      <p:grpSp>
        <p:nvGrpSpPr>
          <p:cNvPr id="4" name="Group 3"/>
          <p:cNvGrpSpPr/>
          <p:nvPr/>
        </p:nvGrpSpPr>
        <p:grpSpPr>
          <a:xfrm>
            <a:off x="1965826" y="1104580"/>
            <a:ext cx="3834432" cy="839538"/>
            <a:chOff x="425810" y="1151789"/>
            <a:chExt cx="4037304" cy="981094"/>
          </a:xfrm>
        </p:grpSpPr>
        <p:sp>
          <p:nvSpPr>
            <p:cNvPr id="5" name="Rectangle 4"/>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dirty="0">
                  <a:solidFill>
                    <a:schemeClr val="tx1"/>
                  </a:solidFill>
                </a:rPr>
                <a:t>VMware Datacenter (Cluster)</a:t>
              </a:r>
            </a:p>
          </p:txBody>
        </p:sp>
        <p:pic>
          <p:nvPicPr>
            <p:cNvPr id="6" name="Picture 5" descr="SimpliVity Front -White Back.jpg"/>
            <p:cNvPicPr>
              <a:picLocks noChangeAspect="1"/>
            </p:cNvPicPr>
            <p:nvPr/>
          </p:nvPicPr>
          <p:blipFill rotWithShape="1">
            <a:blip r:embed="rId2"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7" name="Picture 6" descr="SimpliVity Front -White Back.jpg"/>
            <p:cNvPicPr>
              <a:picLocks noChangeAspect="1"/>
            </p:cNvPicPr>
            <p:nvPr/>
          </p:nvPicPr>
          <p:blipFill rotWithShape="1">
            <a:blip r:embed="rId2"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sp>
        <p:nvSpPr>
          <p:cNvPr id="8" name="TextBox 7"/>
          <p:cNvSpPr txBox="1"/>
          <p:nvPr/>
        </p:nvSpPr>
        <p:spPr>
          <a:xfrm>
            <a:off x="5863499" y="1187636"/>
            <a:ext cx="430194" cy="644732"/>
          </a:xfrm>
          <a:prstGeom prst="rect">
            <a:avLst/>
          </a:prstGeom>
          <a:noFill/>
        </p:spPr>
        <p:txBody>
          <a:bodyPr wrap="square" rtlCol="0">
            <a:spAutoFit/>
          </a:bodyPr>
          <a:lstStyle/>
          <a:p>
            <a:r>
              <a:rPr lang="en-US" sz="3591" dirty="0"/>
              <a:t>+</a:t>
            </a:r>
          </a:p>
        </p:txBody>
      </p:sp>
      <p:sp>
        <p:nvSpPr>
          <p:cNvPr id="9" name="TextBox 8"/>
          <p:cNvSpPr txBox="1"/>
          <p:nvPr/>
        </p:nvSpPr>
        <p:spPr>
          <a:xfrm>
            <a:off x="6258434" y="1284016"/>
            <a:ext cx="590206" cy="521926"/>
          </a:xfrm>
          <a:prstGeom prst="rect">
            <a:avLst/>
          </a:prstGeom>
          <a:noFill/>
        </p:spPr>
        <p:txBody>
          <a:bodyPr wrap="square" rtlCol="0">
            <a:spAutoFit/>
          </a:bodyPr>
          <a:lstStyle/>
          <a:p>
            <a:r>
              <a:rPr lang="en-US" sz="2793" dirty="0"/>
              <a:t>0</a:t>
            </a:r>
          </a:p>
        </p:txBody>
      </p:sp>
      <p:grpSp>
        <p:nvGrpSpPr>
          <p:cNvPr id="10" name="Group 9"/>
          <p:cNvGrpSpPr/>
          <p:nvPr/>
        </p:nvGrpSpPr>
        <p:grpSpPr>
          <a:xfrm>
            <a:off x="1969327" y="4448020"/>
            <a:ext cx="7153221" cy="1008817"/>
            <a:chOff x="450211" y="4450546"/>
            <a:chExt cx="7170962" cy="1011319"/>
          </a:xfrm>
        </p:grpSpPr>
        <p:grpSp>
          <p:nvGrpSpPr>
            <p:cNvPr id="11" name="Group 10"/>
            <p:cNvGrpSpPr/>
            <p:nvPr/>
          </p:nvGrpSpPr>
          <p:grpSpPr>
            <a:xfrm>
              <a:off x="450211" y="4450546"/>
              <a:ext cx="2027103" cy="992113"/>
              <a:chOff x="425810" y="2673043"/>
              <a:chExt cx="4075739" cy="1617673"/>
            </a:xfrm>
          </p:grpSpPr>
          <p:sp>
            <p:nvSpPr>
              <p:cNvPr id="26" name="Rectangle 25"/>
              <p:cNvSpPr/>
              <p:nvPr/>
            </p:nvSpPr>
            <p:spPr>
              <a:xfrm>
                <a:off x="425810" y="2673043"/>
                <a:ext cx="4075739" cy="1617673"/>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50" dirty="0">
                    <a:solidFill>
                      <a:schemeClr val="tx1"/>
                    </a:solidFill>
                  </a:rPr>
                  <a:t>VMware Datacenter (Cluster)</a:t>
                </a:r>
              </a:p>
            </p:txBody>
          </p:sp>
          <p:pic>
            <p:nvPicPr>
              <p:cNvPr id="27" name="Picture 26"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3" y="3105250"/>
                <a:ext cx="1663613" cy="354355"/>
              </a:xfrm>
              <a:prstGeom prst="rect">
                <a:avLst/>
              </a:prstGeom>
            </p:spPr>
          </p:pic>
          <p:pic>
            <p:nvPicPr>
              <p:cNvPr id="28" name="Picture 27"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105249"/>
                <a:ext cx="1663613" cy="354355"/>
              </a:xfrm>
              <a:prstGeom prst="rect">
                <a:avLst/>
              </a:prstGeom>
            </p:spPr>
          </p:pic>
          <p:pic>
            <p:nvPicPr>
              <p:cNvPr id="29" name="Picture 28"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2" y="3654952"/>
                <a:ext cx="1663613" cy="354355"/>
              </a:xfrm>
              <a:prstGeom prst="rect">
                <a:avLst/>
              </a:prstGeom>
            </p:spPr>
          </p:pic>
          <p:pic>
            <p:nvPicPr>
              <p:cNvPr id="30" name="Picture 29"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626782"/>
                <a:ext cx="1663613" cy="354355"/>
              </a:xfrm>
              <a:prstGeom prst="rect">
                <a:avLst/>
              </a:prstGeom>
            </p:spPr>
          </p:pic>
        </p:grpSp>
        <p:grpSp>
          <p:nvGrpSpPr>
            <p:cNvPr id="12" name="Group 11"/>
            <p:cNvGrpSpPr/>
            <p:nvPr/>
          </p:nvGrpSpPr>
          <p:grpSpPr>
            <a:xfrm>
              <a:off x="3018687" y="4469752"/>
              <a:ext cx="2027103" cy="992113"/>
              <a:chOff x="425810" y="2673043"/>
              <a:chExt cx="4075739" cy="1617673"/>
            </a:xfrm>
          </p:grpSpPr>
          <p:sp>
            <p:nvSpPr>
              <p:cNvPr id="21" name="Rectangle 20"/>
              <p:cNvSpPr/>
              <p:nvPr/>
            </p:nvSpPr>
            <p:spPr>
              <a:xfrm>
                <a:off x="425810" y="2673043"/>
                <a:ext cx="4075739" cy="1617673"/>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50" dirty="0">
                    <a:solidFill>
                      <a:schemeClr val="tx1"/>
                    </a:solidFill>
                  </a:rPr>
                  <a:t>VMware Datacenter (Cluster)</a:t>
                </a:r>
              </a:p>
            </p:txBody>
          </p:sp>
          <p:pic>
            <p:nvPicPr>
              <p:cNvPr id="22" name="Picture 21"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3" y="3105250"/>
                <a:ext cx="1663613" cy="354355"/>
              </a:xfrm>
              <a:prstGeom prst="rect">
                <a:avLst/>
              </a:prstGeom>
            </p:spPr>
          </p:pic>
          <p:pic>
            <p:nvPicPr>
              <p:cNvPr id="23" name="Picture 22"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105249"/>
                <a:ext cx="1663613" cy="354355"/>
              </a:xfrm>
              <a:prstGeom prst="rect">
                <a:avLst/>
              </a:prstGeom>
            </p:spPr>
          </p:pic>
          <p:pic>
            <p:nvPicPr>
              <p:cNvPr id="24" name="Picture 23"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2" y="3654952"/>
                <a:ext cx="1663613" cy="354355"/>
              </a:xfrm>
              <a:prstGeom prst="rect">
                <a:avLst/>
              </a:prstGeom>
            </p:spPr>
          </p:pic>
          <p:pic>
            <p:nvPicPr>
              <p:cNvPr id="25" name="Picture 24"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626782"/>
                <a:ext cx="1663613" cy="354355"/>
              </a:xfrm>
              <a:prstGeom prst="rect">
                <a:avLst/>
              </a:prstGeom>
            </p:spPr>
          </p:pic>
        </p:grpSp>
        <p:sp>
          <p:nvSpPr>
            <p:cNvPr id="13" name="TextBox 12"/>
            <p:cNvSpPr txBox="1"/>
            <p:nvPr/>
          </p:nvSpPr>
          <p:spPr>
            <a:xfrm>
              <a:off x="2588575" y="4658748"/>
              <a:ext cx="279322" cy="523220"/>
            </a:xfrm>
            <a:prstGeom prst="rect">
              <a:avLst/>
            </a:prstGeom>
            <a:noFill/>
          </p:spPr>
          <p:txBody>
            <a:bodyPr wrap="square" rtlCol="0">
              <a:spAutoFit/>
            </a:bodyPr>
            <a:lstStyle/>
            <a:p>
              <a:r>
                <a:rPr lang="en-US" sz="2793" dirty="0"/>
                <a:t>+</a:t>
              </a:r>
            </a:p>
          </p:txBody>
        </p:sp>
        <p:grpSp>
          <p:nvGrpSpPr>
            <p:cNvPr id="14" name="Group 13"/>
            <p:cNvGrpSpPr/>
            <p:nvPr/>
          </p:nvGrpSpPr>
          <p:grpSpPr>
            <a:xfrm>
              <a:off x="5594070" y="4469752"/>
              <a:ext cx="2027103" cy="992113"/>
              <a:chOff x="425810" y="2673043"/>
              <a:chExt cx="4075739" cy="1617673"/>
            </a:xfrm>
          </p:grpSpPr>
          <p:sp>
            <p:nvSpPr>
              <p:cNvPr id="16" name="Rectangle 15"/>
              <p:cNvSpPr/>
              <p:nvPr/>
            </p:nvSpPr>
            <p:spPr>
              <a:xfrm>
                <a:off x="425810" y="2673043"/>
                <a:ext cx="4075739" cy="1617673"/>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50" dirty="0">
                    <a:solidFill>
                      <a:schemeClr val="tx1"/>
                    </a:solidFill>
                  </a:rPr>
                  <a:t>VMware Datacenter (Cluster)</a:t>
                </a:r>
              </a:p>
            </p:txBody>
          </p:sp>
          <p:pic>
            <p:nvPicPr>
              <p:cNvPr id="17" name="Picture 16"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3" y="3105250"/>
                <a:ext cx="1663613" cy="354355"/>
              </a:xfrm>
              <a:prstGeom prst="rect">
                <a:avLst/>
              </a:prstGeom>
            </p:spPr>
          </p:pic>
          <p:pic>
            <p:nvPicPr>
              <p:cNvPr id="18" name="Picture 17"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105249"/>
                <a:ext cx="1663613" cy="354355"/>
              </a:xfrm>
              <a:prstGeom prst="rect">
                <a:avLst/>
              </a:prstGeom>
            </p:spPr>
          </p:pic>
          <p:pic>
            <p:nvPicPr>
              <p:cNvPr id="19" name="Picture 18"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692012" y="3654952"/>
                <a:ext cx="1663613" cy="354355"/>
              </a:xfrm>
              <a:prstGeom prst="rect">
                <a:avLst/>
              </a:prstGeom>
            </p:spPr>
          </p:pic>
          <p:pic>
            <p:nvPicPr>
              <p:cNvPr id="20" name="Picture 19" descr="SimpliVity Front -White Back.jpg"/>
              <p:cNvPicPr>
                <a:picLocks noChangeAspect="1"/>
              </p:cNvPicPr>
              <p:nvPr/>
            </p:nvPicPr>
            <p:blipFill rotWithShape="1">
              <a:blip r:embed="rId3" cstate="print">
                <a:extLst>
                  <a:ext uri="{28A0092B-C50C-407E-A947-70E740481C1C}">
                    <a14:useLocalDpi xmlns:a14="http://schemas.microsoft.com/office/drawing/2010/main" val="0"/>
                  </a:ext>
                </a:extLst>
              </a:blip>
              <a:srcRect l="5056" t="34872" r="5614" b="32052"/>
              <a:stretch/>
            </p:blipFill>
            <p:spPr>
              <a:xfrm>
                <a:off x="2621828" y="3626782"/>
                <a:ext cx="1663613" cy="354355"/>
              </a:xfrm>
              <a:prstGeom prst="rect">
                <a:avLst/>
              </a:prstGeom>
            </p:spPr>
          </p:pic>
        </p:grpSp>
        <p:sp>
          <p:nvSpPr>
            <p:cNvPr id="15" name="TextBox 14"/>
            <p:cNvSpPr txBox="1"/>
            <p:nvPr/>
          </p:nvSpPr>
          <p:spPr>
            <a:xfrm>
              <a:off x="5163958" y="4658748"/>
              <a:ext cx="279322" cy="523220"/>
            </a:xfrm>
            <a:prstGeom prst="rect">
              <a:avLst/>
            </a:prstGeom>
            <a:noFill/>
          </p:spPr>
          <p:txBody>
            <a:bodyPr wrap="square" rtlCol="0">
              <a:spAutoFit/>
            </a:bodyPr>
            <a:lstStyle/>
            <a:p>
              <a:r>
                <a:rPr lang="en-US" sz="2793" dirty="0"/>
                <a:t>+</a:t>
              </a:r>
            </a:p>
          </p:txBody>
        </p:sp>
      </p:grpSp>
      <p:grpSp>
        <p:nvGrpSpPr>
          <p:cNvPr id="31" name="Group 30"/>
          <p:cNvGrpSpPr/>
          <p:nvPr/>
        </p:nvGrpSpPr>
        <p:grpSpPr>
          <a:xfrm>
            <a:off x="1989129" y="5658390"/>
            <a:ext cx="7051606" cy="560344"/>
            <a:chOff x="470060" y="5663919"/>
            <a:chExt cx="7069095" cy="561734"/>
          </a:xfrm>
        </p:grpSpPr>
        <p:grpSp>
          <p:nvGrpSpPr>
            <p:cNvPr id="32" name="Group 31"/>
            <p:cNvGrpSpPr/>
            <p:nvPr/>
          </p:nvGrpSpPr>
          <p:grpSpPr>
            <a:xfrm>
              <a:off x="470060" y="5786202"/>
              <a:ext cx="904060" cy="341002"/>
              <a:chOff x="425810" y="1151789"/>
              <a:chExt cx="4037304" cy="981094"/>
            </a:xfrm>
          </p:grpSpPr>
          <p:sp>
            <p:nvSpPr>
              <p:cNvPr id="58" name="Rectangle 57"/>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59" name="Picture 58"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60" name="Picture 59"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grpSp>
          <p:nvGrpSpPr>
            <p:cNvPr id="33" name="Group 32"/>
            <p:cNvGrpSpPr/>
            <p:nvPr/>
          </p:nvGrpSpPr>
          <p:grpSpPr>
            <a:xfrm>
              <a:off x="1672038" y="5793542"/>
              <a:ext cx="904060" cy="341002"/>
              <a:chOff x="425810" y="1151789"/>
              <a:chExt cx="4037304" cy="981094"/>
            </a:xfrm>
          </p:grpSpPr>
          <p:sp>
            <p:nvSpPr>
              <p:cNvPr id="55" name="Rectangle 54"/>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56" name="Picture 55"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57" name="Picture 56"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grpSp>
          <p:nvGrpSpPr>
            <p:cNvPr id="34" name="Group 33"/>
            <p:cNvGrpSpPr/>
            <p:nvPr/>
          </p:nvGrpSpPr>
          <p:grpSpPr>
            <a:xfrm>
              <a:off x="2915909" y="5795444"/>
              <a:ext cx="904060" cy="341002"/>
              <a:chOff x="425810" y="1151789"/>
              <a:chExt cx="4037304" cy="981094"/>
            </a:xfrm>
          </p:grpSpPr>
          <p:sp>
            <p:nvSpPr>
              <p:cNvPr id="52" name="Rectangle 51"/>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53" name="Picture 52"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54" name="Picture 53"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grpSp>
          <p:nvGrpSpPr>
            <p:cNvPr id="35" name="Group 34"/>
            <p:cNvGrpSpPr/>
            <p:nvPr/>
          </p:nvGrpSpPr>
          <p:grpSpPr>
            <a:xfrm>
              <a:off x="4147717" y="5800427"/>
              <a:ext cx="904060" cy="341002"/>
              <a:chOff x="425810" y="1151789"/>
              <a:chExt cx="4037304" cy="981094"/>
            </a:xfrm>
          </p:grpSpPr>
          <p:sp>
            <p:nvSpPr>
              <p:cNvPr id="49" name="Rectangle 48"/>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50" name="Picture 49"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51" name="Picture 50"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grpSp>
          <p:nvGrpSpPr>
            <p:cNvPr id="36" name="Group 35"/>
            <p:cNvGrpSpPr/>
            <p:nvPr/>
          </p:nvGrpSpPr>
          <p:grpSpPr>
            <a:xfrm>
              <a:off x="5406731" y="5808303"/>
              <a:ext cx="904060" cy="341002"/>
              <a:chOff x="425810" y="1151789"/>
              <a:chExt cx="4037304" cy="981094"/>
            </a:xfrm>
          </p:grpSpPr>
          <p:sp>
            <p:nvSpPr>
              <p:cNvPr id="46" name="Rectangle 45"/>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47" name="Picture 46"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48" name="Picture 47"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grpSp>
          <p:nvGrpSpPr>
            <p:cNvPr id="37" name="Group 36"/>
            <p:cNvGrpSpPr/>
            <p:nvPr/>
          </p:nvGrpSpPr>
          <p:grpSpPr>
            <a:xfrm>
              <a:off x="6635095" y="5800427"/>
              <a:ext cx="904060" cy="341002"/>
              <a:chOff x="425810" y="1151789"/>
              <a:chExt cx="4037304" cy="981094"/>
            </a:xfrm>
          </p:grpSpPr>
          <p:sp>
            <p:nvSpPr>
              <p:cNvPr id="43" name="Rectangle 42"/>
              <p:cNvSpPr/>
              <p:nvPr/>
            </p:nvSpPr>
            <p:spPr>
              <a:xfrm>
                <a:off x="425810" y="1151789"/>
                <a:ext cx="4037304" cy="981094"/>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599" dirty="0">
                    <a:solidFill>
                      <a:schemeClr val="tx1"/>
                    </a:solidFill>
                  </a:rPr>
                  <a:t>VMware Datacenter</a:t>
                </a:r>
              </a:p>
            </p:txBody>
          </p:sp>
          <p:pic>
            <p:nvPicPr>
              <p:cNvPr id="44" name="Picture 43"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692012" y="1583995"/>
                <a:ext cx="1647925" cy="351013"/>
              </a:xfrm>
              <a:prstGeom prst="rect">
                <a:avLst/>
              </a:prstGeom>
            </p:spPr>
          </p:pic>
          <p:pic>
            <p:nvPicPr>
              <p:cNvPr id="45" name="Picture 44" descr="SimpliVity Front -White Back.jpg"/>
              <p:cNvPicPr>
                <a:picLocks noChangeAspect="1"/>
              </p:cNvPicPr>
              <p:nvPr/>
            </p:nvPicPr>
            <p:blipFill rotWithShape="1">
              <a:blip r:embed="rId4" cstate="print">
                <a:extLst>
                  <a:ext uri="{28A0092B-C50C-407E-A947-70E740481C1C}">
                    <a14:useLocalDpi xmlns:a14="http://schemas.microsoft.com/office/drawing/2010/main" val="0"/>
                  </a:ext>
                </a:extLst>
              </a:blip>
              <a:srcRect l="5056" t="34872" r="5614" b="32052"/>
              <a:stretch/>
            </p:blipFill>
            <p:spPr>
              <a:xfrm>
                <a:off x="2621827" y="1583994"/>
                <a:ext cx="1647925" cy="351013"/>
              </a:xfrm>
              <a:prstGeom prst="rect">
                <a:avLst/>
              </a:prstGeom>
            </p:spPr>
          </p:pic>
        </p:grpSp>
        <p:sp>
          <p:nvSpPr>
            <p:cNvPr id="38" name="TextBox 37"/>
            <p:cNvSpPr txBox="1"/>
            <p:nvPr/>
          </p:nvSpPr>
          <p:spPr>
            <a:xfrm>
              <a:off x="1350401" y="5663919"/>
              <a:ext cx="279322" cy="523220"/>
            </a:xfrm>
            <a:prstGeom prst="rect">
              <a:avLst/>
            </a:prstGeom>
            <a:noFill/>
          </p:spPr>
          <p:txBody>
            <a:bodyPr wrap="square" rtlCol="0">
              <a:spAutoFit/>
            </a:bodyPr>
            <a:lstStyle/>
            <a:p>
              <a:r>
                <a:rPr lang="en-US" sz="2793" dirty="0"/>
                <a:t>+</a:t>
              </a:r>
            </a:p>
          </p:txBody>
        </p:sp>
        <p:sp>
          <p:nvSpPr>
            <p:cNvPr id="39" name="TextBox 38"/>
            <p:cNvSpPr txBox="1"/>
            <p:nvPr/>
          </p:nvSpPr>
          <p:spPr>
            <a:xfrm>
              <a:off x="2582656" y="5672551"/>
              <a:ext cx="279322" cy="523220"/>
            </a:xfrm>
            <a:prstGeom prst="rect">
              <a:avLst/>
            </a:prstGeom>
            <a:noFill/>
          </p:spPr>
          <p:txBody>
            <a:bodyPr wrap="square" rtlCol="0">
              <a:spAutoFit/>
            </a:bodyPr>
            <a:lstStyle/>
            <a:p>
              <a:r>
                <a:rPr lang="en-US" sz="2793" dirty="0"/>
                <a:t>+</a:t>
              </a:r>
            </a:p>
          </p:txBody>
        </p:sp>
        <p:sp>
          <p:nvSpPr>
            <p:cNvPr id="40" name="TextBox 39"/>
            <p:cNvSpPr txBox="1"/>
            <p:nvPr/>
          </p:nvSpPr>
          <p:spPr>
            <a:xfrm>
              <a:off x="3803548" y="5695093"/>
              <a:ext cx="279322" cy="523220"/>
            </a:xfrm>
            <a:prstGeom prst="rect">
              <a:avLst/>
            </a:prstGeom>
            <a:noFill/>
          </p:spPr>
          <p:txBody>
            <a:bodyPr wrap="square" rtlCol="0">
              <a:spAutoFit/>
            </a:bodyPr>
            <a:lstStyle/>
            <a:p>
              <a:r>
                <a:rPr lang="en-US" sz="2793" dirty="0"/>
                <a:t>+</a:t>
              </a:r>
            </a:p>
          </p:txBody>
        </p:sp>
        <p:sp>
          <p:nvSpPr>
            <p:cNvPr id="41" name="TextBox 40"/>
            <p:cNvSpPr txBox="1"/>
            <p:nvPr/>
          </p:nvSpPr>
          <p:spPr>
            <a:xfrm>
              <a:off x="5068088" y="5702433"/>
              <a:ext cx="279322" cy="523220"/>
            </a:xfrm>
            <a:prstGeom prst="rect">
              <a:avLst/>
            </a:prstGeom>
            <a:noFill/>
          </p:spPr>
          <p:txBody>
            <a:bodyPr wrap="square" rtlCol="0">
              <a:spAutoFit/>
            </a:bodyPr>
            <a:lstStyle/>
            <a:p>
              <a:r>
                <a:rPr lang="en-US" sz="2793" dirty="0"/>
                <a:t>+</a:t>
              </a:r>
            </a:p>
          </p:txBody>
        </p:sp>
        <p:sp>
          <p:nvSpPr>
            <p:cNvPr id="42" name="TextBox 41"/>
            <p:cNvSpPr txBox="1"/>
            <p:nvPr/>
          </p:nvSpPr>
          <p:spPr>
            <a:xfrm>
              <a:off x="6290889" y="5702433"/>
              <a:ext cx="279322" cy="523220"/>
            </a:xfrm>
            <a:prstGeom prst="rect">
              <a:avLst/>
            </a:prstGeom>
            <a:noFill/>
          </p:spPr>
          <p:txBody>
            <a:bodyPr wrap="square" rtlCol="0">
              <a:spAutoFit/>
            </a:bodyPr>
            <a:lstStyle/>
            <a:p>
              <a:r>
                <a:rPr lang="en-US" sz="2793" dirty="0"/>
                <a:t>+</a:t>
              </a:r>
            </a:p>
          </p:txBody>
        </p:sp>
      </p:grpSp>
      <p:grpSp>
        <p:nvGrpSpPr>
          <p:cNvPr id="61" name="Group 60"/>
          <p:cNvGrpSpPr/>
          <p:nvPr/>
        </p:nvGrpSpPr>
        <p:grpSpPr>
          <a:xfrm>
            <a:off x="6325280" y="1116135"/>
            <a:ext cx="3219185" cy="839538"/>
            <a:chOff x="5260818" y="1048767"/>
            <a:chExt cx="3227169" cy="841620"/>
          </a:xfrm>
        </p:grpSpPr>
        <p:sp>
          <p:nvSpPr>
            <p:cNvPr id="62" name="Rectangle 61"/>
            <p:cNvSpPr/>
            <p:nvPr/>
          </p:nvSpPr>
          <p:spPr>
            <a:xfrm>
              <a:off x="5260818" y="1048767"/>
              <a:ext cx="3227169" cy="841620"/>
            </a:xfrm>
            <a:prstGeom prst="rect">
              <a:avLst/>
            </a:prstGeom>
          </p:spPr>
          <p:style>
            <a:lnRef idx="1">
              <a:schemeClr val="accent1"/>
            </a:lnRef>
            <a:fillRef idx="3">
              <a:schemeClr val="accent1"/>
            </a:fillRef>
            <a:effectRef idx="2">
              <a:schemeClr val="accent1"/>
            </a:effectRef>
            <a:fontRef idx="minor">
              <a:schemeClr val="lt1"/>
            </a:fontRef>
          </p:style>
          <p:txBody>
            <a:bodyPr lIns="0" rtlCol="0" anchor="t" anchorCtr="0"/>
            <a:lstStyle/>
            <a:p>
              <a:pPr algn="ctr"/>
              <a:r>
                <a:rPr lang="en-US" sz="1800" dirty="0">
                  <a:solidFill>
                    <a:schemeClr val="tx1"/>
                  </a:solidFill>
                </a:rPr>
                <a:t>VMware Datacenter</a:t>
              </a:r>
            </a:p>
          </p:txBody>
        </p:sp>
        <p:pic>
          <p:nvPicPr>
            <p:cNvPr id="63" name="Picture 62" descr="SimpliVity Front -White Back.jpg"/>
            <p:cNvPicPr>
              <a:picLocks noChangeAspect="1"/>
            </p:cNvPicPr>
            <p:nvPr/>
          </p:nvPicPr>
          <p:blipFill rotWithShape="1">
            <a:blip r:embed="rId2" cstate="print">
              <a:extLst>
                <a:ext uri="{28A0092B-C50C-407E-A947-70E740481C1C}">
                  <a14:useLocalDpi xmlns:a14="http://schemas.microsoft.com/office/drawing/2010/main" val="0"/>
                </a:ext>
              </a:extLst>
            </a:blip>
            <a:srcRect l="5056" t="34872" r="5614" b="32052"/>
            <a:stretch/>
          </p:blipFill>
          <p:spPr>
            <a:xfrm>
              <a:off x="6157472" y="1455842"/>
              <a:ext cx="1569000" cy="301112"/>
            </a:xfrm>
            <a:prstGeom prst="rect">
              <a:avLst/>
            </a:prstGeom>
          </p:spPr>
        </p:pic>
      </p:grpSp>
      <p:sp>
        <p:nvSpPr>
          <p:cNvPr id="64" name="Content Placeholder 5"/>
          <p:cNvSpPr txBox="1">
            <a:spLocks/>
          </p:cNvSpPr>
          <p:nvPr/>
        </p:nvSpPr>
        <p:spPr>
          <a:xfrm>
            <a:off x="5081058" y="651011"/>
            <a:ext cx="4906160" cy="495061"/>
          </a:xfrm>
          <a:prstGeom prst="rect">
            <a:avLst/>
          </a:prstGeom>
        </p:spPr>
        <p:txBody>
          <a:bodyPr vert="horz" lIns="91214" tIns="45607" rIns="91214" bIns="45607" rtlCol="0">
            <a:normAutofit/>
          </a:bodyPr>
          <a:lstStyle>
            <a:lvl1pPr marL="341313" indent="-341313" algn="l" defTabSz="457200" rtl="0" eaLnBrk="1" latinLnBrk="0" hangingPunct="1">
              <a:spcBef>
                <a:spcPct val="20000"/>
              </a:spcBef>
              <a:buClrTx/>
              <a:buFont typeface="+mj-lt"/>
              <a:buAutoNum type="arabicPeriod"/>
              <a:defRPr sz="2000" kern="1200">
                <a:solidFill>
                  <a:schemeClr val="tx1"/>
                </a:solidFill>
                <a:latin typeface="Arial"/>
                <a:ea typeface="+mn-ea"/>
                <a:cs typeface="Arial"/>
              </a:defRPr>
            </a:lvl1pPr>
            <a:lvl2pPr marL="800100" indent="-342900" algn="l" defTabSz="457200" rtl="0" eaLnBrk="1" latinLnBrk="0" hangingPunct="1">
              <a:spcBef>
                <a:spcPct val="20000"/>
              </a:spcBef>
              <a:buClrTx/>
              <a:buFont typeface="+mj-lt"/>
              <a:buAutoNum type="alphaUcPeriod"/>
              <a:defRPr sz="1800" b="0" i="0" u="none" kern="1200">
                <a:solidFill>
                  <a:schemeClr val="tx1"/>
                </a:solidFill>
                <a:latin typeface="Arial"/>
                <a:ea typeface="+mn-ea"/>
                <a:cs typeface="Arial"/>
              </a:defRPr>
            </a:lvl2pPr>
            <a:lvl3pPr marL="1257300" indent="-342900" algn="l" defTabSz="457200" rtl="0" eaLnBrk="1" latinLnBrk="0" hangingPunct="1">
              <a:spcBef>
                <a:spcPct val="20000"/>
              </a:spcBef>
              <a:buClrTx/>
              <a:buFont typeface="+mj-lt"/>
              <a:buAutoNum type="arabicPeriod"/>
              <a:defRPr sz="1600" kern="1200">
                <a:solidFill>
                  <a:schemeClr val="tx1"/>
                </a:solidFill>
                <a:latin typeface="Arial"/>
                <a:ea typeface="+mn-ea"/>
                <a:cs typeface="Arial"/>
              </a:defRPr>
            </a:lvl3pPr>
            <a:lvl4pPr marL="1714500" indent="-342900" algn="l" defTabSz="457200" rtl="0" eaLnBrk="1" latinLnBrk="0" hangingPunct="1">
              <a:spcBef>
                <a:spcPct val="20000"/>
              </a:spcBef>
              <a:buClrTx/>
              <a:buFont typeface="+mj-lt"/>
              <a:buAutoNum type="alphaLcPeriod"/>
              <a:defRPr sz="1400" kern="1200">
                <a:solidFill>
                  <a:schemeClr val="tx1"/>
                </a:solidFill>
                <a:latin typeface="Arial"/>
                <a:ea typeface="+mn-ea"/>
                <a:cs typeface="Arial"/>
              </a:defRPr>
            </a:lvl4pPr>
            <a:lvl5pPr marL="2057400" indent="-228600" algn="l" defTabSz="457200" rtl="0" eaLnBrk="1" latinLnBrk="0" hangingPunct="1">
              <a:spcBef>
                <a:spcPct val="20000"/>
              </a:spcBef>
              <a:buClrTx/>
              <a:buFont typeface="+mj-lt"/>
              <a:buAutoNum type="arabicPeriod"/>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995" dirty="0"/>
              <a:t>, or 2+1</a:t>
            </a:r>
          </a:p>
        </p:txBody>
      </p:sp>
      <p:grpSp>
        <p:nvGrpSpPr>
          <p:cNvPr id="65" name="Group 64"/>
          <p:cNvGrpSpPr/>
          <p:nvPr/>
        </p:nvGrpSpPr>
        <p:grpSpPr>
          <a:xfrm>
            <a:off x="1965826" y="2525380"/>
            <a:ext cx="8225537" cy="1371398"/>
            <a:chOff x="446700" y="2529331"/>
            <a:chExt cx="8245937" cy="1374799"/>
          </a:xfrm>
        </p:grpSpPr>
        <p:sp>
          <p:nvSpPr>
            <p:cNvPr id="66" name="TextBox 65"/>
            <p:cNvSpPr txBox="1"/>
            <p:nvPr/>
          </p:nvSpPr>
          <p:spPr>
            <a:xfrm>
              <a:off x="4354038" y="2866929"/>
              <a:ext cx="431261" cy="646331"/>
            </a:xfrm>
            <a:prstGeom prst="rect">
              <a:avLst/>
            </a:prstGeom>
            <a:noFill/>
          </p:spPr>
          <p:txBody>
            <a:bodyPr wrap="square" rtlCol="0">
              <a:spAutoFit/>
            </a:bodyPr>
            <a:lstStyle/>
            <a:p>
              <a:r>
                <a:rPr lang="en-US" sz="3591" dirty="0"/>
                <a:t>+</a:t>
              </a:r>
            </a:p>
          </p:txBody>
        </p:sp>
        <p:grpSp>
          <p:nvGrpSpPr>
            <p:cNvPr id="67" name="Group 66"/>
            <p:cNvGrpSpPr/>
            <p:nvPr/>
          </p:nvGrpSpPr>
          <p:grpSpPr>
            <a:xfrm>
              <a:off x="4833006" y="2529331"/>
              <a:ext cx="3859631" cy="1362216"/>
              <a:chOff x="425810" y="2673043"/>
              <a:chExt cx="4075739" cy="1617673"/>
            </a:xfrm>
          </p:grpSpPr>
          <p:sp>
            <p:nvSpPr>
              <p:cNvPr id="74" name="Rectangle 73"/>
              <p:cNvSpPr/>
              <p:nvPr/>
            </p:nvSpPr>
            <p:spPr>
              <a:xfrm>
                <a:off x="425810" y="2673043"/>
                <a:ext cx="4075739" cy="1617673"/>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dirty="0">
                    <a:solidFill>
                      <a:schemeClr val="tx1"/>
                    </a:solidFill>
                  </a:rPr>
                  <a:t>VMware Datacenter (Cluster)</a:t>
                </a:r>
              </a:p>
            </p:txBody>
          </p:sp>
          <p:pic>
            <p:nvPicPr>
              <p:cNvPr id="75" name="Picture 74"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692013" y="3105250"/>
                <a:ext cx="1663613" cy="354355"/>
              </a:xfrm>
              <a:prstGeom prst="rect">
                <a:avLst/>
              </a:prstGeom>
            </p:spPr>
          </p:pic>
          <p:pic>
            <p:nvPicPr>
              <p:cNvPr id="76" name="Picture 75"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2621828" y="3105249"/>
                <a:ext cx="1663613" cy="354355"/>
              </a:xfrm>
              <a:prstGeom prst="rect">
                <a:avLst/>
              </a:prstGeom>
            </p:spPr>
          </p:pic>
          <p:pic>
            <p:nvPicPr>
              <p:cNvPr id="77" name="Picture 76"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692012" y="3654952"/>
                <a:ext cx="1663613" cy="354355"/>
              </a:xfrm>
              <a:prstGeom prst="rect">
                <a:avLst/>
              </a:prstGeom>
            </p:spPr>
          </p:pic>
          <p:pic>
            <p:nvPicPr>
              <p:cNvPr id="78" name="Picture 77"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2621828" y="3626782"/>
                <a:ext cx="1663613" cy="354355"/>
              </a:xfrm>
              <a:prstGeom prst="rect">
                <a:avLst/>
              </a:prstGeom>
            </p:spPr>
          </p:pic>
        </p:grpSp>
        <p:grpSp>
          <p:nvGrpSpPr>
            <p:cNvPr id="68" name="Group 67"/>
            <p:cNvGrpSpPr/>
            <p:nvPr/>
          </p:nvGrpSpPr>
          <p:grpSpPr>
            <a:xfrm>
              <a:off x="446700" y="2541914"/>
              <a:ext cx="3859631" cy="1362216"/>
              <a:chOff x="425810" y="2673043"/>
              <a:chExt cx="4075739" cy="1617673"/>
            </a:xfrm>
          </p:grpSpPr>
          <p:sp>
            <p:nvSpPr>
              <p:cNvPr id="69" name="Rectangle 68"/>
              <p:cNvSpPr/>
              <p:nvPr/>
            </p:nvSpPr>
            <p:spPr>
              <a:xfrm>
                <a:off x="425810" y="2673043"/>
                <a:ext cx="4075739" cy="1617673"/>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dirty="0">
                    <a:solidFill>
                      <a:schemeClr val="tx1"/>
                    </a:solidFill>
                  </a:rPr>
                  <a:t>VMware Datacenter (Cluster)</a:t>
                </a:r>
              </a:p>
            </p:txBody>
          </p:sp>
          <p:pic>
            <p:nvPicPr>
              <p:cNvPr id="70" name="Picture 69"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692013" y="3105250"/>
                <a:ext cx="1663613" cy="354355"/>
              </a:xfrm>
              <a:prstGeom prst="rect">
                <a:avLst/>
              </a:prstGeom>
            </p:spPr>
          </p:pic>
          <p:pic>
            <p:nvPicPr>
              <p:cNvPr id="71" name="Picture 70"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2621828" y="3105249"/>
                <a:ext cx="1663613" cy="354355"/>
              </a:xfrm>
              <a:prstGeom prst="rect">
                <a:avLst/>
              </a:prstGeom>
            </p:spPr>
          </p:pic>
          <p:pic>
            <p:nvPicPr>
              <p:cNvPr id="72" name="Picture 71"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692012" y="3654952"/>
                <a:ext cx="1663613" cy="354355"/>
              </a:xfrm>
              <a:prstGeom prst="rect">
                <a:avLst/>
              </a:prstGeom>
            </p:spPr>
          </p:pic>
          <p:pic>
            <p:nvPicPr>
              <p:cNvPr id="73" name="Picture 72" descr="SimpliVity Front -White Back.jpg"/>
              <p:cNvPicPr>
                <a:picLocks noChangeAspect="1"/>
              </p:cNvPicPr>
              <p:nvPr/>
            </p:nvPicPr>
            <p:blipFill rotWithShape="1">
              <a:blip r:embed="rId5" cstate="print">
                <a:extLst>
                  <a:ext uri="{28A0092B-C50C-407E-A947-70E740481C1C}">
                    <a14:useLocalDpi xmlns:a14="http://schemas.microsoft.com/office/drawing/2010/main" val="0"/>
                  </a:ext>
                </a:extLst>
              </a:blip>
              <a:srcRect l="5056" t="34872" r="5614" b="32052"/>
              <a:stretch/>
            </p:blipFill>
            <p:spPr>
              <a:xfrm>
                <a:off x="2621828" y="3626782"/>
                <a:ext cx="1663613" cy="354355"/>
              </a:xfrm>
              <a:prstGeom prst="rect">
                <a:avLst/>
              </a:prstGeom>
            </p:spPr>
          </p:pic>
        </p:grpSp>
      </p:grpSp>
    </p:spTree>
    <p:extLst>
      <p:ext uri="{BB962C8B-B14F-4D97-AF65-F5344CB8AC3E}">
        <p14:creationId xmlns:p14="http://schemas.microsoft.com/office/powerpoint/2010/main" val="386631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fade">
                                      <p:cBhvr>
                                        <p:cTn id="23" dur="500"/>
                                        <p:tgtEl>
                                          <p:spTgt spid="3">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SG"/>
          </a:p>
        </p:txBody>
      </p:sp>
      <p:sp>
        <p:nvSpPr>
          <p:cNvPr id="7" name="Title 6"/>
          <p:cNvSpPr>
            <a:spLocks noGrp="1"/>
          </p:cNvSpPr>
          <p:nvPr>
            <p:ph type="ctrTitle"/>
          </p:nvPr>
        </p:nvSpPr>
        <p:spPr>
          <a:xfrm>
            <a:off x="790832" y="3843867"/>
            <a:ext cx="7190324" cy="973666"/>
          </a:xfrm>
        </p:spPr>
        <p:txBody>
          <a:bodyPr/>
          <a:lstStyle/>
          <a:p>
            <a:r>
              <a:rPr lang="en-SG" dirty="0"/>
              <a:t>Data IO Path</a:t>
            </a:r>
          </a:p>
        </p:txBody>
      </p:sp>
      <p:sp>
        <p:nvSpPr>
          <p:cNvPr id="8" name="Text Placeholder 7"/>
          <p:cNvSpPr>
            <a:spLocks noGrp="1"/>
          </p:cNvSpPr>
          <p:nvPr>
            <p:ph type="body" sz="quarter" idx="13"/>
          </p:nvPr>
        </p:nvSpPr>
        <p:spPr/>
        <p:txBody>
          <a:bodyPr/>
          <a:lstStyle/>
          <a:p>
            <a:endParaRPr lang="en-SG"/>
          </a:p>
        </p:txBody>
      </p:sp>
      <p:sp>
        <p:nvSpPr>
          <p:cNvPr id="9" name="Text Placeholder 8"/>
          <p:cNvSpPr>
            <a:spLocks noGrp="1"/>
          </p:cNvSpPr>
          <p:nvPr>
            <p:ph type="body" sz="quarter" idx="14"/>
          </p:nvPr>
        </p:nvSpPr>
        <p:spPr/>
        <p:txBody>
          <a:bodyPr/>
          <a:lstStyle/>
          <a:p>
            <a:endParaRPr lang="en-SG"/>
          </a:p>
        </p:txBody>
      </p:sp>
    </p:spTree>
    <p:extLst>
      <p:ext uri="{BB962C8B-B14F-4D97-AF65-F5344CB8AC3E}">
        <p14:creationId xmlns:p14="http://schemas.microsoft.com/office/powerpoint/2010/main" val="41064724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75380" y="1781010"/>
            <a:ext cx="10448719" cy="4176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dirty="0">
              <a:solidFill>
                <a:prstClr val="white"/>
              </a:solidFill>
            </a:endParaRPr>
          </a:p>
        </p:txBody>
      </p:sp>
      <p:cxnSp>
        <p:nvCxnSpPr>
          <p:cNvPr id="33" name="Straight Connector 32"/>
          <p:cNvCxnSpPr/>
          <p:nvPr/>
        </p:nvCxnSpPr>
        <p:spPr>
          <a:xfrm>
            <a:off x="2682363" y="5109261"/>
            <a:ext cx="979674" cy="4001"/>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chor="ctr"/>
          <a:lstStyle/>
          <a:p>
            <a:r>
              <a:rPr lang="en-US" dirty="0" smtClean="0"/>
              <a:t>  </a:t>
            </a:r>
            <a:r>
              <a:rPr lang="en-US" dirty="0" err="1" smtClean="0"/>
              <a:t>OmniStack</a:t>
            </a:r>
            <a:r>
              <a:rPr lang="en-US" dirty="0" smtClean="0"/>
              <a:t> Architecture</a:t>
            </a:r>
            <a:endParaRPr lang="en-US" dirty="0"/>
          </a:p>
        </p:txBody>
      </p:sp>
      <p:sp>
        <p:nvSpPr>
          <p:cNvPr id="11" name="Rectangle 10"/>
          <p:cNvSpPr/>
          <p:nvPr/>
        </p:nvSpPr>
        <p:spPr>
          <a:xfrm>
            <a:off x="1536239" y="1992783"/>
            <a:ext cx="2928442" cy="88013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ESXi Kernel</a:t>
            </a:r>
          </a:p>
        </p:txBody>
      </p:sp>
      <p:sp>
        <p:nvSpPr>
          <p:cNvPr id="12" name="Rectangle 11"/>
          <p:cNvSpPr/>
          <p:nvPr/>
        </p:nvSpPr>
        <p:spPr>
          <a:xfrm>
            <a:off x="8602448" y="1932507"/>
            <a:ext cx="2208023" cy="128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err="1">
                <a:solidFill>
                  <a:sysClr val="windowText" lastClr="000000"/>
                </a:solidFill>
              </a:rPr>
              <a:t>OmniStack</a:t>
            </a:r>
            <a:r>
              <a:rPr lang="en-US" sz="1795" dirty="0">
                <a:solidFill>
                  <a:sysClr val="windowText" lastClr="000000"/>
                </a:solidFill>
              </a:rPr>
              <a:t> Virtual </a:t>
            </a:r>
            <a:r>
              <a:rPr lang="en-US" sz="1795" dirty="0" smtClean="0">
                <a:solidFill>
                  <a:sysClr val="windowText" lastClr="000000"/>
                </a:solidFill>
              </a:rPr>
              <a:t>Controller (OVC)</a:t>
            </a:r>
            <a:endParaRPr lang="en-US" sz="1795" dirty="0">
              <a:solidFill>
                <a:sysClr val="windowText" lastClr="000000"/>
              </a:solidFill>
            </a:endParaRPr>
          </a:p>
          <a:p>
            <a:pPr algn="ctr" defTabSz="912114"/>
            <a:r>
              <a:rPr lang="en-US" sz="1795" dirty="0">
                <a:solidFill>
                  <a:sysClr val="windowText" lastClr="000000"/>
                </a:solidFill>
              </a:rPr>
              <a:t>57-100 GB </a:t>
            </a:r>
            <a:r>
              <a:rPr lang="en-US" sz="1795" dirty="0" err="1">
                <a:solidFill>
                  <a:sysClr val="windowText" lastClr="000000"/>
                </a:solidFill>
              </a:rPr>
              <a:t>vRAM</a:t>
            </a:r>
            <a:endParaRPr lang="en-US" sz="1795" dirty="0">
              <a:solidFill>
                <a:sysClr val="windowText" lastClr="000000"/>
              </a:solidFill>
            </a:endParaRPr>
          </a:p>
          <a:p>
            <a:pPr algn="ctr" defTabSz="912114"/>
            <a:r>
              <a:rPr lang="en-US" sz="1795" dirty="0">
                <a:solidFill>
                  <a:sysClr val="windowText" lastClr="000000"/>
                </a:solidFill>
              </a:rPr>
              <a:t>Read Cache</a:t>
            </a:r>
            <a:endParaRPr lang="en-US" sz="1795" dirty="0">
              <a:solidFill>
                <a:prstClr val="white"/>
              </a:solidFill>
            </a:endParaRPr>
          </a:p>
        </p:txBody>
      </p:sp>
      <p:sp>
        <p:nvSpPr>
          <p:cNvPr id="13" name="Rectangle 12"/>
          <p:cNvSpPr/>
          <p:nvPr/>
        </p:nvSpPr>
        <p:spPr>
          <a:xfrm>
            <a:off x="8326601" y="3545017"/>
            <a:ext cx="2759718" cy="2080315"/>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defTabSz="912114"/>
            <a:r>
              <a:rPr lang="en-US" sz="1795" b="1" dirty="0" err="1">
                <a:solidFill>
                  <a:srgbClr val="1F497D"/>
                </a:solidFill>
              </a:rPr>
              <a:t>OmniStack</a:t>
            </a:r>
            <a:r>
              <a:rPr lang="en-US" sz="1795" b="1" dirty="0">
                <a:solidFill>
                  <a:srgbClr val="1F497D"/>
                </a:solidFill>
              </a:rPr>
              <a:t> Accelerator </a:t>
            </a:r>
            <a:endParaRPr lang="en-US" sz="1795" dirty="0">
              <a:solidFill>
                <a:srgbClr val="1F497D"/>
              </a:solidFill>
            </a:endParaRPr>
          </a:p>
          <a:p>
            <a:pPr defTabSz="912114"/>
            <a:endParaRPr lang="en-US" sz="1795" dirty="0">
              <a:solidFill>
                <a:srgbClr val="1F497D"/>
              </a:solidFill>
            </a:endParaRPr>
          </a:p>
          <a:p>
            <a:pPr defTabSz="912114"/>
            <a:r>
              <a:rPr lang="en-US" sz="1795" dirty="0">
                <a:solidFill>
                  <a:srgbClr val="1F497D"/>
                </a:solidFill>
              </a:rPr>
              <a:t>Write </a:t>
            </a:r>
            <a:r>
              <a:rPr lang="en-US" sz="1795" dirty="0" err="1">
                <a:solidFill>
                  <a:srgbClr val="1F497D"/>
                </a:solidFill>
              </a:rPr>
              <a:t>Ack</a:t>
            </a:r>
            <a:endParaRPr lang="en-US" sz="1795" dirty="0">
              <a:solidFill>
                <a:srgbClr val="1F497D"/>
              </a:solidFill>
            </a:endParaRPr>
          </a:p>
          <a:p>
            <a:pPr defTabSz="912114"/>
            <a:r>
              <a:rPr lang="en-US" sz="1795" dirty="0">
                <a:solidFill>
                  <a:srgbClr val="1F497D"/>
                </a:solidFill>
              </a:rPr>
              <a:t>Inline </a:t>
            </a:r>
            <a:r>
              <a:rPr lang="en-US" sz="1795" dirty="0" err="1">
                <a:solidFill>
                  <a:srgbClr val="1F497D"/>
                </a:solidFill>
              </a:rPr>
              <a:t>Dedup</a:t>
            </a:r>
            <a:r>
              <a:rPr lang="en-US" sz="1795" dirty="0">
                <a:solidFill>
                  <a:srgbClr val="1F497D"/>
                </a:solidFill>
              </a:rPr>
              <a:t> and Compression</a:t>
            </a:r>
          </a:p>
          <a:p>
            <a:pPr defTabSz="912114"/>
            <a:r>
              <a:rPr lang="en-US" sz="1795" dirty="0" err="1">
                <a:solidFill>
                  <a:srgbClr val="1F497D"/>
                </a:solidFill>
              </a:rPr>
              <a:t>Sequentialization</a:t>
            </a:r>
            <a:endParaRPr lang="en-US" sz="1795" dirty="0">
              <a:solidFill>
                <a:srgbClr val="1F497D"/>
              </a:solidFill>
            </a:endParaRPr>
          </a:p>
        </p:txBody>
      </p:sp>
      <p:sp>
        <p:nvSpPr>
          <p:cNvPr id="15" name="Rectangle 14"/>
          <p:cNvSpPr/>
          <p:nvPr/>
        </p:nvSpPr>
        <p:spPr>
          <a:xfrm>
            <a:off x="1002818" y="4385151"/>
            <a:ext cx="1685588" cy="840127"/>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RAID Controller</a:t>
            </a:r>
          </a:p>
        </p:txBody>
      </p:sp>
      <p:sp>
        <p:nvSpPr>
          <p:cNvPr id="16" name="Rounded Rectangle 15"/>
          <p:cNvSpPr/>
          <p:nvPr/>
        </p:nvSpPr>
        <p:spPr>
          <a:xfrm>
            <a:off x="3541874" y="4337137"/>
            <a:ext cx="832127" cy="31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SSD</a:t>
            </a:r>
          </a:p>
        </p:txBody>
      </p:sp>
      <p:sp>
        <p:nvSpPr>
          <p:cNvPr id="17" name="Rounded Rectangle 16"/>
          <p:cNvSpPr/>
          <p:nvPr/>
        </p:nvSpPr>
        <p:spPr>
          <a:xfrm>
            <a:off x="4464681" y="4337137"/>
            <a:ext cx="832127" cy="31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SSD</a:t>
            </a:r>
          </a:p>
        </p:txBody>
      </p:sp>
      <p:sp>
        <p:nvSpPr>
          <p:cNvPr id="18" name="Rounded Rectangle 17"/>
          <p:cNvSpPr/>
          <p:nvPr/>
        </p:nvSpPr>
        <p:spPr>
          <a:xfrm>
            <a:off x="5462163" y="4329135"/>
            <a:ext cx="832127" cy="31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SSD</a:t>
            </a:r>
          </a:p>
        </p:txBody>
      </p:sp>
      <p:sp>
        <p:nvSpPr>
          <p:cNvPr id="19" name="Rounded Rectangle 18"/>
          <p:cNvSpPr/>
          <p:nvPr/>
        </p:nvSpPr>
        <p:spPr>
          <a:xfrm>
            <a:off x="6459645" y="4329135"/>
            <a:ext cx="832127" cy="3120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SSD</a:t>
            </a:r>
          </a:p>
        </p:txBody>
      </p:sp>
      <p:sp>
        <p:nvSpPr>
          <p:cNvPr id="20" name="Flowchart: Magnetic Disk 19"/>
          <p:cNvSpPr/>
          <p:nvPr/>
        </p:nvSpPr>
        <p:spPr>
          <a:xfrm>
            <a:off x="3541874"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1" name="Flowchart: Magnetic Disk 20"/>
          <p:cNvSpPr/>
          <p:nvPr/>
        </p:nvSpPr>
        <p:spPr>
          <a:xfrm>
            <a:off x="3957936"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2" name="Flowchart: Magnetic Disk 21"/>
          <p:cNvSpPr/>
          <p:nvPr/>
        </p:nvSpPr>
        <p:spPr>
          <a:xfrm>
            <a:off x="4373999"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3" name="Flowchart: Magnetic Disk 22"/>
          <p:cNvSpPr/>
          <p:nvPr/>
        </p:nvSpPr>
        <p:spPr>
          <a:xfrm>
            <a:off x="4790062"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4" name="Flowchart: Magnetic Disk 23"/>
          <p:cNvSpPr/>
          <p:nvPr/>
        </p:nvSpPr>
        <p:spPr>
          <a:xfrm>
            <a:off x="5206124"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5" name="Flowchart: Magnetic Disk 24"/>
          <p:cNvSpPr/>
          <p:nvPr/>
        </p:nvSpPr>
        <p:spPr>
          <a:xfrm>
            <a:off x="5622187"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6" name="Flowchart: Magnetic Disk 25"/>
          <p:cNvSpPr/>
          <p:nvPr/>
        </p:nvSpPr>
        <p:spPr>
          <a:xfrm>
            <a:off x="6038250"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7" name="Flowchart: Magnetic Disk 26"/>
          <p:cNvSpPr/>
          <p:nvPr/>
        </p:nvSpPr>
        <p:spPr>
          <a:xfrm>
            <a:off x="6454313" y="4921233"/>
            <a:ext cx="832127" cy="72010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28" name="TextBox 27"/>
          <p:cNvSpPr txBox="1"/>
          <p:nvPr/>
        </p:nvSpPr>
        <p:spPr>
          <a:xfrm>
            <a:off x="3957931" y="5177264"/>
            <a:ext cx="2912441" cy="368418"/>
          </a:xfrm>
          <a:prstGeom prst="rect">
            <a:avLst/>
          </a:prstGeom>
          <a:noFill/>
        </p:spPr>
        <p:txBody>
          <a:bodyPr wrap="square" rtlCol="0">
            <a:spAutoFit/>
          </a:bodyPr>
          <a:lstStyle/>
          <a:p>
            <a:pPr algn="ctr" defTabSz="912114"/>
            <a:r>
              <a:rPr lang="en-US" sz="1795" dirty="0">
                <a:solidFill>
                  <a:prstClr val="black"/>
                </a:solidFill>
              </a:rPr>
              <a:t>RAID </a:t>
            </a:r>
            <a:r>
              <a:rPr lang="en-US" sz="1795" dirty="0" smtClean="0">
                <a:solidFill>
                  <a:prstClr val="black"/>
                </a:solidFill>
              </a:rPr>
              <a:t>6 or 60 </a:t>
            </a:r>
            <a:r>
              <a:rPr lang="en-US" sz="1795" dirty="0">
                <a:solidFill>
                  <a:prstClr val="black"/>
                </a:solidFill>
              </a:rPr>
              <a:t>on HDD</a:t>
            </a:r>
          </a:p>
        </p:txBody>
      </p:sp>
      <p:sp>
        <p:nvSpPr>
          <p:cNvPr id="29" name="Rectangle 28"/>
          <p:cNvSpPr/>
          <p:nvPr/>
        </p:nvSpPr>
        <p:spPr>
          <a:xfrm>
            <a:off x="3429852" y="4181114"/>
            <a:ext cx="3968600" cy="6240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30" name="TextBox 29"/>
          <p:cNvSpPr txBox="1"/>
          <p:nvPr/>
        </p:nvSpPr>
        <p:spPr>
          <a:xfrm>
            <a:off x="4373994" y="3825060"/>
            <a:ext cx="2391330" cy="368418"/>
          </a:xfrm>
          <a:prstGeom prst="rect">
            <a:avLst/>
          </a:prstGeom>
          <a:noFill/>
        </p:spPr>
        <p:txBody>
          <a:bodyPr wrap="square" rtlCol="0">
            <a:spAutoFit/>
          </a:bodyPr>
          <a:lstStyle/>
          <a:p>
            <a:pPr defTabSz="912114"/>
            <a:r>
              <a:rPr lang="en-US" sz="1795" dirty="0">
                <a:solidFill>
                  <a:prstClr val="black"/>
                </a:solidFill>
              </a:rPr>
              <a:t>RAID </a:t>
            </a:r>
            <a:r>
              <a:rPr lang="en-US" sz="1795" dirty="0" smtClean="0">
                <a:solidFill>
                  <a:prstClr val="black"/>
                </a:solidFill>
              </a:rPr>
              <a:t>1 or 5 </a:t>
            </a:r>
            <a:r>
              <a:rPr lang="en-US" sz="1795" dirty="0">
                <a:solidFill>
                  <a:prstClr val="black"/>
                </a:solidFill>
              </a:rPr>
              <a:t>on SSD</a:t>
            </a:r>
          </a:p>
        </p:txBody>
      </p:sp>
      <p:cxnSp>
        <p:nvCxnSpPr>
          <p:cNvPr id="32" name="Straight Connector 31"/>
          <p:cNvCxnSpPr/>
          <p:nvPr/>
        </p:nvCxnSpPr>
        <p:spPr>
          <a:xfrm>
            <a:off x="2688408" y="4641183"/>
            <a:ext cx="741445" cy="800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46017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a:t>
            </a:r>
            <a:r>
              <a:rPr lang="en-US" dirty="0" err="1" smtClean="0"/>
              <a:t>OmniStack</a:t>
            </a:r>
            <a:r>
              <a:rPr lang="en-US" dirty="0" smtClean="0"/>
              <a:t> Architecture Write I/O</a:t>
            </a:r>
            <a:endParaRPr lang="en-US" dirty="0"/>
          </a:p>
        </p:txBody>
      </p:sp>
      <p:grpSp>
        <p:nvGrpSpPr>
          <p:cNvPr id="3" name="Group 2"/>
          <p:cNvGrpSpPr/>
          <p:nvPr/>
        </p:nvGrpSpPr>
        <p:grpSpPr>
          <a:xfrm>
            <a:off x="229196" y="2756388"/>
            <a:ext cx="5586650" cy="2223171"/>
            <a:chOff x="625642" y="1732547"/>
            <a:chExt cx="7855975" cy="4186990"/>
          </a:xfrm>
        </p:grpSpPr>
        <p:sp>
          <p:nvSpPr>
            <p:cNvPr id="10" name="Rectangle 9"/>
            <p:cNvSpPr/>
            <p:nvPr/>
          </p:nvSpPr>
          <p:spPr>
            <a:xfrm>
              <a:off x="625642" y="1732547"/>
              <a:ext cx="7855975" cy="4186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dirty="0">
                <a:solidFill>
                  <a:prstClr val="white"/>
                </a:solidFill>
              </a:endParaRPr>
            </a:p>
          </p:txBody>
        </p:sp>
        <p:cxnSp>
          <p:nvCxnSpPr>
            <p:cNvPr id="33" name="Straight Connector 32"/>
            <p:cNvCxnSpPr/>
            <p:nvPr/>
          </p:nvCxnSpPr>
          <p:spPr>
            <a:xfrm>
              <a:off x="2035341" y="5113421"/>
              <a:ext cx="736578" cy="4011"/>
            </a:xfrm>
            <a:prstGeom prst="line">
              <a:avLst/>
            </a:prstGeom>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55032" y="1989221"/>
              <a:ext cx="2201779" cy="88231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ESXi Kernel</a:t>
              </a:r>
            </a:p>
          </p:txBody>
        </p:sp>
        <p:sp>
          <p:nvSpPr>
            <p:cNvPr id="12" name="Rectangle 11"/>
            <p:cNvSpPr/>
            <p:nvPr/>
          </p:nvSpPr>
          <p:spPr>
            <a:xfrm>
              <a:off x="4908884" y="1989221"/>
              <a:ext cx="3368842" cy="8823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ln w="0"/>
                  <a:solidFill>
                    <a:prstClr val="black"/>
                  </a:solidFill>
                  <a:effectLst>
                    <a:outerShdw blurRad="38100" dist="19050" dir="2700000" algn="tl" rotWithShape="0">
                      <a:prstClr val="black">
                        <a:alpha val="40000"/>
                      </a:prstClr>
                    </a:outerShdw>
                  </a:effectLst>
                </a:rPr>
                <a:t>OVC</a:t>
              </a:r>
            </a:p>
          </p:txBody>
        </p:sp>
        <p:sp>
          <p:nvSpPr>
            <p:cNvPr id="13" name="Rectangle 12"/>
            <p:cNvSpPr/>
            <p:nvPr/>
          </p:nvSpPr>
          <p:spPr>
            <a:xfrm>
              <a:off x="6017149" y="3545305"/>
              <a:ext cx="1828800" cy="208547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b="1" dirty="0">
                  <a:solidFill>
                    <a:srgbClr val="1F497D"/>
                  </a:solidFill>
                </a:rPr>
                <a:t>OA</a:t>
              </a:r>
              <a:endParaRPr lang="en-US" sz="1397" dirty="0">
                <a:solidFill>
                  <a:srgbClr val="1F497D"/>
                </a:solidFill>
              </a:endParaRPr>
            </a:p>
          </p:txBody>
        </p:sp>
        <p:sp>
          <p:nvSpPr>
            <p:cNvPr id="15" name="Rectangle 14"/>
            <p:cNvSpPr/>
            <p:nvPr/>
          </p:nvSpPr>
          <p:spPr>
            <a:xfrm>
              <a:off x="753979" y="4387515"/>
              <a:ext cx="1267326" cy="842211"/>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RAID</a:t>
              </a:r>
            </a:p>
          </p:txBody>
        </p:sp>
        <p:sp>
          <p:nvSpPr>
            <p:cNvPr id="16" name="Rounded Rectangle 15"/>
            <p:cNvSpPr/>
            <p:nvPr/>
          </p:nvSpPr>
          <p:spPr>
            <a:xfrm>
              <a:off x="2662989"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47" dirty="0">
                <a:solidFill>
                  <a:prstClr val="white"/>
                </a:solidFill>
              </a:endParaRPr>
            </a:p>
          </p:txBody>
        </p:sp>
        <p:sp>
          <p:nvSpPr>
            <p:cNvPr id="17" name="Rounded Rectangle 16"/>
            <p:cNvSpPr/>
            <p:nvPr/>
          </p:nvSpPr>
          <p:spPr>
            <a:xfrm>
              <a:off x="3356811"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97" dirty="0">
                <a:solidFill>
                  <a:prstClr val="white"/>
                </a:solidFill>
              </a:endParaRPr>
            </a:p>
          </p:txBody>
        </p:sp>
        <p:sp>
          <p:nvSpPr>
            <p:cNvPr id="18" name="Rounded Rectangle 17"/>
            <p:cNvSpPr/>
            <p:nvPr/>
          </p:nvSpPr>
          <p:spPr>
            <a:xfrm>
              <a:off x="4106778"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19" name="Rounded Rectangle 18"/>
            <p:cNvSpPr/>
            <p:nvPr/>
          </p:nvSpPr>
          <p:spPr>
            <a:xfrm>
              <a:off x="4856745"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20" name="Flowchart: Magnetic Disk 19"/>
            <p:cNvSpPr/>
            <p:nvPr/>
          </p:nvSpPr>
          <p:spPr>
            <a:xfrm>
              <a:off x="2662989"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1" name="Flowchart: Magnetic Disk 20"/>
            <p:cNvSpPr/>
            <p:nvPr/>
          </p:nvSpPr>
          <p:spPr>
            <a:xfrm>
              <a:off x="2975810"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2" name="Flowchart: Magnetic Disk 21"/>
            <p:cNvSpPr/>
            <p:nvPr/>
          </p:nvSpPr>
          <p:spPr>
            <a:xfrm>
              <a:off x="3288631"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3" name="Flowchart: Magnetic Disk 22"/>
            <p:cNvSpPr/>
            <p:nvPr/>
          </p:nvSpPr>
          <p:spPr>
            <a:xfrm>
              <a:off x="3601452"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4" name="Flowchart: Magnetic Disk 23"/>
            <p:cNvSpPr/>
            <p:nvPr/>
          </p:nvSpPr>
          <p:spPr>
            <a:xfrm>
              <a:off x="3914273"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5" name="Flowchart: Magnetic Disk 24"/>
            <p:cNvSpPr/>
            <p:nvPr/>
          </p:nvSpPr>
          <p:spPr>
            <a:xfrm>
              <a:off x="4227094"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6" name="Flowchart: Magnetic Disk 25"/>
            <p:cNvSpPr/>
            <p:nvPr/>
          </p:nvSpPr>
          <p:spPr>
            <a:xfrm>
              <a:off x="4539915"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7" name="Flowchart: Magnetic Disk 26"/>
            <p:cNvSpPr/>
            <p:nvPr/>
          </p:nvSpPr>
          <p:spPr>
            <a:xfrm>
              <a:off x="4852736"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8" name="TextBox 27"/>
            <p:cNvSpPr txBox="1"/>
            <p:nvPr/>
          </p:nvSpPr>
          <p:spPr>
            <a:xfrm>
              <a:off x="2963778" y="5088012"/>
              <a:ext cx="2189747" cy="578215"/>
            </a:xfrm>
            <a:prstGeom prst="rect">
              <a:avLst/>
            </a:prstGeom>
            <a:noFill/>
          </p:spPr>
          <p:txBody>
            <a:bodyPr wrap="square" rtlCol="0">
              <a:spAutoFit/>
            </a:bodyPr>
            <a:lstStyle/>
            <a:p>
              <a:pPr algn="ctr" defTabSz="912114"/>
              <a:r>
                <a:rPr lang="en-US" sz="1397" dirty="0">
                  <a:solidFill>
                    <a:prstClr val="black"/>
                  </a:solidFill>
                </a:rPr>
                <a:t>HDD</a:t>
              </a:r>
            </a:p>
          </p:txBody>
        </p:sp>
        <p:sp>
          <p:nvSpPr>
            <p:cNvPr id="29" name="Rectangle 28"/>
            <p:cNvSpPr/>
            <p:nvPr/>
          </p:nvSpPr>
          <p:spPr>
            <a:xfrm>
              <a:off x="2578768" y="4182979"/>
              <a:ext cx="2983832" cy="6256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cxnSp>
          <p:nvCxnSpPr>
            <p:cNvPr id="32" name="Straight Connector 31"/>
            <p:cNvCxnSpPr/>
            <p:nvPr/>
          </p:nvCxnSpPr>
          <p:spPr>
            <a:xfrm>
              <a:off x="2021305" y="4644189"/>
              <a:ext cx="557463" cy="8022"/>
            </a:xfrm>
            <a:prstGeom prst="line">
              <a:avLst/>
            </a:prstGeom>
          </p:spPr>
          <p:style>
            <a:lnRef idx="2">
              <a:schemeClr val="dk1"/>
            </a:lnRef>
            <a:fillRef idx="0">
              <a:schemeClr val="dk1"/>
            </a:fillRef>
            <a:effectRef idx="1">
              <a:schemeClr val="dk1"/>
            </a:effectRef>
            <a:fontRef idx="minor">
              <a:schemeClr val="tx1"/>
            </a:fontRef>
          </p:style>
        </p:cxnSp>
      </p:grpSp>
      <p:grpSp>
        <p:nvGrpSpPr>
          <p:cNvPr id="55" name="Group 54"/>
          <p:cNvGrpSpPr/>
          <p:nvPr/>
        </p:nvGrpSpPr>
        <p:grpSpPr>
          <a:xfrm>
            <a:off x="6137907" y="2756388"/>
            <a:ext cx="5586650" cy="2223171"/>
            <a:chOff x="625642" y="1732547"/>
            <a:chExt cx="7855975" cy="4186990"/>
          </a:xfrm>
        </p:grpSpPr>
        <p:sp>
          <p:nvSpPr>
            <p:cNvPr id="56" name="Rectangle 55"/>
            <p:cNvSpPr/>
            <p:nvPr/>
          </p:nvSpPr>
          <p:spPr>
            <a:xfrm>
              <a:off x="625642" y="1732547"/>
              <a:ext cx="7855975" cy="4186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dirty="0">
                <a:solidFill>
                  <a:prstClr val="white"/>
                </a:solidFill>
              </a:endParaRPr>
            </a:p>
          </p:txBody>
        </p:sp>
        <p:cxnSp>
          <p:nvCxnSpPr>
            <p:cNvPr id="57" name="Straight Connector 56"/>
            <p:cNvCxnSpPr/>
            <p:nvPr/>
          </p:nvCxnSpPr>
          <p:spPr>
            <a:xfrm>
              <a:off x="2035341" y="5113421"/>
              <a:ext cx="736578" cy="4011"/>
            </a:xfrm>
            <a:prstGeom prst="line">
              <a:avLst/>
            </a:prstGeom>
          </p:spPr>
          <p:style>
            <a:lnRef idx="2">
              <a:schemeClr val="dk1"/>
            </a:lnRef>
            <a:fillRef idx="0">
              <a:schemeClr val="dk1"/>
            </a:fillRef>
            <a:effectRef idx="1">
              <a:schemeClr val="dk1"/>
            </a:effectRef>
            <a:fontRef idx="minor">
              <a:schemeClr val="tx1"/>
            </a:fontRef>
          </p:style>
        </p:cxnSp>
        <p:sp>
          <p:nvSpPr>
            <p:cNvPr id="58" name="Rectangle 57"/>
            <p:cNvSpPr/>
            <p:nvPr/>
          </p:nvSpPr>
          <p:spPr>
            <a:xfrm>
              <a:off x="1155032" y="1989221"/>
              <a:ext cx="2201779" cy="88231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ESXi Kernel</a:t>
              </a:r>
            </a:p>
          </p:txBody>
        </p:sp>
        <p:sp>
          <p:nvSpPr>
            <p:cNvPr id="59" name="Rectangle 58"/>
            <p:cNvSpPr/>
            <p:nvPr/>
          </p:nvSpPr>
          <p:spPr>
            <a:xfrm>
              <a:off x="4908884" y="1989221"/>
              <a:ext cx="3368842" cy="8823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ln w="0"/>
                  <a:solidFill>
                    <a:prstClr val="black"/>
                  </a:solidFill>
                  <a:effectLst>
                    <a:outerShdw blurRad="38100" dist="19050" dir="2700000" algn="tl" rotWithShape="0">
                      <a:prstClr val="black">
                        <a:alpha val="40000"/>
                      </a:prstClr>
                    </a:outerShdw>
                  </a:effectLst>
                </a:rPr>
                <a:t>OVC</a:t>
              </a:r>
            </a:p>
          </p:txBody>
        </p:sp>
        <p:sp>
          <p:nvSpPr>
            <p:cNvPr id="60" name="Rectangle 59"/>
            <p:cNvSpPr/>
            <p:nvPr/>
          </p:nvSpPr>
          <p:spPr>
            <a:xfrm>
              <a:off x="6017149" y="3545305"/>
              <a:ext cx="1828800" cy="208547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b="1" dirty="0">
                  <a:solidFill>
                    <a:srgbClr val="1F497D"/>
                  </a:solidFill>
                </a:rPr>
                <a:t>OA</a:t>
              </a:r>
              <a:endParaRPr lang="en-US" sz="1397" dirty="0">
                <a:solidFill>
                  <a:srgbClr val="1F497D"/>
                </a:solidFill>
              </a:endParaRPr>
            </a:p>
          </p:txBody>
        </p:sp>
        <p:sp>
          <p:nvSpPr>
            <p:cNvPr id="61" name="Rectangle 60"/>
            <p:cNvSpPr/>
            <p:nvPr/>
          </p:nvSpPr>
          <p:spPr>
            <a:xfrm>
              <a:off x="753979" y="4387515"/>
              <a:ext cx="1267326" cy="842211"/>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RAID</a:t>
              </a:r>
            </a:p>
          </p:txBody>
        </p:sp>
        <p:sp>
          <p:nvSpPr>
            <p:cNvPr id="62" name="Rounded Rectangle 61"/>
            <p:cNvSpPr/>
            <p:nvPr/>
          </p:nvSpPr>
          <p:spPr>
            <a:xfrm>
              <a:off x="2662989"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47" dirty="0">
                <a:solidFill>
                  <a:prstClr val="white"/>
                </a:solidFill>
              </a:endParaRPr>
            </a:p>
          </p:txBody>
        </p:sp>
        <p:sp>
          <p:nvSpPr>
            <p:cNvPr id="63" name="Rounded Rectangle 62"/>
            <p:cNvSpPr/>
            <p:nvPr/>
          </p:nvSpPr>
          <p:spPr>
            <a:xfrm>
              <a:off x="3356811"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97" dirty="0">
                <a:solidFill>
                  <a:prstClr val="white"/>
                </a:solidFill>
              </a:endParaRPr>
            </a:p>
          </p:txBody>
        </p:sp>
        <p:sp>
          <p:nvSpPr>
            <p:cNvPr id="64" name="Rounded Rectangle 63"/>
            <p:cNvSpPr/>
            <p:nvPr/>
          </p:nvSpPr>
          <p:spPr>
            <a:xfrm>
              <a:off x="4106778"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65" name="Rounded Rectangle 64"/>
            <p:cNvSpPr/>
            <p:nvPr/>
          </p:nvSpPr>
          <p:spPr>
            <a:xfrm>
              <a:off x="4856745"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66" name="Flowchart: Magnetic Disk 65"/>
            <p:cNvSpPr/>
            <p:nvPr/>
          </p:nvSpPr>
          <p:spPr>
            <a:xfrm>
              <a:off x="2662989"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7" name="Flowchart: Magnetic Disk 66"/>
            <p:cNvSpPr/>
            <p:nvPr/>
          </p:nvSpPr>
          <p:spPr>
            <a:xfrm>
              <a:off x="2975810"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8" name="Flowchart: Magnetic Disk 67"/>
            <p:cNvSpPr/>
            <p:nvPr/>
          </p:nvSpPr>
          <p:spPr>
            <a:xfrm>
              <a:off x="3288631"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9" name="Flowchart: Magnetic Disk 68"/>
            <p:cNvSpPr/>
            <p:nvPr/>
          </p:nvSpPr>
          <p:spPr>
            <a:xfrm>
              <a:off x="3601452"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0" name="Flowchart: Magnetic Disk 69"/>
            <p:cNvSpPr/>
            <p:nvPr/>
          </p:nvSpPr>
          <p:spPr>
            <a:xfrm>
              <a:off x="3914273"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1" name="Flowchart: Magnetic Disk 70"/>
            <p:cNvSpPr/>
            <p:nvPr/>
          </p:nvSpPr>
          <p:spPr>
            <a:xfrm>
              <a:off x="4227094"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2" name="Flowchart: Magnetic Disk 71"/>
            <p:cNvSpPr/>
            <p:nvPr/>
          </p:nvSpPr>
          <p:spPr>
            <a:xfrm>
              <a:off x="4539915"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3" name="Flowchart: Magnetic Disk 72"/>
            <p:cNvSpPr/>
            <p:nvPr/>
          </p:nvSpPr>
          <p:spPr>
            <a:xfrm>
              <a:off x="4852736"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4" name="TextBox 73"/>
            <p:cNvSpPr txBox="1"/>
            <p:nvPr/>
          </p:nvSpPr>
          <p:spPr>
            <a:xfrm>
              <a:off x="2963778" y="5088012"/>
              <a:ext cx="2189747" cy="578215"/>
            </a:xfrm>
            <a:prstGeom prst="rect">
              <a:avLst/>
            </a:prstGeom>
            <a:noFill/>
          </p:spPr>
          <p:txBody>
            <a:bodyPr wrap="square" rtlCol="0">
              <a:spAutoFit/>
            </a:bodyPr>
            <a:lstStyle/>
            <a:p>
              <a:pPr algn="ctr" defTabSz="912114"/>
              <a:r>
                <a:rPr lang="en-US" sz="1397" dirty="0">
                  <a:solidFill>
                    <a:prstClr val="black"/>
                  </a:solidFill>
                </a:rPr>
                <a:t>HDD</a:t>
              </a:r>
            </a:p>
          </p:txBody>
        </p:sp>
        <p:sp>
          <p:nvSpPr>
            <p:cNvPr id="75" name="Rectangle 74"/>
            <p:cNvSpPr/>
            <p:nvPr/>
          </p:nvSpPr>
          <p:spPr>
            <a:xfrm>
              <a:off x="2578768" y="4182979"/>
              <a:ext cx="2983832" cy="6256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cxnSp>
          <p:nvCxnSpPr>
            <p:cNvPr id="76" name="Straight Connector 75"/>
            <p:cNvCxnSpPr/>
            <p:nvPr/>
          </p:nvCxnSpPr>
          <p:spPr>
            <a:xfrm>
              <a:off x="2021305" y="4644189"/>
              <a:ext cx="557463" cy="8022"/>
            </a:xfrm>
            <a:prstGeom prst="line">
              <a:avLst/>
            </a:prstGeom>
          </p:spPr>
          <p:style>
            <a:lnRef idx="2">
              <a:schemeClr val="dk1"/>
            </a:lnRef>
            <a:fillRef idx="0">
              <a:schemeClr val="dk1"/>
            </a:fillRef>
            <a:effectRef idx="1">
              <a:schemeClr val="dk1"/>
            </a:effectRef>
            <a:fontRef idx="minor">
              <a:schemeClr val="tx1"/>
            </a:fontRef>
          </p:style>
        </p:cxnSp>
      </p:grpSp>
      <p:grpSp>
        <p:nvGrpSpPr>
          <p:cNvPr id="79" name="Group 78"/>
          <p:cNvGrpSpPr/>
          <p:nvPr/>
        </p:nvGrpSpPr>
        <p:grpSpPr>
          <a:xfrm>
            <a:off x="1419910" y="1274275"/>
            <a:ext cx="2987495" cy="1617206"/>
            <a:chOff x="1067573" y="1268928"/>
            <a:chExt cx="2246178" cy="1621214"/>
          </a:xfrm>
        </p:grpSpPr>
        <p:cxnSp>
          <p:nvCxnSpPr>
            <p:cNvPr id="6" name="Straight Arrow Connector 5"/>
            <p:cNvCxnSpPr/>
            <p:nvPr/>
          </p:nvCxnSpPr>
          <p:spPr>
            <a:xfrm>
              <a:off x="1067573" y="1840208"/>
              <a:ext cx="0" cy="1049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763406" y="1268928"/>
              <a:ext cx="1550345" cy="276999"/>
            </a:xfrm>
            <a:prstGeom prst="rect">
              <a:avLst/>
            </a:prstGeom>
            <a:noFill/>
          </p:spPr>
          <p:txBody>
            <a:bodyPr wrap="square" rtlCol="0">
              <a:spAutoFit/>
            </a:bodyPr>
            <a:lstStyle/>
            <a:p>
              <a:pPr defTabSz="912114"/>
              <a:r>
                <a:rPr lang="en-US" sz="1197" dirty="0">
                  <a:solidFill>
                    <a:prstClr val="black"/>
                  </a:solidFill>
                </a:rPr>
                <a:t>1. VM Writes a Block</a:t>
              </a:r>
            </a:p>
          </p:txBody>
        </p:sp>
      </p:grpSp>
      <p:grpSp>
        <p:nvGrpSpPr>
          <p:cNvPr id="111" name="Group 110"/>
          <p:cNvGrpSpPr/>
          <p:nvPr/>
        </p:nvGrpSpPr>
        <p:grpSpPr>
          <a:xfrm>
            <a:off x="2345393" y="2032197"/>
            <a:ext cx="8431352" cy="1678194"/>
            <a:chOff x="1763403" y="2028733"/>
            <a:chExt cx="6339197" cy="1682356"/>
          </a:xfrm>
        </p:grpSpPr>
        <p:sp>
          <p:nvSpPr>
            <p:cNvPr id="107" name="TextBox 106"/>
            <p:cNvSpPr txBox="1"/>
            <p:nvPr/>
          </p:nvSpPr>
          <p:spPr>
            <a:xfrm>
              <a:off x="1763403" y="2028733"/>
              <a:ext cx="2920058" cy="276999"/>
            </a:xfrm>
            <a:prstGeom prst="rect">
              <a:avLst/>
            </a:prstGeom>
            <a:noFill/>
          </p:spPr>
          <p:txBody>
            <a:bodyPr wrap="square" rtlCol="0">
              <a:spAutoFit/>
            </a:bodyPr>
            <a:lstStyle/>
            <a:p>
              <a:pPr defTabSz="912114"/>
              <a:r>
                <a:rPr lang="en-US" sz="1197" dirty="0">
                  <a:solidFill>
                    <a:prstClr val="black"/>
                  </a:solidFill>
                </a:rPr>
                <a:t>4. I/O is acknowledged and persisted on OA</a:t>
              </a:r>
            </a:p>
          </p:txBody>
        </p:sp>
        <p:cxnSp>
          <p:nvCxnSpPr>
            <p:cNvPr id="109" name="Straight Arrow Connector 108"/>
            <p:cNvCxnSpPr/>
            <p:nvPr/>
          </p:nvCxnSpPr>
          <p:spPr>
            <a:xfrm flipV="1">
              <a:off x="3848100" y="3360988"/>
              <a:ext cx="0" cy="350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p:cNvCxnSpPr/>
            <p:nvPr/>
          </p:nvCxnSpPr>
          <p:spPr>
            <a:xfrm flipV="1">
              <a:off x="8102600" y="3360987"/>
              <a:ext cx="0" cy="350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125" name="Group 124"/>
          <p:cNvGrpSpPr/>
          <p:nvPr/>
        </p:nvGrpSpPr>
        <p:grpSpPr>
          <a:xfrm>
            <a:off x="1618131" y="1255657"/>
            <a:ext cx="7748265" cy="2462269"/>
            <a:chOff x="1216604" y="1250267"/>
            <a:chExt cx="5825611" cy="2468376"/>
          </a:xfrm>
        </p:grpSpPr>
        <p:sp>
          <p:nvSpPr>
            <p:cNvPr id="112" name="TextBox 111"/>
            <p:cNvSpPr txBox="1"/>
            <p:nvPr/>
          </p:nvSpPr>
          <p:spPr>
            <a:xfrm>
              <a:off x="4782142" y="1250267"/>
              <a:ext cx="2260073" cy="276999"/>
            </a:xfrm>
            <a:prstGeom prst="rect">
              <a:avLst/>
            </a:prstGeom>
            <a:noFill/>
            <a:ln>
              <a:solidFill>
                <a:schemeClr val="bg1"/>
              </a:solidFill>
            </a:ln>
          </p:spPr>
          <p:txBody>
            <a:bodyPr wrap="square" rtlCol="0">
              <a:spAutoFit/>
            </a:bodyPr>
            <a:lstStyle/>
            <a:p>
              <a:pPr defTabSz="912114"/>
              <a:r>
                <a:rPr lang="en-US" sz="1197" dirty="0">
                  <a:solidFill>
                    <a:prstClr val="black"/>
                  </a:solidFill>
                </a:rPr>
                <a:t>5. I/O is acknowledged to VM</a:t>
              </a:r>
            </a:p>
          </p:txBody>
        </p:sp>
        <p:grpSp>
          <p:nvGrpSpPr>
            <p:cNvPr id="116" name="Group 115"/>
            <p:cNvGrpSpPr/>
            <p:nvPr/>
          </p:nvGrpSpPr>
          <p:grpSpPr>
            <a:xfrm flipH="1">
              <a:off x="4208328" y="3364849"/>
              <a:ext cx="2778572" cy="353794"/>
              <a:chOff x="4438473" y="1950969"/>
              <a:chExt cx="3200400" cy="453775"/>
            </a:xfrm>
          </p:grpSpPr>
          <p:cxnSp>
            <p:nvCxnSpPr>
              <p:cNvPr id="113" name="Straight Connector 112"/>
              <p:cNvCxnSpPr/>
              <p:nvPr/>
            </p:nvCxnSpPr>
            <p:spPr>
              <a:xfrm>
                <a:off x="4438473" y="1950969"/>
                <a:ext cx="0" cy="4537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4" name="Straight Connector 113"/>
              <p:cNvCxnSpPr/>
              <p:nvPr/>
            </p:nvCxnSpPr>
            <p:spPr>
              <a:xfrm>
                <a:off x="4438473" y="2387248"/>
                <a:ext cx="32004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5" name="Straight Arrow Connector 114"/>
              <p:cNvCxnSpPr/>
              <p:nvPr/>
            </p:nvCxnSpPr>
            <p:spPr>
              <a:xfrm flipV="1">
                <a:off x="7638873" y="1950970"/>
                <a:ext cx="0" cy="45377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cxnSp>
          <p:nvCxnSpPr>
            <p:cNvPr id="119" name="Straight Arrow Connector 118"/>
            <p:cNvCxnSpPr/>
            <p:nvPr/>
          </p:nvCxnSpPr>
          <p:spPr>
            <a:xfrm flipV="1">
              <a:off x="1216604" y="1995055"/>
              <a:ext cx="0" cy="896288"/>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1" name="Straight Arrow Connector 120"/>
            <p:cNvCxnSpPr/>
            <p:nvPr/>
          </p:nvCxnSpPr>
          <p:spPr>
            <a:xfrm flipH="1">
              <a:off x="1621796" y="3228975"/>
              <a:ext cx="84065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grpSp>
        <p:nvGrpSpPr>
          <p:cNvPr id="130" name="Group 129"/>
          <p:cNvGrpSpPr/>
          <p:nvPr/>
        </p:nvGrpSpPr>
        <p:grpSpPr>
          <a:xfrm>
            <a:off x="4214857" y="1509033"/>
            <a:ext cx="6255662" cy="2611799"/>
            <a:chOff x="3168978" y="1504264"/>
            <a:chExt cx="4703383" cy="2618277"/>
          </a:xfrm>
        </p:grpSpPr>
        <p:sp>
          <p:nvSpPr>
            <p:cNvPr id="127" name="TextBox 126"/>
            <p:cNvSpPr txBox="1"/>
            <p:nvPr/>
          </p:nvSpPr>
          <p:spPr>
            <a:xfrm>
              <a:off x="4782142" y="1504264"/>
              <a:ext cx="3089842" cy="276999"/>
            </a:xfrm>
            <a:prstGeom prst="rect">
              <a:avLst/>
            </a:prstGeom>
            <a:noFill/>
          </p:spPr>
          <p:txBody>
            <a:bodyPr wrap="square" rtlCol="0">
              <a:spAutoFit/>
            </a:bodyPr>
            <a:lstStyle/>
            <a:p>
              <a:pPr defTabSz="912114"/>
              <a:r>
                <a:rPr lang="en-US" sz="1197" dirty="0">
                  <a:solidFill>
                    <a:prstClr val="black"/>
                  </a:solidFill>
                </a:rPr>
                <a:t>6. I/O is </a:t>
              </a:r>
              <a:r>
                <a:rPr lang="en-US" sz="1197" dirty="0" err="1">
                  <a:solidFill>
                    <a:prstClr val="black"/>
                  </a:solidFill>
                </a:rPr>
                <a:t>deduplicated</a:t>
              </a:r>
              <a:r>
                <a:rPr lang="en-US" sz="1197" dirty="0">
                  <a:solidFill>
                    <a:prstClr val="black"/>
                  </a:solidFill>
                </a:rPr>
                <a:t>, If not unique complete.</a:t>
              </a:r>
            </a:p>
          </p:txBody>
        </p:sp>
        <p:sp>
          <p:nvSpPr>
            <p:cNvPr id="128" name="TextBox 127"/>
            <p:cNvSpPr txBox="1"/>
            <p:nvPr/>
          </p:nvSpPr>
          <p:spPr>
            <a:xfrm>
              <a:off x="3168978" y="3814764"/>
              <a:ext cx="266700" cy="307777"/>
            </a:xfrm>
            <a:prstGeom prst="rect">
              <a:avLst/>
            </a:prstGeom>
            <a:noFill/>
          </p:spPr>
          <p:txBody>
            <a:bodyPr wrap="square" rtlCol="0">
              <a:spAutoFit/>
            </a:bodyPr>
            <a:lstStyle/>
            <a:p>
              <a:pPr defTabSz="912114"/>
              <a:r>
                <a:rPr lang="en-US" sz="1397" dirty="0">
                  <a:solidFill>
                    <a:srgbClr val="FF0000"/>
                  </a:solidFill>
                </a:rPr>
                <a:t>6</a:t>
              </a:r>
            </a:p>
          </p:txBody>
        </p:sp>
        <p:sp>
          <p:nvSpPr>
            <p:cNvPr id="129" name="TextBox 128"/>
            <p:cNvSpPr txBox="1"/>
            <p:nvPr/>
          </p:nvSpPr>
          <p:spPr>
            <a:xfrm>
              <a:off x="7605661" y="3814764"/>
              <a:ext cx="266700" cy="307777"/>
            </a:xfrm>
            <a:prstGeom prst="rect">
              <a:avLst/>
            </a:prstGeom>
            <a:noFill/>
          </p:spPr>
          <p:txBody>
            <a:bodyPr wrap="square" rtlCol="0">
              <a:spAutoFit/>
            </a:bodyPr>
            <a:lstStyle/>
            <a:p>
              <a:pPr defTabSz="912114"/>
              <a:r>
                <a:rPr lang="en-US" sz="1397" dirty="0">
                  <a:solidFill>
                    <a:srgbClr val="FF0000"/>
                  </a:solidFill>
                </a:rPr>
                <a:t>6</a:t>
              </a:r>
            </a:p>
          </p:txBody>
        </p:sp>
      </p:grpSp>
      <p:grpSp>
        <p:nvGrpSpPr>
          <p:cNvPr id="134" name="Group 133"/>
          <p:cNvGrpSpPr/>
          <p:nvPr/>
        </p:nvGrpSpPr>
        <p:grpSpPr>
          <a:xfrm>
            <a:off x="4569577" y="1783733"/>
            <a:ext cx="6288826" cy="2337092"/>
            <a:chOff x="3435678" y="1779653"/>
            <a:chExt cx="4728317" cy="2342888"/>
          </a:xfrm>
        </p:grpSpPr>
        <p:sp>
          <p:nvSpPr>
            <p:cNvPr id="131" name="TextBox 130"/>
            <p:cNvSpPr txBox="1"/>
            <p:nvPr/>
          </p:nvSpPr>
          <p:spPr>
            <a:xfrm>
              <a:off x="4788231" y="1779653"/>
              <a:ext cx="3375764" cy="276999"/>
            </a:xfrm>
            <a:prstGeom prst="rect">
              <a:avLst/>
            </a:prstGeom>
            <a:noFill/>
          </p:spPr>
          <p:txBody>
            <a:bodyPr wrap="square" rtlCol="0">
              <a:spAutoFit/>
            </a:bodyPr>
            <a:lstStyle/>
            <a:p>
              <a:pPr defTabSz="912114"/>
              <a:r>
                <a:rPr lang="en-US" sz="1197" dirty="0">
                  <a:solidFill>
                    <a:prstClr val="black"/>
                  </a:solidFill>
                </a:rPr>
                <a:t>7. If I/O is unique, I/O is compressed and serialized. </a:t>
              </a:r>
            </a:p>
          </p:txBody>
        </p:sp>
        <p:sp>
          <p:nvSpPr>
            <p:cNvPr id="132" name="TextBox 131"/>
            <p:cNvSpPr txBox="1"/>
            <p:nvPr/>
          </p:nvSpPr>
          <p:spPr>
            <a:xfrm>
              <a:off x="3435678" y="3814764"/>
              <a:ext cx="266700" cy="307777"/>
            </a:xfrm>
            <a:prstGeom prst="rect">
              <a:avLst/>
            </a:prstGeom>
            <a:noFill/>
          </p:spPr>
          <p:txBody>
            <a:bodyPr wrap="square" rtlCol="0">
              <a:spAutoFit/>
            </a:bodyPr>
            <a:lstStyle/>
            <a:p>
              <a:pPr defTabSz="912114"/>
              <a:r>
                <a:rPr lang="en-US" sz="1397" dirty="0">
                  <a:solidFill>
                    <a:srgbClr val="FF0000"/>
                  </a:solidFill>
                </a:rPr>
                <a:t>7</a:t>
              </a:r>
            </a:p>
          </p:txBody>
        </p:sp>
        <p:sp>
          <p:nvSpPr>
            <p:cNvPr id="133" name="TextBox 132"/>
            <p:cNvSpPr txBox="1"/>
            <p:nvPr/>
          </p:nvSpPr>
          <p:spPr>
            <a:xfrm>
              <a:off x="7885605" y="3814764"/>
              <a:ext cx="266700" cy="307777"/>
            </a:xfrm>
            <a:prstGeom prst="rect">
              <a:avLst/>
            </a:prstGeom>
            <a:noFill/>
          </p:spPr>
          <p:txBody>
            <a:bodyPr wrap="square" rtlCol="0">
              <a:spAutoFit/>
            </a:bodyPr>
            <a:lstStyle/>
            <a:p>
              <a:pPr defTabSz="912114"/>
              <a:r>
                <a:rPr lang="en-US" sz="1397" dirty="0">
                  <a:solidFill>
                    <a:srgbClr val="FF0000"/>
                  </a:solidFill>
                </a:rPr>
                <a:t>7</a:t>
              </a:r>
            </a:p>
          </p:txBody>
        </p:sp>
      </p:grpSp>
      <p:grpSp>
        <p:nvGrpSpPr>
          <p:cNvPr id="145" name="Group 144"/>
          <p:cNvGrpSpPr/>
          <p:nvPr/>
        </p:nvGrpSpPr>
        <p:grpSpPr>
          <a:xfrm>
            <a:off x="3677186" y="2046484"/>
            <a:ext cx="7181211" cy="2600474"/>
            <a:chOff x="2764729" y="2043048"/>
            <a:chExt cx="5399266" cy="2606923"/>
          </a:xfrm>
        </p:grpSpPr>
        <p:cxnSp>
          <p:nvCxnSpPr>
            <p:cNvPr id="137" name="Straight Connector 136"/>
            <p:cNvCxnSpPr/>
            <p:nvPr/>
          </p:nvCxnSpPr>
          <p:spPr>
            <a:xfrm flipH="1">
              <a:off x="7353300" y="3360989"/>
              <a:ext cx="19050" cy="1285121"/>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Arrow Connector 138"/>
            <p:cNvCxnSpPr>
              <a:endCxn id="73" idx="4"/>
            </p:cNvCxnSpPr>
            <p:nvPr/>
          </p:nvCxnSpPr>
          <p:spPr>
            <a:xfrm flipH="1">
              <a:off x="7209472" y="4646110"/>
              <a:ext cx="1438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flipH="1">
              <a:off x="2908557" y="3364850"/>
              <a:ext cx="19050" cy="1285121"/>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Arrow Connector 142"/>
            <p:cNvCxnSpPr/>
            <p:nvPr/>
          </p:nvCxnSpPr>
          <p:spPr>
            <a:xfrm flipH="1">
              <a:off x="2764729" y="4649971"/>
              <a:ext cx="1438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4788231" y="2043048"/>
              <a:ext cx="3375764" cy="276999"/>
            </a:xfrm>
            <a:prstGeom prst="rect">
              <a:avLst/>
            </a:prstGeom>
            <a:noFill/>
          </p:spPr>
          <p:txBody>
            <a:bodyPr wrap="square" rtlCol="0">
              <a:spAutoFit/>
            </a:bodyPr>
            <a:lstStyle/>
            <a:p>
              <a:pPr defTabSz="912114"/>
              <a:r>
                <a:rPr lang="en-US" sz="1197" dirty="0">
                  <a:solidFill>
                    <a:prstClr val="black"/>
                  </a:solidFill>
                </a:rPr>
                <a:t>8. I/O is </a:t>
              </a:r>
              <a:r>
                <a:rPr lang="en-US" sz="1197" dirty="0" err="1">
                  <a:solidFill>
                    <a:prstClr val="black"/>
                  </a:solidFill>
                </a:rPr>
                <a:t>destaged</a:t>
              </a:r>
              <a:r>
                <a:rPr lang="en-US" sz="1197" dirty="0">
                  <a:solidFill>
                    <a:prstClr val="black"/>
                  </a:solidFill>
                </a:rPr>
                <a:t> to HDD pool on each node. </a:t>
              </a:r>
            </a:p>
          </p:txBody>
        </p:sp>
      </p:grpSp>
      <p:sp>
        <p:nvSpPr>
          <p:cNvPr id="146" name="TextBox 145"/>
          <p:cNvSpPr txBox="1"/>
          <p:nvPr/>
        </p:nvSpPr>
        <p:spPr>
          <a:xfrm>
            <a:off x="229194" y="5061936"/>
            <a:ext cx="5586650" cy="368418"/>
          </a:xfrm>
          <a:prstGeom prst="rect">
            <a:avLst/>
          </a:prstGeom>
          <a:noFill/>
        </p:spPr>
        <p:txBody>
          <a:bodyPr wrap="square" rtlCol="0">
            <a:spAutoFit/>
          </a:bodyPr>
          <a:lstStyle/>
          <a:p>
            <a:pPr algn="ctr" defTabSz="912114"/>
            <a:r>
              <a:rPr lang="en-US" sz="1795" dirty="0">
                <a:solidFill>
                  <a:prstClr val="black"/>
                </a:solidFill>
              </a:rPr>
              <a:t>Primary </a:t>
            </a:r>
            <a:r>
              <a:rPr lang="en-US" sz="1795" dirty="0" err="1" smtClean="0">
                <a:solidFill>
                  <a:prstClr val="black"/>
                </a:solidFill>
              </a:rPr>
              <a:t>OmniStack</a:t>
            </a:r>
            <a:endParaRPr lang="en-US" sz="1795" dirty="0">
              <a:solidFill>
                <a:prstClr val="black"/>
              </a:solidFill>
            </a:endParaRPr>
          </a:p>
        </p:txBody>
      </p:sp>
      <p:sp>
        <p:nvSpPr>
          <p:cNvPr id="147" name="TextBox 146"/>
          <p:cNvSpPr txBox="1"/>
          <p:nvPr/>
        </p:nvSpPr>
        <p:spPr>
          <a:xfrm>
            <a:off x="6128154" y="5067178"/>
            <a:ext cx="5586650" cy="368418"/>
          </a:xfrm>
          <a:prstGeom prst="rect">
            <a:avLst/>
          </a:prstGeom>
          <a:noFill/>
        </p:spPr>
        <p:txBody>
          <a:bodyPr wrap="square" rtlCol="0">
            <a:spAutoFit/>
          </a:bodyPr>
          <a:lstStyle/>
          <a:p>
            <a:pPr algn="ctr" defTabSz="912114"/>
            <a:r>
              <a:rPr lang="en-US" sz="1795" dirty="0">
                <a:solidFill>
                  <a:prstClr val="black"/>
                </a:solidFill>
              </a:rPr>
              <a:t>Secondary </a:t>
            </a:r>
            <a:r>
              <a:rPr lang="en-US" sz="1795" dirty="0" err="1" smtClean="0">
                <a:solidFill>
                  <a:prstClr val="black"/>
                </a:solidFill>
              </a:rPr>
              <a:t>OmniStack</a:t>
            </a:r>
            <a:endParaRPr lang="en-US" sz="1795" dirty="0">
              <a:solidFill>
                <a:prstClr val="black"/>
              </a:solidFill>
            </a:endParaRPr>
          </a:p>
        </p:txBody>
      </p:sp>
      <p:grpSp>
        <p:nvGrpSpPr>
          <p:cNvPr id="9" name="Group 8"/>
          <p:cNvGrpSpPr/>
          <p:nvPr/>
        </p:nvGrpSpPr>
        <p:grpSpPr>
          <a:xfrm>
            <a:off x="2171424" y="1519541"/>
            <a:ext cx="3179946" cy="1615272"/>
            <a:chOff x="2171424" y="1519541"/>
            <a:chExt cx="3179946" cy="1615272"/>
          </a:xfrm>
        </p:grpSpPr>
        <p:grpSp>
          <p:nvGrpSpPr>
            <p:cNvPr id="80" name="Group 79"/>
            <p:cNvGrpSpPr/>
            <p:nvPr/>
          </p:nvGrpSpPr>
          <p:grpSpPr>
            <a:xfrm>
              <a:off x="2171424" y="1519541"/>
              <a:ext cx="3179946" cy="1607381"/>
              <a:chOff x="1632602" y="1514798"/>
              <a:chExt cx="2390875" cy="1611366"/>
            </a:xfrm>
          </p:grpSpPr>
          <p:sp>
            <p:nvSpPr>
              <p:cNvPr id="77" name="TextBox 76"/>
              <p:cNvSpPr txBox="1"/>
              <p:nvPr/>
            </p:nvSpPr>
            <p:spPr>
              <a:xfrm>
                <a:off x="1763404" y="1514798"/>
                <a:ext cx="2260073" cy="276999"/>
              </a:xfrm>
              <a:prstGeom prst="rect">
                <a:avLst/>
              </a:prstGeom>
              <a:noFill/>
            </p:spPr>
            <p:txBody>
              <a:bodyPr wrap="square" rtlCol="0">
                <a:spAutoFit/>
              </a:bodyPr>
              <a:lstStyle/>
              <a:p>
                <a:pPr defTabSz="912114"/>
                <a:r>
                  <a:rPr lang="en-US" sz="1197" dirty="0">
                    <a:solidFill>
                      <a:prstClr val="black"/>
                    </a:solidFill>
                  </a:rPr>
                  <a:t>2. ESXi Sends Block via NFS </a:t>
                </a:r>
              </a:p>
            </p:txBody>
          </p:sp>
          <p:cxnSp>
            <p:nvCxnSpPr>
              <p:cNvPr id="14" name="Straight Arrow Connector 13"/>
              <p:cNvCxnSpPr>
                <a:endCxn id="12" idx="1"/>
              </p:cNvCxnSpPr>
              <p:nvPr/>
            </p:nvCxnSpPr>
            <p:spPr>
              <a:xfrm>
                <a:off x="1632602" y="3126164"/>
                <a:ext cx="8298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1" name="TextBox 90"/>
            <p:cNvSpPr txBox="1"/>
            <p:nvPr/>
          </p:nvSpPr>
          <p:spPr>
            <a:xfrm>
              <a:off x="2182060" y="2858499"/>
              <a:ext cx="1068084" cy="276314"/>
            </a:xfrm>
            <a:prstGeom prst="rect">
              <a:avLst/>
            </a:prstGeom>
            <a:noFill/>
          </p:spPr>
          <p:txBody>
            <a:bodyPr wrap="square" rtlCol="0">
              <a:spAutoFit/>
            </a:bodyPr>
            <a:lstStyle/>
            <a:p>
              <a:pPr algn="ctr" defTabSz="912114"/>
              <a:r>
                <a:rPr lang="en-US" sz="1197" dirty="0" smtClean="0">
                  <a:solidFill>
                    <a:prstClr val="black"/>
                  </a:solidFill>
                </a:rPr>
                <a:t>Storage</a:t>
              </a:r>
              <a:endParaRPr lang="en-US" sz="1197" dirty="0">
                <a:solidFill>
                  <a:prstClr val="black"/>
                </a:solidFill>
              </a:endParaRPr>
            </a:p>
          </p:txBody>
        </p:sp>
      </p:grpSp>
      <p:grpSp>
        <p:nvGrpSpPr>
          <p:cNvPr id="31" name="Group 30"/>
          <p:cNvGrpSpPr/>
          <p:nvPr/>
        </p:nvGrpSpPr>
        <p:grpSpPr>
          <a:xfrm>
            <a:off x="2345391" y="1764796"/>
            <a:ext cx="8654009" cy="2049014"/>
            <a:chOff x="2345391" y="1764796"/>
            <a:chExt cx="8654009" cy="2049014"/>
          </a:xfrm>
        </p:grpSpPr>
        <p:grpSp>
          <p:nvGrpSpPr>
            <p:cNvPr id="105" name="Group 104"/>
            <p:cNvGrpSpPr/>
            <p:nvPr/>
          </p:nvGrpSpPr>
          <p:grpSpPr>
            <a:xfrm>
              <a:off x="2345391" y="1764796"/>
              <a:ext cx="8654009" cy="2049014"/>
              <a:chOff x="1763405" y="1760668"/>
              <a:chExt cx="6506604" cy="2054096"/>
            </a:xfrm>
          </p:grpSpPr>
          <p:grpSp>
            <p:nvGrpSpPr>
              <p:cNvPr id="93" name="Group 92"/>
              <p:cNvGrpSpPr/>
              <p:nvPr/>
            </p:nvGrpSpPr>
            <p:grpSpPr>
              <a:xfrm>
                <a:off x="1763405" y="1760668"/>
                <a:ext cx="6506604" cy="1958959"/>
                <a:chOff x="1763405" y="1760668"/>
                <a:chExt cx="6506604" cy="1958959"/>
              </a:xfrm>
            </p:grpSpPr>
            <p:sp>
              <p:nvSpPr>
                <p:cNvPr id="81" name="TextBox 80"/>
                <p:cNvSpPr txBox="1"/>
                <p:nvPr/>
              </p:nvSpPr>
              <p:spPr>
                <a:xfrm>
                  <a:off x="1763405" y="1760668"/>
                  <a:ext cx="2920056" cy="276999"/>
                </a:xfrm>
                <a:prstGeom prst="rect">
                  <a:avLst/>
                </a:prstGeom>
                <a:noFill/>
              </p:spPr>
              <p:txBody>
                <a:bodyPr wrap="square" rtlCol="0">
                  <a:spAutoFit/>
                </a:bodyPr>
                <a:lstStyle/>
                <a:p>
                  <a:pPr defTabSz="912114"/>
                  <a:r>
                    <a:rPr lang="en-US" sz="1197" dirty="0">
                      <a:solidFill>
                        <a:prstClr val="black"/>
                      </a:solidFill>
                    </a:rPr>
                    <a:t>3. OVC Sends Block to local and remote OA</a:t>
                  </a:r>
                </a:p>
              </p:txBody>
            </p:sp>
            <p:cxnSp>
              <p:nvCxnSpPr>
                <p:cNvPr id="83" name="Straight Arrow Connector 82"/>
                <p:cNvCxnSpPr/>
                <p:nvPr/>
              </p:nvCxnSpPr>
              <p:spPr>
                <a:xfrm>
                  <a:off x="3647209" y="3360988"/>
                  <a:ext cx="0" cy="358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p:cNvCxnSpPr/>
                <p:nvPr/>
              </p:nvCxnSpPr>
              <p:spPr>
                <a:xfrm>
                  <a:off x="8270009" y="3360988"/>
                  <a:ext cx="0" cy="358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104" name="Group 103"/>
              <p:cNvGrpSpPr/>
              <p:nvPr/>
            </p:nvGrpSpPr>
            <p:grpSpPr>
              <a:xfrm>
                <a:off x="4119233" y="3343493"/>
                <a:ext cx="3009277" cy="471271"/>
                <a:chOff x="4119233" y="3343493"/>
                <a:chExt cx="3009277" cy="471271"/>
              </a:xfrm>
            </p:grpSpPr>
            <p:cxnSp>
              <p:nvCxnSpPr>
                <p:cNvPr id="95" name="Straight Connector 94"/>
                <p:cNvCxnSpPr/>
                <p:nvPr/>
              </p:nvCxnSpPr>
              <p:spPr>
                <a:xfrm>
                  <a:off x="4119233" y="3360989"/>
                  <a:ext cx="0" cy="453775"/>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4121773" y="3797267"/>
                  <a:ext cx="3006737"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Arrow Connector 100"/>
                <p:cNvCxnSpPr/>
                <p:nvPr/>
              </p:nvCxnSpPr>
              <p:spPr>
                <a:xfrm flipV="1">
                  <a:off x="7128510" y="3343493"/>
                  <a:ext cx="0" cy="4537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sp>
          <p:nvSpPr>
            <p:cNvPr id="92" name="TextBox 91"/>
            <p:cNvSpPr txBox="1"/>
            <p:nvPr/>
          </p:nvSpPr>
          <p:spPr>
            <a:xfrm>
              <a:off x="6881946" y="3450241"/>
              <a:ext cx="1068084" cy="276314"/>
            </a:xfrm>
            <a:prstGeom prst="rect">
              <a:avLst/>
            </a:prstGeom>
            <a:noFill/>
          </p:spPr>
          <p:txBody>
            <a:bodyPr wrap="square" rtlCol="0">
              <a:spAutoFit/>
            </a:bodyPr>
            <a:lstStyle/>
            <a:p>
              <a:pPr algn="ctr" defTabSz="912114"/>
              <a:r>
                <a:rPr lang="en-US" sz="1197" dirty="0" smtClean="0">
                  <a:solidFill>
                    <a:prstClr val="black"/>
                  </a:solidFill>
                </a:rPr>
                <a:t>Federation</a:t>
              </a:r>
              <a:endParaRPr lang="en-US" sz="1197" dirty="0">
                <a:solidFill>
                  <a:prstClr val="black"/>
                </a:solidFill>
              </a:endParaRPr>
            </a:p>
          </p:txBody>
        </p:sp>
      </p:grpSp>
      <p:sp>
        <p:nvSpPr>
          <p:cNvPr id="4" name="Rectangle 3"/>
          <p:cNvSpPr/>
          <p:nvPr/>
        </p:nvSpPr>
        <p:spPr>
          <a:xfrm>
            <a:off x="630625" y="1304141"/>
            <a:ext cx="1269624" cy="694469"/>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VM</a:t>
            </a:r>
          </a:p>
        </p:txBody>
      </p:sp>
    </p:spTree>
    <p:extLst>
      <p:ext uri="{BB962C8B-B14F-4D97-AF65-F5344CB8AC3E}">
        <p14:creationId xmlns:p14="http://schemas.microsoft.com/office/powerpoint/2010/main" val="181682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  </a:t>
            </a:r>
            <a:r>
              <a:rPr lang="en-US" dirty="0" err="1" smtClean="0"/>
              <a:t>OmniStack</a:t>
            </a:r>
            <a:r>
              <a:rPr lang="en-US" dirty="0" smtClean="0"/>
              <a:t> Architecture Read I/O</a:t>
            </a:r>
            <a:endParaRPr lang="en-US" dirty="0"/>
          </a:p>
        </p:txBody>
      </p:sp>
      <p:grpSp>
        <p:nvGrpSpPr>
          <p:cNvPr id="3" name="Group 2"/>
          <p:cNvGrpSpPr/>
          <p:nvPr/>
        </p:nvGrpSpPr>
        <p:grpSpPr>
          <a:xfrm>
            <a:off x="229196" y="2756388"/>
            <a:ext cx="5586650" cy="2223171"/>
            <a:chOff x="625642" y="1732547"/>
            <a:chExt cx="7855975" cy="4186990"/>
          </a:xfrm>
        </p:grpSpPr>
        <p:sp>
          <p:nvSpPr>
            <p:cNvPr id="10" name="Rectangle 9"/>
            <p:cNvSpPr/>
            <p:nvPr/>
          </p:nvSpPr>
          <p:spPr>
            <a:xfrm>
              <a:off x="625642" y="1732547"/>
              <a:ext cx="7855975" cy="4186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dirty="0">
                <a:solidFill>
                  <a:prstClr val="white"/>
                </a:solidFill>
              </a:endParaRPr>
            </a:p>
          </p:txBody>
        </p:sp>
        <p:cxnSp>
          <p:nvCxnSpPr>
            <p:cNvPr id="33" name="Straight Connector 32"/>
            <p:cNvCxnSpPr/>
            <p:nvPr/>
          </p:nvCxnSpPr>
          <p:spPr>
            <a:xfrm>
              <a:off x="2035341" y="5113421"/>
              <a:ext cx="736578" cy="4011"/>
            </a:xfrm>
            <a:prstGeom prst="line">
              <a:avLst/>
            </a:prstGeom>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55032" y="1989221"/>
              <a:ext cx="2201779" cy="88231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ESXi Kernel</a:t>
              </a:r>
            </a:p>
          </p:txBody>
        </p:sp>
        <p:sp>
          <p:nvSpPr>
            <p:cNvPr id="12" name="Rectangle 11"/>
            <p:cNvSpPr/>
            <p:nvPr/>
          </p:nvSpPr>
          <p:spPr>
            <a:xfrm>
              <a:off x="4908884" y="1989221"/>
              <a:ext cx="3368842" cy="8823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ln w="0"/>
                  <a:solidFill>
                    <a:prstClr val="black"/>
                  </a:solidFill>
                  <a:effectLst>
                    <a:outerShdw blurRad="38100" dist="19050" dir="2700000" algn="tl" rotWithShape="0">
                      <a:prstClr val="black">
                        <a:alpha val="40000"/>
                      </a:prstClr>
                    </a:outerShdw>
                  </a:effectLst>
                </a:rPr>
                <a:t>OVC</a:t>
              </a:r>
            </a:p>
          </p:txBody>
        </p:sp>
        <p:sp>
          <p:nvSpPr>
            <p:cNvPr id="13" name="Rectangle 12"/>
            <p:cNvSpPr/>
            <p:nvPr/>
          </p:nvSpPr>
          <p:spPr>
            <a:xfrm>
              <a:off x="6017149" y="3545305"/>
              <a:ext cx="1828800" cy="208547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b="1" dirty="0">
                  <a:solidFill>
                    <a:srgbClr val="1F497D"/>
                  </a:solidFill>
                </a:rPr>
                <a:t>OA</a:t>
              </a:r>
              <a:endParaRPr lang="en-US" sz="1397" dirty="0">
                <a:solidFill>
                  <a:srgbClr val="1F497D"/>
                </a:solidFill>
              </a:endParaRPr>
            </a:p>
          </p:txBody>
        </p:sp>
        <p:sp>
          <p:nvSpPr>
            <p:cNvPr id="15" name="Rectangle 14"/>
            <p:cNvSpPr/>
            <p:nvPr/>
          </p:nvSpPr>
          <p:spPr>
            <a:xfrm>
              <a:off x="753979" y="4387515"/>
              <a:ext cx="1267326" cy="842211"/>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RAID</a:t>
              </a:r>
            </a:p>
          </p:txBody>
        </p:sp>
        <p:sp>
          <p:nvSpPr>
            <p:cNvPr id="16" name="Rounded Rectangle 15"/>
            <p:cNvSpPr/>
            <p:nvPr/>
          </p:nvSpPr>
          <p:spPr>
            <a:xfrm>
              <a:off x="2662989"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47" dirty="0">
                <a:solidFill>
                  <a:prstClr val="white"/>
                </a:solidFill>
              </a:endParaRPr>
            </a:p>
          </p:txBody>
        </p:sp>
        <p:sp>
          <p:nvSpPr>
            <p:cNvPr id="17" name="Rounded Rectangle 16"/>
            <p:cNvSpPr/>
            <p:nvPr/>
          </p:nvSpPr>
          <p:spPr>
            <a:xfrm>
              <a:off x="3356811"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97" dirty="0">
                <a:solidFill>
                  <a:prstClr val="white"/>
                </a:solidFill>
              </a:endParaRPr>
            </a:p>
          </p:txBody>
        </p:sp>
        <p:sp>
          <p:nvSpPr>
            <p:cNvPr id="18" name="Rounded Rectangle 17"/>
            <p:cNvSpPr/>
            <p:nvPr/>
          </p:nvSpPr>
          <p:spPr>
            <a:xfrm>
              <a:off x="4106778"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19" name="Rounded Rectangle 18"/>
            <p:cNvSpPr/>
            <p:nvPr/>
          </p:nvSpPr>
          <p:spPr>
            <a:xfrm>
              <a:off x="4856745"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20" name="Flowchart: Magnetic Disk 19"/>
            <p:cNvSpPr/>
            <p:nvPr/>
          </p:nvSpPr>
          <p:spPr>
            <a:xfrm>
              <a:off x="2662989"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1" name="Flowchart: Magnetic Disk 20"/>
            <p:cNvSpPr/>
            <p:nvPr/>
          </p:nvSpPr>
          <p:spPr>
            <a:xfrm>
              <a:off x="2975810"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2" name="Flowchart: Magnetic Disk 21"/>
            <p:cNvSpPr/>
            <p:nvPr/>
          </p:nvSpPr>
          <p:spPr>
            <a:xfrm>
              <a:off x="3288631"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3" name="Flowchart: Magnetic Disk 22"/>
            <p:cNvSpPr/>
            <p:nvPr/>
          </p:nvSpPr>
          <p:spPr>
            <a:xfrm>
              <a:off x="3601452"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4" name="Flowchart: Magnetic Disk 23"/>
            <p:cNvSpPr/>
            <p:nvPr/>
          </p:nvSpPr>
          <p:spPr>
            <a:xfrm>
              <a:off x="3914273"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5" name="Flowchart: Magnetic Disk 24"/>
            <p:cNvSpPr/>
            <p:nvPr/>
          </p:nvSpPr>
          <p:spPr>
            <a:xfrm>
              <a:off x="4227094"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6" name="Flowchart: Magnetic Disk 25"/>
            <p:cNvSpPr/>
            <p:nvPr/>
          </p:nvSpPr>
          <p:spPr>
            <a:xfrm>
              <a:off x="4539915"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7" name="Flowchart: Magnetic Disk 26"/>
            <p:cNvSpPr/>
            <p:nvPr/>
          </p:nvSpPr>
          <p:spPr>
            <a:xfrm>
              <a:off x="4852736"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28" name="TextBox 27"/>
            <p:cNvSpPr txBox="1"/>
            <p:nvPr/>
          </p:nvSpPr>
          <p:spPr>
            <a:xfrm>
              <a:off x="2963778" y="5088012"/>
              <a:ext cx="2189747" cy="578215"/>
            </a:xfrm>
            <a:prstGeom prst="rect">
              <a:avLst/>
            </a:prstGeom>
            <a:noFill/>
          </p:spPr>
          <p:txBody>
            <a:bodyPr wrap="square" rtlCol="0">
              <a:spAutoFit/>
            </a:bodyPr>
            <a:lstStyle/>
            <a:p>
              <a:pPr algn="ctr" defTabSz="912114"/>
              <a:r>
                <a:rPr lang="en-US" sz="1397" dirty="0">
                  <a:solidFill>
                    <a:prstClr val="black"/>
                  </a:solidFill>
                </a:rPr>
                <a:t>HDD</a:t>
              </a:r>
            </a:p>
          </p:txBody>
        </p:sp>
        <p:sp>
          <p:nvSpPr>
            <p:cNvPr id="29" name="Rectangle 28"/>
            <p:cNvSpPr/>
            <p:nvPr/>
          </p:nvSpPr>
          <p:spPr>
            <a:xfrm>
              <a:off x="2578768" y="4182979"/>
              <a:ext cx="2983832" cy="6256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cxnSp>
          <p:nvCxnSpPr>
            <p:cNvPr id="32" name="Straight Connector 31"/>
            <p:cNvCxnSpPr/>
            <p:nvPr/>
          </p:nvCxnSpPr>
          <p:spPr>
            <a:xfrm>
              <a:off x="2021305" y="4644189"/>
              <a:ext cx="557463" cy="8022"/>
            </a:xfrm>
            <a:prstGeom prst="line">
              <a:avLst/>
            </a:prstGeom>
          </p:spPr>
          <p:style>
            <a:lnRef idx="2">
              <a:schemeClr val="dk1"/>
            </a:lnRef>
            <a:fillRef idx="0">
              <a:schemeClr val="dk1"/>
            </a:fillRef>
            <a:effectRef idx="1">
              <a:schemeClr val="dk1"/>
            </a:effectRef>
            <a:fontRef idx="minor">
              <a:schemeClr val="tx1"/>
            </a:fontRef>
          </p:style>
        </p:cxnSp>
      </p:grpSp>
      <p:grpSp>
        <p:nvGrpSpPr>
          <p:cNvPr id="55" name="Group 54"/>
          <p:cNvGrpSpPr/>
          <p:nvPr/>
        </p:nvGrpSpPr>
        <p:grpSpPr>
          <a:xfrm>
            <a:off x="6137907" y="2756388"/>
            <a:ext cx="5586650" cy="2223171"/>
            <a:chOff x="625642" y="1732547"/>
            <a:chExt cx="7855975" cy="4186990"/>
          </a:xfrm>
        </p:grpSpPr>
        <p:sp>
          <p:nvSpPr>
            <p:cNvPr id="56" name="Rectangle 55"/>
            <p:cNvSpPr/>
            <p:nvPr/>
          </p:nvSpPr>
          <p:spPr>
            <a:xfrm>
              <a:off x="625642" y="1732547"/>
              <a:ext cx="7855975" cy="4186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dirty="0">
                <a:solidFill>
                  <a:prstClr val="white"/>
                </a:solidFill>
              </a:endParaRPr>
            </a:p>
          </p:txBody>
        </p:sp>
        <p:cxnSp>
          <p:nvCxnSpPr>
            <p:cNvPr id="57" name="Straight Connector 56"/>
            <p:cNvCxnSpPr/>
            <p:nvPr/>
          </p:nvCxnSpPr>
          <p:spPr>
            <a:xfrm>
              <a:off x="2035341" y="5113421"/>
              <a:ext cx="736578" cy="4011"/>
            </a:xfrm>
            <a:prstGeom prst="line">
              <a:avLst/>
            </a:prstGeom>
          </p:spPr>
          <p:style>
            <a:lnRef idx="2">
              <a:schemeClr val="dk1"/>
            </a:lnRef>
            <a:fillRef idx="0">
              <a:schemeClr val="dk1"/>
            </a:fillRef>
            <a:effectRef idx="1">
              <a:schemeClr val="dk1"/>
            </a:effectRef>
            <a:fontRef idx="minor">
              <a:schemeClr val="tx1"/>
            </a:fontRef>
          </p:style>
        </p:cxnSp>
        <p:sp>
          <p:nvSpPr>
            <p:cNvPr id="58" name="Rectangle 57"/>
            <p:cNvSpPr/>
            <p:nvPr/>
          </p:nvSpPr>
          <p:spPr>
            <a:xfrm>
              <a:off x="1155032" y="1989221"/>
              <a:ext cx="2201779" cy="88231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ESXi Kernel</a:t>
              </a:r>
            </a:p>
          </p:txBody>
        </p:sp>
        <p:sp>
          <p:nvSpPr>
            <p:cNvPr id="59" name="Rectangle 58"/>
            <p:cNvSpPr/>
            <p:nvPr/>
          </p:nvSpPr>
          <p:spPr>
            <a:xfrm>
              <a:off x="4908884" y="1989221"/>
              <a:ext cx="3368842" cy="8823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ln w="0"/>
                  <a:solidFill>
                    <a:prstClr val="black"/>
                  </a:solidFill>
                  <a:effectLst>
                    <a:outerShdw blurRad="38100" dist="19050" dir="2700000" algn="tl" rotWithShape="0">
                      <a:prstClr val="black">
                        <a:alpha val="40000"/>
                      </a:prstClr>
                    </a:outerShdw>
                  </a:effectLst>
                </a:rPr>
                <a:t>OVC</a:t>
              </a:r>
            </a:p>
          </p:txBody>
        </p:sp>
        <p:sp>
          <p:nvSpPr>
            <p:cNvPr id="60" name="Rectangle 59"/>
            <p:cNvSpPr/>
            <p:nvPr/>
          </p:nvSpPr>
          <p:spPr>
            <a:xfrm>
              <a:off x="6017149" y="3545305"/>
              <a:ext cx="1828800" cy="208547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b="1" dirty="0">
                  <a:solidFill>
                    <a:srgbClr val="1F497D"/>
                  </a:solidFill>
                </a:rPr>
                <a:t>OA</a:t>
              </a:r>
              <a:endParaRPr lang="en-US" sz="1397" dirty="0">
                <a:solidFill>
                  <a:srgbClr val="1F497D"/>
                </a:solidFill>
              </a:endParaRPr>
            </a:p>
          </p:txBody>
        </p:sp>
        <p:sp>
          <p:nvSpPr>
            <p:cNvPr id="61" name="Rectangle 60"/>
            <p:cNvSpPr/>
            <p:nvPr/>
          </p:nvSpPr>
          <p:spPr>
            <a:xfrm>
              <a:off x="753979" y="4387515"/>
              <a:ext cx="1267326" cy="842211"/>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397" dirty="0">
                  <a:solidFill>
                    <a:prstClr val="white"/>
                  </a:solidFill>
                </a:rPr>
                <a:t>RAID</a:t>
              </a:r>
            </a:p>
          </p:txBody>
        </p:sp>
        <p:sp>
          <p:nvSpPr>
            <p:cNvPr id="62" name="Rounded Rectangle 61"/>
            <p:cNvSpPr/>
            <p:nvPr/>
          </p:nvSpPr>
          <p:spPr>
            <a:xfrm>
              <a:off x="2662989"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47" dirty="0">
                <a:solidFill>
                  <a:prstClr val="white"/>
                </a:solidFill>
              </a:endParaRPr>
            </a:p>
          </p:txBody>
        </p:sp>
        <p:sp>
          <p:nvSpPr>
            <p:cNvPr id="63" name="Rounded Rectangle 62"/>
            <p:cNvSpPr/>
            <p:nvPr/>
          </p:nvSpPr>
          <p:spPr>
            <a:xfrm>
              <a:off x="3356811" y="4339389"/>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endParaRPr lang="en-US" sz="1097" dirty="0">
                <a:solidFill>
                  <a:prstClr val="white"/>
                </a:solidFill>
              </a:endParaRPr>
            </a:p>
          </p:txBody>
        </p:sp>
        <p:sp>
          <p:nvSpPr>
            <p:cNvPr id="64" name="Rounded Rectangle 63"/>
            <p:cNvSpPr/>
            <p:nvPr/>
          </p:nvSpPr>
          <p:spPr>
            <a:xfrm>
              <a:off x="4106778"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65" name="Rounded Rectangle 64"/>
            <p:cNvSpPr/>
            <p:nvPr/>
          </p:nvSpPr>
          <p:spPr>
            <a:xfrm>
              <a:off x="4856745" y="4331367"/>
              <a:ext cx="625643" cy="312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599" dirty="0">
                  <a:solidFill>
                    <a:prstClr val="white"/>
                  </a:solidFill>
                </a:rPr>
                <a:t>SSD</a:t>
              </a:r>
            </a:p>
          </p:txBody>
        </p:sp>
        <p:sp>
          <p:nvSpPr>
            <p:cNvPr id="66" name="Flowchart: Magnetic Disk 65"/>
            <p:cNvSpPr/>
            <p:nvPr/>
          </p:nvSpPr>
          <p:spPr>
            <a:xfrm>
              <a:off x="2662989"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7" name="Flowchart: Magnetic Disk 66"/>
            <p:cNvSpPr/>
            <p:nvPr/>
          </p:nvSpPr>
          <p:spPr>
            <a:xfrm>
              <a:off x="2975810"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8" name="Flowchart: Magnetic Disk 67"/>
            <p:cNvSpPr/>
            <p:nvPr/>
          </p:nvSpPr>
          <p:spPr>
            <a:xfrm>
              <a:off x="3288631"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69" name="Flowchart: Magnetic Disk 68"/>
            <p:cNvSpPr/>
            <p:nvPr/>
          </p:nvSpPr>
          <p:spPr>
            <a:xfrm>
              <a:off x="3601452"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0" name="Flowchart: Magnetic Disk 69"/>
            <p:cNvSpPr/>
            <p:nvPr/>
          </p:nvSpPr>
          <p:spPr>
            <a:xfrm>
              <a:off x="3914273"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1" name="Flowchart: Magnetic Disk 70"/>
            <p:cNvSpPr/>
            <p:nvPr/>
          </p:nvSpPr>
          <p:spPr>
            <a:xfrm>
              <a:off x="4227094"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2" name="Flowchart: Magnetic Disk 71"/>
            <p:cNvSpPr/>
            <p:nvPr/>
          </p:nvSpPr>
          <p:spPr>
            <a:xfrm>
              <a:off x="4539915"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3" name="Flowchart: Magnetic Disk 72"/>
            <p:cNvSpPr/>
            <p:nvPr/>
          </p:nvSpPr>
          <p:spPr>
            <a:xfrm>
              <a:off x="4852736" y="4924926"/>
              <a:ext cx="625643" cy="72189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sp>
          <p:nvSpPr>
            <p:cNvPr id="74" name="TextBox 73"/>
            <p:cNvSpPr txBox="1"/>
            <p:nvPr/>
          </p:nvSpPr>
          <p:spPr>
            <a:xfrm>
              <a:off x="2963778" y="5088012"/>
              <a:ext cx="2189747" cy="578215"/>
            </a:xfrm>
            <a:prstGeom prst="rect">
              <a:avLst/>
            </a:prstGeom>
            <a:noFill/>
          </p:spPr>
          <p:txBody>
            <a:bodyPr wrap="square" rtlCol="0">
              <a:spAutoFit/>
            </a:bodyPr>
            <a:lstStyle/>
            <a:p>
              <a:pPr algn="ctr" defTabSz="912114"/>
              <a:r>
                <a:rPr lang="en-US" sz="1397" dirty="0">
                  <a:solidFill>
                    <a:prstClr val="black"/>
                  </a:solidFill>
                </a:rPr>
                <a:t>HDD</a:t>
              </a:r>
            </a:p>
          </p:txBody>
        </p:sp>
        <p:sp>
          <p:nvSpPr>
            <p:cNvPr id="75" name="Rectangle 74"/>
            <p:cNvSpPr/>
            <p:nvPr/>
          </p:nvSpPr>
          <p:spPr>
            <a:xfrm>
              <a:off x="2578768" y="4182979"/>
              <a:ext cx="2983832" cy="6256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397">
                <a:solidFill>
                  <a:prstClr val="white"/>
                </a:solidFill>
              </a:endParaRPr>
            </a:p>
          </p:txBody>
        </p:sp>
        <p:cxnSp>
          <p:nvCxnSpPr>
            <p:cNvPr id="76" name="Straight Connector 75"/>
            <p:cNvCxnSpPr/>
            <p:nvPr/>
          </p:nvCxnSpPr>
          <p:spPr>
            <a:xfrm>
              <a:off x="2021305" y="4644189"/>
              <a:ext cx="557463" cy="8022"/>
            </a:xfrm>
            <a:prstGeom prst="line">
              <a:avLst/>
            </a:prstGeom>
          </p:spPr>
          <p:style>
            <a:lnRef idx="2">
              <a:schemeClr val="dk1"/>
            </a:lnRef>
            <a:fillRef idx="0">
              <a:schemeClr val="dk1"/>
            </a:fillRef>
            <a:effectRef idx="1">
              <a:schemeClr val="dk1"/>
            </a:effectRef>
            <a:fontRef idx="minor">
              <a:schemeClr val="tx1"/>
            </a:fontRef>
          </p:style>
        </p:cxnSp>
      </p:grpSp>
      <p:sp>
        <p:nvSpPr>
          <p:cNvPr id="4" name="Rectangle 3"/>
          <p:cNvSpPr/>
          <p:nvPr/>
        </p:nvSpPr>
        <p:spPr>
          <a:xfrm>
            <a:off x="630625" y="1304141"/>
            <a:ext cx="1269624" cy="694469"/>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r>
              <a:rPr lang="en-US" sz="1795" dirty="0">
                <a:solidFill>
                  <a:prstClr val="white"/>
                </a:solidFill>
              </a:rPr>
              <a:t>VM</a:t>
            </a:r>
          </a:p>
        </p:txBody>
      </p:sp>
      <p:grpSp>
        <p:nvGrpSpPr>
          <p:cNvPr id="79" name="Group 78"/>
          <p:cNvGrpSpPr/>
          <p:nvPr/>
        </p:nvGrpSpPr>
        <p:grpSpPr>
          <a:xfrm>
            <a:off x="1419915" y="1274275"/>
            <a:ext cx="3267465" cy="1596522"/>
            <a:chOff x="1067573" y="1268928"/>
            <a:chExt cx="2456677" cy="1600482"/>
          </a:xfrm>
        </p:grpSpPr>
        <p:cxnSp>
          <p:nvCxnSpPr>
            <p:cNvPr id="6" name="Straight Arrow Connector 5"/>
            <p:cNvCxnSpPr/>
            <p:nvPr/>
          </p:nvCxnSpPr>
          <p:spPr>
            <a:xfrm>
              <a:off x="1067573" y="1995055"/>
              <a:ext cx="0" cy="874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763406" y="1268928"/>
              <a:ext cx="1760844" cy="276999"/>
            </a:xfrm>
            <a:prstGeom prst="rect">
              <a:avLst/>
            </a:prstGeom>
            <a:noFill/>
          </p:spPr>
          <p:txBody>
            <a:bodyPr wrap="square" rtlCol="0">
              <a:spAutoFit/>
            </a:bodyPr>
            <a:lstStyle/>
            <a:p>
              <a:pPr defTabSz="912114"/>
              <a:r>
                <a:rPr lang="en-US" sz="1197" dirty="0">
                  <a:solidFill>
                    <a:prstClr val="black"/>
                  </a:solidFill>
                </a:rPr>
                <a:t>1. VM Requests a Block</a:t>
              </a:r>
            </a:p>
          </p:txBody>
        </p:sp>
      </p:grpSp>
      <p:grpSp>
        <p:nvGrpSpPr>
          <p:cNvPr id="80" name="Group 79"/>
          <p:cNvGrpSpPr/>
          <p:nvPr/>
        </p:nvGrpSpPr>
        <p:grpSpPr>
          <a:xfrm>
            <a:off x="2171420" y="1519541"/>
            <a:ext cx="3644422" cy="1607381"/>
            <a:chOff x="1632602" y="1514798"/>
            <a:chExt cx="2740096" cy="1611367"/>
          </a:xfrm>
        </p:grpSpPr>
        <p:sp>
          <p:nvSpPr>
            <p:cNvPr id="77" name="TextBox 76"/>
            <p:cNvSpPr txBox="1"/>
            <p:nvPr/>
          </p:nvSpPr>
          <p:spPr>
            <a:xfrm>
              <a:off x="1763404" y="1514798"/>
              <a:ext cx="2609294" cy="276999"/>
            </a:xfrm>
            <a:prstGeom prst="rect">
              <a:avLst/>
            </a:prstGeom>
            <a:noFill/>
          </p:spPr>
          <p:txBody>
            <a:bodyPr wrap="square" rtlCol="0">
              <a:spAutoFit/>
            </a:bodyPr>
            <a:lstStyle/>
            <a:p>
              <a:pPr defTabSz="912114"/>
              <a:r>
                <a:rPr lang="en-US" sz="1197" dirty="0">
                  <a:solidFill>
                    <a:prstClr val="black"/>
                  </a:solidFill>
                </a:rPr>
                <a:t>2. ESXi Sends Read Request via NFS </a:t>
              </a:r>
            </a:p>
          </p:txBody>
        </p:sp>
        <p:cxnSp>
          <p:nvCxnSpPr>
            <p:cNvPr id="14" name="Straight Arrow Connector 13"/>
            <p:cNvCxnSpPr>
              <a:endCxn id="12" idx="1"/>
            </p:cNvCxnSpPr>
            <p:nvPr/>
          </p:nvCxnSpPr>
          <p:spPr>
            <a:xfrm>
              <a:off x="1632602" y="3126165"/>
              <a:ext cx="8298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8" name="Group 7"/>
          <p:cNvGrpSpPr/>
          <p:nvPr/>
        </p:nvGrpSpPr>
        <p:grpSpPr>
          <a:xfrm>
            <a:off x="1771006" y="1764795"/>
            <a:ext cx="4458166" cy="3055069"/>
            <a:chOff x="1331544" y="1760668"/>
            <a:chExt cx="3351917" cy="3062646"/>
          </a:xfrm>
        </p:grpSpPr>
        <p:sp>
          <p:nvSpPr>
            <p:cNvPr id="81" name="TextBox 80"/>
            <p:cNvSpPr txBox="1"/>
            <p:nvPr/>
          </p:nvSpPr>
          <p:spPr>
            <a:xfrm>
              <a:off x="1763405" y="1760668"/>
              <a:ext cx="2920056" cy="1015663"/>
            </a:xfrm>
            <a:prstGeom prst="rect">
              <a:avLst/>
            </a:prstGeom>
            <a:noFill/>
          </p:spPr>
          <p:txBody>
            <a:bodyPr wrap="square" rtlCol="0">
              <a:spAutoFit/>
            </a:bodyPr>
            <a:lstStyle/>
            <a:p>
              <a:pPr defTabSz="912114"/>
              <a:r>
                <a:rPr lang="en-US" sz="1197" dirty="0">
                  <a:solidFill>
                    <a:prstClr val="black"/>
                  </a:solidFill>
                </a:rPr>
                <a:t>3. OVC knows location of block and reads from fastest performing location:</a:t>
              </a:r>
            </a:p>
            <a:p>
              <a:pPr defTabSz="912114"/>
              <a:r>
                <a:rPr lang="en-US" sz="1197" dirty="0">
                  <a:solidFill>
                    <a:prstClr val="black"/>
                  </a:solidFill>
                </a:rPr>
                <a:t>	A. OVC Cache</a:t>
              </a:r>
            </a:p>
            <a:p>
              <a:pPr defTabSz="912114"/>
              <a:r>
                <a:rPr lang="en-US" sz="1197" dirty="0">
                  <a:solidFill>
                    <a:prstClr val="black"/>
                  </a:solidFill>
                </a:rPr>
                <a:t>	B. SSD</a:t>
              </a:r>
            </a:p>
            <a:p>
              <a:pPr defTabSz="912114"/>
              <a:r>
                <a:rPr lang="en-US" sz="1197" dirty="0">
                  <a:solidFill>
                    <a:prstClr val="black"/>
                  </a:solidFill>
                </a:rPr>
                <a:t>	C. HDD Pool </a:t>
              </a:r>
            </a:p>
          </p:txBody>
        </p:sp>
        <p:sp>
          <p:nvSpPr>
            <p:cNvPr id="5" name="TextBox 4"/>
            <p:cNvSpPr txBox="1"/>
            <p:nvPr/>
          </p:nvSpPr>
          <p:spPr>
            <a:xfrm>
              <a:off x="2650406" y="2940697"/>
              <a:ext cx="299397" cy="369332"/>
            </a:xfrm>
            <a:prstGeom prst="rect">
              <a:avLst/>
            </a:prstGeom>
            <a:noFill/>
          </p:spPr>
          <p:txBody>
            <a:bodyPr wrap="square" rtlCol="0">
              <a:spAutoFit/>
            </a:bodyPr>
            <a:lstStyle/>
            <a:p>
              <a:pPr defTabSz="912114"/>
              <a:r>
                <a:rPr lang="en-US" sz="1795" dirty="0">
                  <a:solidFill>
                    <a:srgbClr val="FF0000"/>
                  </a:solidFill>
                </a:rPr>
                <a:t>A</a:t>
              </a:r>
            </a:p>
          </p:txBody>
        </p:sp>
        <p:sp>
          <p:nvSpPr>
            <p:cNvPr id="90" name="TextBox 89"/>
            <p:cNvSpPr txBox="1"/>
            <p:nvPr/>
          </p:nvSpPr>
          <p:spPr>
            <a:xfrm>
              <a:off x="1333873" y="4036627"/>
              <a:ext cx="299397" cy="369332"/>
            </a:xfrm>
            <a:prstGeom prst="rect">
              <a:avLst/>
            </a:prstGeom>
            <a:noFill/>
          </p:spPr>
          <p:txBody>
            <a:bodyPr wrap="square" rtlCol="0">
              <a:spAutoFit/>
            </a:bodyPr>
            <a:lstStyle/>
            <a:p>
              <a:pPr defTabSz="912114"/>
              <a:r>
                <a:rPr lang="en-US" sz="1795" dirty="0">
                  <a:solidFill>
                    <a:srgbClr val="FF0000"/>
                  </a:solidFill>
                </a:rPr>
                <a:t>B</a:t>
              </a:r>
            </a:p>
          </p:txBody>
        </p:sp>
        <p:sp>
          <p:nvSpPr>
            <p:cNvPr id="91" name="TextBox 90"/>
            <p:cNvSpPr txBox="1"/>
            <p:nvPr/>
          </p:nvSpPr>
          <p:spPr>
            <a:xfrm>
              <a:off x="1331544" y="4453982"/>
              <a:ext cx="299397" cy="369332"/>
            </a:xfrm>
            <a:prstGeom prst="rect">
              <a:avLst/>
            </a:prstGeom>
            <a:noFill/>
          </p:spPr>
          <p:txBody>
            <a:bodyPr wrap="square" rtlCol="0">
              <a:spAutoFit/>
            </a:bodyPr>
            <a:lstStyle/>
            <a:p>
              <a:pPr defTabSz="912114"/>
              <a:r>
                <a:rPr lang="en-US" sz="1795" dirty="0">
                  <a:solidFill>
                    <a:srgbClr val="FF0000"/>
                  </a:solidFill>
                </a:rPr>
                <a:t>C</a:t>
              </a:r>
            </a:p>
          </p:txBody>
        </p:sp>
      </p:grpSp>
      <p:grpSp>
        <p:nvGrpSpPr>
          <p:cNvPr id="35" name="Group 34"/>
          <p:cNvGrpSpPr/>
          <p:nvPr/>
        </p:nvGrpSpPr>
        <p:grpSpPr>
          <a:xfrm>
            <a:off x="1625280" y="1274279"/>
            <a:ext cx="7518653" cy="1667633"/>
            <a:chOff x="1221981" y="1268928"/>
            <a:chExt cx="5652975" cy="1671769"/>
          </a:xfrm>
        </p:grpSpPr>
        <p:sp>
          <p:nvSpPr>
            <p:cNvPr id="94" name="TextBox 93"/>
            <p:cNvSpPr txBox="1"/>
            <p:nvPr/>
          </p:nvSpPr>
          <p:spPr>
            <a:xfrm>
              <a:off x="4612341" y="1268928"/>
              <a:ext cx="2262615" cy="276999"/>
            </a:xfrm>
            <a:prstGeom prst="rect">
              <a:avLst/>
            </a:prstGeom>
            <a:noFill/>
            <a:ln>
              <a:solidFill>
                <a:schemeClr val="bg1"/>
              </a:solidFill>
            </a:ln>
          </p:spPr>
          <p:txBody>
            <a:bodyPr wrap="square" rtlCol="0">
              <a:spAutoFit/>
            </a:bodyPr>
            <a:lstStyle/>
            <a:p>
              <a:pPr defTabSz="912114"/>
              <a:r>
                <a:rPr lang="en-US" sz="1197" dirty="0">
                  <a:solidFill>
                    <a:prstClr val="black"/>
                  </a:solidFill>
                </a:rPr>
                <a:t>4. OVC Sends Block to VM</a:t>
              </a:r>
            </a:p>
          </p:txBody>
        </p:sp>
        <p:cxnSp>
          <p:nvCxnSpPr>
            <p:cNvPr id="30" name="Straight Arrow Connector 29"/>
            <p:cNvCxnSpPr/>
            <p:nvPr/>
          </p:nvCxnSpPr>
          <p:spPr>
            <a:xfrm flipH="1">
              <a:off x="1650845" y="2940697"/>
              <a:ext cx="811609"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flipV="1">
              <a:off x="1221981" y="2002052"/>
              <a:ext cx="0" cy="86735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3680137" y="1519161"/>
            <a:ext cx="6525672" cy="3123938"/>
            <a:chOff x="2766948" y="1514424"/>
            <a:chExt cx="4906392" cy="3131686"/>
          </a:xfrm>
        </p:grpSpPr>
        <p:sp>
          <p:nvSpPr>
            <p:cNvPr id="100" name="TextBox 99"/>
            <p:cNvSpPr txBox="1"/>
            <p:nvPr/>
          </p:nvSpPr>
          <p:spPr>
            <a:xfrm>
              <a:off x="4612340" y="1514424"/>
              <a:ext cx="3061000" cy="276999"/>
            </a:xfrm>
            <a:prstGeom prst="rect">
              <a:avLst/>
            </a:prstGeom>
            <a:noFill/>
          </p:spPr>
          <p:txBody>
            <a:bodyPr wrap="square" rtlCol="0">
              <a:spAutoFit/>
            </a:bodyPr>
            <a:lstStyle/>
            <a:p>
              <a:pPr defTabSz="912114"/>
              <a:r>
                <a:rPr lang="en-US" sz="1197" dirty="0">
                  <a:solidFill>
                    <a:prstClr val="black"/>
                  </a:solidFill>
                </a:rPr>
                <a:t>5. OVC Determines if I/O should be placed in SSD Pool</a:t>
              </a:r>
            </a:p>
          </p:txBody>
        </p:sp>
        <p:cxnSp>
          <p:nvCxnSpPr>
            <p:cNvPr id="39" name="Curved Connector 38"/>
            <p:cNvCxnSpPr>
              <a:stCxn id="27" idx="4"/>
              <a:endCxn id="29" idx="3"/>
            </p:cNvCxnSpPr>
            <p:nvPr/>
          </p:nvCxnSpPr>
          <p:spPr>
            <a:xfrm flipV="1">
              <a:off x="2766948" y="4225564"/>
              <a:ext cx="45030" cy="420546"/>
            </a:xfrm>
            <a:prstGeom prst="curvedConnector3">
              <a:avLst>
                <a:gd name="adj1" fmla="val 52305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pSp>
      <p:sp>
        <p:nvSpPr>
          <p:cNvPr id="43" name="Rectangle 42"/>
          <p:cNvSpPr/>
          <p:nvPr/>
        </p:nvSpPr>
        <p:spPr>
          <a:xfrm>
            <a:off x="6134576" y="2756388"/>
            <a:ext cx="5589979" cy="2223171"/>
          </a:xfrm>
          <a:prstGeom prst="rect">
            <a:avLst/>
          </a:prstGeom>
          <a:gradFill>
            <a:gsLst>
              <a:gs pos="0">
                <a:schemeClr val="accent1">
                  <a:tint val="100000"/>
                  <a:shade val="100000"/>
                  <a:satMod val="130000"/>
                  <a:alpha val="54000"/>
                </a:schemeClr>
              </a:gs>
              <a:gs pos="0">
                <a:schemeClr val="accent1">
                  <a:tint val="50000"/>
                  <a:shade val="100000"/>
                  <a:satMod val="350000"/>
                  <a:alpha val="76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912114"/>
            <a:endParaRPr lang="en-US" sz="1795">
              <a:solidFill>
                <a:prstClr val="white"/>
              </a:solidFill>
            </a:endParaRPr>
          </a:p>
        </p:txBody>
      </p:sp>
      <p:sp>
        <p:nvSpPr>
          <p:cNvPr id="117" name="TextBox 116"/>
          <p:cNvSpPr txBox="1"/>
          <p:nvPr/>
        </p:nvSpPr>
        <p:spPr>
          <a:xfrm>
            <a:off x="229194" y="5061936"/>
            <a:ext cx="5586650" cy="368418"/>
          </a:xfrm>
          <a:prstGeom prst="rect">
            <a:avLst/>
          </a:prstGeom>
          <a:noFill/>
        </p:spPr>
        <p:txBody>
          <a:bodyPr wrap="square" rtlCol="0">
            <a:spAutoFit/>
          </a:bodyPr>
          <a:lstStyle/>
          <a:p>
            <a:pPr algn="ctr" defTabSz="912114"/>
            <a:r>
              <a:rPr lang="en-US" sz="1795" dirty="0">
                <a:solidFill>
                  <a:prstClr val="black"/>
                </a:solidFill>
              </a:rPr>
              <a:t>Primary </a:t>
            </a:r>
            <a:r>
              <a:rPr lang="en-US" sz="1795" dirty="0" err="1" smtClean="0">
                <a:solidFill>
                  <a:prstClr val="black"/>
                </a:solidFill>
              </a:rPr>
              <a:t>OmniStack</a:t>
            </a:r>
            <a:endParaRPr lang="en-US" sz="1795" dirty="0">
              <a:solidFill>
                <a:prstClr val="black"/>
              </a:solidFill>
            </a:endParaRPr>
          </a:p>
        </p:txBody>
      </p:sp>
      <p:sp>
        <p:nvSpPr>
          <p:cNvPr id="118" name="TextBox 117"/>
          <p:cNvSpPr txBox="1"/>
          <p:nvPr/>
        </p:nvSpPr>
        <p:spPr>
          <a:xfrm>
            <a:off x="6128154" y="5067178"/>
            <a:ext cx="5586650" cy="368418"/>
          </a:xfrm>
          <a:prstGeom prst="rect">
            <a:avLst/>
          </a:prstGeom>
          <a:noFill/>
        </p:spPr>
        <p:txBody>
          <a:bodyPr wrap="square" rtlCol="0">
            <a:spAutoFit/>
          </a:bodyPr>
          <a:lstStyle/>
          <a:p>
            <a:pPr algn="ctr" defTabSz="912114"/>
            <a:r>
              <a:rPr lang="en-US" sz="1795" dirty="0">
                <a:solidFill>
                  <a:prstClr val="black"/>
                </a:solidFill>
              </a:rPr>
              <a:t>Secondary </a:t>
            </a:r>
            <a:r>
              <a:rPr lang="en-US" sz="1795" dirty="0" err="1" smtClean="0">
                <a:solidFill>
                  <a:prstClr val="black"/>
                </a:solidFill>
              </a:rPr>
              <a:t>OmniStack</a:t>
            </a:r>
            <a:endParaRPr lang="en-US" sz="1795" dirty="0">
              <a:solidFill>
                <a:prstClr val="black"/>
              </a:solidFill>
            </a:endParaRPr>
          </a:p>
        </p:txBody>
      </p:sp>
    </p:spTree>
    <p:extLst>
      <p:ext uri="{BB962C8B-B14F-4D97-AF65-F5344CB8AC3E}">
        <p14:creationId xmlns:p14="http://schemas.microsoft.com/office/powerpoint/2010/main" val="1188441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endParaRPr lang="en-US"/>
          </a:p>
        </p:txBody>
      </p:sp>
      <p:sp>
        <p:nvSpPr>
          <p:cNvPr id="4" name="Title 3"/>
          <p:cNvSpPr>
            <a:spLocks noGrp="1"/>
          </p:cNvSpPr>
          <p:nvPr>
            <p:ph type="ctrTitle"/>
          </p:nvPr>
        </p:nvSpPr>
        <p:spPr/>
        <p:txBody>
          <a:bodyPr/>
          <a:lstStyle/>
          <a:p>
            <a:r>
              <a:rPr lang="en-US" dirty="0" smtClean="0"/>
              <a:t>Data Virtualization Platform</a:t>
            </a:r>
            <a:endParaRPr lang="en-US" dirty="0"/>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935191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91699" y="2140443"/>
            <a:ext cx="11578441" cy="3436641"/>
          </a:xfrm>
          <a:prstGeom prst="rect">
            <a:avLst/>
          </a:prstGeom>
          <a:solidFill>
            <a:srgbClr val="929497"/>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smtClean="0">
                <a:solidFill>
                  <a:schemeClr val="bg1"/>
                </a:solidFill>
              </a:rPr>
              <a:t>Data Virtualization Platform</a:t>
            </a:r>
            <a:endParaRPr lang="en-US" sz="1600" dirty="0">
              <a:solidFill>
                <a:schemeClr val="bg1"/>
              </a:solidFill>
            </a:endParaRPr>
          </a:p>
        </p:txBody>
      </p:sp>
      <p:sp>
        <p:nvSpPr>
          <p:cNvPr id="135" name="Rectangle 134"/>
          <p:cNvSpPr/>
          <p:nvPr/>
        </p:nvSpPr>
        <p:spPr>
          <a:xfrm>
            <a:off x="462151" y="3990109"/>
            <a:ext cx="11248479" cy="15265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480560" tIns="91440" rIns="91440" bIns="45720" numCol="1" spcCol="0" rtlCol="0" fromWordArt="0" anchor="t" anchorCtr="0" forceAA="0" compatLnSpc="1">
            <a:prstTxWarp prst="textNoShape">
              <a:avLst/>
            </a:prstTxWarp>
            <a:noAutofit/>
          </a:bodyPr>
          <a:lstStyle/>
          <a:p>
            <a:r>
              <a:rPr lang="en-US" sz="1400" dirty="0" smtClean="0">
                <a:solidFill>
                  <a:schemeClr val="tx1"/>
                </a:solidFill>
              </a:rPr>
              <a:t>Data Management Layer   </a:t>
            </a:r>
            <a:endParaRPr lang="en-US" sz="1400" dirty="0">
              <a:solidFill>
                <a:schemeClr val="tx1"/>
              </a:solidFill>
            </a:endParaRPr>
          </a:p>
        </p:txBody>
      </p:sp>
      <p:sp>
        <p:nvSpPr>
          <p:cNvPr id="69" name="Rectangle 68"/>
          <p:cNvSpPr/>
          <p:nvPr/>
        </p:nvSpPr>
        <p:spPr>
          <a:xfrm>
            <a:off x="557634" y="4390631"/>
            <a:ext cx="11057514" cy="59700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File System</a:t>
            </a:r>
            <a:endParaRPr lang="en-US" sz="1200" dirty="0">
              <a:solidFill>
                <a:schemeClr val="tx1"/>
              </a:solidFill>
            </a:endParaRPr>
          </a:p>
        </p:txBody>
      </p:sp>
      <p:sp>
        <p:nvSpPr>
          <p:cNvPr id="3" name="Title 2"/>
          <p:cNvSpPr>
            <a:spLocks noGrp="1"/>
          </p:cNvSpPr>
          <p:nvPr>
            <p:ph type="title"/>
          </p:nvPr>
        </p:nvSpPr>
        <p:spPr/>
        <p:txBody>
          <a:bodyPr/>
          <a:lstStyle/>
          <a:p>
            <a:r>
              <a:rPr lang="en-US" dirty="0" smtClean="0"/>
              <a:t>Data Virtualization Platform </a:t>
            </a:r>
            <a:endParaRPr lang="en-US" dirty="0"/>
          </a:p>
        </p:txBody>
      </p:sp>
      <p:sp>
        <p:nvSpPr>
          <p:cNvPr id="7" name="Rectangle 6"/>
          <p:cNvSpPr/>
          <p:nvPr/>
        </p:nvSpPr>
        <p:spPr>
          <a:xfrm>
            <a:off x="8103925" y="5653520"/>
            <a:ext cx="3606706" cy="445936"/>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x86 </a:t>
            </a:r>
            <a:r>
              <a:rPr lang="en-US" sz="1200" dirty="0" smtClean="0">
                <a:solidFill>
                  <a:schemeClr val="tx1"/>
                </a:solidFill>
              </a:rPr>
              <a:t>platform</a:t>
            </a:r>
            <a:endParaRPr lang="en-US" sz="1200" dirty="0">
              <a:solidFill>
                <a:schemeClr val="tx1"/>
              </a:solidFill>
            </a:endParaRPr>
          </a:p>
        </p:txBody>
      </p:sp>
      <p:sp>
        <p:nvSpPr>
          <p:cNvPr id="8" name="Rectangle 7"/>
          <p:cNvSpPr/>
          <p:nvPr/>
        </p:nvSpPr>
        <p:spPr>
          <a:xfrm>
            <a:off x="4283038" y="5653520"/>
            <a:ext cx="3606706" cy="445936"/>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x86 </a:t>
            </a:r>
            <a:r>
              <a:rPr lang="en-US" sz="1200" dirty="0" smtClean="0">
                <a:solidFill>
                  <a:schemeClr val="tx1"/>
                </a:solidFill>
              </a:rPr>
              <a:t>platform</a:t>
            </a:r>
            <a:endParaRPr lang="en-US" sz="1200" dirty="0">
              <a:solidFill>
                <a:schemeClr val="tx1"/>
              </a:solidFill>
            </a:endParaRPr>
          </a:p>
        </p:txBody>
      </p:sp>
      <p:sp>
        <p:nvSpPr>
          <p:cNvPr id="9" name="Rectangle 8"/>
          <p:cNvSpPr/>
          <p:nvPr/>
        </p:nvSpPr>
        <p:spPr>
          <a:xfrm>
            <a:off x="462151" y="5653520"/>
            <a:ext cx="3606706" cy="445936"/>
          </a:xfrm>
          <a:prstGeom prst="rect">
            <a:avLst/>
          </a:prstGeom>
          <a:solidFill>
            <a:srgbClr val="D1D2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x86 </a:t>
            </a:r>
            <a:r>
              <a:rPr lang="en-US" sz="1200" dirty="0" smtClean="0">
                <a:solidFill>
                  <a:schemeClr val="tx1"/>
                </a:solidFill>
              </a:rPr>
              <a:t>platform</a:t>
            </a:r>
            <a:endParaRPr lang="en-US" sz="1200" dirty="0">
              <a:solidFill>
                <a:schemeClr val="tx1"/>
              </a:solidFill>
            </a:endParaRPr>
          </a:p>
        </p:txBody>
      </p:sp>
      <p:grpSp>
        <p:nvGrpSpPr>
          <p:cNvPr id="105" name="Group 104"/>
          <p:cNvGrpSpPr/>
          <p:nvPr/>
        </p:nvGrpSpPr>
        <p:grpSpPr>
          <a:xfrm>
            <a:off x="2476275" y="904168"/>
            <a:ext cx="1165276" cy="834359"/>
            <a:chOff x="2442722" y="764203"/>
            <a:chExt cx="1165276" cy="834359"/>
          </a:xfrm>
        </p:grpSpPr>
        <p:sp>
          <p:nvSpPr>
            <p:cNvPr id="11" name="TextBox 10"/>
            <p:cNvSpPr txBox="1"/>
            <p:nvPr/>
          </p:nvSpPr>
          <p:spPr>
            <a:xfrm>
              <a:off x="2997400" y="1413896"/>
              <a:ext cx="43282" cy="184666"/>
            </a:xfrm>
            <a:prstGeom prst="rect">
              <a:avLst/>
            </a:prstGeom>
            <a:noFill/>
          </p:spPr>
          <p:txBody>
            <a:bodyPr wrap="none" lIns="0" tIns="0" rIns="0" bIns="0" rtlCol="0" anchor="ctr">
              <a:spAutoFit/>
            </a:bodyPr>
            <a:lstStyle/>
            <a:p>
              <a:pPr algn="ctr"/>
              <a:r>
                <a:rPr lang="en-US" sz="1200" dirty="0" smtClean="0"/>
                <a:t> </a:t>
              </a:r>
            </a:p>
          </p:txBody>
        </p:sp>
        <p:sp>
          <p:nvSpPr>
            <p:cNvPr id="45" name="Rounded Rectangle 44"/>
            <p:cNvSpPr/>
            <p:nvPr/>
          </p:nvSpPr>
          <p:spPr>
            <a:xfrm>
              <a:off x="2442722" y="764203"/>
              <a:ext cx="1165276" cy="649691"/>
            </a:xfrm>
            <a:prstGeom prst="roundRect">
              <a:avLst/>
            </a:prstGeom>
            <a:solidFill>
              <a:schemeClr val="bg1"/>
            </a:solidFill>
            <a:ln w="19050">
              <a:solidFill>
                <a:srgbClr val="2DA7DF"/>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VM2</a:t>
              </a:r>
              <a:endParaRPr lang="en-US" sz="1200" dirty="0">
                <a:solidFill>
                  <a:schemeClr val="tx1"/>
                </a:solidFill>
              </a:endParaRPr>
            </a:p>
          </p:txBody>
        </p:sp>
      </p:grpSp>
      <p:grpSp>
        <p:nvGrpSpPr>
          <p:cNvPr id="110" name="Group 109"/>
          <p:cNvGrpSpPr/>
          <p:nvPr/>
        </p:nvGrpSpPr>
        <p:grpSpPr>
          <a:xfrm>
            <a:off x="6240657" y="904168"/>
            <a:ext cx="1177919" cy="834359"/>
            <a:chOff x="6240657" y="764203"/>
            <a:chExt cx="1177919" cy="834359"/>
          </a:xfrm>
        </p:grpSpPr>
        <p:sp>
          <p:nvSpPr>
            <p:cNvPr id="15" name="TextBox 14"/>
            <p:cNvSpPr txBox="1"/>
            <p:nvPr/>
          </p:nvSpPr>
          <p:spPr>
            <a:xfrm>
              <a:off x="6807974" y="1413896"/>
              <a:ext cx="43282" cy="184666"/>
            </a:xfrm>
            <a:prstGeom prst="rect">
              <a:avLst/>
            </a:prstGeom>
            <a:noFill/>
          </p:spPr>
          <p:txBody>
            <a:bodyPr wrap="none" lIns="0" tIns="0" rIns="0" bIns="0" rtlCol="0" anchor="ctr">
              <a:spAutoFit/>
            </a:bodyPr>
            <a:lstStyle/>
            <a:p>
              <a:pPr algn="ctr"/>
              <a:r>
                <a:rPr lang="en-US" sz="1200" dirty="0" smtClean="0"/>
                <a:t> </a:t>
              </a:r>
            </a:p>
          </p:txBody>
        </p:sp>
        <p:sp>
          <p:nvSpPr>
            <p:cNvPr id="35" name="Rounded Rectangle 34"/>
            <p:cNvSpPr/>
            <p:nvPr/>
          </p:nvSpPr>
          <p:spPr>
            <a:xfrm>
              <a:off x="6240657" y="764203"/>
              <a:ext cx="1177919" cy="649691"/>
            </a:xfrm>
            <a:prstGeom prst="roundRect">
              <a:avLst/>
            </a:prstGeom>
            <a:solidFill>
              <a:schemeClr val="bg1"/>
            </a:solidFill>
            <a:ln w="19050">
              <a:solidFill>
                <a:srgbClr val="2DA7DF"/>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VM4</a:t>
              </a:r>
              <a:endParaRPr lang="en-US" sz="1200" dirty="0">
                <a:solidFill>
                  <a:schemeClr val="tx1"/>
                </a:solidFill>
              </a:endParaRPr>
            </a:p>
          </p:txBody>
        </p:sp>
      </p:grpSp>
      <p:cxnSp>
        <p:nvCxnSpPr>
          <p:cNvPr id="26" name="Straight Connector 25"/>
          <p:cNvCxnSpPr/>
          <p:nvPr/>
        </p:nvCxnSpPr>
        <p:spPr>
          <a:xfrm>
            <a:off x="291699" y="1657238"/>
            <a:ext cx="11578441" cy="0"/>
          </a:xfrm>
          <a:prstGeom prst="line">
            <a:avLst/>
          </a:prstGeom>
          <a:ln w="19050">
            <a:solidFill>
              <a:srgbClr val="2DA7D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1699" y="2057577"/>
            <a:ext cx="11578441" cy="0"/>
          </a:xfrm>
          <a:prstGeom prst="line">
            <a:avLst/>
          </a:prstGeom>
          <a:ln w="19050">
            <a:solidFill>
              <a:srgbClr val="2DA7DF"/>
            </a:solidFill>
            <a:prstDash val="lgDash"/>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62151" y="1709351"/>
            <a:ext cx="3606706" cy="28730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Hypervisor</a:t>
            </a:r>
            <a:endParaRPr lang="en-US" sz="1200" dirty="0">
              <a:solidFill>
                <a:schemeClr val="bg1"/>
              </a:solidFill>
            </a:endParaRPr>
          </a:p>
        </p:txBody>
      </p:sp>
      <p:sp>
        <p:nvSpPr>
          <p:cNvPr id="23" name="Rectangle 22"/>
          <p:cNvSpPr/>
          <p:nvPr/>
        </p:nvSpPr>
        <p:spPr>
          <a:xfrm>
            <a:off x="8103925" y="1709351"/>
            <a:ext cx="3606706" cy="28730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Hypervisor</a:t>
            </a:r>
            <a:endParaRPr lang="en-US" sz="1200" dirty="0">
              <a:solidFill>
                <a:schemeClr val="bg1"/>
              </a:solidFill>
            </a:endParaRPr>
          </a:p>
        </p:txBody>
      </p:sp>
      <p:sp>
        <p:nvSpPr>
          <p:cNvPr id="24" name="Rectangle 23"/>
          <p:cNvSpPr/>
          <p:nvPr/>
        </p:nvSpPr>
        <p:spPr>
          <a:xfrm>
            <a:off x="4283038" y="1709351"/>
            <a:ext cx="3606706" cy="287300"/>
          </a:xfrm>
          <a:prstGeom prst="rect">
            <a:avLst/>
          </a:prstGeom>
          <a:solidFill>
            <a:srgbClr val="0777B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rPr>
              <a:t>Hypervisor</a:t>
            </a:r>
            <a:endParaRPr lang="en-US" sz="1200" dirty="0">
              <a:solidFill>
                <a:schemeClr val="bg1"/>
              </a:solidFill>
            </a:endParaRPr>
          </a:p>
        </p:txBody>
      </p:sp>
      <p:sp>
        <p:nvSpPr>
          <p:cNvPr id="53" name="Rectangle 52"/>
          <p:cNvSpPr/>
          <p:nvPr/>
        </p:nvSpPr>
        <p:spPr>
          <a:xfrm>
            <a:off x="462151" y="2508932"/>
            <a:ext cx="11248479" cy="13753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400" dirty="0">
                <a:solidFill>
                  <a:schemeClr val="tx1"/>
                </a:solidFill>
              </a:rPr>
              <a:t>Presentation </a:t>
            </a:r>
            <a:r>
              <a:rPr lang="en-US" sz="1400" dirty="0" smtClean="0">
                <a:solidFill>
                  <a:schemeClr val="tx1"/>
                </a:solidFill>
              </a:rPr>
              <a:t>Layer</a:t>
            </a:r>
            <a:endParaRPr lang="en-US" sz="1400" dirty="0">
              <a:solidFill>
                <a:schemeClr val="tx1"/>
              </a:solidFill>
            </a:endParaRPr>
          </a:p>
        </p:txBody>
      </p:sp>
      <p:sp>
        <p:nvSpPr>
          <p:cNvPr id="54" name="Rectangle 53"/>
          <p:cNvSpPr/>
          <p:nvPr/>
        </p:nvSpPr>
        <p:spPr>
          <a:xfrm>
            <a:off x="667303" y="2879227"/>
            <a:ext cx="3902469" cy="899286"/>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a:solidFill>
                <a:schemeClr val="tx1"/>
              </a:solidFill>
            </a:endParaRPr>
          </a:p>
        </p:txBody>
      </p:sp>
      <p:sp>
        <p:nvSpPr>
          <p:cNvPr id="55" name="TextBox 54"/>
          <p:cNvSpPr txBox="1"/>
          <p:nvPr/>
        </p:nvSpPr>
        <p:spPr>
          <a:xfrm>
            <a:off x="1618590" y="3592072"/>
            <a:ext cx="262893" cy="153888"/>
          </a:xfrm>
          <a:prstGeom prst="rect">
            <a:avLst/>
          </a:prstGeom>
          <a:noFill/>
        </p:spPr>
        <p:txBody>
          <a:bodyPr wrap="none" lIns="0" tIns="0" rIns="0" bIns="0" rtlCol="0" anchor="ctr">
            <a:spAutoFit/>
          </a:bodyPr>
          <a:lstStyle/>
          <a:p>
            <a:pPr algn="ctr"/>
            <a:r>
              <a:rPr lang="en-US" sz="1000" dirty="0" smtClean="0"/>
              <a:t>VM1</a:t>
            </a:r>
          </a:p>
        </p:txBody>
      </p:sp>
      <p:sp>
        <p:nvSpPr>
          <p:cNvPr id="57" name="TextBox 56"/>
          <p:cNvSpPr txBox="1"/>
          <p:nvPr/>
        </p:nvSpPr>
        <p:spPr>
          <a:xfrm>
            <a:off x="2254655" y="2927322"/>
            <a:ext cx="727764" cy="169277"/>
          </a:xfrm>
          <a:prstGeom prst="rect">
            <a:avLst/>
          </a:prstGeom>
          <a:noFill/>
        </p:spPr>
        <p:txBody>
          <a:bodyPr wrap="none" lIns="0" tIns="0" rIns="0" bIns="0" rtlCol="0" anchor="ctr">
            <a:spAutoFit/>
          </a:bodyPr>
          <a:lstStyle/>
          <a:p>
            <a:pPr algn="ctr"/>
            <a:r>
              <a:rPr lang="en-US" sz="1100" dirty="0" err="1" smtClean="0"/>
              <a:t>Datastore</a:t>
            </a:r>
            <a:r>
              <a:rPr lang="en-US" sz="1100" dirty="0" smtClean="0"/>
              <a:t> </a:t>
            </a:r>
            <a:r>
              <a:rPr lang="en-US" sz="1100" dirty="0"/>
              <a:t>1</a:t>
            </a:r>
            <a:endParaRPr lang="en-US" sz="1100" dirty="0" smtClean="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162" y="3147366"/>
            <a:ext cx="595748" cy="402880"/>
          </a:xfrm>
          <a:prstGeom prst="rect">
            <a:avLst/>
          </a:prstGeom>
        </p:spPr>
      </p:pic>
      <p:grpSp>
        <p:nvGrpSpPr>
          <p:cNvPr id="106" name="Group 105"/>
          <p:cNvGrpSpPr/>
          <p:nvPr/>
        </p:nvGrpSpPr>
        <p:grpSpPr>
          <a:xfrm>
            <a:off x="3189164" y="3147366"/>
            <a:ext cx="595748" cy="598594"/>
            <a:chOff x="3189164" y="3147366"/>
            <a:chExt cx="595748" cy="598594"/>
          </a:xfrm>
        </p:grpSpPr>
        <p:sp>
          <p:nvSpPr>
            <p:cNvPr id="56" name="TextBox 55"/>
            <p:cNvSpPr txBox="1"/>
            <p:nvPr/>
          </p:nvSpPr>
          <p:spPr>
            <a:xfrm>
              <a:off x="3355592" y="3592072"/>
              <a:ext cx="262893" cy="153888"/>
            </a:xfrm>
            <a:prstGeom prst="rect">
              <a:avLst/>
            </a:prstGeom>
            <a:noFill/>
          </p:spPr>
          <p:txBody>
            <a:bodyPr wrap="none" lIns="0" tIns="0" rIns="0" bIns="0" rtlCol="0" anchor="ctr">
              <a:spAutoFit/>
            </a:bodyPr>
            <a:lstStyle/>
            <a:p>
              <a:pPr algn="ctr"/>
              <a:r>
                <a:rPr lang="en-US" sz="1000" dirty="0" smtClean="0"/>
                <a:t>VM2</a:t>
              </a: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164" y="3147366"/>
              <a:ext cx="595748" cy="402880"/>
            </a:xfrm>
            <a:prstGeom prst="rect">
              <a:avLst/>
            </a:prstGeom>
          </p:spPr>
        </p:pic>
      </p:grpSp>
      <p:sp>
        <p:nvSpPr>
          <p:cNvPr id="68" name="Rectangle 67"/>
          <p:cNvSpPr/>
          <p:nvPr/>
        </p:nvSpPr>
        <p:spPr>
          <a:xfrm>
            <a:off x="667303"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70" name="Rectangle 69"/>
          <p:cNvSpPr/>
          <p:nvPr/>
        </p:nvSpPr>
        <p:spPr>
          <a:xfrm>
            <a:off x="557634" y="5093435"/>
            <a:ext cx="11057514" cy="3434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Object Store</a:t>
            </a:r>
            <a:endParaRPr lang="en-US" sz="1200" dirty="0">
              <a:solidFill>
                <a:schemeClr val="tx1"/>
              </a:solidFill>
            </a:endParaRPr>
          </a:p>
        </p:txBody>
      </p:sp>
      <p:sp>
        <p:nvSpPr>
          <p:cNvPr id="71" name="Rectangle 70"/>
          <p:cNvSpPr/>
          <p:nvPr/>
        </p:nvSpPr>
        <p:spPr>
          <a:xfrm>
            <a:off x="1535804"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VM1</a:t>
            </a:r>
            <a:endParaRPr lang="en-US" sz="1000" dirty="0">
              <a:solidFill>
                <a:schemeClr val="tx1"/>
              </a:solidFill>
            </a:endParaRPr>
          </a:p>
        </p:txBody>
      </p:sp>
      <p:sp>
        <p:nvSpPr>
          <p:cNvPr id="72" name="Rectangle 71"/>
          <p:cNvSpPr/>
          <p:nvPr/>
        </p:nvSpPr>
        <p:spPr>
          <a:xfrm>
            <a:off x="2404305"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74" name="Rectangle 73"/>
          <p:cNvSpPr/>
          <p:nvPr/>
        </p:nvSpPr>
        <p:spPr>
          <a:xfrm>
            <a:off x="4141307"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75" name="Rectangle 74"/>
          <p:cNvSpPr/>
          <p:nvPr/>
        </p:nvSpPr>
        <p:spPr>
          <a:xfrm>
            <a:off x="5009808"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77" name="Rectangle 76"/>
          <p:cNvSpPr/>
          <p:nvPr/>
        </p:nvSpPr>
        <p:spPr>
          <a:xfrm>
            <a:off x="6746810"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VM3</a:t>
            </a:r>
            <a:endParaRPr lang="en-US" sz="1000" dirty="0">
              <a:solidFill>
                <a:schemeClr val="tx1"/>
              </a:solidFill>
            </a:endParaRPr>
          </a:p>
        </p:txBody>
      </p:sp>
      <p:sp>
        <p:nvSpPr>
          <p:cNvPr id="78" name="Rectangle 77"/>
          <p:cNvSpPr/>
          <p:nvPr/>
        </p:nvSpPr>
        <p:spPr>
          <a:xfrm>
            <a:off x="7615311"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79" name="Rectangle 78"/>
          <p:cNvSpPr/>
          <p:nvPr/>
        </p:nvSpPr>
        <p:spPr>
          <a:xfrm>
            <a:off x="8483812"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VM4</a:t>
            </a:r>
            <a:endParaRPr lang="en-US" sz="1000" dirty="0">
              <a:solidFill>
                <a:schemeClr val="tx1"/>
              </a:solidFill>
            </a:endParaRPr>
          </a:p>
        </p:txBody>
      </p:sp>
      <p:sp>
        <p:nvSpPr>
          <p:cNvPr id="80" name="Rectangle 79"/>
          <p:cNvSpPr/>
          <p:nvPr/>
        </p:nvSpPr>
        <p:spPr>
          <a:xfrm>
            <a:off x="9352313"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81" name="Rectangle 80"/>
          <p:cNvSpPr/>
          <p:nvPr/>
        </p:nvSpPr>
        <p:spPr>
          <a:xfrm>
            <a:off x="10220814"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VM5</a:t>
            </a:r>
            <a:endParaRPr lang="en-US" sz="1000" dirty="0">
              <a:solidFill>
                <a:schemeClr val="tx1"/>
              </a:solidFill>
            </a:endParaRPr>
          </a:p>
        </p:txBody>
      </p:sp>
      <p:sp>
        <p:nvSpPr>
          <p:cNvPr id="82" name="Rectangle 81"/>
          <p:cNvSpPr/>
          <p:nvPr/>
        </p:nvSpPr>
        <p:spPr>
          <a:xfrm>
            <a:off x="11089316"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cxnSp>
        <p:nvCxnSpPr>
          <p:cNvPr id="84" name="Straight Arrow Connector 83"/>
          <p:cNvCxnSpPr>
            <a:stCxn id="71" idx="0"/>
          </p:cNvCxnSpPr>
          <p:nvPr/>
        </p:nvCxnSpPr>
        <p:spPr>
          <a:xfrm flipV="1">
            <a:off x="1750037" y="3775961"/>
            <a:ext cx="0" cy="693073"/>
          </a:xfrm>
          <a:prstGeom prst="straightConnector1">
            <a:avLst/>
          </a:prstGeom>
          <a:ln>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a:stCxn id="73" idx="0"/>
          </p:cNvCxnSpPr>
          <p:nvPr/>
        </p:nvCxnSpPr>
        <p:spPr>
          <a:xfrm flipV="1">
            <a:off x="3487039" y="3778282"/>
            <a:ext cx="0" cy="690752"/>
          </a:xfrm>
          <a:prstGeom prst="straightConnector1">
            <a:avLst/>
          </a:prstGeom>
          <a:ln>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6092542" y="2879227"/>
            <a:ext cx="5425240" cy="899286"/>
          </a:xfrm>
          <a:prstGeom prst="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a:solidFill>
                <a:schemeClr val="tx1"/>
              </a:solidFill>
            </a:endParaRPr>
          </a:p>
        </p:txBody>
      </p:sp>
      <p:sp>
        <p:nvSpPr>
          <p:cNvPr id="89" name="TextBox 88"/>
          <p:cNvSpPr txBox="1"/>
          <p:nvPr/>
        </p:nvSpPr>
        <p:spPr>
          <a:xfrm>
            <a:off x="10303601" y="3592072"/>
            <a:ext cx="262893" cy="153888"/>
          </a:xfrm>
          <a:prstGeom prst="rect">
            <a:avLst/>
          </a:prstGeom>
          <a:noFill/>
        </p:spPr>
        <p:txBody>
          <a:bodyPr wrap="none" lIns="0" tIns="0" rIns="0" bIns="0" rtlCol="0" anchor="ctr">
            <a:spAutoFit/>
          </a:bodyPr>
          <a:lstStyle/>
          <a:p>
            <a:pPr algn="ctr"/>
            <a:r>
              <a:rPr lang="en-US" sz="1000" dirty="0" smtClean="0"/>
              <a:t>VM5</a:t>
            </a:r>
          </a:p>
        </p:txBody>
      </p:sp>
      <p:sp>
        <p:nvSpPr>
          <p:cNvPr id="90" name="TextBox 89"/>
          <p:cNvSpPr txBox="1"/>
          <p:nvPr/>
        </p:nvSpPr>
        <p:spPr>
          <a:xfrm>
            <a:off x="8441280" y="2927322"/>
            <a:ext cx="727764" cy="169277"/>
          </a:xfrm>
          <a:prstGeom prst="rect">
            <a:avLst/>
          </a:prstGeom>
          <a:noFill/>
        </p:spPr>
        <p:txBody>
          <a:bodyPr wrap="none" lIns="0" tIns="0" rIns="0" bIns="0" rtlCol="0" anchor="ctr">
            <a:spAutoFit/>
          </a:bodyPr>
          <a:lstStyle/>
          <a:p>
            <a:pPr algn="ctr"/>
            <a:r>
              <a:rPr lang="en-US" sz="1100" dirty="0" err="1" smtClean="0"/>
              <a:t>Datastore</a:t>
            </a:r>
            <a:r>
              <a:rPr lang="en-US" sz="1100" dirty="0" smtClean="0"/>
              <a:t> 2</a:t>
            </a:r>
          </a:p>
        </p:txBody>
      </p:sp>
      <p:grpSp>
        <p:nvGrpSpPr>
          <p:cNvPr id="109" name="Group 108"/>
          <p:cNvGrpSpPr/>
          <p:nvPr/>
        </p:nvGrpSpPr>
        <p:grpSpPr>
          <a:xfrm>
            <a:off x="8400171" y="3147366"/>
            <a:ext cx="595748" cy="598594"/>
            <a:chOff x="8400171" y="3147366"/>
            <a:chExt cx="595748" cy="598594"/>
          </a:xfrm>
        </p:grpSpPr>
        <p:sp>
          <p:nvSpPr>
            <p:cNvPr id="88" name="TextBox 87"/>
            <p:cNvSpPr txBox="1"/>
            <p:nvPr/>
          </p:nvSpPr>
          <p:spPr>
            <a:xfrm>
              <a:off x="8566599" y="3592072"/>
              <a:ext cx="262893" cy="153888"/>
            </a:xfrm>
            <a:prstGeom prst="rect">
              <a:avLst/>
            </a:prstGeom>
            <a:noFill/>
          </p:spPr>
          <p:txBody>
            <a:bodyPr wrap="none" lIns="0" tIns="0" rIns="0" bIns="0" rtlCol="0" anchor="ctr">
              <a:spAutoFit/>
            </a:bodyPr>
            <a:lstStyle/>
            <a:p>
              <a:pPr algn="ctr"/>
              <a:r>
                <a:rPr lang="en-US" sz="1000" dirty="0" smtClean="0"/>
                <a:t>VM4</a:t>
              </a:r>
            </a:p>
          </p:txBody>
        </p:sp>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171" y="3147366"/>
              <a:ext cx="595748" cy="402880"/>
            </a:xfrm>
            <a:prstGeom prst="rect">
              <a:avLst/>
            </a:prstGeom>
          </p:spPr>
        </p:pic>
      </p:gr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173" y="3147366"/>
            <a:ext cx="595748" cy="402880"/>
          </a:xfrm>
          <a:prstGeom prst="rect">
            <a:avLst/>
          </a:prstGeom>
        </p:spPr>
      </p:pic>
      <p:sp>
        <p:nvSpPr>
          <p:cNvPr id="96" name="TextBox 95"/>
          <p:cNvSpPr txBox="1"/>
          <p:nvPr/>
        </p:nvSpPr>
        <p:spPr>
          <a:xfrm>
            <a:off x="6829596" y="3592072"/>
            <a:ext cx="262893" cy="153888"/>
          </a:xfrm>
          <a:prstGeom prst="rect">
            <a:avLst/>
          </a:prstGeom>
          <a:noFill/>
        </p:spPr>
        <p:txBody>
          <a:bodyPr wrap="none" lIns="0" tIns="0" rIns="0" bIns="0" rtlCol="0" anchor="ctr">
            <a:spAutoFit/>
          </a:bodyPr>
          <a:lstStyle/>
          <a:p>
            <a:pPr algn="ctr"/>
            <a:r>
              <a:rPr lang="en-US" sz="1000" dirty="0" smtClean="0"/>
              <a:t>VM3</a:t>
            </a:r>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598" y="3147366"/>
            <a:ext cx="595748" cy="402880"/>
          </a:xfrm>
          <a:prstGeom prst="rect">
            <a:avLst/>
          </a:prstGeom>
        </p:spPr>
      </p:pic>
      <p:cxnSp>
        <p:nvCxnSpPr>
          <p:cNvPr id="99" name="Straight Arrow Connector 98"/>
          <p:cNvCxnSpPr>
            <a:stCxn id="77" idx="0"/>
          </p:cNvCxnSpPr>
          <p:nvPr/>
        </p:nvCxnSpPr>
        <p:spPr>
          <a:xfrm flipV="1">
            <a:off x="6961043" y="3780603"/>
            <a:ext cx="0" cy="688431"/>
          </a:xfrm>
          <a:prstGeom prst="straightConnector1">
            <a:avLst/>
          </a:prstGeom>
          <a:ln>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9" idx="0"/>
          </p:cNvCxnSpPr>
          <p:nvPr/>
        </p:nvCxnSpPr>
        <p:spPr>
          <a:xfrm flipV="1">
            <a:off x="8698045" y="3782924"/>
            <a:ext cx="0" cy="686110"/>
          </a:xfrm>
          <a:prstGeom prst="straightConnector1">
            <a:avLst/>
          </a:prstGeom>
          <a:ln>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81" idx="0"/>
          </p:cNvCxnSpPr>
          <p:nvPr/>
        </p:nvCxnSpPr>
        <p:spPr>
          <a:xfrm flipV="1">
            <a:off x="10435047" y="3876792"/>
            <a:ext cx="0" cy="592242"/>
          </a:xfrm>
          <a:prstGeom prst="straightConnector1">
            <a:avLst/>
          </a:prstGeom>
          <a:ln>
            <a:solidFill>
              <a:schemeClr val="accent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3272806"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VM2</a:t>
            </a:r>
            <a:endParaRPr lang="en-US" sz="1000" dirty="0">
              <a:solidFill>
                <a:schemeClr val="tx1"/>
              </a:solidFill>
            </a:endParaRPr>
          </a:p>
        </p:txBody>
      </p:sp>
      <p:sp>
        <p:nvSpPr>
          <p:cNvPr id="104" name="Rectangle 103"/>
          <p:cNvSpPr/>
          <p:nvPr/>
        </p:nvSpPr>
        <p:spPr>
          <a:xfrm>
            <a:off x="1535804"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VM1</a:t>
            </a:r>
            <a:endParaRPr lang="en-US" sz="1000" dirty="0">
              <a:solidFill>
                <a:schemeClr val="tx1"/>
              </a:solidFill>
            </a:endParaRPr>
          </a:p>
        </p:txBody>
      </p:sp>
      <p:sp>
        <p:nvSpPr>
          <p:cNvPr id="107" name="Rectangle 106"/>
          <p:cNvSpPr/>
          <p:nvPr/>
        </p:nvSpPr>
        <p:spPr>
          <a:xfrm>
            <a:off x="6746810"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VM3</a:t>
            </a:r>
            <a:endParaRPr lang="en-US" sz="1000" dirty="0">
              <a:solidFill>
                <a:schemeClr val="tx1"/>
              </a:solidFill>
            </a:endParaRPr>
          </a:p>
        </p:txBody>
      </p:sp>
      <p:sp>
        <p:nvSpPr>
          <p:cNvPr id="108" name="Rectangle 107"/>
          <p:cNvSpPr/>
          <p:nvPr/>
        </p:nvSpPr>
        <p:spPr>
          <a:xfrm>
            <a:off x="7615311" y="4469034"/>
            <a:ext cx="428465" cy="42529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1" name="Rectangle 110"/>
          <p:cNvSpPr/>
          <p:nvPr/>
        </p:nvSpPr>
        <p:spPr>
          <a:xfrm>
            <a:off x="733321"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2" name="Rectangle 111"/>
          <p:cNvSpPr/>
          <p:nvPr/>
        </p:nvSpPr>
        <p:spPr>
          <a:xfrm>
            <a:off x="1371472"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3" name="Rectangle 112"/>
          <p:cNvSpPr/>
          <p:nvPr/>
        </p:nvSpPr>
        <p:spPr>
          <a:xfrm>
            <a:off x="2009623"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4" name="Rectangle 113"/>
          <p:cNvSpPr/>
          <p:nvPr/>
        </p:nvSpPr>
        <p:spPr>
          <a:xfrm>
            <a:off x="2647774"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5" name="Rectangle 114"/>
          <p:cNvSpPr/>
          <p:nvPr/>
        </p:nvSpPr>
        <p:spPr>
          <a:xfrm>
            <a:off x="3285925"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6" name="Rectangle 115"/>
          <p:cNvSpPr/>
          <p:nvPr/>
        </p:nvSpPr>
        <p:spPr>
          <a:xfrm>
            <a:off x="3924076"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7" name="Rectangle 116"/>
          <p:cNvSpPr/>
          <p:nvPr/>
        </p:nvSpPr>
        <p:spPr>
          <a:xfrm>
            <a:off x="4562227"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8" name="Rectangle 117"/>
          <p:cNvSpPr/>
          <p:nvPr/>
        </p:nvSpPr>
        <p:spPr>
          <a:xfrm>
            <a:off x="5200376"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27" name="Rectangle 126"/>
          <p:cNvSpPr/>
          <p:nvPr/>
        </p:nvSpPr>
        <p:spPr>
          <a:xfrm>
            <a:off x="6803747"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28" name="Rectangle 127"/>
          <p:cNvSpPr/>
          <p:nvPr/>
        </p:nvSpPr>
        <p:spPr>
          <a:xfrm>
            <a:off x="7441898"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29" name="Rectangle 128"/>
          <p:cNvSpPr/>
          <p:nvPr/>
        </p:nvSpPr>
        <p:spPr>
          <a:xfrm>
            <a:off x="8080049"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30" name="Rectangle 129"/>
          <p:cNvSpPr/>
          <p:nvPr/>
        </p:nvSpPr>
        <p:spPr>
          <a:xfrm>
            <a:off x="8718200"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31" name="Rectangle 130"/>
          <p:cNvSpPr/>
          <p:nvPr/>
        </p:nvSpPr>
        <p:spPr>
          <a:xfrm>
            <a:off x="9356351"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32" name="Rectangle 131"/>
          <p:cNvSpPr/>
          <p:nvPr/>
        </p:nvSpPr>
        <p:spPr>
          <a:xfrm>
            <a:off x="9994502"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33" name="Rectangle 132"/>
          <p:cNvSpPr/>
          <p:nvPr/>
        </p:nvSpPr>
        <p:spPr>
          <a:xfrm>
            <a:off x="10632653"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34" name="Rectangle 133"/>
          <p:cNvSpPr/>
          <p:nvPr/>
        </p:nvSpPr>
        <p:spPr>
          <a:xfrm>
            <a:off x="11270802" y="5185181"/>
            <a:ext cx="153536" cy="152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a:solidFill>
                <a:schemeClr val="tx1"/>
              </a:solidFill>
            </a:endParaRPr>
          </a:p>
        </p:txBody>
      </p:sp>
      <p:sp>
        <p:nvSpPr>
          <p:cNvPr id="119" name="Rounded Rectangle 118"/>
          <p:cNvSpPr/>
          <p:nvPr/>
        </p:nvSpPr>
        <p:spPr>
          <a:xfrm>
            <a:off x="956564" y="904170"/>
            <a:ext cx="1163381" cy="641807"/>
          </a:xfrm>
          <a:prstGeom prst="roundRect">
            <a:avLst/>
          </a:prstGeom>
          <a:solidFill>
            <a:schemeClr val="bg1"/>
          </a:solidFill>
          <a:ln w="19050">
            <a:solidFill>
              <a:srgbClr val="2DA7DF"/>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VM1</a:t>
            </a:r>
            <a:endParaRPr lang="en-US" sz="1200" dirty="0">
              <a:solidFill>
                <a:schemeClr val="tx1"/>
              </a:solidFill>
            </a:endParaRPr>
          </a:p>
        </p:txBody>
      </p:sp>
      <p:sp>
        <p:nvSpPr>
          <p:cNvPr id="120" name="Rounded Rectangle 119"/>
          <p:cNvSpPr/>
          <p:nvPr/>
        </p:nvSpPr>
        <p:spPr>
          <a:xfrm>
            <a:off x="4754206" y="904170"/>
            <a:ext cx="1177919" cy="647740"/>
          </a:xfrm>
          <a:prstGeom prst="roundRect">
            <a:avLst/>
          </a:prstGeom>
          <a:solidFill>
            <a:schemeClr val="bg1"/>
          </a:solidFill>
          <a:ln w="19050">
            <a:solidFill>
              <a:srgbClr val="2DA7DF"/>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VM3</a:t>
            </a:r>
            <a:endParaRPr lang="en-US" sz="1200" dirty="0">
              <a:solidFill>
                <a:schemeClr val="tx1"/>
              </a:solidFill>
            </a:endParaRPr>
          </a:p>
        </p:txBody>
      </p:sp>
      <p:sp>
        <p:nvSpPr>
          <p:cNvPr id="121" name="Rounded Rectangle 120"/>
          <p:cNvSpPr/>
          <p:nvPr/>
        </p:nvSpPr>
        <p:spPr>
          <a:xfrm>
            <a:off x="9318319" y="904170"/>
            <a:ext cx="1177919" cy="647740"/>
          </a:xfrm>
          <a:prstGeom prst="roundRect">
            <a:avLst/>
          </a:prstGeom>
          <a:solidFill>
            <a:schemeClr val="bg1"/>
          </a:solidFill>
          <a:ln w="19050">
            <a:solidFill>
              <a:srgbClr val="2DA7DF"/>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VM5</a:t>
            </a:r>
            <a:endParaRPr lang="en-US" sz="1200" dirty="0">
              <a:solidFill>
                <a:schemeClr val="tx1"/>
              </a:solidFill>
            </a:endParaRPr>
          </a:p>
        </p:txBody>
      </p:sp>
    </p:spTree>
    <p:extLst>
      <p:ext uri="{BB962C8B-B14F-4D97-AF65-F5344CB8AC3E}">
        <p14:creationId xmlns:p14="http://schemas.microsoft.com/office/powerpoint/2010/main" val="1386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22977E-6 -2.37676E-6 L 0.14295 -2.37676E-6 " pathEditMode="relative" rAng="0" ptsTypes="AA">
                                      <p:cBhvr>
                                        <p:cTn id="6" dur="1750" fill="hold"/>
                                        <p:tgtEl>
                                          <p:spTgt spid="104"/>
                                        </p:tgtEl>
                                        <p:attrNameLst>
                                          <p:attrName>ppt_x</p:attrName>
                                          <p:attrName>ppt_y</p:attrName>
                                        </p:attrNameLst>
                                      </p:cBhvr>
                                      <p:rCtr x="7141" y="0"/>
                                    </p:animMotion>
                                  </p:childTnLst>
                                </p:cTn>
                              </p:par>
                            </p:childTnLst>
                          </p:cTn>
                        </p:par>
                        <p:par>
                          <p:cTn id="7" fill="hold">
                            <p:stCondLst>
                              <p:cond delay="1750"/>
                            </p:stCondLst>
                            <p:childTnLst>
                              <p:par>
                                <p:cTn id="8" presetID="10" presetClass="exit" presetSubtype="0" fill="hold" grpId="1" nodeType="afterEffect">
                                  <p:stCondLst>
                                    <p:cond delay="0"/>
                                  </p:stCondLst>
                                  <p:childTnLst>
                                    <p:animEffect transition="out" filter="fade">
                                      <p:cBhvr>
                                        <p:cTn id="9" dur="750"/>
                                        <p:tgtEl>
                                          <p:spTgt spid="104"/>
                                        </p:tgtEl>
                                      </p:cBhvr>
                                    </p:animEffect>
                                    <p:set>
                                      <p:cBhvr>
                                        <p:cTn id="10" dur="1" fill="hold">
                                          <p:stCondLst>
                                            <p:cond delay="749"/>
                                          </p:stCondLst>
                                        </p:cTn>
                                        <p:tgtEl>
                                          <p:spTgt spid="10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750"/>
                                        <p:tgtEl>
                                          <p:spTgt spid="73"/>
                                        </p:tgtEl>
                                      </p:cBhvr>
                                    </p:animEffect>
                                  </p:childTnLst>
                                </p:cTn>
                              </p:par>
                            </p:childTnLst>
                          </p:cTn>
                        </p:par>
                        <p:par>
                          <p:cTn id="14" fill="hold">
                            <p:stCondLst>
                              <p:cond delay="2500"/>
                            </p:stCondLst>
                            <p:childTnLst>
                              <p:par>
                                <p:cTn id="15" presetID="22" presetClass="entr" presetSubtype="4" fill="hold" nodeType="after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750"/>
                                        <p:tgtEl>
                                          <p:spTgt spid="86"/>
                                        </p:tgtEl>
                                      </p:cBhvr>
                                    </p:animEffect>
                                  </p:childTnLst>
                                </p:cTn>
                              </p:par>
                            </p:childTnLst>
                          </p:cTn>
                        </p:par>
                        <p:par>
                          <p:cTn id="18" fill="hold">
                            <p:stCondLst>
                              <p:cond delay="3250"/>
                            </p:stCondLst>
                            <p:childTnLst>
                              <p:par>
                                <p:cTn id="19" presetID="10" presetClass="entr" presetSubtype="0"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fade">
                                      <p:cBhvr>
                                        <p:cTn id="21" dur="750"/>
                                        <p:tgtEl>
                                          <p:spTgt spid="106"/>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750"/>
                                        <p:tgtEl>
                                          <p:spTgt spid="105"/>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0" nodeType="clickEffect">
                                  <p:stCondLst>
                                    <p:cond delay="0"/>
                                  </p:stCondLst>
                                  <p:childTnLst>
                                    <p:animMotion origin="layout" path="M 4.15089E-7 -2.37676E-6 L 0.0714 -2.37676E-6 " pathEditMode="relative" rAng="0" ptsTypes="AA">
                                      <p:cBhvr>
                                        <p:cTn id="29" dur="1750" fill="hold"/>
                                        <p:tgtEl>
                                          <p:spTgt spid="107"/>
                                        </p:tgtEl>
                                        <p:attrNameLst>
                                          <p:attrName>ppt_x</p:attrName>
                                          <p:attrName>ppt_y</p:attrName>
                                        </p:attrNameLst>
                                      </p:cBhvr>
                                      <p:rCtr x="3564" y="0"/>
                                    </p:animMotion>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750"/>
                                        <p:tgtEl>
                                          <p:spTgt spid="7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fade">
                                      <p:cBhvr>
                                        <p:cTn id="36" dur="750"/>
                                        <p:tgtEl>
                                          <p:spTgt spid="108"/>
                                        </p:tgtEl>
                                      </p:cBhvr>
                                    </p:animEffect>
                                  </p:childTnLst>
                                </p:cTn>
                              </p:par>
                            </p:childTnLst>
                          </p:cTn>
                        </p:par>
                        <p:par>
                          <p:cTn id="37" fill="hold">
                            <p:stCondLst>
                              <p:cond delay="2500"/>
                            </p:stCondLst>
                            <p:childTnLst>
                              <p:par>
                                <p:cTn id="38" presetID="10" presetClass="exit" presetSubtype="0" fill="hold" grpId="1" nodeType="afterEffect">
                                  <p:stCondLst>
                                    <p:cond delay="0"/>
                                  </p:stCondLst>
                                  <p:childTnLst>
                                    <p:animEffect transition="out" filter="fade">
                                      <p:cBhvr>
                                        <p:cTn id="39" dur="750"/>
                                        <p:tgtEl>
                                          <p:spTgt spid="107"/>
                                        </p:tgtEl>
                                      </p:cBhvr>
                                    </p:animEffect>
                                    <p:set>
                                      <p:cBhvr>
                                        <p:cTn id="40" dur="1" fill="hold">
                                          <p:stCondLst>
                                            <p:cond delay="749"/>
                                          </p:stCondLst>
                                        </p:cTn>
                                        <p:tgtEl>
                                          <p:spTgt spid="10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1.85354E-7 2.96296E-6 L 0.07153 2.96296E-6 " pathEditMode="relative" rAng="0" ptsTypes="AA">
                                      <p:cBhvr>
                                        <p:cTn id="44" dur="1750" fill="hold"/>
                                        <p:tgtEl>
                                          <p:spTgt spid="108"/>
                                        </p:tgtEl>
                                        <p:attrNameLst>
                                          <p:attrName>ppt_x</p:attrName>
                                          <p:attrName>ppt_y</p:attrName>
                                        </p:attrNameLst>
                                      </p:cBhvr>
                                      <p:rCtr x="3577" y="0"/>
                                    </p:animMotion>
                                  </p:childTnLst>
                                </p:cTn>
                              </p:par>
                            </p:childTnLst>
                          </p:cTn>
                        </p:par>
                        <p:par>
                          <p:cTn id="45" fill="hold">
                            <p:stCondLst>
                              <p:cond delay="1750"/>
                            </p:stCondLst>
                            <p:childTnLst>
                              <p:par>
                                <p:cTn id="46" presetID="10" presetClass="entr" presetSubtype="0" fill="hold" grpId="0" nodeType="after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750"/>
                                        <p:tgtEl>
                                          <p:spTgt spid="79"/>
                                        </p:tgtEl>
                                      </p:cBhvr>
                                    </p:animEffect>
                                  </p:childTnLst>
                                </p:cTn>
                              </p:par>
                              <p:par>
                                <p:cTn id="49" presetID="10" presetClass="exit" presetSubtype="0" fill="hold" grpId="2" nodeType="withEffect">
                                  <p:stCondLst>
                                    <p:cond delay="0"/>
                                  </p:stCondLst>
                                  <p:childTnLst>
                                    <p:animEffect transition="out" filter="fade">
                                      <p:cBhvr>
                                        <p:cTn id="50" dur="750"/>
                                        <p:tgtEl>
                                          <p:spTgt spid="108"/>
                                        </p:tgtEl>
                                      </p:cBhvr>
                                    </p:animEffect>
                                    <p:set>
                                      <p:cBhvr>
                                        <p:cTn id="51" dur="1" fill="hold">
                                          <p:stCondLst>
                                            <p:cond delay="749"/>
                                          </p:stCondLst>
                                        </p:cTn>
                                        <p:tgtEl>
                                          <p:spTgt spid="108"/>
                                        </p:tgtEl>
                                        <p:attrNameLst>
                                          <p:attrName>style.visibility</p:attrName>
                                        </p:attrNameLst>
                                      </p:cBhvr>
                                      <p:to>
                                        <p:strVal val="hidden"/>
                                      </p:to>
                                    </p:set>
                                  </p:childTnLst>
                                </p:cTn>
                              </p:par>
                            </p:childTnLst>
                          </p:cTn>
                        </p:par>
                        <p:par>
                          <p:cTn id="52" fill="hold">
                            <p:stCondLst>
                              <p:cond delay="2500"/>
                            </p:stCondLst>
                            <p:childTnLst>
                              <p:par>
                                <p:cTn id="53" presetID="22" presetClass="entr" presetSubtype="4"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down)">
                                      <p:cBhvr>
                                        <p:cTn id="55" dur="750"/>
                                        <p:tgtEl>
                                          <p:spTgt spid="101"/>
                                        </p:tgtEl>
                                      </p:cBhvr>
                                    </p:animEffect>
                                  </p:childTnLst>
                                </p:cTn>
                              </p:par>
                            </p:childTnLst>
                          </p:cTn>
                        </p:par>
                        <p:par>
                          <p:cTn id="56" fill="hold">
                            <p:stCondLst>
                              <p:cond delay="3250"/>
                            </p:stCondLst>
                            <p:childTnLst>
                              <p:par>
                                <p:cTn id="57" presetID="10" presetClass="entr" presetSubtype="0" fill="hold" nodeType="afterEffect">
                                  <p:stCondLst>
                                    <p:cond delay="0"/>
                                  </p:stCondLst>
                                  <p:childTnLst>
                                    <p:set>
                                      <p:cBhvr>
                                        <p:cTn id="58" dur="1" fill="hold">
                                          <p:stCondLst>
                                            <p:cond delay="0"/>
                                          </p:stCondLst>
                                        </p:cTn>
                                        <p:tgtEl>
                                          <p:spTgt spid="109"/>
                                        </p:tgtEl>
                                        <p:attrNameLst>
                                          <p:attrName>style.visibility</p:attrName>
                                        </p:attrNameLst>
                                      </p:cBhvr>
                                      <p:to>
                                        <p:strVal val="visible"/>
                                      </p:to>
                                    </p:set>
                                    <p:animEffect transition="in" filter="fade">
                                      <p:cBhvr>
                                        <p:cTn id="59" dur="750"/>
                                        <p:tgtEl>
                                          <p:spTgt spid="109"/>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110"/>
                                        </p:tgtEl>
                                        <p:attrNameLst>
                                          <p:attrName>style.visibility</p:attrName>
                                        </p:attrNameLst>
                                      </p:cBhvr>
                                      <p:to>
                                        <p:strVal val="visible"/>
                                      </p:to>
                                    </p:set>
                                    <p:animEffect transition="in" filter="fade">
                                      <p:cBhvr>
                                        <p:cTn id="63" dur="7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73" grpId="0" animBg="1"/>
      <p:bldP spid="104" grpId="0" animBg="1"/>
      <p:bldP spid="104" grpId="1" animBg="1"/>
      <p:bldP spid="107" grpId="0" animBg="1"/>
      <p:bldP spid="107" grpId="1" animBg="1"/>
      <p:bldP spid="108" grpId="0" animBg="1"/>
      <p:bldP spid="108" grpId="1" animBg="1"/>
      <p:bldP spid="108" grpId="2" animBg="1"/>
    </p:bldLst>
  </p:timing>
</p:sld>
</file>

<file path=ppt/theme/theme1.xml><?xml version="1.0" encoding="utf-8"?>
<a:theme xmlns:a="http://schemas.openxmlformats.org/drawingml/2006/main" name="Normal Text Page">
  <a:themeElements>
    <a:clrScheme name="SimpliVity">
      <a:dk1>
        <a:srgbClr val="4D4D4D"/>
      </a:dk1>
      <a:lt1>
        <a:sysClr val="window" lastClr="FFFFFF"/>
      </a:lt1>
      <a:dk2>
        <a:srgbClr val="0076BC"/>
      </a:dk2>
      <a:lt2>
        <a:srgbClr val="DDDDDD"/>
      </a:lt2>
      <a:accent1>
        <a:srgbClr val="0076BC"/>
      </a:accent1>
      <a:accent2>
        <a:srgbClr val="48B2E8"/>
      </a:accent2>
      <a:accent3>
        <a:srgbClr val="4E9D2D"/>
      </a:accent3>
      <a:accent4>
        <a:srgbClr val="C1D42F"/>
      </a:accent4>
      <a:accent5>
        <a:srgbClr val="F7BE16"/>
      </a:accent5>
      <a:accent6>
        <a:srgbClr val="777777"/>
      </a:accent6>
      <a:hlink>
        <a:srgbClr val="0076BC"/>
      </a:hlink>
      <a:folHlink>
        <a:srgbClr val="0076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3256A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0687C5FB0336459605E58184721CC1" ma:contentTypeVersion="0" ma:contentTypeDescription="Create a new document." ma:contentTypeScope="" ma:versionID="4663fe8b70b5d681d0718c39397d993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433B45-FA3C-4417-B183-671EFDF9F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6BE8E3A-1008-44BC-AE6C-4DC046830783}">
  <ds:schemaRefs>
    <ds:schemaRef ds:uri="http://schemas.microsoft.com/sharepoint/v3/contenttype/forms"/>
  </ds:schemaRefs>
</ds:datastoreItem>
</file>

<file path=customXml/itemProps3.xml><?xml version="1.0" encoding="utf-8"?>
<ds:datastoreItem xmlns:ds="http://schemas.openxmlformats.org/officeDocument/2006/customXml" ds:itemID="{7AADE265-7D7D-44BA-9C19-4F618B5C024D}">
  <ds:schemaRef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documentManagement/types"/>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PPT_V13_template-3</Template>
  <TotalTime>9156</TotalTime>
  <Words>3911</Words>
  <Application>Microsoft Office PowerPoint</Application>
  <PresentationFormat>Custom</PresentationFormat>
  <Paragraphs>596</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ＭＳ Ｐゴシック</vt:lpstr>
      <vt:lpstr>Arial</vt:lpstr>
      <vt:lpstr>Arial</vt:lpstr>
      <vt:lpstr>Arial Narrow</vt:lpstr>
      <vt:lpstr>Calibri</vt:lpstr>
      <vt:lpstr>Wingdings</vt:lpstr>
      <vt:lpstr>Normal Text Page</vt:lpstr>
      <vt:lpstr> SimpliVity Technical Deep Dive</vt:lpstr>
      <vt:lpstr>Key Elements</vt:lpstr>
      <vt:lpstr>What is a Federation? </vt:lpstr>
      <vt:lpstr>Data IO Path</vt:lpstr>
      <vt:lpstr>  OmniStack Architecture</vt:lpstr>
      <vt:lpstr>  OmniStack Architecture Write I/O</vt:lpstr>
      <vt:lpstr>  OmniStack Architecture Read I/O</vt:lpstr>
      <vt:lpstr>Data Virtualization Platform</vt:lpstr>
      <vt:lpstr>Data Virtualization Platform </vt:lpstr>
      <vt:lpstr>Data migration </vt:lpstr>
      <vt:lpstr>Data Availability</vt:lpstr>
      <vt:lpstr>OmniStack Storage HA (IP Failover)</vt:lpstr>
      <vt:lpstr>Protecting Your Data</vt:lpstr>
      <vt:lpstr>Protecting Your Data</vt:lpstr>
      <vt:lpstr>Data Distribution Performance Considerations</vt:lpstr>
      <vt:lpstr>Failure Scenario </vt:lpstr>
      <vt:lpstr>SimpliVity 2+1 Federation</vt:lpstr>
      <vt:lpstr>SimpliVity Local VM Recovery</vt:lpstr>
      <vt:lpstr>SimpliVity Component Failure Recovery – Hard Disk</vt:lpstr>
      <vt:lpstr>SimpliVity Component Failure Recovery – OmniStack Accelerator/OVC</vt:lpstr>
      <vt:lpstr>SimpliVity Node Failure Recovery</vt:lpstr>
      <vt:lpstr>SimpliVity Remote VM Recovery</vt:lpstr>
      <vt:lpstr>SimpliVity Failback</vt:lpstr>
      <vt:lpstr>SimpliVity 2+1 Availability Best Practices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Mahoney</dc:creator>
  <cp:lastModifiedBy>Gang Zhang</cp:lastModifiedBy>
  <cp:revision>235</cp:revision>
  <dcterms:created xsi:type="dcterms:W3CDTF">2015-05-04T13:05:41Z</dcterms:created>
  <dcterms:modified xsi:type="dcterms:W3CDTF">2016-12-12T02:06:51Z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0x010100080687C5FB0336459605E58184721CC1</vt:lpwstr>
  </property>
</Properties>
</file>