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712" r:id="rId2"/>
    <p:sldId id="716" r:id="rId3"/>
    <p:sldId id="709" r:id="rId4"/>
    <p:sldId id="724" r:id="rId5"/>
    <p:sldId id="711" r:id="rId6"/>
    <p:sldId id="714" r:id="rId7"/>
    <p:sldId id="713" r:id="rId8"/>
    <p:sldId id="715" r:id="rId9"/>
    <p:sldId id="718" r:id="rId10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FFFFFF"/>
    <a:srgbClr val="474646"/>
    <a:srgbClr val="D6DEE3"/>
    <a:srgbClr val="0000FF"/>
    <a:srgbClr val="948A54"/>
    <a:srgbClr val="4CA4D5"/>
    <a:srgbClr val="9E0404"/>
    <a:srgbClr val="F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718" autoAdjust="0"/>
  </p:normalViewPr>
  <p:slideViewPr>
    <p:cSldViewPr showGuides="1">
      <p:cViewPr varScale="1">
        <p:scale>
          <a:sx n="155" d="100"/>
          <a:sy n="155" d="100"/>
        </p:scale>
        <p:origin x="1788" y="144"/>
      </p:cViewPr>
      <p:guideLst>
        <p:guide orient="horz" pos="2160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F7750-94FD-4DEF-AA8E-DB57D7E7C9A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9985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9985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46A2-1E25-4A14-8F4A-4E5CEF78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6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A427-ECF0-4A70-996D-0FC6AAD354A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5A8C-4EFB-4E96-A26A-2550DE880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3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2AEDB69-D45B-46FB-BED1-6A5ECE14A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ctangle 12"/>
          <p:cNvSpPr>
            <a:spLocks noChangeArrowheads="1"/>
          </p:cNvSpPr>
          <p:nvPr userDrawn="1"/>
        </p:nvSpPr>
        <p:spPr bwMode="auto">
          <a:xfrm>
            <a:off x="9561512" y="6597644"/>
            <a:ext cx="288032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7BBB2-7D4D-4053-A4D1-A990BD72D6C2}" type="slidenum"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33856" r="21260" b="23624"/>
          <a:stretch/>
        </p:blipFill>
        <p:spPr>
          <a:xfrm>
            <a:off x="272482" y="6545402"/>
            <a:ext cx="893920" cy="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60C41-24EA-4DB0-9B58-DB7F03B734B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2024-10-22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BF671-D444-4B62-A302-5AF28F31CF3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0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0B66BCC-85C5-35D9-0642-ABC4B3662D29}"/>
              </a:ext>
            </a:extLst>
          </p:cNvPr>
          <p:cNvGrpSpPr/>
          <p:nvPr/>
        </p:nvGrpSpPr>
        <p:grpSpPr>
          <a:xfrm>
            <a:off x="6882532" y="802874"/>
            <a:ext cx="2871742" cy="5484320"/>
            <a:chOff x="6445925" y="806895"/>
            <a:chExt cx="3310010" cy="54843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DC3A6F-C89A-CE89-7353-A859A8D0CB84}"/>
                </a:ext>
              </a:extLst>
            </p:cNvPr>
            <p:cNvSpPr/>
            <p:nvPr/>
          </p:nvSpPr>
          <p:spPr>
            <a:xfrm>
              <a:off x="6445925" y="806895"/>
              <a:ext cx="3310010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90EEF0-4976-8A3D-7424-A784BF94E630}"/>
                </a:ext>
              </a:extLst>
            </p:cNvPr>
            <p:cNvSpPr/>
            <p:nvPr/>
          </p:nvSpPr>
          <p:spPr>
            <a:xfrm>
              <a:off x="6456739" y="811845"/>
              <a:ext cx="561562" cy="235628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DR</a:t>
              </a:r>
            </a:p>
          </p:txBody>
        </p:sp>
      </p:grpSp>
      <p:sp>
        <p:nvSpPr>
          <p:cNvPr id="5" name="Rectangle 22">
            <a:extLst>
              <a:ext uri="{FF2B5EF4-FFF2-40B4-BE49-F238E27FC236}">
                <a16:creationId xmlns:a16="http://schemas.microsoft.com/office/drawing/2014/main" id="{431117A9-DCAD-178A-DE28-11B73AE8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37" y="2780928"/>
            <a:ext cx="2640716" cy="2144507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27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0A1217-A5D0-D148-D8B6-CA774613CEC1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레거시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BareMetal H/W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구성도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백업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포함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b="1" spc="-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DF3065-534A-50B2-4C95-2E3EF822C801}"/>
              </a:ext>
            </a:extLst>
          </p:cNvPr>
          <p:cNvGrpSpPr/>
          <p:nvPr/>
        </p:nvGrpSpPr>
        <p:grpSpPr>
          <a:xfrm>
            <a:off x="8103446" y="164444"/>
            <a:ext cx="1800000" cy="312228"/>
            <a:chOff x="8103446" y="144971"/>
            <a:chExt cx="1800000" cy="312228"/>
          </a:xfrm>
        </p:grpSpPr>
        <p:sp>
          <p:nvSpPr>
            <p:cNvPr id="9" name="양쪽 모서리가 둥근 사각형 19">
              <a:extLst>
                <a:ext uri="{FF2B5EF4-FFF2-40B4-BE49-F238E27FC236}">
                  <a16:creationId xmlns:a16="http://schemas.microsoft.com/office/drawing/2014/main" id="{777D08FB-4547-B106-DEBF-ED13058E86C9}"/>
                </a:ext>
              </a:extLst>
            </p:cNvPr>
            <p:cNvSpPr/>
            <p:nvPr/>
          </p:nvSpPr>
          <p:spPr>
            <a:xfrm rot="16200000">
              <a:off x="8847332" y="-598915"/>
              <a:ext cx="312228" cy="18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F2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7C63E8-8CAE-504E-4E41-BE3A23C7D1CA}"/>
                </a:ext>
              </a:extLst>
            </p:cNvPr>
            <p:cNvSpPr/>
            <p:nvPr/>
          </p:nvSpPr>
          <p:spPr>
            <a:xfrm>
              <a:off x="8481392" y="146469"/>
              <a:ext cx="1409957" cy="30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83969" tIns="41985" rIns="83969" bIns="41985" anchor="ctr"/>
            <a:lstStyle/>
            <a:p>
              <a:pPr eaLnBrk="0" hangingPunct="0">
                <a:spcBef>
                  <a:spcPts val="200"/>
                </a:spcBef>
                <a:spcAft>
                  <a:spcPct val="70000"/>
                </a:spcAft>
                <a:buSzPct val="100000"/>
                <a:defRPr/>
              </a:pPr>
              <a:r>
                <a:rPr lang="ko-KR" altLang="en-US" sz="1200" b="1" spc="-100" dirty="0">
                  <a:solidFill>
                    <a:srgbClr val="1D4C9B"/>
                  </a:solidFill>
                  <a:latin typeface="Arial" pitchFamily="34" charset="0"/>
                  <a:cs typeface="Arial" pitchFamily="34" charset="0"/>
                </a:rPr>
                <a:t>프로젝트 구축방안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599869-61FD-599A-B215-37CC9FCA741A}"/>
                </a:ext>
              </a:extLst>
            </p:cNvPr>
            <p:cNvSpPr/>
            <p:nvPr/>
          </p:nvSpPr>
          <p:spPr>
            <a:xfrm>
              <a:off x="8299074" y="223835"/>
              <a:ext cx="182318" cy="1682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ko-KR" sz="1100" b="1" spc="-40" dirty="0">
                  <a:solidFill>
                    <a:srgbClr val="4F81BD">
                      <a:lumMod val="20000"/>
                      <a:lumOff val="80000"/>
                    </a:srgb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100" b="1" spc="-40" dirty="0">
                <a:solidFill>
                  <a:srgbClr val="4F81BD">
                    <a:lumMod val="20000"/>
                    <a:lumOff val="8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68CDE4-AE9A-BA6F-D8ED-A083913FE158}"/>
              </a:ext>
            </a:extLst>
          </p:cNvPr>
          <p:cNvGrpSpPr/>
          <p:nvPr/>
        </p:nvGrpSpPr>
        <p:grpSpPr>
          <a:xfrm>
            <a:off x="412200" y="772566"/>
            <a:ext cx="6372614" cy="5484320"/>
            <a:chOff x="368072" y="839378"/>
            <a:chExt cx="5938659" cy="54843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0004B-9AFF-1D83-1277-CCDD6ADD8938}"/>
                </a:ext>
              </a:extLst>
            </p:cNvPr>
            <p:cNvSpPr/>
            <p:nvPr/>
          </p:nvSpPr>
          <p:spPr>
            <a:xfrm>
              <a:off x="368072" y="839378"/>
              <a:ext cx="5938659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CA4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2EE36D-5844-70F7-7B98-BABCA9FEDC15}"/>
                </a:ext>
              </a:extLst>
            </p:cNvPr>
            <p:cNvSpPr/>
            <p:nvPr/>
          </p:nvSpPr>
          <p:spPr>
            <a:xfrm>
              <a:off x="380087" y="848004"/>
              <a:ext cx="603847" cy="24625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운영</a:t>
              </a:r>
              <a:endParaRPr lang="en-US" altLang="ko-KR" sz="1000" b="1" dirty="0"/>
            </a:p>
          </p:txBody>
        </p:sp>
      </p:grpSp>
      <p:sp>
        <p:nvSpPr>
          <p:cNvPr id="16" name="Line 229">
            <a:extLst>
              <a:ext uri="{FF2B5EF4-FFF2-40B4-BE49-F238E27FC236}">
                <a16:creationId xmlns:a16="http://schemas.microsoft.com/office/drawing/2014/main" id="{4D011FF3-F233-FFC0-1A5D-95B9F27B6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752" y="2446655"/>
            <a:ext cx="1296144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7" name="Line 320">
            <a:extLst>
              <a:ext uri="{FF2B5EF4-FFF2-40B4-BE49-F238E27FC236}">
                <a16:creationId xmlns:a16="http://schemas.microsoft.com/office/drawing/2014/main" id="{8DA3C327-AA43-A084-C2D9-FC84427E5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658" y="5272596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2CD9B6A7-B1E4-7273-565D-F999B270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5246" y="5486846"/>
            <a:ext cx="444709" cy="14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C0C180-C1B0-1BC0-FA1E-59A95C68BE3A}"/>
              </a:ext>
            </a:extLst>
          </p:cNvPr>
          <p:cNvCxnSpPr>
            <a:cxnSpLocks/>
          </p:cNvCxnSpPr>
          <p:nvPr/>
        </p:nvCxnSpPr>
        <p:spPr>
          <a:xfrm flipV="1">
            <a:off x="3211595" y="5558603"/>
            <a:ext cx="192998" cy="7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1">
            <a:extLst>
              <a:ext uri="{FF2B5EF4-FFF2-40B4-BE49-F238E27FC236}">
                <a16:creationId xmlns:a16="http://schemas.microsoft.com/office/drawing/2014/main" id="{612B2714-1679-84C2-55F6-5A5FE266D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94" y="5449028"/>
            <a:ext cx="5988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SAN</a:t>
            </a:r>
          </a:p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스위치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</a:endParaRPr>
          </a:p>
        </p:txBody>
      </p:sp>
      <p:sp>
        <p:nvSpPr>
          <p:cNvPr id="21" name="Line 229">
            <a:extLst>
              <a:ext uri="{FF2B5EF4-FFF2-40B4-BE49-F238E27FC236}">
                <a16:creationId xmlns:a16="http://schemas.microsoft.com/office/drawing/2014/main" id="{B68AFB36-22EE-0A31-3694-0F9E65EFC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2733064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2" name="Line 229">
            <a:extLst>
              <a:ext uri="{FF2B5EF4-FFF2-40B4-BE49-F238E27FC236}">
                <a16:creationId xmlns:a16="http://schemas.microsoft.com/office/drawing/2014/main" id="{3DE55A5C-1DC4-EFF4-3204-D28891209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2665990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A84A32-4533-44AE-1804-EFAF23E5A2B9}"/>
              </a:ext>
            </a:extLst>
          </p:cNvPr>
          <p:cNvCxnSpPr>
            <a:cxnSpLocks/>
          </p:cNvCxnSpPr>
          <p:nvPr/>
        </p:nvCxnSpPr>
        <p:spPr>
          <a:xfrm>
            <a:off x="1601532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C0FBDBA-AD81-3062-A40A-E1DA930CF670}"/>
              </a:ext>
            </a:extLst>
          </p:cNvPr>
          <p:cNvCxnSpPr>
            <a:cxnSpLocks/>
          </p:cNvCxnSpPr>
          <p:nvPr/>
        </p:nvCxnSpPr>
        <p:spPr>
          <a:xfrm>
            <a:off x="4126870" y="1882945"/>
            <a:ext cx="0" cy="841236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381304-6C51-546E-1876-46B345A1FAD3}"/>
              </a:ext>
            </a:extLst>
          </p:cNvPr>
          <p:cNvCxnSpPr>
            <a:cxnSpLocks/>
          </p:cNvCxnSpPr>
          <p:nvPr/>
        </p:nvCxnSpPr>
        <p:spPr>
          <a:xfrm>
            <a:off x="2645936" y="2412233"/>
            <a:ext cx="0" cy="253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AB0D0FA-7635-57B1-2433-608766B392C5}"/>
              </a:ext>
            </a:extLst>
          </p:cNvPr>
          <p:cNvCxnSpPr>
            <a:cxnSpLocks/>
          </p:cNvCxnSpPr>
          <p:nvPr/>
        </p:nvCxnSpPr>
        <p:spPr>
          <a:xfrm>
            <a:off x="1457516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229">
            <a:extLst>
              <a:ext uri="{FF2B5EF4-FFF2-40B4-BE49-F238E27FC236}">
                <a16:creationId xmlns:a16="http://schemas.microsoft.com/office/drawing/2014/main" id="{F2D69779-9A51-615E-F84C-97E9E2DCA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5340639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8" name="Line 229">
            <a:extLst>
              <a:ext uri="{FF2B5EF4-FFF2-40B4-BE49-F238E27FC236}">
                <a16:creationId xmlns:a16="http://schemas.microsoft.com/office/drawing/2014/main" id="{E61D2699-8A4B-3215-148D-101421C85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5273565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ABEF6A-951B-BB0D-D514-BFF3FF80625C}"/>
              </a:ext>
            </a:extLst>
          </p:cNvPr>
          <p:cNvCxnSpPr>
            <a:cxnSpLocks/>
          </p:cNvCxnSpPr>
          <p:nvPr/>
        </p:nvCxnSpPr>
        <p:spPr>
          <a:xfrm>
            <a:off x="1443032" y="4647345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30" name="Line 321">
            <a:extLst>
              <a:ext uri="{FF2B5EF4-FFF2-40B4-BE49-F238E27FC236}">
                <a16:creationId xmlns:a16="http://schemas.microsoft.com/office/drawing/2014/main" id="{4CFBC7BC-B741-6848-793E-D102261F7B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040" y="4648272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Line 321">
            <a:extLst>
              <a:ext uri="{FF2B5EF4-FFF2-40B4-BE49-F238E27FC236}">
                <a16:creationId xmlns:a16="http://schemas.microsoft.com/office/drawing/2014/main" id="{22FFEB35-B412-11F7-E6FC-67DF124F4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406" y="5335922"/>
            <a:ext cx="0" cy="21600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Picture 7">
            <a:extLst>
              <a:ext uri="{FF2B5EF4-FFF2-40B4-BE49-F238E27FC236}">
                <a16:creationId xmlns:a16="http://schemas.microsoft.com/office/drawing/2014/main" id="{6D38AD2E-4B38-6C53-038B-1E33B4B1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2953" y="5486767"/>
            <a:ext cx="444709" cy="14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D677B6-0A3C-FA52-8116-1F2C08F6B9CD}"/>
              </a:ext>
            </a:extLst>
          </p:cNvPr>
          <p:cNvCxnSpPr>
            <a:cxnSpLocks/>
          </p:cNvCxnSpPr>
          <p:nvPr/>
        </p:nvCxnSpPr>
        <p:spPr>
          <a:xfrm>
            <a:off x="8476531" y="2198323"/>
            <a:ext cx="0" cy="4108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571BB7-BD81-3C38-090C-F9EEC44B24BD}"/>
              </a:ext>
            </a:extLst>
          </p:cNvPr>
          <p:cNvCxnSpPr>
            <a:cxnSpLocks/>
          </p:cNvCxnSpPr>
          <p:nvPr/>
        </p:nvCxnSpPr>
        <p:spPr>
          <a:xfrm>
            <a:off x="8476531" y="1548741"/>
            <a:ext cx="0" cy="5426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5A29EC2-DC16-0DA9-1907-92DF28C4519D}"/>
              </a:ext>
            </a:extLst>
          </p:cNvPr>
          <p:cNvCxnSpPr>
            <a:cxnSpLocks/>
          </p:cNvCxnSpPr>
          <p:nvPr/>
        </p:nvCxnSpPr>
        <p:spPr>
          <a:xfrm>
            <a:off x="2658292" y="1592387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0647870-97F5-C38D-5FDD-26A7A21267DB}"/>
              </a:ext>
            </a:extLst>
          </p:cNvPr>
          <p:cNvCxnSpPr>
            <a:cxnSpLocks/>
          </p:cNvCxnSpPr>
          <p:nvPr/>
        </p:nvCxnSpPr>
        <p:spPr>
          <a:xfrm>
            <a:off x="4134923" y="1611285"/>
            <a:ext cx="0" cy="277838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229">
            <a:extLst>
              <a:ext uri="{FF2B5EF4-FFF2-40B4-BE49-F238E27FC236}">
                <a16:creationId xmlns:a16="http://schemas.microsoft.com/office/drawing/2014/main" id="{D17AA5AE-9C00-FD5C-EC4E-CDE3F3C3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760" y="1995208"/>
            <a:ext cx="1224136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D5C8B3-BF51-A0AE-F65C-E138232A8EAD}"/>
              </a:ext>
            </a:extLst>
          </p:cNvPr>
          <p:cNvCxnSpPr>
            <a:cxnSpLocks/>
          </p:cNvCxnSpPr>
          <p:nvPr/>
        </p:nvCxnSpPr>
        <p:spPr>
          <a:xfrm>
            <a:off x="2645350" y="2053516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Firewall">
            <a:extLst>
              <a:ext uri="{FF2B5EF4-FFF2-40B4-BE49-F238E27FC236}">
                <a16:creationId xmlns:a16="http://schemas.microsoft.com/office/drawing/2014/main" id="{33C0C98B-9242-9430-E89D-A9CF01662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30" y="1736487"/>
            <a:ext cx="461836" cy="461836"/>
          </a:xfrm>
          <a:prstGeom prst="rect">
            <a:avLst/>
          </a:prstGeom>
          <a:ln>
            <a:noFill/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8AD9B33-9E1F-42CD-E5A1-2799161AAA4A}"/>
              </a:ext>
            </a:extLst>
          </p:cNvPr>
          <p:cNvGrpSpPr/>
          <p:nvPr/>
        </p:nvGrpSpPr>
        <p:grpSpPr>
          <a:xfrm>
            <a:off x="3402953" y="1149620"/>
            <a:ext cx="1525905" cy="545777"/>
            <a:chOff x="4047228" y="1310519"/>
            <a:chExt cx="862899" cy="276321"/>
          </a:xfrm>
        </p:grpSpPr>
        <p:pic>
          <p:nvPicPr>
            <p:cNvPr id="54" name="Picture 2" descr="C:\Users\우팀\Desktop\Untitled-1.png">
              <a:extLst>
                <a:ext uri="{FF2B5EF4-FFF2-40B4-BE49-F238E27FC236}">
                  <a16:creationId xmlns:a16="http://schemas.microsoft.com/office/drawing/2014/main" id="{6A416B2E-748C-0BA9-8237-C9735EC3E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878BC7-C9FE-E6B0-563E-36FAD3798A92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#2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E9C67E6-2EE6-76BE-6001-047A66CFF9E2}"/>
              </a:ext>
            </a:extLst>
          </p:cNvPr>
          <p:cNvGrpSpPr/>
          <p:nvPr/>
        </p:nvGrpSpPr>
        <p:grpSpPr>
          <a:xfrm>
            <a:off x="1552346" y="4868685"/>
            <a:ext cx="3474073" cy="245720"/>
            <a:chOff x="-7086855" y="3683326"/>
            <a:chExt cx="3474073" cy="245720"/>
          </a:xfrm>
        </p:grpSpPr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70405C62-9DC4-C43A-1E2E-979A5DEE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785044" y="3693819"/>
              <a:ext cx="84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WAS</a:t>
              </a:r>
            </a:p>
            <a:p>
              <a:pPr algn="ctr">
                <a:spcBef>
                  <a:spcPts val="0"/>
                </a:spcBef>
              </a:pP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운영서버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#1,</a:t>
              </a: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 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#2</a:t>
              </a:r>
              <a:endPara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endParaRPr>
            </a:p>
          </p:txBody>
        </p:sp>
        <p:sp>
          <p:nvSpPr>
            <p:cNvPr id="58" name="Text Box 51">
              <a:extLst>
                <a:ext uri="{FF2B5EF4-FFF2-40B4-BE49-F238E27FC236}">
                  <a16:creationId xmlns:a16="http://schemas.microsoft.com/office/drawing/2014/main" id="{42055C6F-91BF-E9EE-C89C-828085EE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58454" y="3683326"/>
              <a:ext cx="84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DB</a:t>
              </a:r>
            </a:p>
            <a:p>
              <a:pPr algn="ctr">
                <a:spcBef>
                  <a:spcPts val="0"/>
                </a:spcBef>
              </a:pP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운영서버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#1, #2</a:t>
              </a:r>
              <a:endPara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endParaRPr>
            </a:p>
          </p:txBody>
        </p:sp>
        <p:sp>
          <p:nvSpPr>
            <p:cNvPr id="59" name="Text Box 51">
              <a:extLst>
                <a:ext uri="{FF2B5EF4-FFF2-40B4-BE49-F238E27FC236}">
                  <a16:creationId xmlns:a16="http://schemas.microsoft.com/office/drawing/2014/main" id="{FA605454-1CA6-94CE-6544-928E9B4EA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086855" y="3713602"/>
              <a:ext cx="84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WEB</a:t>
              </a:r>
            </a:p>
            <a:p>
              <a:pPr algn="ctr">
                <a:spcBef>
                  <a:spcPts val="0"/>
                </a:spcBef>
              </a:pP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운영서버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#1,</a:t>
              </a: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 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#2</a:t>
              </a:r>
              <a:endPara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endParaRPr>
            </a:p>
          </p:txBody>
        </p:sp>
      </p:grpSp>
      <p:sp>
        <p:nvSpPr>
          <p:cNvPr id="60" name="Line 229">
            <a:extLst>
              <a:ext uri="{FF2B5EF4-FFF2-40B4-BE49-F238E27FC236}">
                <a16:creationId xmlns:a16="http://schemas.microsoft.com/office/drawing/2014/main" id="{BC433724-CC94-2BE3-0E37-167213468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2609203"/>
            <a:ext cx="242506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190AF54-FC41-F24B-54C1-72749D8E00BB}"/>
              </a:ext>
            </a:extLst>
          </p:cNvPr>
          <p:cNvCxnSpPr>
            <a:cxnSpLocks/>
          </p:cNvCxnSpPr>
          <p:nvPr/>
        </p:nvCxnSpPr>
        <p:spPr>
          <a:xfrm>
            <a:off x="8288102" y="2609203"/>
            <a:ext cx="0" cy="25754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31DD0B-289E-D85B-5319-4FD9941B92C1}"/>
              </a:ext>
            </a:extLst>
          </p:cNvPr>
          <p:cNvCxnSpPr>
            <a:cxnSpLocks/>
          </p:cNvCxnSpPr>
          <p:nvPr/>
        </p:nvCxnSpPr>
        <p:spPr>
          <a:xfrm>
            <a:off x="8133991" y="4851307"/>
            <a:ext cx="0" cy="410706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4" name="Line 229">
            <a:extLst>
              <a:ext uri="{FF2B5EF4-FFF2-40B4-BE49-F238E27FC236}">
                <a16:creationId xmlns:a16="http://schemas.microsoft.com/office/drawing/2014/main" id="{B440A1A8-A396-8B90-8752-8F4B5AD1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5262013"/>
            <a:ext cx="2424686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65" name="Line 320">
            <a:extLst>
              <a:ext uri="{FF2B5EF4-FFF2-40B4-BE49-F238E27FC236}">
                <a16:creationId xmlns:a16="http://schemas.microsoft.com/office/drawing/2014/main" id="{D8BC76E2-46E6-46A7-1761-67B212B2D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9575" y="5272596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0AE3198-A82F-8887-84BC-390D0295A5A4}"/>
              </a:ext>
            </a:extLst>
          </p:cNvPr>
          <p:cNvCxnSpPr>
            <a:cxnSpLocks/>
          </p:cNvCxnSpPr>
          <p:nvPr/>
        </p:nvCxnSpPr>
        <p:spPr>
          <a:xfrm>
            <a:off x="2667168" y="4647551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7" name="Line 321">
            <a:extLst>
              <a:ext uri="{FF2B5EF4-FFF2-40B4-BE49-F238E27FC236}">
                <a16:creationId xmlns:a16="http://schemas.microsoft.com/office/drawing/2014/main" id="{0CE63CEA-026B-591B-4794-CB989D2211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9176" y="4648478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5908882-9532-FCBA-D60D-737441A917AB}"/>
              </a:ext>
            </a:extLst>
          </p:cNvPr>
          <p:cNvCxnSpPr>
            <a:cxnSpLocks/>
          </p:cNvCxnSpPr>
          <p:nvPr/>
        </p:nvCxnSpPr>
        <p:spPr>
          <a:xfrm>
            <a:off x="4035320" y="4647551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9" name="Line 321">
            <a:extLst>
              <a:ext uri="{FF2B5EF4-FFF2-40B4-BE49-F238E27FC236}">
                <a16:creationId xmlns:a16="http://schemas.microsoft.com/office/drawing/2014/main" id="{624C7095-4022-E4BC-E9F2-7E35F2118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1725" y="4648272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77CFCB2-1C87-FB8F-DDBB-87DE9674E89A}"/>
              </a:ext>
            </a:extLst>
          </p:cNvPr>
          <p:cNvCxnSpPr>
            <a:cxnSpLocks/>
          </p:cNvCxnSpPr>
          <p:nvPr/>
        </p:nvCxnSpPr>
        <p:spPr>
          <a:xfrm>
            <a:off x="3071861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A35A353-D32A-0CD2-533D-40405F72F82E}"/>
              </a:ext>
            </a:extLst>
          </p:cNvPr>
          <p:cNvCxnSpPr>
            <a:cxnSpLocks/>
          </p:cNvCxnSpPr>
          <p:nvPr/>
        </p:nvCxnSpPr>
        <p:spPr>
          <a:xfrm>
            <a:off x="2927845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85C1DE6-7FBD-A6A5-987A-BF6BE6D35A85}"/>
              </a:ext>
            </a:extLst>
          </p:cNvPr>
          <p:cNvCxnSpPr>
            <a:cxnSpLocks/>
          </p:cNvCxnSpPr>
          <p:nvPr/>
        </p:nvCxnSpPr>
        <p:spPr>
          <a:xfrm>
            <a:off x="4490441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1F559D9-1E75-F28F-A641-52D26C5C697C}"/>
              </a:ext>
            </a:extLst>
          </p:cNvPr>
          <p:cNvCxnSpPr>
            <a:cxnSpLocks/>
          </p:cNvCxnSpPr>
          <p:nvPr/>
        </p:nvCxnSpPr>
        <p:spPr>
          <a:xfrm>
            <a:off x="4346425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0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ADD9A0B0-A238-682B-4A10-51FE12D3803C}"/>
              </a:ext>
            </a:extLst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310" y="1973365"/>
            <a:ext cx="360846" cy="360846"/>
          </a:xfrm>
          <a:prstGeom prst="rect">
            <a:avLst/>
          </a:prstGeom>
          <a:noFill/>
        </p:spPr>
      </p:pic>
      <p:pic>
        <p:nvPicPr>
          <p:cNvPr id="92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88493C0B-95C3-1C76-C2CA-D281FD141FDF}"/>
              </a:ext>
            </a:extLst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44" y="2240603"/>
            <a:ext cx="360846" cy="360846"/>
          </a:xfrm>
          <a:prstGeom prst="rect">
            <a:avLst/>
          </a:prstGeom>
          <a:noFill/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A7E8F8E-A4EA-6D58-FA84-DF91847F8D91}"/>
              </a:ext>
            </a:extLst>
          </p:cNvPr>
          <p:cNvGrpSpPr/>
          <p:nvPr/>
        </p:nvGrpSpPr>
        <p:grpSpPr>
          <a:xfrm>
            <a:off x="7740125" y="1149620"/>
            <a:ext cx="1525905" cy="545777"/>
            <a:chOff x="4047228" y="1307466"/>
            <a:chExt cx="862899" cy="276321"/>
          </a:xfrm>
        </p:grpSpPr>
        <p:pic>
          <p:nvPicPr>
            <p:cNvPr id="103" name="Picture 2" descr="C:\Users\우팀\Desktop\Untitled-1.png">
              <a:extLst>
                <a:ext uri="{FF2B5EF4-FFF2-40B4-BE49-F238E27FC236}">
                  <a16:creationId xmlns:a16="http://schemas.microsoft.com/office/drawing/2014/main" id="{3D337D28-C723-5A23-7190-3AB66C57E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1149" y="1307466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769638F-930B-88A6-318A-B690B2DA767C}"/>
                </a:ext>
              </a:extLst>
            </p:cNvPr>
            <p:cNvSpPr/>
            <p:nvPr/>
          </p:nvSpPr>
          <p:spPr>
            <a:xfrm>
              <a:off x="4047228" y="1397475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2020603020101020101" pitchFamily="18" charset="-127"/>
                </a:rPr>
                <a:t>회선</a:t>
              </a:r>
              <a:endPara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endParaRPr>
            </a:p>
          </p:txBody>
        </p:sp>
      </p:grpSp>
      <p:sp>
        <p:nvSpPr>
          <p:cNvPr id="112" name="Text Box 51">
            <a:extLst>
              <a:ext uri="{FF2B5EF4-FFF2-40B4-BE49-F238E27FC236}">
                <a16:creationId xmlns:a16="http://schemas.microsoft.com/office/drawing/2014/main" id="{7D2E001A-1CF6-EB27-5D8A-536C16BC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064" y="4869160"/>
            <a:ext cx="845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개발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/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백업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  <a:sym typeface="KoPubWorld돋움체 Medium"/>
            </a:endParaRPr>
          </a:p>
          <a:p>
            <a:pPr algn="ctr">
              <a:spcBef>
                <a:spcPts val="0"/>
              </a:spcBef>
            </a:pP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가상화 서버</a:t>
            </a:r>
            <a:endParaRPr lang="ko-KR" altLang="en-US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rgbClr val="002060"/>
              </a:solidFill>
              <a:latin typeface="+mn-lt"/>
              <a:ea typeface="KoPub돋움체 Medium" panose="02020603020101020101" pitchFamily="18" charset="-127"/>
              <a:sym typeface="KoPubWorld돋움체 Medium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D83AD93-F9E2-CFFA-C207-D5CF2A50C414}"/>
              </a:ext>
            </a:extLst>
          </p:cNvPr>
          <p:cNvCxnSpPr>
            <a:cxnSpLocks/>
          </p:cNvCxnSpPr>
          <p:nvPr/>
        </p:nvCxnSpPr>
        <p:spPr>
          <a:xfrm>
            <a:off x="5457056" y="4659314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114" name="Line 321">
            <a:extLst>
              <a:ext uri="{FF2B5EF4-FFF2-40B4-BE49-F238E27FC236}">
                <a16:creationId xmlns:a16="http://schemas.microsoft.com/office/drawing/2014/main" id="{72259929-30AC-7611-CB67-1938C669C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3461" y="4660035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E7B9953-0E37-39E6-16A3-D5EAF91A1723}"/>
              </a:ext>
            </a:extLst>
          </p:cNvPr>
          <p:cNvCxnSpPr>
            <a:cxnSpLocks/>
          </p:cNvCxnSpPr>
          <p:nvPr/>
        </p:nvCxnSpPr>
        <p:spPr>
          <a:xfrm>
            <a:off x="5552137" y="2702689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3DB422E-13BD-59EB-F608-3887554F8805}"/>
              </a:ext>
            </a:extLst>
          </p:cNvPr>
          <p:cNvCxnSpPr>
            <a:cxnSpLocks/>
          </p:cNvCxnSpPr>
          <p:nvPr/>
        </p:nvCxnSpPr>
        <p:spPr>
          <a:xfrm>
            <a:off x="5642569" y="2636912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5255C13-4B74-E07C-C069-DBCDC9A4B411}"/>
              </a:ext>
            </a:extLst>
          </p:cNvPr>
          <p:cNvGrpSpPr/>
          <p:nvPr/>
        </p:nvGrpSpPr>
        <p:grpSpPr>
          <a:xfrm>
            <a:off x="3011120" y="5626774"/>
            <a:ext cx="998131" cy="536733"/>
            <a:chOff x="3057374" y="5802164"/>
            <a:chExt cx="1447563" cy="939204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00169A58-E6F9-AD5A-4167-D58AFBD65628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3057374" y="5802243"/>
              <a:ext cx="343282" cy="269659"/>
            </a:xfrm>
            <a:prstGeom prst="line">
              <a:avLst/>
            </a:prstGeom>
            <a:noFill/>
            <a:ln w="9525">
              <a:solidFill>
                <a:srgbClr val="00AAD4"/>
              </a:solidFill>
              <a:round/>
              <a:headEnd/>
              <a:tailEnd type="none" w="sm" len="sm"/>
            </a:ln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ABA9E7E-C73F-618A-5127-BDEE22D25762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3400656" y="5802164"/>
              <a:ext cx="294425" cy="269738"/>
            </a:xfrm>
            <a:prstGeom prst="line">
              <a:avLst/>
            </a:prstGeom>
            <a:noFill/>
            <a:ln w="9525">
              <a:solidFill>
                <a:srgbClr val="00AAD4"/>
              </a:solidFill>
              <a:prstDash val="sysDot"/>
              <a:round/>
              <a:headEnd/>
              <a:tailEnd type="none" w="sm" len="sm"/>
            </a:ln>
          </p:spPr>
        </p:cxnSp>
        <p:sp>
          <p:nvSpPr>
            <p:cNvPr id="127" name="Text Box 51">
              <a:extLst>
                <a:ext uri="{FF2B5EF4-FFF2-40B4-BE49-F238E27FC236}">
                  <a16:creationId xmlns:a16="http://schemas.microsoft.com/office/drawing/2014/main" id="{8E4B1FF3-670F-59D7-4E43-2DD902B5B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328" y="6192764"/>
              <a:ext cx="756609" cy="29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운영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통합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스토리지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8" name="Picture 171">
              <a:extLst>
                <a:ext uri="{FF2B5EF4-FFF2-40B4-BE49-F238E27FC236}">
                  <a16:creationId xmlns:a16="http://schemas.microsoft.com/office/drawing/2014/main" id="{B12E2150-B8A1-8C3E-4197-970E79497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3064788" y="6071902"/>
              <a:ext cx="671736" cy="669466"/>
            </a:xfrm>
            <a:prstGeom prst="rect">
              <a:avLst/>
            </a:prstGeom>
          </p:spPr>
        </p:pic>
        <p:pic>
          <p:nvPicPr>
            <p:cNvPr id="129" name="Picture 173">
              <a:extLst>
                <a:ext uri="{FF2B5EF4-FFF2-40B4-BE49-F238E27FC236}">
                  <a16:creationId xmlns:a16="http://schemas.microsoft.com/office/drawing/2014/main" id="{6EF8625B-96A0-F828-CE3A-A8B09F301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3146512" y="6415758"/>
              <a:ext cx="508297" cy="271984"/>
            </a:xfrm>
            <a:prstGeom prst="rect">
              <a:avLst/>
            </a:prstGeom>
          </p:spPr>
        </p:pic>
        <p:pic>
          <p:nvPicPr>
            <p:cNvPr id="130" name="Picture 173">
              <a:extLst>
                <a:ext uri="{FF2B5EF4-FFF2-40B4-BE49-F238E27FC236}">
                  <a16:creationId xmlns:a16="http://schemas.microsoft.com/office/drawing/2014/main" id="{A2D69A4D-E402-ECB5-3E8E-86325545A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3146512" y="6192765"/>
              <a:ext cx="508297" cy="271984"/>
            </a:xfrm>
            <a:prstGeom prst="rect">
              <a:avLst/>
            </a:prstGeom>
          </p:spPr>
        </p:pic>
      </p:grpSp>
      <p:sp>
        <p:nvSpPr>
          <p:cNvPr id="15" name="Rectangle 22">
            <a:extLst>
              <a:ext uri="{FF2B5EF4-FFF2-40B4-BE49-F238E27FC236}">
                <a16:creationId xmlns:a16="http://schemas.microsoft.com/office/drawing/2014/main" id="{A9F1B3D3-6B07-AE35-3762-9BE60DE0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99" y="2942087"/>
            <a:ext cx="5434108" cy="1921756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C02162C-674E-49D4-3FE7-44A5C29A20C2}"/>
              </a:ext>
            </a:extLst>
          </p:cNvPr>
          <p:cNvGrpSpPr/>
          <p:nvPr/>
        </p:nvGrpSpPr>
        <p:grpSpPr>
          <a:xfrm>
            <a:off x="1190082" y="2968615"/>
            <a:ext cx="810590" cy="1826985"/>
            <a:chOff x="-1502218" y="1682476"/>
            <a:chExt cx="1541783" cy="3106239"/>
          </a:xfrm>
        </p:grpSpPr>
        <p:pic>
          <p:nvPicPr>
            <p:cNvPr id="76" name="Picture 36">
              <a:extLst>
                <a:ext uri="{FF2B5EF4-FFF2-40B4-BE49-F238E27FC236}">
                  <a16:creationId xmlns:a16="http://schemas.microsoft.com/office/drawing/2014/main" id="{173D8FE7-6424-ABF5-AAD5-E242D7434B0A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4196F6-0BC9-C1EE-1498-3DAB1D9B1ED3}"/>
                </a:ext>
              </a:extLst>
            </p:cNvPr>
            <p:cNvSpPr/>
            <p:nvPr/>
          </p:nvSpPr>
          <p:spPr bwMode="auto">
            <a:xfrm>
              <a:off x="-1343394" y="1945585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D1F91AB-8D19-6BB0-1291-EF9BDB2016E3}"/>
              </a:ext>
            </a:extLst>
          </p:cNvPr>
          <p:cNvGrpSpPr/>
          <p:nvPr/>
        </p:nvGrpSpPr>
        <p:grpSpPr>
          <a:xfrm>
            <a:off x="3926386" y="2969621"/>
            <a:ext cx="810590" cy="1826985"/>
            <a:chOff x="-1502218" y="1682476"/>
            <a:chExt cx="1541783" cy="3106239"/>
          </a:xfrm>
        </p:grpSpPr>
        <p:pic>
          <p:nvPicPr>
            <p:cNvPr id="79" name="Picture 36">
              <a:extLst>
                <a:ext uri="{FF2B5EF4-FFF2-40B4-BE49-F238E27FC236}">
                  <a16:creationId xmlns:a16="http://schemas.microsoft.com/office/drawing/2014/main" id="{7A70D946-91CE-7DBE-D032-2C50A6B6CDE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F730AE-243A-E9CA-E25C-FC030DE99803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B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170E5AF-A08A-4E9E-197C-E8911F59D1CD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FFD115E-C276-37C3-94BC-FA9010D3D0B6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2743BD6-B304-FE33-E9F0-33FAD4D518BA}"/>
                </a:ext>
              </a:extLst>
            </p:cNvPr>
            <p:cNvSpPr/>
            <p:nvPr/>
          </p:nvSpPr>
          <p:spPr bwMode="auto">
            <a:xfrm>
              <a:off x="-1343394" y="287471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Rabbit MQ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B66BB9F-7D34-E453-0723-2C7CCF483DB8}"/>
                </a:ext>
              </a:extLst>
            </p:cNvPr>
            <p:cNvSpPr/>
            <p:nvPr/>
          </p:nvSpPr>
          <p:spPr bwMode="auto">
            <a:xfrm>
              <a:off x="-1343394" y="318165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ACC88C-96E7-284F-2B13-2BFACEEDE76D}"/>
              </a:ext>
            </a:extLst>
          </p:cNvPr>
          <p:cNvGrpSpPr/>
          <p:nvPr/>
        </p:nvGrpSpPr>
        <p:grpSpPr>
          <a:xfrm>
            <a:off x="2558234" y="2969621"/>
            <a:ext cx="810590" cy="1826985"/>
            <a:chOff x="-1502218" y="1682476"/>
            <a:chExt cx="1541783" cy="3106239"/>
          </a:xfrm>
        </p:grpSpPr>
        <p:pic>
          <p:nvPicPr>
            <p:cNvPr id="86" name="Picture 36">
              <a:extLst>
                <a:ext uri="{FF2B5EF4-FFF2-40B4-BE49-F238E27FC236}">
                  <a16:creationId xmlns:a16="http://schemas.microsoft.com/office/drawing/2014/main" id="{A934F543-4A10-263B-8A3C-F6663020B70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AA25DD-94F3-DCB1-3D44-A8E9DA669B39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75231C-EFD2-059F-7DF1-A1D0ED54683E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6E76122-193C-98EC-BABF-927E22B21920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89ABD6-E84D-C0F6-0B37-84243BC5608E}"/>
              </a:ext>
            </a:extLst>
          </p:cNvPr>
          <p:cNvGrpSpPr/>
          <p:nvPr/>
        </p:nvGrpSpPr>
        <p:grpSpPr>
          <a:xfrm>
            <a:off x="5150522" y="2969621"/>
            <a:ext cx="810590" cy="1826985"/>
            <a:chOff x="-1502218" y="1682476"/>
            <a:chExt cx="1541783" cy="3106239"/>
          </a:xfrm>
        </p:grpSpPr>
        <p:pic>
          <p:nvPicPr>
            <p:cNvPr id="36" name="Picture 36">
              <a:extLst>
                <a:ext uri="{FF2B5EF4-FFF2-40B4-BE49-F238E27FC236}">
                  <a16:creationId xmlns:a16="http://schemas.microsoft.com/office/drawing/2014/main" id="{C1B031F0-B9B7-917B-D566-9D7494C0C06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0CA26E-1A41-5E54-0832-EA65283A0B7B}"/>
                </a:ext>
              </a:extLst>
            </p:cNvPr>
            <p:cNvSpPr/>
            <p:nvPr/>
          </p:nvSpPr>
          <p:spPr bwMode="auto">
            <a:xfrm>
              <a:off x="-1343394" y="1945585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6B2A37-9F3A-BE1C-92A0-37979468B83C}"/>
                </a:ext>
              </a:extLst>
            </p:cNvPr>
            <p:cNvSpPr/>
            <p:nvPr/>
          </p:nvSpPr>
          <p:spPr bwMode="auto">
            <a:xfrm>
              <a:off x="-1343394" y="225252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05A563-0DA8-E285-A30D-9F7D06C34866}"/>
                </a:ext>
              </a:extLst>
            </p:cNvPr>
            <p:cNvSpPr/>
            <p:nvPr/>
          </p:nvSpPr>
          <p:spPr bwMode="auto">
            <a:xfrm>
              <a:off x="-1343394" y="2559459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603666-27D2-A4B6-7DB3-4FC64D5BB4A7}"/>
                </a:ext>
              </a:extLst>
            </p:cNvPr>
            <p:cNvSpPr/>
            <p:nvPr/>
          </p:nvSpPr>
          <p:spPr bwMode="auto">
            <a:xfrm>
              <a:off x="-1343394" y="2866396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6655172-13CF-E385-4746-DDD1A6F8B0E0}"/>
                </a:ext>
              </a:extLst>
            </p:cNvPr>
            <p:cNvSpPr/>
            <p:nvPr/>
          </p:nvSpPr>
          <p:spPr bwMode="auto">
            <a:xfrm>
              <a:off x="-1343394" y="3173333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Rabbit MQ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AD22C4-B79C-44F6-BCE4-305640CDDF85}"/>
                </a:ext>
              </a:extLst>
            </p:cNvPr>
            <p:cNvSpPr/>
            <p:nvPr/>
          </p:nvSpPr>
          <p:spPr bwMode="auto">
            <a:xfrm>
              <a:off x="-1343394" y="3480273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C47FC6-F699-F135-32E6-9A37D17956A7}"/>
              </a:ext>
            </a:extLst>
          </p:cNvPr>
          <p:cNvSpPr/>
          <p:nvPr/>
        </p:nvSpPr>
        <p:spPr bwMode="auto">
          <a:xfrm>
            <a:off x="5244199" y="4203704"/>
            <a:ext cx="643587" cy="15942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백업관리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6CB4816-B0F8-F88A-086A-6AAF84E38D0E}"/>
              </a:ext>
            </a:extLst>
          </p:cNvPr>
          <p:cNvGrpSpPr/>
          <p:nvPr/>
        </p:nvGrpSpPr>
        <p:grpSpPr>
          <a:xfrm>
            <a:off x="912427" y="5157192"/>
            <a:ext cx="5624748" cy="53802"/>
            <a:chOff x="1633322" y="4586062"/>
            <a:chExt cx="4485382" cy="67074"/>
          </a:xfrm>
        </p:grpSpPr>
        <p:sp>
          <p:nvSpPr>
            <p:cNvPr id="134" name="Line 229">
              <a:extLst>
                <a:ext uri="{FF2B5EF4-FFF2-40B4-BE49-F238E27FC236}">
                  <a16:creationId xmlns:a16="http://schemas.microsoft.com/office/drawing/2014/main" id="{F00E2C92-BD32-262D-3992-BF2EE6FC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800" y="4653136"/>
              <a:ext cx="4296904" cy="0"/>
            </a:xfrm>
            <a:prstGeom prst="line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600" dirty="0">
                <a:ln w="12700"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5" name="Line 229">
              <a:extLst>
                <a:ext uri="{FF2B5EF4-FFF2-40B4-BE49-F238E27FC236}">
                  <a16:creationId xmlns:a16="http://schemas.microsoft.com/office/drawing/2014/main" id="{269ABACD-E2E8-0586-E949-03A31233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322" y="4586062"/>
              <a:ext cx="4378906" cy="0"/>
            </a:xfrm>
            <a:prstGeom prst="line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round/>
              <a:headEnd type="oval" w="sm" len="sm"/>
              <a:tailEnd type="oval" w="sm" len="sm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600">
                <a:ln w="12700"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EC2816C-7000-F047-BBD0-807C4088DCFD}"/>
              </a:ext>
            </a:extLst>
          </p:cNvPr>
          <p:cNvGrpSpPr/>
          <p:nvPr/>
        </p:nvGrpSpPr>
        <p:grpSpPr>
          <a:xfrm>
            <a:off x="5408533" y="5534573"/>
            <a:ext cx="993019" cy="635859"/>
            <a:chOff x="3064788" y="5628708"/>
            <a:chExt cx="1440149" cy="111266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1C3FE85-4465-5599-8A92-979735120F9E}"/>
                </a:ext>
              </a:extLst>
            </p:cNvPr>
            <p:cNvCxnSpPr>
              <a:cxnSpLocks/>
              <a:stCxn id="158" idx="2"/>
              <a:endCxn id="141" idx="0"/>
            </p:cNvCxnSpPr>
            <p:nvPr/>
          </p:nvCxnSpPr>
          <p:spPr>
            <a:xfrm>
              <a:off x="3373428" y="5888794"/>
              <a:ext cx="27229" cy="183108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</p:spPr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226CB1F-A610-A4BA-0951-A9F00A47D463}"/>
                </a:ext>
              </a:extLst>
            </p:cNvPr>
            <p:cNvCxnSpPr>
              <a:cxnSpLocks/>
              <a:stCxn id="158" idx="3"/>
              <a:endCxn id="141" idx="0"/>
            </p:cNvCxnSpPr>
            <p:nvPr/>
          </p:nvCxnSpPr>
          <p:spPr>
            <a:xfrm flipH="1">
              <a:off x="3400657" y="5628708"/>
              <a:ext cx="156228" cy="443194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sysDot"/>
              <a:round/>
              <a:headEnd/>
              <a:tailEnd type="none" w="sm" len="sm"/>
            </a:ln>
          </p:spPr>
        </p:cxnSp>
        <p:sp>
          <p:nvSpPr>
            <p:cNvPr id="140" name="Text Box 51">
              <a:extLst>
                <a:ext uri="{FF2B5EF4-FFF2-40B4-BE49-F238E27FC236}">
                  <a16:creationId xmlns:a16="http://schemas.microsoft.com/office/drawing/2014/main" id="{70359129-9E01-A6DB-0A15-45FB734AA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328" y="6192764"/>
              <a:ext cx="756609" cy="3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백업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스토리지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41" name="Picture 171">
              <a:extLst>
                <a:ext uri="{FF2B5EF4-FFF2-40B4-BE49-F238E27FC236}">
                  <a16:creationId xmlns:a16="http://schemas.microsoft.com/office/drawing/2014/main" id="{80B10B42-1907-9776-13C5-EC04A8A01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3064788" y="6071902"/>
              <a:ext cx="671736" cy="669466"/>
            </a:xfrm>
            <a:prstGeom prst="rect">
              <a:avLst/>
            </a:prstGeom>
          </p:spPr>
        </p:pic>
        <p:pic>
          <p:nvPicPr>
            <p:cNvPr id="142" name="Picture 173">
              <a:extLst>
                <a:ext uri="{FF2B5EF4-FFF2-40B4-BE49-F238E27FC236}">
                  <a16:creationId xmlns:a16="http://schemas.microsoft.com/office/drawing/2014/main" id="{141AEEA3-EAA1-3F00-DB7B-97DEAF7B9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3154828" y="6457456"/>
              <a:ext cx="508298" cy="271983"/>
            </a:xfrm>
            <a:prstGeom prst="rect">
              <a:avLst/>
            </a:prstGeom>
          </p:spPr>
        </p:pic>
        <p:pic>
          <p:nvPicPr>
            <p:cNvPr id="143" name="Picture 173">
              <a:extLst>
                <a:ext uri="{FF2B5EF4-FFF2-40B4-BE49-F238E27FC236}">
                  <a16:creationId xmlns:a16="http://schemas.microsoft.com/office/drawing/2014/main" id="{D9691A9B-0749-954E-E2E4-E2012FDCF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3136189" y="6192764"/>
              <a:ext cx="508298" cy="271983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0586C1D-48B0-149A-92F0-D758DED627AB}"/>
              </a:ext>
            </a:extLst>
          </p:cNvPr>
          <p:cNvGrpSpPr/>
          <p:nvPr/>
        </p:nvGrpSpPr>
        <p:grpSpPr>
          <a:xfrm>
            <a:off x="1587048" y="4788147"/>
            <a:ext cx="72008" cy="426976"/>
            <a:chOff x="56456" y="5466178"/>
            <a:chExt cx="72008" cy="426976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F1A8B05A-7999-03D3-E31F-17E273702F65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45" name="Line 321">
              <a:extLst>
                <a:ext uri="{FF2B5EF4-FFF2-40B4-BE49-F238E27FC236}">
                  <a16:creationId xmlns:a16="http://schemas.microsoft.com/office/drawing/2014/main" id="{EA6D6A88-2BAB-CF4C-C653-211DF4CDE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7DB8850-C30D-7013-D73A-F30BC1F863BB}"/>
              </a:ext>
            </a:extLst>
          </p:cNvPr>
          <p:cNvGrpSpPr/>
          <p:nvPr/>
        </p:nvGrpSpPr>
        <p:grpSpPr>
          <a:xfrm>
            <a:off x="2883192" y="4797152"/>
            <a:ext cx="72008" cy="426976"/>
            <a:chOff x="56456" y="5466178"/>
            <a:chExt cx="72008" cy="426976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63FB583-82C7-8C49-2920-9F6EF36A3679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49" name="Line 321">
              <a:extLst>
                <a:ext uri="{FF2B5EF4-FFF2-40B4-BE49-F238E27FC236}">
                  <a16:creationId xmlns:a16="http://schemas.microsoft.com/office/drawing/2014/main" id="{42C54B62-616E-3A78-0AC3-8534612A9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505B51-92AE-3D93-4AFB-F87997175876}"/>
              </a:ext>
            </a:extLst>
          </p:cNvPr>
          <p:cNvGrpSpPr/>
          <p:nvPr/>
        </p:nvGrpSpPr>
        <p:grpSpPr>
          <a:xfrm>
            <a:off x="4179336" y="4797152"/>
            <a:ext cx="72008" cy="426976"/>
            <a:chOff x="56456" y="5466178"/>
            <a:chExt cx="72008" cy="426976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9E7C7294-CBE8-E0E3-CB8D-FF6BBF34BB79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52" name="Line 321">
              <a:extLst>
                <a:ext uri="{FF2B5EF4-FFF2-40B4-BE49-F238E27FC236}">
                  <a16:creationId xmlns:a16="http://schemas.microsoft.com/office/drawing/2014/main" id="{93E6E8A8-E2EF-A7C0-8A4B-0C4727F14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B67179D-876A-0697-E415-4133DD2A6F01}"/>
              </a:ext>
            </a:extLst>
          </p:cNvPr>
          <p:cNvGrpSpPr/>
          <p:nvPr/>
        </p:nvGrpSpPr>
        <p:grpSpPr>
          <a:xfrm>
            <a:off x="5601072" y="4797152"/>
            <a:ext cx="72008" cy="426976"/>
            <a:chOff x="56456" y="5466178"/>
            <a:chExt cx="72008" cy="426976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A33E92A7-438D-832D-ADC0-7151692148FD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55" name="Line 321">
              <a:extLst>
                <a:ext uri="{FF2B5EF4-FFF2-40B4-BE49-F238E27FC236}">
                  <a16:creationId xmlns:a16="http://schemas.microsoft.com/office/drawing/2014/main" id="{B33307E8-A6C4-9902-217F-69DDD7A8E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222CF40-5272-B939-3475-0D49339B7870}"/>
              </a:ext>
            </a:extLst>
          </p:cNvPr>
          <p:cNvGrpSpPr/>
          <p:nvPr/>
        </p:nvGrpSpPr>
        <p:grpSpPr>
          <a:xfrm rot="10800000">
            <a:off x="5568881" y="5166792"/>
            <a:ext cx="60147" cy="287773"/>
            <a:chOff x="176709" y="5466176"/>
            <a:chExt cx="60924" cy="568850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DC3BFA1-BAEA-EC41-DB56-114F54842E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7633" y="5466176"/>
              <a:ext cx="0" cy="568850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64" name="Line 321">
              <a:extLst>
                <a:ext uri="{FF2B5EF4-FFF2-40B4-BE49-F238E27FC236}">
                  <a16:creationId xmlns:a16="http://schemas.microsoft.com/office/drawing/2014/main" id="{E2B01A2B-E8C1-355B-1D5E-60559C758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709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58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E8BB17AB-2F36-C3C9-EA39-206AB3BC913B}"/>
              </a:ext>
            </a:extLst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50" y="5385938"/>
            <a:ext cx="252996" cy="297268"/>
          </a:xfrm>
          <a:prstGeom prst="rect">
            <a:avLst/>
          </a:prstGeom>
          <a:noFill/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DEA752F-43BD-AE78-EF73-1D93DA3C8A52}"/>
              </a:ext>
            </a:extLst>
          </p:cNvPr>
          <p:cNvGrpSpPr/>
          <p:nvPr/>
        </p:nvGrpSpPr>
        <p:grpSpPr>
          <a:xfrm>
            <a:off x="8133991" y="5571247"/>
            <a:ext cx="993019" cy="382584"/>
            <a:chOff x="3064788" y="6071902"/>
            <a:chExt cx="1440149" cy="669466"/>
          </a:xfrm>
        </p:grpSpPr>
        <p:sp>
          <p:nvSpPr>
            <p:cNvPr id="169" name="Text Box 51">
              <a:extLst>
                <a:ext uri="{FF2B5EF4-FFF2-40B4-BE49-F238E27FC236}">
                  <a16:creationId xmlns:a16="http://schemas.microsoft.com/office/drawing/2014/main" id="{D9C1F144-0424-BC38-898C-FF2AAD661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328" y="6192764"/>
              <a:ext cx="756609" cy="18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DR </a:t>
              </a: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스토리지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70" name="Picture 171">
              <a:extLst>
                <a:ext uri="{FF2B5EF4-FFF2-40B4-BE49-F238E27FC236}">
                  <a16:creationId xmlns:a16="http://schemas.microsoft.com/office/drawing/2014/main" id="{4A4D6E1E-4B36-3E4E-08FE-A09B01E2F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3064788" y="6071902"/>
              <a:ext cx="671736" cy="669466"/>
            </a:xfrm>
            <a:prstGeom prst="rect">
              <a:avLst/>
            </a:prstGeom>
          </p:spPr>
        </p:pic>
        <p:pic>
          <p:nvPicPr>
            <p:cNvPr id="171" name="Picture 173">
              <a:extLst>
                <a:ext uri="{FF2B5EF4-FFF2-40B4-BE49-F238E27FC236}">
                  <a16:creationId xmlns:a16="http://schemas.microsoft.com/office/drawing/2014/main" id="{6C3316F6-346E-BC4A-6709-A5002E8DD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3154828" y="6457456"/>
              <a:ext cx="508298" cy="271983"/>
            </a:xfrm>
            <a:prstGeom prst="rect">
              <a:avLst/>
            </a:prstGeom>
          </p:spPr>
        </p:pic>
        <p:pic>
          <p:nvPicPr>
            <p:cNvPr id="172" name="Picture 173">
              <a:extLst>
                <a:ext uri="{FF2B5EF4-FFF2-40B4-BE49-F238E27FC236}">
                  <a16:creationId xmlns:a16="http://schemas.microsoft.com/office/drawing/2014/main" id="{630BE6CE-1021-C165-B574-55C0C3741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3136189" y="6192764"/>
              <a:ext cx="508298" cy="271983"/>
            </a:xfrm>
            <a:prstGeom prst="rect">
              <a:avLst/>
            </a:prstGeom>
          </p:spPr>
        </p:pic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DDDC5A-16D5-21D8-52F5-2FECF4969214}"/>
              </a:ext>
            </a:extLst>
          </p:cNvPr>
          <p:cNvSpPr/>
          <p:nvPr/>
        </p:nvSpPr>
        <p:spPr bwMode="auto">
          <a:xfrm>
            <a:off x="1285077" y="3301292"/>
            <a:ext cx="643587" cy="15942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APM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6ABAF5-D0D4-CBEB-2D9A-4BCEE9360045}"/>
              </a:ext>
            </a:extLst>
          </p:cNvPr>
          <p:cNvSpPr/>
          <p:nvPr/>
        </p:nvSpPr>
        <p:spPr bwMode="auto">
          <a:xfrm>
            <a:off x="2633406" y="3675687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 MQ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7F1E1B-0938-A3DA-A164-2ACB18836AE6}"/>
              </a:ext>
            </a:extLst>
          </p:cNvPr>
          <p:cNvSpPr/>
          <p:nvPr/>
        </p:nvSpPr>
        <p:spPr bwMode="auto">
          <a:xfrm>
            <a:off x="2633406" y="3856219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E6B0278-43AF-0BFB-18E2-549D8B2D90A5}"/>
              </a:ext>
            </a:extLst>
          </p:cNvPr>
          <p:cNvGrpSpPr/>
          <p:nvPr/>
        </p:nvGrpSpPr>
        <p:grpSpPr>
          <a:xfrm>
            <a:off x="1313994" y="2968615"/>
            <a:ext cx="810590" cy="1826985"/>
            <a:chOff x="-1502218" y="1682476"/>
            <a:chExt cx="1541783" cy="3106239"/>
          </a:xfrm>
        </p:grpSpPr>
        <p:pic>
          <p:nvPicPr>
            <p:cNvPr id="70" name="Picture 36">
              <a:extLst>
                <a:ext uri="{FF2B5EF4-FFF2-40B4-BE49-F238E27FC236}">
                  <a16:creationId xmlns:a16="http://schemas.microsoft.com/office/drawing/2014/main" id="{56307EB3-136B-A7D0-3998-AA228950F4D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0DA0C5-5CEC-D734-141E-05A12BFBB4BB}"/>
                </a:ext>
              </a:extLst>
            </p:cNvPr>
            <p:cNvSpPr/>
            <p:nvPr/>
          </p:nvSpPr>
          <p:spPr bwMode="auto">
            <a:xfrm>
              <a:off x="-1343394" y="1945585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D6D967C-E328-9240-4C71-3AD63E4EB93A}"/>
              </a:ext>
            </a:extLst>
          </p:cNvPr>
          <p:cNvGrpSpPr/>
          <p:nvPr/>
        </p:nvGrpSpPr>
        <p:grpSpPr>
          <a:xfrm>
            <a:off x="2664002" y="2969621"/>
            <a:ext cx="810590" cy="1826985"/>
            <a:chOff x="-1502218" y="1682476"/>
            <a:chExt cx="1541783" cy="3106239"/>
          </a:xfrm>
        </p:grpSpPr>
        <p:pic>
          <p:nvPicPr>
            <p:cNvPr id="118" name="Picture 36">
              <a:extLst>
                <a:ext uri="{FF2B5EF4-FFF2-40B4-BE49-F238E27FC236}">
                  <a16:creationId xmlns:a16="http://schemas.microsoft.com/office/drawing/2014/main" id="{7907D7E5-D605-C926-DE81-E38E9E3BAED4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356EA81-6E97-7424-25AF-8D9D7D9A445B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E162432-0199-4205-58B4-CC509BCABFF6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9DC612-08BC-8781-4AE1-B39F5A003C2E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1594406-E876-96C2-8506-86670EB71721}"/>
              </a:ext>
            </a:extLst>
          </p:cNvPr>
          <p:cNvGrpSpPr/>
          <p:nvPr/>
        </p:nvGrpSpPr>
        <p:grpSpPr>
          <a:xfrm>
            <a:off x="4050622" y="2969621"/>
            <a:ext cx="810590" cy="1826985"/>
            <a:chOff x="-1502218" y="1682476"/>
            <a:chExt cx="1541783" cy="3106239"/>
          </a:xfrm>
        </p:grpSpPr>
        <p:pic>
          <p:nvPicPr>
            <p:cNvPr id="123" name="Picture 36">
              <a:extLst>
                <a:ext uri="{FF2B5EF4-FFF2-40B4-BE49-F238E27FC236}">
                  <a16:creationId xmlns:a16="http://schemas.microsoft.com/office/drawing/2014/main" id="{A2377A47-1873-F92F-0FCD-6F638C34E188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1C40776-FFDA-0093-800F-FABC2D4E67B7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B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6136CA4-C5B8-76D1-420A-21036EA77AB6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8B7DD52-AE69-8872-1973-C5FCA772DF19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272BDF1-284E-7B15-4BB2-579AF14DF653}"/>
                </a:ext>
              </a:extLst>
            </p:cNvPr>
            <p:cNvSpPr/>
            <p:nvPr/>
          </p:nvSpPr>
          <p:spPr bwMode="auto">
            <a:xfrm>
              <a:off x="-1343394" y="287471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Rabbit MQ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EC9767A-8842-5858-6FA1-EA66354575BD}"/>
                </a:ext>
              </a:extLst>
            </p:cNvPr>
            <p:cNvSpPr/>
            <p:nvPr/>
          </p:nvSpPr>
          <p:spPr bwMode="auto">
            <a:xfrm>
              <a:off x="-1343394" y="318165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" name="Text Box 51">
            <a:extLst>
              <a:ext uri="{FF2B5EF4-FFF2-40B4-BE49-F238E27FC236}">
                <a16:creationId xmlns:a16="http://schemas.microsoft.com/office/drawing/2014/main" id="{F0654803-5BA1-80DF-7A0C-77D1EC81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90" y="4879178"/>
            <a:ext cx="845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rPr>
              <a:t>WAS</a:t>
            </a:r>
          </a:p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rPr>
              <a:t>DR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rPr>
              <a:t>서버</a:t>
            </a:r>
          </a:p>
        </p:txBody>
      </p:sp>
      <p:sp>
        <p:nvSpPr>
          <p:cNvPr id="165" name="Text Box 51">
            <a:extLst>
              <a:ext uri="{FF2B5EF4-FFF2-40B4-BE49-F238E27FC236}">
                <a16:creationId xmlns:a16="http://schemas.microsoft.com/office/drawing/2014/main" id="{46DA8E36-5DB5-B4A1-2756-8D5B04E89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754" y="4868685"/>
            <a:ext cx="845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DB</a:t>
            </a:r>
          </a:p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DR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서버</a:t>
            </a:r>
            <a:endParaRPr lang="ko-KR" altLang="en-US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rgbClr val="002060"/>
              </a:solidFill>
              <a:latin typeface="+mn-lt"/>
              <a:ea typeface="KoPub돋움체 Medium" panose="02020603020101020101" pitchFamily="18" charset="-127"/>
              <a:sym typeface="KoPubWorld돋움체 Medium"/>
            </a:endParaRPr>
          </a:p>
        </p:txBody>
      </p:sp>
      <p:sp>
        <p:nvSpPr>
          <p:cNvPr id="167" name="Text Box 51">
            <a:extLst>
              <a:ext uri="{FF2B5EF4-FFF2-40B4-BE49-F238E27FC236}">
                <a16:creationId xmlns:a16="http://schemas.microsoft.com/office/drawing/2014/main" id="{ADB9AE04-09CD-0CEC-BED4-0732C261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498" y="4898961"/>
            <a:ext cx="845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rPr>
              <a:t>DR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rPr>
              <a:t>서버</a:t>
            </a: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3A70A23-61A3-017A-4C93-18FD9333772E}"/>
              </a:ext>
            </a:extLst>
          </p:cNvPr>
          <p:cNvGrpSpPr/>
          <p:nvPr/>
        </p:nvGrpSpPr>
        <p:grpSpPr>
          <a:xfrm>
            <a:off x="7146480" y="2968615"/>
            <a:ext cx="810590" cy="1826985"/>
            <a:chOff x="-1502218" y="1682476"/>
            <a:chExt cx="1541783" cy="3106239"/>
          </a:xfrm>
        </p:grpSpPr>
        <p:pic>
          <p:nvPicPr>
            <p:cNvPr id="173" name="Picture 36">
              <a:extLst>
                <a:ext uri="{FF2B5EF4-FFF2-40B4-BE49-F238E27FC236}">
                  <a16:creationId xmlns:a16="http://schemas.microsoft.com/office/drawing/2014/main" id="{61685DD4-F00F-8AD1-92A6-43D3F77A992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A131192-6549-F2CC-435E-0AF4C1D5F498}"/>
                </a:ext>
              </a:extLst>
            </p:cNvPr>
            <p:cNvSpPr/>
            <p:nvPr/>
          </p:nvSpPr>
          <p:spPr bwMode="auto">
            <a:xfrm>
              <a:off x="-1343394" y="1945585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6" name="Picture 36">
            <a:extLst>
              <a:ext uri="{FF2B5EF4-FFF2-40B4-BE49-F238E27FC236}">
                <a16:creationId xmlns:a16="http://schemas.microsoft.com/office/drawing/2014/main" id="{F655A275-02CD-FED7-D035-34300EA9FB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987669" y="2969621"/>
            <a:ext cx="810590" cy="182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76C24DB-F34C-C481-6C47-B0A0CABFC93E}"/>
              </a:ext>
            </a:extLst>
          </p:cNvPr>
          <p:cNvSpPr/>
          <p:nvPr/>
        </p:nvSpPr>
        <p:spPr bwMode="auto">
          <a:xfrm>
            <a:off x="8071170" y="3129266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</a:p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Back-end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9628DE9-0A6B-3696-C8BF-A6E22195F2E3}"/>
              </a:ext>
            </a:extLst>
          </p:cNvPr>
          <p:cNvSpPr/>
          <p:nvPr/>
        </p:nvSpPr>
        <p:spPr bwMode="auto">
          <a:xfrm>
            <a:off x="8071170" y="3309796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SFINS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33A0290-D4D4-00B6-B4D2-9E9AFE098E51}"/>
              </a:ext>
            </a:extLst>
          </p:cNvPr>
          <p:cNvSpPr/>
          <p:nvPr/>
        </p:nvSpPr>
        <p:spPr bwMode="auto">
          <a:xfrm>
            <a:off x="8071170" y="3490327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95C8C73-4B43-D60A-9B94-DF2A1EF8C892}"/>
              </a:ext>
            </a:extLst>
          </p:cNvPr>
          <p:cNvGrpSpPr/>
          <p:nvPr/>
        </p:nvGrpSpPr>
        <p:grpSpPr>
          <a:xfrm>
            <a:off x="8830963" y="2969621"/>
            <a:ext cx="810590" cy="1826985"/>
            <a:chOff x="-1502218" y="1682476"/>
            <a:chExt cx="1541783" cy="3106239"/>
          </a:xfrm>
        </p:grpSpPr>
        <p:pic>
          <p:nvPicPr>
            <p:cNvPr id="181" name="Picture 36">
              <a:extLst>
                <a:ext uri="{FF2B5EF4-FFF2-40B4-BE49-F238E27FC236}">
                  <a16:creationId xmlns:a16="http://schemas.microsoft.com/office/drawing/2014/main" id="{CF5864C8-7A46-9DCF-97C1-A243031964B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AE406B7-7B2C-AF0B-02DE-098314A480F6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B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DC2620E-D5FA-03E3-BB8B-7EEB00C12444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F3D589FC-3C2C-3806-F5B3-B3A638F2872D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66B80F3-237C-8305-70BF-93A607843329}"/>
                </a:ext>
              </a:extLst>
            </p:cNvPr>
            <p:cNvSpPr/>
            <p:nvPr/>
          </p:nvSpPr>
          <p:spPr bwMode="auto">
            <a:xfrm>
              <a:off x="-1343394" y="287471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Rabbit MQ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0015915D-C692-7B26-7D56-C9A142A95A6A}"/>
                </a:ext>
              </a:extLst>
            </p:cNvPr>
            <p:cNvSpPr/>
            <p:nvPr/>
          </p:nvSpPr>
          <p:spPr bwMode="auto">
            <a:xfrm>
              <a:off x="-1343394" y="318165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ACBF241-C7D1-7A06-EC46-BCDFB62250C0}"/>
              </a:ext>
            </a:extLst>
          </p:cNvPr>
          <p:cNvCxnSpPr>
            <a:cxnSpLocks/>
          </p:cNvCxnSpPr>
          <p:nvPr/>
        </p:nvCxnSpPr>
        <p:spPr>
          <a:xfrm>
            <a:off x="7257256" y="4851307"/>
            <a:ext cx="0" cy="410706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FA38360A-7E27-1096-4EF3-2B775332D12C}"/>
              </a:ext>
            </a:extLst>
          </p:cNvPr>
          <p:cNvCxnSpPr>
            <a:cxnSpLocks/>
          </p:cNvCxnSpPr>
          <p:nvPr/>
        </p:nvCxnSpPr>
        <p:spPr>
          <a:xfrm>
            <a:off x="8931514" y="4851307"/>
            <a:ext cx="0" cy="410706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3F70780-D450-6D15-83A9-30DC50011941}"/>
              </a:ext>
            </a:extLst>
          </p:cNvPr>
          <p:cNvCxnSpPr>
            <a:cxnSpLocks/>
          </p:cNvCxnSpPr>
          <p:nvPr/>
        </p:nvCxnSpPr>
        <p:spPr>
          <a:xfrm>
            <a:off x="7689304" y="2609203"/>
            <a:ext cx="0" cy="25754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D8E3FA97-8262-CE2B-827E-9D4DDD873494}"/>
              </a:ext>
            </a:extLst>
          </p:cNvPr>
          <p:cNvCxnSpPr>
            <a:cxnSpLocks/>
          </p:cNvCxnSpPr>
          <p:nvPr/>
        </p:nvCxnSpPr>
        <p:spPr>
          <a:xfrm>
            <a:off x="9127010" y="2609203"/>
            <a:ext cx="0" cy="25754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0D36BE9-7142-CFB1-67B7-8FA45E75CB50}"/>
              </a:ext>
            </a:extLst>
          </p:cNvPr>
          <p:cNvSpPr/>
          <p:nvPr/>
        </p:nvSpPr>
        <p:spPr>
          <a:xfrm>
            <a:off x="1341326" y="947364"/>
            <a:ext cx="690425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결제원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3" name="Line 229">
            <a:extLst>
              <a:ext uri="{FF2B5EF4-FFF2-40B4-BE49-F238E27FC236}">
                <a16:creationId xmlns:a16="http://schemas.microsoft.com/office/drawing/2014/main" id="{D8B90CAB-4AB3-8C8F-A41B-2993E66C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175" y="1873914"/>
            <a:ext cx="657579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94" name="Picture 34" descr="Firewall_Horizontal">
            <a:extLst>
              <a:ext uri="{FF2B5EF4-FFF2-40B4-BE49-F238E27FC236}">
                <a16:creationId xmlns:a16="http://schemas.microsoft.com/office/drawing/2014/main" id="{B31DF7E0-C68B-6BB4-FA4A-907DFF45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80562" y="1759624"/>
            <a:ext cx="439987" cy="2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Firewall">
            <a:extLst>
              <a:ext uri="{FF2B5EF4-FFF2-40B4-BE49-F238E27FC236}">
                <a16:creationId xmlns:a16="http://schemas.microsoft.com/office/drawing/2014/main" id="{D17D7F00-E5A6-AB4E-2F89-E911C3A52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9" y="1736487"/>
            <a:ext cx="461836" cy="461836"/>
          </a:xfrm>
          <a:prstGeom prst="rect">
            <a:avLst/>
          </a:prstGeom>
          <a:ln>
            <a:noFill/>
          </a:ln>
        </p:spPr>
      </p:pic>
      <p:pic>
        <p:nvPicPr>
          <p:cNvPr id="91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EBE80521-088A-0A6A-3D3D-A3A521EFCED5}"/>
              </a:ext>
            </a:extLst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240603"/>
            <a:ext cx="360846" cy="360846"/>
          </a:xfrm>
          <a:prstGeom prst="rect">
            <a:avLst/>
          </a:prstGeom>
          <a:noFill/>
        </p:spPr>
      </p:pic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37D2CE8-DAB4-6976-B5BC-DF89DBBA1A0F}"/>
              </a:ext>
            </a:extLst>
          </p:cNvPr>
          <p:cNvSpPr/>
          <p:nvPr/>
        </p:nvSpPr>
        <p:spPr>
          <a:xfrm>
            <a:off x="1341326" y="1945062"/>
            <a:ext cx="6904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결제원</a:t>
            </a:r>
            <a:b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VPN</a:t>
            </a:r>
          </a:p>
        </p:txBody>
      </p:sp>
      <p:sp>
        <p:nvSpPr>
          <p:cNvPr id="197" name="Line 229">
            <a:extLst>
              <a:ext uri="{FF2B5EF4-FFF2-40B4-BE49-F238E27FC236}">
                <a16:creationId xmlns:a16="http://schemas.microsoft.com/office/drawing/2014/main" id="{8805632C-4CCC-5E69-54C6-928C35410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175" y="1457629"/>
            <a:ext cx="657579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olid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B325147-5206-A0E6-47F1-A57FE0413788}"/>
              </a:ext>
            </a:extLst>
          </p:cNvPr>
          <p:cNvGrpSpPr/>
          <p:nvPr/>
        </p:nvGrpSpPr>
        <p:grpSpPr>
          <a:xfrm>
            <a:off x="1937832" y="1149620"/>
            <a:ext cx="1525905" cy="545777"/>
            <a:chOff x="4047228" y="1310519"/>
            <a:chExt cx="862899" cy="276321"/>
          </a:xfrm>
        </p:grpSpPr>
        <p:pic>
          <p:nvPicPr>
            <p:cNvPr id="100" name="Picture 2" descr="C:\Users\우팀\Desktop\Untitled-1.png">
              <a:extLst>
                <a:ext uri="{FF2B5EF4-FFF2-40B4-BE49-F238E27FC236}">
                  <a16:creationId xmlns:a16="http://schemas.microsoft.com/office/drawing/2014/main" id="{D20B5FF8-F353-9A17-E199-95F73066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500D523-52D8-B172-AA16-FC97DFFDE747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#1</a:t>
              </a:r>
            </a:p>
          </p:txBody>
        </p:sp>
      </p:grpSp>
      <p:pic>
        <p:nvPicPr>
          <p:cNvPr id="195" name="그림 194">
            <a:extLst>
              <a:ext uri="{FF2B5EF4-FFF2-40B4-BE49-F238E27FC236}">
                <a16:creationId xmlns:a16="http://schemas.microsoft.com/office/drawing/2014/main" id="{6F67487E-0B57-E217-7CC2-A80E791223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4" t="-502" r="4480" b="68916"/>
          <a:stretch/>
        </p:blipFill>
        <p:spPr>
          <a:xfrm>
            <a:off x="1434859" y="1134550"/>
            <a:ext cx="555010" cy="5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1AB95-AC5A-DEE0-000B-59F22D62D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5BC337-3AA7-4162-48EC-AE85DE96CD4C}"/>
              </a:ext>
            </a:extLst>
          </p:cNvPr>
          <p:cNvGrpSpPr/>
          <p:nvPr/>
        </p:nvGrpSpPr>
        <p:grpSpPr>
          <a:xfrm>
            <a:off x="6444264" y="802874"/>
            <a:ext cx="3310010" cy="5484320"/>
            <a:chOff x="6445925" y="806895"/>
            <a:chExt cx="3310010" cy="54843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0757CF-75E2-3E56-E8A3-6207630624C9}"/>
                </a:ext>
              </a:extLst>
            </p:cNvPr>
            <p:cNvSpPr/>
            <p:nvPr/>
          </p:nvSpPr>
          <p:spPr>
            <a:xfrm>
              <a:off x="6445925" y="806895"/>
              <a:ext cx="3310010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B72CEA-99B6-4268-B1EA-07E360D93C23}"/>
                </a:ext>
              </a:extLst>
            </p:cNvPr>
            <p:cNvSpPr/>
            <p:nvPr/>
          </p:nvSpPr>
          <p:spPr>
            <a:xfrm>
              <a:off x="6456739" y="811845"/>
              <a:ext cx="561562" cy="235628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DR</a:t>
              </a: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74A8ED4E-6B84-A68E-1FF2-7A522D9CF7B0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HCI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H/W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575E46-B8E6-624C-55FC-0DD29BA182C3}"/>
              </a:ext>
            </a:extLst>
          </p:cNvPr>
          <p:cNvGrpSpPr/>
          <p:nvPr/>
        </p:nvGrpSpPr>
        <p:grpSpPr>
          <a:xfrm>
            <a:off x="8103446" y="164444"/>
            <a:ext cx="1800000" cy="312228"/>
            <a:chOff x="8103446" y="144971"/>
            <a:chExt cx="1800000" cy="312228"/>
          </a:xfrm>
        </p:grpSpPr>
        <p:sp>
          <p:nvSpPr>
            <p:cNvPr id="9" name="양쪽 모서리가 둥근 사각형 19">
              <a:extLst>
                <a:ext uri="{FF2B5EF4-FFF2-40B4-BE49-F238E27FC236}">
                  <a16:creationId xmlns:a16="http://schemas.microsoft.com/office/drawing/2014/main" id="{0D5EB3A3-069A-FABA-0BE7-4E8D76BCE3D9}"/>
                </a:ext>
              </a:extLst>
            </p:cNvPr>
            <p:cNvSpPr/>
            <p:nvPr/>
          </p:nvSpPr>
          <p:spPr>
            <a:xfrm rot="16200000">
              <a:off x="8847332" y="-598915"/>
              <a:ext cx="312228" cy="18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F2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7D9BC9-5282-8E6B-DBFA-E247CF357B91}"/>
                </a:ext>
              </a:extLst>
            </p:cNvPr>
            <p:cNvSpPr/>
            <p:nvPr/>
          </p:nvSpPr>
          <p:spPr>
            <a:xfrm>
              <a:off x="8481392" y="146469"/>
              <a:ext cx="1409957" cy="30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83969" tIns="41985" rIns="83969" bIns="41985" anchor="ctr"/>
            <a:lstStyle/>
            <a:p>
              <a:pPr eaLnBrk="0" hangingPunct="0">
                <a:spcBef>
                  <a:spcPts val="200"/>
                </a:spcBef>
                <a:spcAft>
                  <a:spcPct val="70000"/>
                </a:spcAft>
                <a:buSzPct val="100000"/>
                <a:defRPr/>
              </a:pPr>
              <a:r>
                <a:rPr lang="ko-KR" altLang="en-US" sz="1200" b="1" spc="-100" dirty="0">
                  <a:solidFill>
                    <a:srgbClr val="1D4C9B"/>
                  </a:solidFill>
                  <a:latin typeface="Arial" pitchFamily="34" charset="0"/>
                  <a:cs typeface="Arial" pitchFamily="34" charset="0"/>
                </a:rPr>
                <a:t>프로젝트 구축방안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087181-E67C-4E42-9D7F-9B6075221421}"/>
                </a:ext>
              </a:extLst>
            </p:cNvPr>
            <p:cNvSpPr/>
            <p:nvPr/>
          </p:nvSpPr>
          <p:spPr>
            <a:xfrm>
              <a:off x="8299074" y="223835"/>
              <a:ext cx="182318" cy="1682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ko-KR" sz="1100" b="1" spc="-40" dirty="0">
                  <a:solidFill>
                    <a:srgbClr val="4F81BD">
                      <a:lumMod val="20000"/>
                      <a:lumOff val="80000"/>
                    </a:srgb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100" b="1" spc="-40" dirty="0">
                <a:solidFill>
                  <a:srgbClr val="4F81BD">
                    <a:lumMod val="20000"/>
                    <a:lumOff val="8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B7040F-D957-959C-0EA4-D6F1F80E9256}"/>
              </a:ext>
            </a:extLst>
          </p:cNvPr>
          <p:cNvGrpSpPr/>
          <p:nvPr/>
        </p:nvGrpSpPr>
        <p:grpSpPr>
          <a:xfrm>
            <a:off x="381731" y="800870"/>
            <a:ext cx="5938659" cy="5484320"/>
            <a:chOff x="368072" y="839378"/>
            <a:chExt cx="5938659" cy="54843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6F8EE0-1F5F-487A-8123-DC5C5E9F227F}"/>
                </a:ext>
              </a:extLst>
            </p:cNvPr>
            <p:cNvSpPr/>
            <p:nvPr/>
          </p:nvSpPr>
          <p:spPr>
            <a:xfrm>
              <a:off x="368072" y="839378"/>
              <a:ext cx="5938659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CA4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6A2DA9-1CAA-E10A-F7B7-3C4A1DB44872}"/>
                </a:ext>
              </a:extLst>
            </p:cNvPr>
            <p:cNvSpPr/>
            <p:nvPr/>
          </p:nvSpPr>
          <p:spPr>
            <a:xfrm>
              <a:off x="380087" y="848004"/>
              <a:ext cx="603847" cy="24625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운영</a:t>
              </a:r>
              <a:endParaRPr lang="en-US" altLang="ko-KR" sz="1000" b="1" dirty="0"/>
            </a:p>
          </p:txBody>
        </p:sp>
      </p:grpSp>
      <p:sp>
        <p:nvSpPr>
          <p:cNvPr id="15" name="Rectangle 22">
            <a:extLst>
              <a:ext uri="{FF2B5EF4-FFF2-40B4-BE49-F238E27FC236}">
                <a16:creationId xmlns:a16="http://schemas.microsoft.com/office/drawing/2014/main" id="{D93FCA3F-4DD9-C772-A837-755F9BBB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2" y="2923461"/>
            <a:ext cx="5404940" cy="2001975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16" name="Line 229">
            <a:extLst>
              <a:ext uri="{FF2B5EF4-FFF2-40B4-BE49-F238E27FC236}">
                <a16:creationId xmlns:a16="http://schemas.microsoft.com/office/drawing/2014/main" id="{E3473903-2F0B-77D4-1BDA-0A7CF9617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752" y="2446655"/>
            <a:ext cx="1296144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7" name="Line 320">
            <a:extLst>
              <a:ext uri="{FF2B5EF4-FFF2-40B4-BE49-F238E27FC236}">
                <a16:creationId xmlns:a16="http://schemas.microsoft.com/office/drawing/2014/main" id="{D33D5C72-9D8A-3E64-3B4F-AB22779FF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658" y="5463865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DCAFEB-7462-DD9D-7960-A623AE08EF06}"/>
              </a:ext>
            </a:extLst>
          </p:cNvPr>
          <p:cNvCxnSpPr>
            <a:cxnSpLocks/>
          </p:cNvCxnSpPr>
          <p:nvPr/>
        </p:nvCxnSpPr>
        <p:spPr>
          <a:xfrm flipV="1">
            <a:off x="3211595" y="5749872"/>
            <a:ext cx="192998" cy="7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1">
            <a:extLst>
              <a:ext uri="{FF2B5EF4-FFF2-40B4-BE49-F238E27FC236}">
                <a16:creationId xmlns:a16="http://schemas.microsoft.com/office/drawing/2014/main" id="{50CD95CD-2D56-37B6-3153-11A4D98D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94" y="5640297"/>
            <a:ext cx="5988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스토리지용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네트워크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SW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10G</a:t>
            </a:r>
          </a:p>
        </p:txBody>
      </p:sp>
      <p:sp>
        <p:nvSpPr>
          <p:cNvPr id="21" name="Line 229">
            <a:extLst>
              <a:ext uri="{FF2B5EF4-FFF2-40B4-BE49-F238E27FC236}">
                <a16:creationId xmlns:a16="http://schemas.microsoft.com/office/drawing/2014/main" id="{9FE586BA-CB5E-69FF-006D-0F7E66A4F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2733064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2" name="Line 229">
            <a:extLst>
              <a:ext uri="{FF2B5EF4-FFF2-40B4-BE49-F238E27FC236}">
                <a16:creationId xmlns:a16="http://schemas.microsoft.com/office/drawing/2014/main" id="{19D9466F-CF97-71E9-816D-B7AA8A0A2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2665990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BA3206-F6D5-D769-0870-CB71951A7C5E}"/>
              </a:ext>
            </a:extLst>
          </p:cNvPr>
          <p:cNvCxnSpPr>
            <a:cxnSpLocks/>
          </p:cNvCxnSpPr>
          <p:nvPr/>
        </p:nvCxnSpPr>
        <p:spPr>
          <a:xfrm>
            <a:off x="1772292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4FD09D-6AC7-93E1-7226-0416EF5F9389}"/>
              </a:ext>
            </a:extLst>
          </p:cNvPr>
          <p:cNvCxnSpPr>
            <a:cxnSpLocks/>
          </p:cNvCxnSpPr>
          <p:nvPr/>
        </p:nvCxnSpPr>
        <p:spPr>
          <a:xfrm>
            <a:off x="4126870" y="1882945"/>
            <a:ext cx="0" cy="841236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432C52-8307-79A1-7F39-EA714BA58A8B}"/>
              </a:ext>
            </a:extLst>
          </p:cNvPr>
          <p:cNvCxnSpPr>
            <a:cxnSpLocks/>
          </p:cNvCxnSpPr>
          <p:nvPr/>
        </p:nvCxnSpPr>
        <p:spPr>
          <a:xfrm>
            <a:off x="2645936" y="2412233"/>
            <a:ext cx="0" cy="253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0E5785C-F55F-32CF-7ED2-FB5AA6BD00C9}"/>
              </a:ext>
            </a:extLst>
          </p:cNvPr>
          <p:cNvCxnSpPr>
            <a:cxnSpLocks/>
          </p:cNvCxnSpPr>
          <p:nvPr/>
        </p:nvCxnSpPr>
        <p:spPr>
          <a:xfrm>
            <a:off x="1628276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229">
            <a:extLst>
              <a:ext uri="{FF2B5EF4-FFF2-40B4-BE49-F238E27FC236}">
                <a16:creationId xmlns:a16="http://schemas.microsoft.com/office/drawing/2014/main" id="{7228BDB6-8A07-A0D3-8D13-8699C110C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5531908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8" name="Line 229">
            <a:extLst>
              <a:ext uri="{FF2B5EF4-FFF2-40B4-BE49-F238E27FC236}">
                <a16:creationId xmlns:a16="http://schemas.microsoft.com/office/drawing/2014/main" id="{77A265AE-4868-EBB6-A73D-95FE05B5D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5464834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A297E4F-7BD3-97E1-B50E-9656F6AB7995}"/>
              </a:ext>
            </a:extLst>
          </p:cNvPr>
          <p:cNvCxnSpPr>
            <a:cxnSpLocks/>
          </p:cNvCxnSpPr>
          <p:nvPr/>
        </p:nvCxnSpPr>
        <p:spPr>
          <a:xfrm>
            <a:off x="1707968" y="4838614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30" name="Line 321">
            <a:extLst>
              <a:ext uri="{FF2B5EF4-FFF2-40B4-BE49-F238E27FC236}">
                <a16:creationId xmlns:a16="http://schemas.microsoft.com/office/drawing/2014/main" id="{C68B3FF3-F7A0-ACF4-6BD7-7A56043A42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79976" y="4839541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Line 321">
            <a:extLst>
              <a:ext uri="{FF2B5EF4-FFF2-40B4-BE49-F238E27FC236}">
                <a16:creationId xmlns:a16="http://schemas.microsoft.com/office/drawing/2014/main" id="{ADCDD8B6-9CFA-D14E-584D-59172D61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406" y="5527191"/>
            <a:ext cx="0" cy="21600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C64D207-1687-8621-41CB-474EA54599B1}"/>
              </a:ext>
            </a:extLst>
          </p:cNvPr>
          <p:cNvCxnSpPr>
            <a:cxnSpLocks/>
          </p:cNvCxnSpPr>
          <p:nvPr/>
        </p:nvCxnSpPr>
        <p:spPr>
          <a:xfrm>
            <a:off x="8185729" y="2373485"/>
            <a:ext cx="0" cy="2924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E8BBC2-7768-C49C-4575-FFEB37C29823}"/>
              </a:ext>
            </a:extLst>
          </p:cNvPr>
          <p:cNvCxnSpPr>
            <a:cxnSpLocks/>
          </p:cNvCxnSpPr>
          <p:nvPr/>
        </p:nvCxnSpPr>
        <p:spPr>
          <a:xfrm>
            <a:off x="8181937" y="1593622"/>
            <a:ext cx="0" cy="7798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854291-A6AF-278C-04C8-3DB928EDB0C7}"/>
              </a:ext>
            </a:extLst>
          </p:cNvPr>
          <p:cNvCxnSpPr>
            <a:cxnSpLocks/>
          </p:cNvCxnSpPr>
          <p:nvPr/>
        </p:nvCxnSpPr>
        <p:spPr>
          <a:xfrm>
            <a:off x="8836210" y="4851307"/>
            <a:ext cx="0" cy="612558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A85175-A667-1DD7-74C9-B432F87ED9F1}"/>
              </a:ext>
            </a:extLst>
          </p:cNvPr>
          <p:cNvCxnSpPr>
            <a:cxnSpLocks/>
          </p:cNvCxnSpPr>
          <p:nvPr/>
        </p:nvCxnSpPr>
        <p:spPr>
          <a:xfrm>
            <a:off x="2658292" y="1528256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48316B-1253-98F6-F02F-F77600A959CF}"/>
              </a:ext>
            </a:extLst>
          </p:cNvPr>
          <p:cNvCxnSpPr>
            <a:cxnSpLocks/>
          </p:cNvCxnSpPr>
          <p:nvPr/>
        </p:nvCxnSpPr>
        <p:spPr>
          <a:xfrm>
            <a:off x="4134923" y="1547154"/>
            <a:ext cx="0" cy="277838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229">
            <a:extLst>
              <a:ext uri="{FF2B5EF4-FFF2-40B4-BE49-F238E27FC236}">
                <a16:creationId xmlns:a16="http://schemas.microsoft.com/office/drawing/2014/main" id="{83D26F9D-7E03-DB6C-0577-AE1E6C225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760" y="1931077"/>
            <a:ext cx="1224136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CA675E-4622-CE34-3637-6E86327D24E8}"/>
              </a:ext>
            </a:extLst>
          </p:cNvPr>
          <p:cNvCxnSpPr>
            <a:cxnSpLocks/>
          </p:cNvCxnSpPr>
          <p:nvPr/>
        </p:nvCxnSpPr>
        <p:spPr>
          <a:xfrm>
            <a:off x="2645350" y="2053516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Firewall">
            <a:extLst>
              <a:ext uri="{FF2B5EF4-FFF2-40B4-BE49-F238E27FC236}">
                <a16:creationId xmlns:a16="http://schemas.microsoft.com/office/drawing/2014/main" id="{C68A9EF6-3E74-5263-89ED-0B79233964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30" y="1672356"/>
            <a:ext cx="461836" cy="461836"/>
          </a:xfrm>
          <a:prstGeom prst="rect">
            <a:avLst/>
          </a:prstGeom>
          <a:ln>
            <a:noFill/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B56E93A9-2F99-3DEA-AF37-51687818BB05}"/>
              </a:ext>
            </a:extLst>
          </p:cNvPr>
          <p:cNvGrpSpPr/>
          <p:nvPr/>
        </p:nvGrpSpPr>
        <p:grpSpPr>
          <a:xfrm>
            <a:off x="3402953" y="1085489"/>
            <a:ext cx="1525905" cy="545777"/>
            <a:chOff x="4047228" y="1310519"/>
            <a:chExt cx="862899" cy="276321"/>
          </a:xfrm>
        </p:grpSpPr>
        <p:pic>
          <p:nvPicPr>
            <p:cNvPr id="54" name="Picture 2" descr="C:\Users\우팀\Desktop\Untitled-1.png">
              <a:extLst>
                <a:ext uri="{FF2B5EF4-FFF2-40B4-BE49-F238E27FC236}">
                  <a16:creationId xmlns:a16="http://schemas.microsoft.com/office/drawing/2014/main" id="{A412BCCF-592B-2D9E-D212-7D108EC3A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14E262-706A-36E3-9101-C0F53941E009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#2</a:t>
              </a:r>
            </a:p>
          </p:txBody>
        </p:sp>
      </p:grpSp>
      <p:sp>
        <p:nvSpPr>
          <p:cNvPr id="60" name="Line 229">
            <a:extLst>
              <a:ext uri="{FF2B5EF4-FFF2-40B4-BE49-F238E27FC236}">
                <a16:creationId xmlns:a16="http://schemas.microsoft.com/office/drawing/2014/main" id="{938D6B72-B0D8-4BA4-428E-031F944C9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2665971"/>
            <a:ext cx="242506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9E0F48E-F4FA-1C0A-8F28-4BF9A24363E7}"/>
              </a:ext>
            </a:extLst>
          </p:cNvPr>
          <p:cNvCxnSpPr>
            <a:cxnSpLocks/>
          </p:cNvCxnSpPr>
          <p:nvPr/>
        </p:nvCxnSpPr>
        <p:spPr>
          <a:xfrm>
            <a:off x="7631336" y="2665971"/>
            <a:ext cx="0" cy="200772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0BCA7B-0B0C-F303-0D1F-D35E19978592}"/>
              </a:ext>
            </a:extLst>
          </p:cNvPr>
          <p:cNvCxnSpPr>
            <a:cxnSpLocks/>
          </p:cNvCxnSpPr>
          <p:nvPr/>
        </p:nvCxnSpPr>
        <p:spPr>
          <a:xfrm>
            <a:off x="8836210" y="2665971"/>
            <a:ext cx="0" cy="200772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282763-E71E-7B0A-45CE-1B971CE727EF}"/>
              </a:ext>
            </a:extLst>
          </p:cNvPr>
          <p:cNvCxnSpPr>
            <a:cxnSpLocks/>
          </p:cNvCxnSpPr>
          <p:nvPr/>
        </p:nvCxnSpPr>
        <p:spPr>
          <a:xfrm>
            <a:off x="7659094" y="4851307"/>
            <a:ext cx="0" cy="612558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4" name="Line 229">
            <a:extLst>
              <a:ext uri="{FF2B5EF4-FFF2-40B4-BE49-F238E27FC236}">
                <a16:creationId xmlns:a16="http://schemas.microsoft.com/office/drawing/2014/main" id="{C41F78C7-A1E4-11DF-0039-3EAB57F46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5458454"/>
            <a:ext cx="2424686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65" name="Line 320">
            <a:extLst>
              <a:ext uri="{FF2B5EF4-FFF2-40B4-BE49-F238E27FC236}">
                <a16:creationId xmlns:a16="http://schemas.microsoft.com/office/drawing/2014/main" id="{7EB43522-961D-14FE-99B2-C64483FB6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9575" y="5469037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082D4D-9778-9651-4834-35787895AEEA}"/>
              </a:ext>
            </a:extLst>
          </p:cNvPr>
          <p:cNvCxnSpPr>
            <a:cxnSpLocks/>
          </p:cNvCxnSpPr>
          <p:nvPr/>
        </p:nvCxnSpPr>
        <p:spPr>
          <a:xfrm>
            <a:off x="3405823" y="4838820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7" name="Line 321">
            <a:extLst>
              <a:ext uri="{FF2B5EF4-FFF2-40B4-BE49-F238E27FC236}">
                <a16:creationId xmlns:a16="http://schemas.microsoft.com/office/drawing/2014/main" id="{97498D57-064B-430D-0BAD-4080D6F8BD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7831" y="4839747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6849A86-9E96-0B37-D918-C37DA03C3C38}"/>
              </a:ext>
            </a:extLst>
          </p:cNvPr>
          <p:cNvCxnSpPr>
            <a:cxnSpLocks/>
          </p:cNvCxnSpPr>
          <p:nvPr/>
        </p:nvCxnSpPr>
        <p:spPr>
          <a:xfrm>
            <a:off x="4997263" y="4838820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9" name="Line 321">
            <a:extLst>
              <a:ext uri="{FF2B5EF4-FFF2-40B4-BE49-F238E27FC236}">
                <a16:creationId xmlns:a16="http://schemas.microsoft.com/office/drawing/2014/main" id="{DB8DFAC3-E346-BD27-E884-8629613AD5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9271" y="4839747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0" name="Text Box 51">
            <a:extLst>
              <a:ext uri="{FF2B5EF4-FFF2-40B4-BE49-F238E27FC236}">
                <a16:creationId xmlns:a16="http://schemas.microsoft.com/office/drawing/2014/main" id="{29C8C4C9-D0CF-5A36-D484-7B1C6CEE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957" y="5645469"/>
            <a:ext cx="5988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스토리지용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네트워크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SW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10G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E56E3AA-3E46-C6D0-B262-A3D77AE8BE37}"/>
              </a:ext>
            </a:extLst>
          </p:cNvPr>
          <p:cNvCxnSpPr>
            <a:cxnSpLocks/>
          </p:cNvCxnSpPr>
          <p:nvPr/>
        </p:nvCxnSpPr>
        <p:spPr>
          <a:xfrm>
            <a:off x="3500316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1016359-EB56-9FB1-42F2-3774A68671B1}"/>
              </a:ext>
            </a:extLst>
          </p:cNvPr>
          <p:cNvCxnSpPr>
            <a:cxnSpLocks/>
          </p:cNvCxnSpPr>
          <p:nvPr/>
        </p:nvCxnSpPr>
        <p:spPr>
          <a:xfrm>
            <a:off x="3356300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BFDEED3-1359-8CFA-13A8-003613A107C3}"/>
              </a:ext>
            </a:extLst>
          </p:cNvPr>
          <p:cNvCxnSpPr>
            <a:cxnSpLocks/>
          </p:cNvCxnSpPr>
          <p:nvPr/>
        </p:nvCxnSpPr>
        <p:spPr>
          <a:xfrm>
            <a:off x="5070176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2EA1F09-5A55-8607-0679-E2B8EB58BE55}"/>
              </a:ext>
            </a:extLst>
          </p:cNvPr>
          <p:cNvCxnSpPr>
            <a:cxnSpLocks/>
          </p:cNvCxnSpPr>
          <p:nvPr/>
        </p:nvCxnSpPr>
        <p:spPr>
          <a:xfrm>
            <a:off x="4926160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4075B293-D547-8FAE-0333-E7D2158557F8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44" y="2240603"/>
            <a:ext cx="360846" cy="360846"/>
          </a:xfrm>
          <a:prstGeom prst="rect">
            <a:avLst/>
          </a:prstGeom>
          <a:noFill/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FF8A2E8-5BC7-8EBD-54D0-CC800A44387F}"/>
              </a:ext>
            </a:extLst>
          </p:cNvPr>
          <p:cNvGrpSpPr/>
          <p:nvPr/>
        </p:nvGrpSpPr>
        <p:grpSpPr>
          <a:xfrm>
            <a:off x="7444763" y="1085489"/>
            <a:ext cx="1525905" cy="545777"/>
            <a:chOff x="4047228" y="1307466"/>
            <a:chExt cx="862899" cy="276321"/>
          </a:xfrm>
        </p:grpSpPr>
        <p:pic>
          <p:nvPicPr>
            <p:cNvPr id="103" name="Picture 2" descr="C:\Users\우팀\Desktop\Untitled-1.png">
              <a:extLst>
                <a:ext uri="{FF2B5EF4-FFF2-40B4-BE49-F238E27FC236}">
                  <a16:creationId xmlns:a16="http://schemas.microsoft.com/office/drawing/2014/main" id="{14061C88-6FB4-2029-831E-367A24820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07466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A88190C-1E24-AB8E-12A5-1156C5085594}"/>
                </a:ext>
              </a:extLst>
            </p:cNvPr>
            <p:cNvSpPr/>
            <p:nvPr/>
          </p:nvSpPr>
          <p:spPr>
            <a:xfrm>
              <a:off x="4047228" y="1397475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2020603020101020101" pitchFamily="18" charset="-127"/>
                </a:rPr>
                <a:t>회선</a:t>
              </a:r>
              <a:endPara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AE949E0-9DF8-3DBD-511E-93D447ADE8BA}"/>
              </a:ext>
            </a:extLst>
          </p:cNvPr>
          <p:cNvGrpSpPr/>
          <p:nvPr/>
        </p:nvGrpSpPr>
        <p:grpSpPr>
          <a:xfrm>
            <a:off x="1169432" y="2972465"/>
            <a:ext cx="4379261" cy="1833088"/>
            <a:chOff x="1131878" y="3221001"/>
            <a:chExt cx="3195876" cy="143023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883E46F-3AE3-E4BC-702E-6B74338A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028" y="4490270"/>
              <a:ext cx="710293" cy="160542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D3709A86-C3FD-4CC0-E6C4-5C15D930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231" y="4490696"/>
              <a:ext cx="710293" cy="16054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F2338CED-6DB5-165D-7305-B4AF4B3F5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32" y="4490696"/>
              <a:ext cx="710293" cy="160542"/>
            </a:xfrm>
            <a:prstGeom prst="rect">
              <a:avLst/>
            </a:prstGeom>
          </p:spPr>
        </p:pic>
        <p:sp>
          <p:nvSpPr>
            <p:cNvPr id="110" name="직사각형 12">
              <a:extLst>
                <a:ext uri="{FF2B5EF4-FFF2-40B4-BE49-F238E27FC236}">
                  <a16:creationId xmlns:a16="http://schemas.microsoft.com/office/drawing/2014/main" id="{677D53D5-69BE-6A73-F542-21F81221F84E}"/>
                </a:ext>
              </a:extLst>
            </p:cNvPr>
            <p:cNvSpPr/>
            <p:nvPr/>
          </p:nvSpPr>
          <p:spPr bwMode="auto">
            <a:xfrm>
              <a:off x="1131878" y="4084424"/>
              <a:ext cx="3188386" cy="160542"/>
            </a:xfrm>
            <a:prstGeom prst="rect">
              <a:avLst/>
            </a:prstGeom>
            <a:solidFill>
              <a:srgbClr val="464747"/>
            </a:solidFill>
            <a:ln w="9525" cap="flat" cmpd="sng" algn="ctr">
              <a:solidFill>
                <a:srgbClr val="4647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4192" tIns="48980" rIns="94192" bIns="48980" anchor="ctr"/>
            <a:lstStyle/>
            <a:p>
              <a:pPr marL="76428" indent="-76428" algn="ctr" defTabSz="387847" latinLnBrk="0">
                <a:buClr>
                  <a:srgbClr val="000000"/>
                </a:buClr>
                <a:defRPr/>
              </a:pPr>
              <a:r>
                <a:rPr lang="en-US" altLang="ko-KR" sz="794" kern="0" dirty="0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vSphere + Simplivity </a:t>
              </a:r>
              <a:r>
                <a:rPr lang="en-US" altLang="ko-KR" sz="794" kern="0" dirty="0" err="1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Omnistack</a:t>
              </a:r>
              <a:endParaRPr lang="en-US" altLang="ko-KR" sz="794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94F762A1-432F-4296-031F-DABFD0519E27}"/>
                </a:ext>
              </a:extLst>
            </p:cNvPr>
            <p:cNvGrpSpPr/>
            <p:nvPr/>
          </p:nvGrpSpPr>
          <p:grpSpPr>
            <a:xfrm>
              <a:off x="1254808" y="4224652"/>
              <a:ext cx="741168" cy="274436"/>
              <a:chOff x="3138658" y="3508814"/>
              <a:chExt cx="698110" cy="262048"/>
            </a:xfrm>
          </p:grpSpPr>
          <p:sp>
            <p:nvSpPr>
              <p:cNvPr id="112" name="object 14">
                <a:extLst>
                  <a:ext uri="{FF2B5EF4-FFF2-40B4-BE49-F238E27FC236}">
                    <a16:creationId xmlns:a16="http://schemas.microsoft.com/office/drawing/2014/main" id="{F470C473-A4C1-AA1F-BBD0-F3994B5A60C4}"/>
                  </a:ext>
                </a:extLst>
              </p:cNvPr>
              <p:cNvSpPr/>
              <p:nvPr/>
            </p:nvSpPr>
            <p:spPr>
              <a:xfrm>
                <a:off x="3188733" y="3508814"/>
                <a:ext cx="599511" cy="26204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defTabSz="387847" latinLnBrk="0"/>
                <a:endParaRPr sz="1527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980A877-E43A-B1E8-D0F7-909547546300}"/>
                  </a:ext>
                </a:extLst>
              </p:cNvPr>
              <p:cNvSpPr txBox="1"/>
              <p:nvPr/>
            </p:nvSpPr>
            <p:spPr>
              <a:xfrm>
                <a:off x="3138658" y="3528447"/>
                <a:ext cx="698110" cy="21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387847" latinLnBrk="0">
                  <a:lnSpc>
                    <a:spcPts val="1134"/>
                  </a:lnSpc>
                </a:pPr>
                <a:r>
                  <a:rPr lang="en-US" altLang="ko-KR" sz="794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</a:t>
                </a:r>
                <a:r>
                  <a:rPr lang="ko-KR" altLang="en-US" sz="794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</a:t>
                </a:r>
              </a:p>
              <a:p>
                <a:pPr algn="ctr" defTabSz="387847" latinLnBrk="0">
                  <a:lnSpc>
                    <a:spcPts val="1134"/>
                  </a:lnSpc>
                </a:pPr>
                <a:r>
                  <a:rPr lang="en-US" altLang="ko-KR" sz="794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#1</a:t>
                </a:r>
              </a:p>
            </p:txBody>
          </p:sp>
        </p:grpSp>
        <p:sp>
          <p:nvSpPr>
            <p:cNvPr id="114" name="object 14">
              <a:extLst>
                <a:ext uri="{FF2B5EF4-FFF2-40B4-BE49-F238E27FC236}">
                  <a16:creationId xmlns:a16="http://schemas.microsoft.com/office/drawing/2014/main" id="{06BE8AAA-BC7A-7F49-4C69-992CD9F27245}"/>
                </a:ext>
              </a:extLst>
            </p:cNvPr>
            <p:cNvSpPr/>
            <p:nvPr/>
          </p:nvSpPr>
          <p:spPr>
            <a:xfrm>
              <a:off x="2459278" y="4232920"/>
              <a:ext cx="636488" cy="2744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87847" latinLnBrk="0"/>
              <a:endParaRPr sz="1527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5" name="object 14">
              <a:extLst>
                <a:ext uri="{FF2B5EF4-FFF2-40B4-BE49-F238E27FC236}">
                  <a16:creationId xmlns:a16="http://schemas.microsoft.com/office/drawing/2014/main" id="{DE59AE7A-4357-9BEC-11D9-84B191F7DDA6}"/>
                </a:ext>
              </a:extLst>
            </p:cNvPr>
            <p:cNvSpPr/>
            <p:nvPr/>
          </p:nvSpPr>
          <p:spPr>
            <a:xfrm>
              <a:off x="3590318" y="4232920"/>
              <a:ext cx="636488" cy="2744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87847" latinLnBrk="0"/>
              <a:endParaRPr sz="1527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325E4A-6951-4F47-4A2B-25650EDF50D3}"/>
                </a:ext>
              </a:extLst>
            </p:cNvPr>
            <p:cNvSpPr txBox="1"/>
            <p:nvPr/>
          </p:nvSpPr>
          <p:spPr>
            <a:xfrm>
              <a:off x="2406937" y="4236730"/>
              <a:ext cx="741168" cy="248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</a:t>
              </a:r>
              <a:r>
                <a:rPr lang="ko-KR" altLang="en-US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4C35AD2-F846-128F-7A07-4600E3E98732}"/>
                </a:ext>
              </a:extLst>
            </p:cNvPr>
            <p:cNvSpPr txBox="1"/>
            <p:nvPr/>
          </p:nvSpPr>
          <p:spPr>
            <a:xfrm>
              <a:off x="3559065" y="4232920"/>
              <a:ext cx="741168" cy="248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</a:t>
              </a:r>
              <a:r>
                <a:rPr lang="ko-KR" altLang="en-US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#3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B0E462B-C2A4-974F-0CF1-9AEAEAA11F82}"/>
                </a:ext>
              </a:extLst>
            </p:cNvPr>
            <p:cNvSpPr/>
            <p:nvPr/>
          </p:nvSpPr>
          <p:spPr>
            <a:xfrm>
              <a:off x="1139369" y="3221001"/>
              <a:ext cx="3188385" cy="856355"/>
            </a:xfrm>
            <a:prstGeom prst="roundRect">
              <a:avLst>
                <a:gd name="adj" fmla="val 9692"/>
              </a:avLst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878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2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</p:grpSp>
      <p:sp>
        <p:nvSpPr>
          <p:cNvPr id="122" name="Rectangle 22">
            <a:extLst>
              <a:ext uri="{FF2B5EF4-FFF2-40B4-BE49-F238E27FC236}">
                <a16:creationId xmlns:a16="http://schemas.microsoft.com/office/drawing/2014/main" id="{13B71FB7-95B4-4EEF-4779-AE4C6712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608" y="2914032"/>
            <a:ext cx="3020075" cy="2001975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A9C15156-0AD7-741E-05E8-4CFCF8F0F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62" y="4585227"/>
            <a:ext cx="973304" cy="187208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32F723E-7F4F-2E76-81EA-C08B766D7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03" y="4585724"/>
            <a:ext cx="973304" cy="187208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AEC1353-88D1-3F51-B472-52129D82590C}"/>
              </a:ext>
            </a:extLst>
          </p:cNvPr>
          <p:cNvGrpSpPr/>
          <p:nvPr/>
        </p:nvGrpSpPr>
        <p:grpSpPr>
          <a:xfrm>
            <a:off x="6849641" y="4275489"/>
            <a:ext cx="1015612" cy="320021"/>
            <a:chOff x="3138658" y="3508814"/>
            <a:chExt cx="698110" cy="262048"/>
          </a:xfrm>
        </p:grpSpPr>
        <p:sp>
          <p:nvSpPr>
            <p:cNvPr id="136" name="object 14">
              <a:extLst>
                <a:ext uri="{FF2B5EF4-FFF2-40B4-BE49-F238E27FC236}">
                  <a16:creationId xmlns:a16="http://schemas.microsoft.com/office/drawing/2014/main" id="{EA129B79-7934-89B0-ECB6-AB9377EA8A5A}"/>
                </a:ext>
              </a:extLst>
            </p:cNvPr>
            <p:cNvSpPr/>
            <p:nvPr/>
          </p:nvSpPr>
          <p:spPr>
            <a:xfrm>
              <a:off x="3188733" y="3508814"/>
              <a:ext cx="599511" cy="262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87847" latinLnBrk="0"/>
              <a:endParaRPr sz="1527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8A54A8-CE7C-ADDC-0D92-837481AA4873}"/>
                </a:ext>
              </a:extLst>
            </p:cNvPr>
            <p:cNvSpPr txBox="1"/>
            <p:nvPr/>
          </p:nvSpPr>
          <p:spPr>
            <a:xfrm>
              <a:off x="3138658" y="3528447"/>
              <a:ext cx="69811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</a:t>
              </a:r>
              <a:r>
                <a:rPr lang="ko-KR" altLang="en-US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#1</a:t>
              </a:r>
            </a:p>
          </p:txBody>
        </p:sp>
      </p:grpSp>
      <p:sp>
        <p:nvSpPr>
          <p:cNvPr id="129" name="object 14">
            <a:extLst>
              <a:ext uri="{FF2B5EF4-FFF2-40B4-BE49-F238E27FC236}">
                <a16:creationId xmlns:a16="http://schemas.microsoft.com/office/drawing/2014/main" id="{56E63ABA-0A07-1DFB-3AF2-7C3674AAA8A9}"/>
              </a:ext>
            </a:extLst>
          </p:cNvPr>
          <p:cNvSpPr/>
          <p:nvPr/>
        </p:nvSpPr>
        <p:spPr>
          <a:xfrm>
            <a:off x="8500109" y="4285130"/>
            <a:ext cx="872170" cy="32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87847" latinLnBrk="0"/>
            <a:endParaRPr sz="1527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8B5AD-98B8-121C-F468-63208D5FF3D5}"/>
              </a:ext>
            </a:extLst>
          </p:cNvPr>
          <p:cNvSpPr txBox="1"/>
          <p:nvPr/>
        </p:nvSpPr>
        <p:spPr>
          <a:xfrm>
            <a:off x="8428386" y="4289573"/>
            <a:ext cx="1015612" cy="2901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HCI</a:t>
            </a:r>
            <a:r>
              <a:rPr lang="ko-KR" altLang="en-US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서버</a:t>
            </a:r>
          </a:p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#2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7312106-3D1C-D39D-5FE9-7E49E08C7DE4}"/>
              </a:ext>
            </a:extLst>
          </p:cNvPr>
          <p:cNvSpPr/>
          <p:nvPr/>
        </p:nvSpPr>
        <p:spPr>
          <a:xfrm>
            <a:off x="6718724" y="2723728"/>
            <a:ext cx="1525905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rPr>
              <a:t>DR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E8DCB06-EAB1-EE3C-774B-717E50F9F082}"/>
              </a:ext>
            </a:extLst>
          </p:cNvPr>
          <p:cNvSpPr/>
          <p:nvPr/>
        </p:nvSpPr>
        <p:spPr>
          <a:xfrm>
            <a:off x="8193360" y="2708920"/>
            <a:ext cx="1525905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rPr>
              <a:t>개발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Bold" panose="02020603020101020101" pitchFamily="18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F4281D22-529B-7758-63C5-EB89F3F3A89A}"/>
              </a:ext>
            </a:extLst>
          </p:cNvPr>
          <p:cNvSpPr/>
          <p:nvPr/>
        </p:nvSpPr>
        <p:spPr>
          <a:xfrm>
            <a:off x="6661472" y="2969369"/>
            <a:ext cx="1489060" cy="1136726"/>
          </a:xfrm>
          <a:prstGeom prst="roundRect">
            <a:avLst>
              <a:gd name="adj" fmla="val 9692"/>
            </a:avLst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878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1F4EDE24-6D10-FBF7-7B9C-F8EEBA0557DB}"/>
              </a:ext>
            </a:extLst>
          </p:cNvPr>
          <p:cNvSpPr/>
          <p:nvPr/>
        </p:nvSpPr>
        <p:spPr>
          <a:xfrm>
            <a:off x="8192189" y="2969369"/>
            <a:ext cx="1411564" cy="1136726"/>
          </a:xfrm>
          <a:prstGeom prst="roundRect">
            <a:avLst>
              <a:gd name="adj" fmla="val 9692"/>
            </a:avLst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878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65A2C199-50C6-917C-F5F9-EFB07CF3E0B5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88" y="5569449"/>
            <a:ext cx="360846" cy="360846"/>
          </a:xfrm>
          <a:prstGeom prst="rect">
            <a:avLst/>
          </a:prstGeom>
          <a:noFill/>
        </p:spPr>
      </p:pic>
      <p:pic>
        <p:nvPicPr>
          <p:cNvPr id="6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12F245C3-802C-060C-BE4E-E249B32F673B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15" y="5575622"/>
            <a:ext cx="360846" cy="360846"/>
          </a:xfrm>
          <a:prstGeom prst="rect">
            <a:avLst/>
          </a:prstGeom>
          <a:noFill/>
        </p:spPr>
      </p:pic>
      <p:pic>
        <p:nvPicPr>
          <p:cNvPr id="33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7CC932E6-DCF3-F7CF-3DF2-C49EA890F1DF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024" y="5627055"/>
            <a:ext cx="360846" cy="360846"/>
          </a:xfrm>
          <a:prstGeom prst="rect">
            <a:avLst/>
          </a:prstGeom>
          <a:noFill/>
        </p:spPr>
      </p:pic>
      <p:sp>
        <p:nvSpPr>
          <p:cNvPr id="34" name="Text Box 51">
            <a:extLst>
              <a:ext uri="{FF2B5EF4-FFF2-40B4-BE49-F238E27FC236}">
                <a16:creationId xmlns:a16="http://schemas.microsoft.com/office/drawing/2014/main" id="{C373D898-614B-F781-B0E1-8D6042D9D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905" y="2335940"/>
            <a:ext cx="5988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서비스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SW</a:t>
            </a:r>
            <a:b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</a:b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10G</a:t>
            </a:r>
          </a:p>
        </p:txBody>
      </p:sp>
      <p:sp>
        <p:nvSpPr>
          <p:cNvPr id="40" name="Line 229">
            <a:extLst>
              <a:ext uri="{FF2B5EF4-FFF2-40B4-BE49-F238E27FC236}">
                <a16:creationId xmlns:a16="http://schemas.microsoft.com/office/drawing/2014/main" id="{528CDDC4-1BB4-686B-AEB3-9A78DFBAE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175" y="1457629"/>
            <a:ext cx="657579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olid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E29B05-4C8B-573A-916B-FC75EE823407}"/>
              </a:ext>
            </a:extLst>
          </p:cNvPr>
          <p:cNvSpPr/>
          <p:nvPr/>
        </p:nvSpPr>
        <p:spPr>
          <a:xfrm>
            <a:off x="1341326" y="947364"/>
            <a:ext cx="690425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결제원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1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290C6CC0-61A9-1613-CA74-D1330570E00A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240603"/>
            <a:ext cx="360846" cy="360846"/>
          </a:xfrm>
          <a:prstGeom prst="rect">
            <a:avLst/>
          </a:prstGeom>
          <a:noFill/>
        </p:spPr>
      </p:pic>
      <p:pic>
        <p:nvPicPr>
          <p:cNvPr id="76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F231ED16-F229-8A2E-5E11-E9E4BF7CE904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094" y="2240603"/>
            <a:ext cx="360846" cy="360846"/>
          </a:xfrm>
          <a:prstGeom prst="rect">
            <a:avLst/>
          </a:prstGeom>
          <a:noFill/>
        </p:spPr>
      </p:pic>
      <p:pic>
        <p:nvPicPr>
          <p:cNvPr id="79" name="Firewall">
            <a:extLst>
              <a:ext uri="{FF2B5EF4-FFF2-40B4-BE49-F238E27FC236}">
                <a16:creationId xmlns:a16="http://schemas.microsoft.com/office/drawing/2014/main" id="{577F404E-4654-D001-A3D3-A0F023F9C1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99" y="1672356"/>
            <a:ext cx="461836" cy="461836"/>
          </a:xfrm>
          <a:prstGeom prst="rect">
            <a:avLst/>
          </a:prstGeom>
          <a:ln>
            <a:noFill/>
          </a:ln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7F4D7F76-88E7-0DA5-14F0-C0F8D9A43365}"/>
              </a:ext>
            </a:extLst>
          </p:cNvPr>
          <p:cNvGrpSpPr/>
          <p:nvPr/>
        </p:nvGrpSpPr>
        <p:grpSpPr>
          <a:xfrm>
            <a:off x="1937832" y="1085489"/>
            <a:ext cx="1525905" cy="545777"/>
            <a:chOff x="4047228" y="1310519"/>
            <a:chExt cx="862899" cy="276321"/>
          </a:xfrm>
        </p:grpSpPr>
        <p:pic>
          <p:nvPicPr>
            <p:cNvPr id="100" name="Picture 2" descr="C:\Users\우팀\Desktop\Untitled-1.png">
              <a:extLst>
                <a:ext uri="{FF2B5EF4-FFF2-40B4-BE49-F238E27FC236}">
                  <a16:creationId xmlns:a16="http://schemas.microsoft.com/office/drawing/2014/main" id="{E47C603C-9CFF-2899-DE67-03DD88D62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9FAE271-3C23-09F9-C984-4DBFC7A931CF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#1</a:t>
              </a:r>
            </a:p>
          </p:txBody>
        </p:sp>
      </p:grpSp>
      <p:sp>
        <p:nvSpPr>
          <p:cNvPr id="84" name="Line 229">
            <a:extLst>
              <a:ext uri="{FF2B5EF4-FFF2-40B4-BE49-F238E27FC236}">
                <a16:creationId xmlns:a16="http://schemas.microsoft.com/office/drawing/2014/main" id="{EB824840-BAD8-52D5-E36B-39326B7E4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175" y="1873914"/>
            <a:ext cx="657579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23" name="Picture 34" descr="Firewall_Horizontal">
            <a:extLst>
              <a:ext uri="{FF2B5EF4-FFF2-40B4-BE49-F238E27FC236}">
                <a16:creationId xmlns:a16="http://schemas.microsoft.com/office/drawing/2014/main" id="{AE3891C8-92C3-B8BD-9534-40C06C3F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80562" y="1759624"/>
            <a:ext cx="439987" cy="2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Firewall">
            <a:extLst>
              <a:ext uri="{FF2B5EF4-FFF2-40B4-BE49-F238E27FC236}">
                <a16:creationId xmlns:a16="http://schemas.microsoft.com/office/drawing/2014/main" id="{D1E04927-D5C8-82B7-6096-C505FE26E7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9" y="1672356"/>
            <a:ext cx="461836" cy="461836"/>
          </a:xfrm>
          <a:prstGeom prst="rect">
            <a:avLst/>
          </a:prstGeom>
          <a:ln>
            <a:noFill/>
          </a:ln>
        </p:spPr>
      </p:pic>
      <p:sp>
        <p:nvSpPr>
          <p:cNvPr id="127" name="직사각형 12">
            <a:extLst>
              <a:ext uri="{FF2B5EF4-FFF2-40B4-BE49-F238E27FC236}">
                <a16:creationId xmlns:a16="http://schemas.microsoft.com/office/drawing/2014/main" id="{8EB87BC2-D669-A231-B0C3-B1D86F685D45}"/>
              </a:ext>
            </a:extLst>
          </p:cNvPr>
          <p:cNvSpPr/>
          <p:nvPr/>
        </p:nvSpPr>
        <p:spPr bwMode="auto">
          <a:xfrm>
            <a:off x="6681192" y="4068505"/>
            <a:ext cx="2817559" cy="230672"/>
          </a:xfrm>
          <a:prstGeom prst="rect">
            <a:avLst/>
          </a:prstGeom>
          <a:solidFill>
            <a:srgbClr val="464747"/>
          </a:solidFill>
          <a:ln w="9525" cap="flat" cmpd="sng" algn="ctr">
            <a:solidFill>
              <a:srgbClr val="4647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4192" tIns="48980" rIns="94192" bIns="48980" anchor="ctr"/>
          <a:lstStyle/>
          <a:p>
            <a:pPr marL="76428" indent="-76428" algn="ctr" defTabSz="387847" latinLnBrk="0">
              <a:buClr>
                <a:srgbClr val="000000"/>
              </a:buClr>
              <a:defRPr/>
            </a:pPr>
            <a:r>
              <a:rPr lang="en-US" altLang="ko-KR" sz="794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vSphere + Simplivity </a:t>
            </a:r>
            <a:r>
              <a:rPr lang="en-US" altLang="ko-KR" sz="794" kern="0" dirty="0" err="1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Omnistack</a:t>
            </a:r>
            <a:endParaRPr lang="en-US" altLang="ko-KR" sz="794" kern="0" dirty="0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8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E6CCA9F0-5354-3B4F-0AF8-F5112284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08672" y="3005475"/>
            <a:ext cx="384067" cy="384307"/>
          </a:xfrm>
          <a:prstGeom prst="rect">
            <a:avLst/>
          </a:prstGeom>
          <a:noFill/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91A0F2E-BA9C-0DFD-2F48-4BC0DF92CADA}"/>
              </a:ext>
            </a:extLst>
          </p:cNvPr>
          <p:cNvSpPr txBox="1"/>
          <p:nvPr/>
        </p:nvSpPr>
        <p:spPr>
          <a:xfrm>
            <a:off x="1286687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b="1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</a:t>
            </a:r>
            <a:r>
              <a:rPr lang="en-US" altLang="ko-KR" sz="800" b="1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Front</a:t>
            </a:r>
            <a:endParaRPr lang="en-US" altLang="ko-KR" sz="700" b="1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01436357-C4A2-AD7D-1045-32D7DE8C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08672" y="3549674"/>
            <a:ext cx="384067" cy="384307"/>
          </a:xfrm>
          <a:prstGeom prst="rect">
            <a:avLst/>
          </a:prstGeom>
          <a:noFill/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B943619-F0F6-AA51-A150-DA3FD317FE26}"/>
              </a:ext>
            </a:extLst>
          </p:cNvPr>
          <p:cNvSpPr txBox="1"/>
          <p:nvPr/>
        </p:nvSpPr>
        <p:spPr>
          <a:xfrm>
            <a:off x="1286687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SFINS #1</a:t>
            </a:r>
          </a:p>
        </p:txBody>
      </p:sp>
      <p:pic>
        <p:nvPicPr>
          <p:cNvPr id="9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82F39F37-D34A-C22E-D1D9-9F25FF88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2161" y="3005475"/>
            <a:ext cx="384067" cy="384307"/>
          </a:xfrm>
          <a:prstGeom prst="rect">
            <a:avLst/>
          </a:prstGeom>
          <a:noFill/>
        </p:spPr>
      </p:pic>
      <p:pic>
        <p:nvPicPr>
          <p:cNvPr id="97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96777121-D8DA-F5DA-39B6-9EE0E667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2161" y="3549674"/>
            <a:ext cx="384067" cy="384307"/>
          </a:xfrm>
          <a:prstGeom prst="rect">
            <a:avLst/>
          </a:prstGeom>
          <a:noFill/>
        </p:spPr>
      </p:pic>
      <p:pic>
        <p:nvPicPr>
          <p:cNvPr id="10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B1FE2F38-7DD0-72EA-0208-9A9A9FB9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55650" y="3005475"/>
            <a:ext cx="384067" cy="384307"/>
          </a:xfrm>
          <a:prstGeom prst="rect">
            <a:avLst/>
          </a:prstGeom>
          <a:noFill/>
        </p:spPr>
      </p:pic>
      <p:pic>
        <p:nvPicPr>
          <p:cNvPr id="119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E2148902-CEAE-C763-E115-9AECE076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55650" y="3549674"/>
            <a:ext cx="384067" cy="384307"/>
          </a:xfrm>
          <a:prstGeom prst="rect">
            <a:avLst/>
          </a:prstGeom>
          <a:noFill/>
        </p:spPr>
      </p:pic>
      <p:pic>
        <p:nvPicPr>
          <p:cNvPr id="123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51F06540-9D7A-070C-2D7E-DA744A29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29139" y="3005475"/>
            <a:ext cx="384067" cy="384307"/>
          </a:xfrm>
          <a:prstGeom prst="rect">
            <a:avLst/>
          </a:prstGeom>
          <a:noFill/>
        </p:spPr>
      </p:pic>
      <p:pic>
        <p:nvPicPr>
          <p:cNvPr id="130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66A41B67-BDA6-2854-641C-965CBB90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29139" y="3549674"/>
            <a:ext cx="384067" cy="384307"/>
          </a:xfrm>
          <a:prstGeom prst="rect">
            <a:avLst/>
          </a:prstGeom>
          <a:noFill/>
        </p:spPr>
      </p:pic>
      <p:pic>
        <p:nvPicPr>
          <p:cNvPr id="133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5F679BA3-1573-0B52-23EE-1E28E500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02628" y="3005475"/>
            <a:ext cx="384067" cy="384307"/>
          </a:xfrm>
          <a:prstGeom prst="rect">
            <a:avLst/>
          </a:prstGeom>
          <a:noFill/>
        </p:spPr>
      </p:pic>
      <p:pic>
        <p:nvPicPr>
          <p:cNvPr id="13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66E15C7C-B655-87DB-DD35-C1916319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02628" y="3549674"/>
            <a:ext cx="384067" cy="384307"/>
          </a:xfrm>
          <a:prstGeom prst="rect">
            <a:avLst/>
          </a:prstGeom>
          <a:noFill/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E39708DB-096E-3FDE-1532-6967ED2FFF0C}"/>
              </a:ext>
            </a:extLst>
          </p:cNvPr>
          <p:cNvSpPr txBox="1"/>
          <p:nvPr/>
        </p:nvSpPr>
        <p:spPr>
          <a:xfrm>
            <a:off x="2150097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Back#1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FCC1AF-72A2-4BE7-4DDF-6B43D5B46755}"/>
              </a:ext>
            </a:extLst>
          </p:cNvPr>
          <p:cNvSpPr txBox="1"/>
          <p:nvPr/>
        </p:nvSpPr>
        <p:spPr>
          <a:xfrm>
            <a:off x="2150097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SFINS #2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8FBBE00-7AD6-6070-1499-11484AFD5ABB}"/>
              </a:ext>
            </a:extLst>
          </p:cNvPr>
          <p:cNvSpPr txBox="1"/>
          <p:nvPr/>
        </p:nvSpPr>
        <p:spPr>
          <a:xfrm>
            <a:off x="3027943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Back#2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206CEE0-2CF8-AAF0-C262-5C0F2CAD30D5}"/>
              </a:ext>
            </a:extLst>
          </p:cNvPr>
          <p:cNvSpPr txBox="1"/>
          <p:nvPr/>
        </p:nvSpPr>
        <p:spPr>
          <a:xfrm>
            <a:off x="3027943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Channel #1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E4F586-CE07-5BCE-2CF6-6C7AF4648F64}"/>
              </a:ext>
            </a:extLst>
          </p:cNvPr>
          <p:cNvSpPr txBox="1"/>
          <p:nvPr/>
        </p:nvSpPr>
        <p:spPr>
          <a:xfrm>
            <a:off x="3930220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DB#1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930599-C30D-0193-9759-77E810751AC0}"/>
              </a:ext>
            </a:extLst>
          </p:cNvPr>
          <p:cNvSpPr txBox="1"/>
          <p:nvPr/>
        </p:nvSpPr>
        <p:spPr>
          <a:xfrm>
            <a:off x="3930220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Channel #2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C43F9B1-698B-F8F4-3448-55544CD06D9A}"/>
              </a:ext>
            </a:extLst>
          </p:cNvPr>
          <p:cNvSpPr txBox="1"/>
          <p:nvPr/>
        </p:nvSpPr>
        <p:spPr>
          <a:xfrm>
            <a:off x="4786664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DB#2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D8ADB0-560D-B85C-CF05-5F53391F4B72}"/>
              </a:ext>
            </a:extLst>
          </p:cNvPr>
          <p:cNvSpPr txBox="1"/>
          <p:nvPr/>
        </p:nvSpPr>
        <p:spPr>
          <a:xfrm>
            <a:off x="4786664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Rabbit MQ</a:t>
            </a:r>
          </a:p>
        </p:txBody>
      </p:sp>
      <p:pic>
        <p:nvPicPr>
          <p:cNvPr id="166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C1D93E65-2916-4776-C979-FB6B9A8B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03128" y="3005475"/>
            <a:ext cx="384067" cy="384307"/>
          </a:xfrm>
          <a:prstGeom prst="rect">
            <a:avLst/>
          </a:prstGeom>
          <a:noFill/>
        </p:spPr>
      </p:pic>
      <p:pic>
        <p:nvPicPr>
          <p:cNvPr id="168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D2067145-543E-BA83-E762-C1EABA27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03128" y="3549674"/>
            <a:ext cx="384067" cy="384307"/>
          </a:xfrm>
          <a:prstGeom prst="rect">
            <a:avLst/>
          </a:prstGeom>
          <a:noFill/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0EB9D7F-2CA1-DDE9-4A78-F44CE1AEA90D}"/>
              </a:ext>
            </a:extLst>
          </p:cNvPr>
          <p:cNvSpPr txBox="1"/>
          <p:nvPr/>
        </p:nvSpPr>
        <p:spPr>
          <a:xfrm>
            <a:off x="6587164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Front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C6D7863-71D3-0FD3-3E9D-B94FDA935770}"/>
              </a:ext>
            </a:extLst>
          </p:cNvPr>
          <p:cNvSpPr txBox="1"/>
          <p:nvPr/>
        </p:nvSpPr>
        <p:spPr>
          <a:xfrm>
            <a:off x="6587164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SFINS</a:t>
            </a:r>
          </a:p>
        </p:txBody>
      </p:sp>
      <p:pic>
        <p:nvPicPr>
          <p:cNvPr id="196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A7DD771D-933E-7DFF-994D-2E86DAD5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01973" y="3005475"/>
            <a:ext cx="384067" cy="384307"/>
          </a:xfrm>
          <a:prstGeom prst="rect">
            <a:avLst/>
          </a:prstGeom>
          <a:noFill/>
        </p:spPr>
      </p:pic>
      <p:pic>
        <p:nvPicPr>
          <p:cNvPr id="197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BF0628F0-0128-9C69-5CE4-3E4EF0A1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01973" y="3549674"/>
            <a:ext cx="384067" cy="384307"/>
          </a:xfrm>
          <a:prstGeom prst="rect">
            <a:avLst/>
          </a:prstGeom>
          <a:noFill/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E2870566-5561-CA88-CA03-B19876958929}"/>
              </a:ext>
            </a:extLst>
          </p:cNvPr>
          <p:cNvSpPr txBox="1"/>
          <p:nvPr/>
        </p:nvSpPr>
        <p:spPr>
          <a:xfrm>
            <a:off x="7084991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Back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885BEC4-1B4D-962F-DDE9-2213BB847C8B}"/>
              </a:ext>
            </a:extLst>
          </p:cNvPr>
          <p:cNvSpPr txBox="1"/>
          <p:nvPr/>
        </p:nvSpPr>
        <p:spPr>
          <a:xfrm>
            <a:off x="7084991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Channel</a:t>
            </a:r>
          </a:p>
        </p:txBody>
      </p:sp>
      <p:pic>
        <p:nvPicPr>
          <p:cNvPr id="200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725D3EA1-5E54-F446-A793-0473126D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00818" y="3005475"/>
            <a:ext cx="384067" cy="384307"/>
          </a:xfrm>
          <a:prstGeom prst="rect">
            <a:avLst/>
          </a:prstGeom>
          <a:noFill/>
        </p:spPr>
      </p:pic>
      <p:pic>
        <p:nvPicPr>
          <p:cNvPr id="201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D68EF0BD-F844-FA60-F0D7-9488F5C6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00818" y="3549674"/>
            <a:ext cx="384067" cy="384307"/>
          </a:xfrm>
          <a:prstGeom prst="rect">
            <a:avLst/>
          </a:prstGeom>
          <a:noFill/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D38D182-B24D-21E8-9839-2B1CE1C487BF}"/>
              </a:ext>
            </a:extLst>
          </p:cNvPr>
          <p:cNvSpPr txBox="1"/>
          <p:nvPr/>
        </p:nvSpPr>
        <p:spPr>
          <a:xfrm>
            <a:off x="7584854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348BC6A-1DD1-31E6-601F-64540B6B2D71}"/>
              </a:ext>
            </a:extLst>
          </p:cNvPr>
          <p:cNvSpPr txBox="1"/>
          <p:nvPr/>
        </p:nvSpPr>
        <p:spPr>
          <a:xfrm>
            <a:off x="7584854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RabbitMQ</a:t>
            </a:r>
          </a:p>
        </p:txBody>
      </p:sp>
      <p:pic>
        <p:nvPicPr>
          <p:cNvPr id="224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FA301D24-0700-6EA4-EC3D-10F8BC21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21324" y="3005475"/>
            <a:ext cx="384067" cy="384307"/>
          </a:xfrm>
          <a:prstGeom prst="rect">
            <a:avLst/>
          </a:prstGeom>
          <a:noFill/>
        </p:spPr>
      </p:pic>
      <p:pic>
        <p:nvPicPr>
          <p:cNvPr id="22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75393E6E-0536-70C9-5FF4-022A5F73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21324" y="3549674"/>
            <a:ext cx="384067" cy="384307"/>
          </a:xfrm>
          <a:prstGeom prst="rect">
            <a:avLst/>
          </a:prstGeom>
          <a:noFill/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5714899C-EEE1-53AA-A510-7D8BE2821907}"/>
              </a:ext>
            </a:extLst>
          </p:cNvPr>
          <p:cNvSpPr txBox="1"/>
          <p:nvPr/>
        </p:nvSpPr>
        <p:spPr>
          <a:xfrm>
            <a:off x="8105360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Front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3E429B4-8E74-677E-67E9-00ECA8E624AF}"/>
              </a:ext>
            </a:extLst>
          </p:cNvPr>
          <p:cNvSpPr txBox="1"/>
          <p:nvPr/>
        </p:nvSpPr>
        <p:spPr>
          <a:xfrm>
            <a:off x="8105360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SFINS</a:t>
            </a:r>
          </a:p>
        </p:txBody>
      </p:sp>
      <p:pic>
        <p:nvPicPr>
          <p:cNvPr id="231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AE94D675-9CE8-D4B3-D6F0-E232E96EE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20169" y="3005475"/>
            <a:ext cx="384067" cy="384307"/>
          </a:xfrm>
          <a:prstGeom prst="rect">
            <a:avLst/>
          </a:prstGeom>
          <a:noFill/>
        </p:spPr>
      </p:pic>
      <p:pic>
        <p:nvPicPr>
          <p:cNvPr id="232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2F025174-2CBC-B0C0-8C31-DB6E4FAC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20169" y="3549674"/>
            <a:ext cx="384067" cy="384307"/>
          </a:xfrm>
          <a:prstGeom prst="rect">
            <a:avLst/>
          </a:prstGeom>
          <a:noFill/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29FB16A5-563C-3AB9-20B9-5D56A1F3EDC2}"/>
              </a:ext>
            </a:extLst>
          </p:cNvPr>
          <p:cNvSpPr txBox="1"/>
          <p:nvPr/>
        </p:nvSpPr>
        <p:spPr>
          <a:xfrm>
            <a:off x="8603187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Back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2DB1A76-3A39-AFF7-65F3-12A0E6EDCF9D}"/>
              </a:ext>
            </a:extLst>
          </p:cNvPr>
          <p:cNvSpPr txBox="1"/>
          <p:nvPr/>
        </p:nvSpPr>
        <p:spPr>
          <a:xfrm>
            <a:off x="8603187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Channel</a:t>
            </a:r>
          </a:p>
        </p:txBody>
      </p:sp>
      <p:pic>
        <p:nvPicPr>
          <p:cNvPr id="23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B1A797F5-9FF7-3842-A077-CCBAA69D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19014" y="3005475"/>
            <a:ext cx="384067" cy="384307"/>
          </a:xfrm>
          <a:prstGeom prst="rect">
            <a:avLst/>
          </a:prstGeom>
          <a:noFill/>
        </p:spPr>
      </p:pic>
      <p:pic>
        <p:nvPicPr>
          <p:cNvPr id="236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28C233C5-9DC7-028F-99AD-1EDFEA6C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19014" y="3549674"/>
            <a:ext cx="384067" cy="384307"/>
          </a:xfrm>
          <a:prstGeom prst="rect">
            <a:avLst/>
          </a:prstGeom>
          <a:noFill/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75CF8150-3BF9-EBC8-7D6A-2CFD35812A36}"/>
              </a:ext>
            </a:extLst>
          </p:cNvPr>
          <p:cNvSpPr txBox="1"/>
          <p:nvPr/>
        </p:nvSpPr>
        <p:spPr>
          <a:xfrm>
            <a:off x="9103050" y="3361230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E6CD31C-FDF8-6A05-192A-80E49EBA42EA}"/>
              </a:ext>
            </a:extLst>
          </p:cNvPr>
          <p:cNvSpPr txBox="1"/>
          <p:nvPr/>
        </p:nvSpPr>
        <p:spPr>
          <a:xfrm>
            <a:off x="9103050" y="3899486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RabbitMQ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2C24660E-8732-0BDC-5217-4CE165395E34}"/>
              </a:ext>
            </a:extLst>
          </p:cNvPr>
          <p:cNvSpPr/>
          <p:nvPr/>
        </p:nvSpPr>
        <p:spPr>
          <a:xfrm>
            <a:off x="8180906" y="2954351"/>
            <a:ext cx="1448497" cy="1108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0" name="그림 239">
            <a:extLst>
              <a:ext uri="{FF2B5EF4-FFF2-40B4-BE49-F238E27FC236}">
                <a16:creationId xmlns:a16="http://schemas.microsoft.com/office/drawing/2014/main" id="{5491F4E6-DBE4-73A0-F378-BD2332CEB98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4" t="-502" r="4480" b="68916"/>
          <a:stretch/>
        </p:blipFill>
        <p:spPr>
          <a:xfrm>
            <a:off x="1434859" y="1134550"/>
            <a:ext cx="555010" cy="59012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FBECAB-5DF6-82F8-35B8-00EF4E7732F4}"/>
              </a:ext>
            </a:extLst>
          </p:cNvPr>
          <p:cNvSpPr/>
          <p:nvPr/>
        </p:nvSpPr>
        <p:spPr>
          <a:xfrm>
            <a:off x="1341326" y="1945062"/>
            <a:ext cx="6904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결제원</a:t>
            </a:r>
            <a:b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2208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FD1D5D2-969F-C13E-5897-67A614DD56D9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HCI 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전환의 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86E140-D6B6-1D40-7805-E5522349ED0D}"/>
              </a:ext>
            </a:extLst>
          </p:cNvPr>
          <p:cNvGrpSpPr/>
          <p:nvPr/>
        </p:nvGrpSpPr>
        <p:grpSpPr>
          <a:xfrm>
            <a:off x="8103446" y="164444"/>
            <a:ext cx="1800000" cy="312228"/>
            <a:chOff x="8103446" y="144971"/>
            <a:chExt cx="1800000" cy="312228"/>
          </a:xfrm>
        </p:grpSpPr>
        <p:sp>
          <p:nvSpPr>
            <p:cNvPr id="9" name="양쪽 모서리가 둥근 사각형 19">
              <a:extLst>
                <a:ext uri="{FF2B5EF4-FFF2-40B4-BE49-F238E27FC236}">
                  <a16:creationId xmlns:a16="http://schemas.microsoft.com/office/drawing/2014/main" id="{C1A314B5-6859-8BC2-DBE1-5109D329C8C9}"/>
                </a:ext>
              </a:extLst>
            </p:cNvPr>
            <p:cNvSpPr/>
            <p:nvPr/>
          </p:nvSpPr>
          <p:spPr>
            <a:xfrm rot="16200000">
              <a:off x="8847332" y="-598915"/>
              <a:ext cx="312228" cy="18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F2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79B78-4E04-9226-CFB7-7523C86E18EA}"/>
                </a:ext>
              </a:extLst>
            </p:cNvPr>
            <p:cNvSpPr/>
            <p:nvPr/>
          </p:nvSpPr>
          <p:spPr>
            <a:xfrm>
              <a:off x="8481392" y="146469"/>
              <a:ext cx="1409957" cy="30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83969" tIns="41985" rIns="83969" bIns="41985" anchor="ctr"/>
            <a:lstStyle/>
            <a:p>
              <a:pPr eaLnBrk="0" hangingPunct="0">
                <a:spcBef>
                  <a:spcPts val="200"/>
                </a:spcBef>
                <a:spcAft>
                  <a:spcPct val="70000"/>
                </a:spcAft>
                <a:buSzPct val="100000"/>
                <a:defRPr/>
              </a:pPr>
              <a:r>
                <a:rPr lang="ko-KR" altLang="en-US" sz="1200" b="1" spc="-100" dirty="0">
                  <a:solidFill>
                    <a:srgbClr val="1D4C9B"/>
                  </a:solidFill>
                  <a:latin typeface="Arial" pitchFamily="34" charset="0"/>
                  <a:cs typeface="Arial" pitchFamily="34" charset="0"/>
                </a:rPr>
                <a:t>프로젝트 구축방안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FECD30-C001-9C5C-D087-DE7EEF6F7FF0}"/>
                </a:ext>
              </a:extLst>
            </p:cNvPr>
            <p:cNvSpPr/>
            <p:nvPr/>
          </p:nvSpPr>
          <p:spPr>
            <a:xfrm>
              <a:off x="8299074" y="223835"/>
              <a:ext cx="182318" cy="1682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ko-KR" sz="1100" b="1" spc="-40" dirty="0">
                  <a:solidFill>
                    <a:srgbClr val="4F81BD">
                      <a:lumMod val="20000"/>
                      <a:lumOff val="80000"/>
                    </a:srgb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100" b="1" spc="-40" dirty="0">
                <a:solidFill>
                  <a:srgbClr val="4F81BD">
                    <a:lumMod val="20000"/>
                    <a:lumOff val="8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F69305EF-13CE-4AED-7AD4-79A0583CD723}"/>
              </a:ext>
            </a:extLst>
          </p:cNvPr>
          <p:cNvGrpSpPr/>
          <p:nvPr/>
        </p:nvGrpSpPr>
        <p:grpSpPr>
          <a:xfrm>
            <a:off x="251534" y="836712"/>
            <a:ext cx="9553831" cy="5544618"/>
            <a:chOff x="494421" y="1199834"/>
            <a:chExt cx="8850129" cy="5544618"/>
          </a:xfrm>
        </p:grpSpPr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221BCC46-1212-4234-01D5-E44CCCA1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421" y="2495978"/>
              <a:ext cx="5087980" cy="4072848"/>
            </a:xfrm>
            <a:prstGeom prst="rect">
              <a:avLst/>
            </a:prstGeom>
          </p:spPr>
        </p:pic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D88FE6F9-B5DA-1A76-A565-E0102F966B34}"/>
                </a:ext>
              </a:extLst>
            </p:cNvPr>
            <p:cNvSpPr/>
            <p:nvPr/>
          </p:nvSpPr>
          <p:spPr>
            <a:xfrm rot="16200000" flipH="1">
              <a:off x="2853129" y="3837126"/>
              <a:ext cx="5544612" cy="270040"/>
            </a:xfrm>
            <a:prstGeom prst="trapezoid">
              <a:avLst>
                <a:gd name="adj" fmla="val 90059"/>
              </a:avLst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ysClr val="window" lastClr="FFFFFF">
                  <a:lumMod val="85000"/>
                </a:sysClr>
              </a:outerShdw>
            </a:effectLst>
          </p:spPr>
          <p:txBody>
            <a:bodyPr anchor="t"/>
            <a:lstStyle/>
            <a:p>
              <a:pPr marL="0" marR="0" lvl="0" indent="0" algn="ctr" defTabSz="9361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00" b="0" i="0" u="none" strike="noStrike" kern="0" cap="none" spc="-50" normalizeH="0" baseline="0" noProof="0" dirty="0">
                <a:ln>
                  <a:solidFill>
                    <a:sysClr val="window" lastClr="FFFFFF">
                      <a:lumMod val="75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CB34FA3-D95C-C84B-E3D4-746EFBC637B5}"/>
                </a:ext>
              </a:extLst>
            </p:cNvPr>
            <p:cNvSpPr/>
            <p:nvPr/>
          </p:nvSpPr>
          <p:spPr>
            <a:xfrm>
              <a:off x="5760455" y="1229260"/>
              <a:ext cx="3584095" cy="5515190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dist="25400" dir="5400000" algn="t" rotWithShape="0">
                <a:sysClr val="window" lastClr="FFFFFF">
                  <a:lumMod val="85000"/>
                </a:sys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ctr" defTabSz="9361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00" b="0" i="0" u="none" strike="noStrike" kern="0" cap="none" spc="-50" normalizeH="0" baseline="0" noProof="0" dirty="0">
                <a:ln>
                  <a:solidFill>
                    <a:sysClr val="window" lastClr="FFFFFF">
                      <a:lumMod val="75000"/>
                      <a:alpha val="0"/>
                    </a:sys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62FA0FDB-AE83-D884-036F-539041FBBB14}"/>
                </a:ext>
              </a:extLst>
            </p:cNvPr>
            <p:cNvSpPr/>
            <p:nvPr/>
          </p:nvSpPr>
          <p:spPr>
            <a:xfrm>
              <a:off x="5760454" y="1199834"/>
              <a:ext cx="3584096" cy="396000"/>
            </a:xfrm>
            <a:prstGeom prst="rect">
              <a:avLst/>
            </a:prstGeom>
            <a:solidFill>
              <a:srgbClr val="12699A"/>
            </a:solidFill>
            <a:ln w="6350" cap="flat" cmpd="sng" algn="ctr">
              <a:solidFill>
                <a:srgbClr val="12699A"/>
              </a:solidFill>
              <a:prstDash val="solid"/>
              <a:miter lim="800000"/>
            </a:ln>
            <a:effectLst/>
          </p:spPr>
          <p:txBody>
            <a:bodyPr wrap="none" lIns="0" r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-70" normalizeH="0" baseline="0" noProof="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주요 개선 방안</a:t>
              </a:r>
            </a:p>
          </p:txBody>
        </p: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B684686D-0F8A-C984-E746-27E3D76A7F2A}"/>
                </a:ext>
              </a:extLst>
            </p:cNvPr>
            <p:cNvGrpSpPr/>
            <p:nvPr/>
          </p:nvGrpSpPr>
          <p:grpSpPr>
            <a:xfrm>
              <a:off x="5827626" y="1734736"/>
              <a:ext cx="3512222" cy="1856365"/>
              <a:chOff x="6833466" y="2321475"/>
              <a:chExt cx="3512222" cy="1856365"/>
            </a:xfrm>
          </p:grpSpPr>
          <p:sp>
            <p:nvSpPr>
              <p:cNvPr id="260" name="AutoShape 174">
                <a:extLst>
                  <a:ext uri="{FF2B5EF4-FFF2-40B4-BE49-F238E27FC236}">
                    <a16:creationId xmlns:a16="http://schemas.microsoft.com/office/drawing/2014/main" id="{D07113D6-04DD-6860-0535-E3EE3B959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5542" y="2814390"/>
                <a:ext cx="3310146" cy="1363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52400" marR="0" lvl="0" indent="-152400" defTabSz="1067285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컴퓨팅</a:t>
                </a:r>
                <a:r>
                  <a:rPr kumimoji="0" lang="en-US" altLang="ko-KR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/</a:t>
                </a:r>
                <a:r>
                  <a:rPr kumimoji="0" lang="ko-KR" altLang="en-US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네트워크</a:t>
                </a:r>
                <a:r>
                  <a:rPr kumimoji="0" lang="en-US" altLang="ko-KR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/</a:t>
                </a:r>
                <a:r>
                  <a:rPr kumimoji="0" lang="ko-KR" altLang="en-US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스토리지 담당자가 필요한 현행 운영조직을 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하나의 조직으로 일원화</a:t>
                </a:r>
                <a:endParaRPr lang="en-US" altLang="ko-KR" sz="14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52400" marR="0" lvl="0" indent="-152400" defTabSz="1067285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신규 서비스 제공에 소요되는 시간 단축</a:t>
                </a:r>
                <a:endParaRPr kumimoji="0" lang="en-US" altLang="ko-KR" sz="1400" b="0" i="0" u="none" strike="noStrike" kern="0" cap="none" spc="-50" normalizeH="0" baseline="0" noProof="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52400" marR="0" lvl="0" indent="-152400" defTabSz="1067285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 확장</a:t>
                </a:r>
                <a:r>
                  <a:rPr kumimoji="0" lang="en-US" altLang="ko-KR" sz="1400" b="0" i="0" u="none" strike="noStrike" kern="0" cap="none" spc="-5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(Scale Up/Out)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의 용이성</a:t>
                </a:r>
                <a:endParaRPr kumimoji="0" lang="ko-KR" altLang="en-US" sz="1400" b="0" i="0" u="none" strike="noStrike" kern="0" cap="none" spc="-50" normalizeH="0" baseline="0" noProof="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9726D01B-B9B3-0537-DD7C-2F34B4A8BEEA}"/>
                  </a:ext>
                </a:extLst>
              </p:cNvPr>
              <p:cNvGrpSpPr/>
              <p:nvPr/>
            </p:nvGrpSpPr>
            <p:grpSpPr>
              <a:xfrm>
                <a:off x="6833466" y="2321475"/>
                <a:ext cx="3377139" cy="306000"/>
                <a:chOff x="6844637" y="2321475"/>
                <a:chExt cx="3377139" cy="306000"/>
              </a:xfrm>
            </p:grpSpPr>
            <p:sp>
              <p:nvSpPr>
                <p:cNvPr id="262" name="Rectangle 72" descr="o2">
                  <a:extLst>
                    <a:ext uri="{FF2B5EF4-FFF2-40B4-BE49-F238E27FC236}">
                      <a16:creationId xmlns:a16="http://schemas.microsoft.com/office/drawing/2014/main" id="{4944595F-48DD-3ED2-9DD9-C31351EC5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4637" y="2321475"/>
                  <a:ext cx="3377139" cy="306000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12699A"/>
                  </a:solidFill>
                  <a:prstDash val="solid"/>
                  <a:miter lim="800000"/>
                </a:ln>
                <a:effectLst>
                  <a:outerShdw dist="25400" dir="5400000" algn="t" rotWithShape="0">
                    <a:srgbClr val="12699A">
                      <a:alpha val="50000"/>
                    </a:srgbClr>
                  </a:outerShdw>
                </a:effectLst>
              </p:spPr>
              <p:txBody>
                <a:bodyPr wrap="none" lIns="0" rIns="0" anchor="ctr"/>
                <a:lstStyle/>
                <a:p>
                  <a:pPr marL="0" marR="0" lvl="1" indent="0" algn="ctr" defTabSz="98563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600" b="0" i="0" u="none" strike="noStrike" kern="0" cap="none" spc="-50" normalizeH="0" baseline="0" noProof="0" dirty="0">
                      <a:ln>
                        <a:solidFill>
                          <a:sysClr val="window" lastClr="FFFFFF">
                            <a:lumMod val="75000"/>
                            <a:alpha val="0"/>
                          </a:sys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운영 복잡성 개선</a:t>
                  </a:r>
                </a:p>
              </p:txBody>
            </p:sp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3B5D8BE8-402C-EB17-BB53-D96DE455E10E}"/>
                    </a:ext>
                  </a:extLst>
                </p:cNvPr>
                <p:cNvSpPr/>
                <p:nvPr/>
              </p:nvSpPr>
              <p:spPr>
                <a:xfrm>
                  <a:off x="6888166" y="2359892"/>
                  <a:ext cx="229166" cy="229166"/>
                </a:xfrm>
                <a:prstGeom prst="ellipse">
                  <a:avLst/>
                </a:prstGeom>
                <a:solidFill>
                  <a:srgbClr val="12699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-70" normalizeH="0" baseline="0" noProof="0" dirty="0">
                      <a:ln>
                        <a:solidFill>
                          <a:sysClr val="window" lastClr="FFFFFF">
                            <a:lumMod val="75000"/>
                            <a:alpha val="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1</a:t>
                  </a:r>
                  <a:endParaRPr kumimoji="0" lang="ko-KR" altLang="en-US" sz="1200" b="0" i="0" u="none" strike="noStrike" kern="0" cap="none" spc="-7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DC0F1A33-177F-1ADF-1112-999FD35E34D5}"/>
                </a:ext>
              </a:extLst>
            </p:cNvPr>
            <p:cNvGrpSpPr/>
            <p:nvPr/>
          </p:nvGrpSpPr>
          <p:grpSpPr>
            <a:xfrm>
              <a:off x="5839298" y="3775517"/>
              <a:ext cx="3505252" cy="2882002"/>
              <a:chOff x="6845138" y="3649503"/>
              <a:chExt cx="3505252" cy="2882002"/>
            </a:xfrm>
          </p:grpSpPr>
          <p:sp>
            <p:nvSpPr>
              <p:cNvPr id="256" name="AutoShape 174">
                <a:extLst>
                  <a:ext uri="{FF2B5EF4-FFF2-40B4-BE49-F238E27FC236}">
                    <a16:creationId xmlns:a16="http://schemas.microsoft.com/office/drawing/2014/main" id="{97798FB2-F64F-58ED-746B-1D91C5F22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244" y="4044670"/>
                <a:ext cx="3310146" cy="2486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52400" indent="-152400" defTabSz="1067285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최신의 서버 플랫폼 사용</a:t>
                </a:r>
                <a:endParaRPr lang="en-US" altLang="ko-KR" sz="14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52400" indent="-152400" defTabSz="1067285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실 사용 서버 규모 축소 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 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10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대 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-&gt; 5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대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</a:p>
              <a:p>
                <a:pPr marL="152400" indent="-152400" defTabSz="1067285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필요한 만큼만 구매하고 쉽게 규모 확장</a:t>
                </a:r>
                <a:endParaRPr lang="en-US" altLang="ko-KR" sz="14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52400" indent="-152400" defTabSz="1067285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SAN 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스위치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공용 스토리지 구매 필요 없음</a:t>
                </a:r>
                <a:endParaRPr lang="en-US" altLang="ko-KR" sz="14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52400" indent="-152400" defTabSz="1067285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통합 백업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DR 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솔루션 사용으로 백업 스토리지 및 라이선스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DR 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솔루션 라이선스 비용 절감</a:t>
                </a:r>
                <a:endParaRPr lang="en-US" altLang="ko-KR" sz="14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52400" indent="-152400" defTabSz="1067285">
                  <a:lnSpc>
                    <a:spcPct val="150000"/>
                  </a:lnSpc>
                  <a:spcAft>
                    <a:spcPts val="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간단한 스토리지 용량 증설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</a:t>
                </a:r>
                <a:r>
                  <a:rPr lang="ko-KR" altLang="en-US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로컬 디스크 추가</a:t>
                </a:r>
                <a:r>
                  <a:rPr lang="en-US" altLang="ko-KR" sz="1400" kern="0" spc="-5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  <a:endParaRPr lang="ko-KR" altLang="en-US" sz="14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239A2061-7D79-B43D-8016-73F19482B84F}"/>
                  </a:ext>
                </a:extLst>
              </p:cNvPr>
              <p:cNvGrpSpPr/>
              <p:nvPr/>
            </p:nvGrpSpPr>
            <p:grpSpPr>
              <a:xfrm>
                <a:off x="6845138" y="3649503"/>
                <a:ext cx="3365467" cy="306000"/>
                <a:chOff x="6856309" y="3649503"/>
                <a:chExt cx="3365467" cy="306000"/>
              </a:xfrm>
            </p:grpSpPr>
            <p:sp>
              <p:nvSpPr>
                <p:cNvPr id="258" name="Rectangle 72" descr="o2">
                  <a:extLst>
                    <a:ext uri="{FF2B5EF4-FFF2-40B4-BE49-F238E27FC236}">
                      <a16:creationId xmlns:a16="http://schemas.microsoft.com/office/drawing/2014/main" id="{3A33C1C3-813C-71E9-598F-C74EB5787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6309" y="3649503"/>
                  <a:ext cx="3365467" cy="306000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12699A"/>
                  </a:solidFill>
                  <a:prstDash val="solid"/>
                  <a:miter lim="800000"/>
                </a:ln>
                <a:effectLst>
                  <a:outerShdw dist="25400" dir="5400000" algn="t" rotWithShape="0">
                    <a:srgbClr val="12699A">
                      <a:alpha val="50000"/>
                    </a:srgbClr>
                  </a:outerShdw>
                </a:effectLst>
              </p:spPr>
              <p:txBody>
                <a:bodyPr wrap="none" lIns="0" rIns="0" anchor="ctr"/>
                <a:lstStyle/>
                <a:p>
                  <a:pPr marL="0" marR="0" lvl="1" indent="0" algn="ctr" defTabSz="98563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0" u="none" strike="noStrike" kern="0" cap="none" spc="-50" normalizeH="0" baseline="0" noProof="0" dirty="0">
                      <a:ln>
                        <a:solidFill>
                          <a:sysClr val="window" lastClr="FFFFFF">
                            <a:lumMod val="75000"/>
                            <a:alpha val="0"/>
                          </a:sys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CAPEX/OPEX </a:t>
                  </a:r>
                  <a:r>
                    <a:rPr kumimoji="0" lang="ko-KR" altLang="en-US" sz="1600" b="0" i="0" u="none" strike="noStrike" kern="0" cap="none" spc="-50" normalizeH="0" baseline="0" noProof="0" dirty="0">
                      <a:ln>
                        <a:solidFill>
                          <a:sysClr val="window" lastClr="FFFFFF">
                            <a:lumMod val="75000"/>
                            <a:alpha val="0"/>
                          </a:sys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비용 절감</a:t>
                  </a:r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3864E71F-C03E-F41E-5DC6-6E83AFD4DD11}"/>
                    </a:ext>
                  </a:extLst>
                </p:cNvPr>
                <p:cNvSpPr/>
                <p:nvPr/>
              </p:nvSpPr>
              <p:spPr>
                <a:xfrm>
                  <a:off x="6899837" y="3687920"/>
                  <a:ext cx="229166" cy="229166"/>
                </a:xfrm>
                <a:prstGeom prst="ellipse">
                  <a:avLst/>
                </a:prstGeom>
                <a:solidFill>
                  <a:srgbClr val="12699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-70" normalizeH="0" baseline="0" noProof="0" dirty="0">
                      <a:ln>
                        <a:solidFill>
                          <a:sysClr val="window" lastClr="FFFFFF">
                            <a:lumMod val="75000"/>
                            <a:alpha val="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2</a:t>
                  </a:r>
                  <a:endParaRPr kumimoji="0" lang="ko-KR" altLang="en-US" sz="1200" b="0" i="0" u="none" strike="noStrike" kern="0" cap="none" spc="-70" normalizeH="0" baseline="0" noProof="0" dirty="0">
                    <a:ln>
                      <a:solidFill>
                        <a:sysClr val="window" lastClr="FFFFFF">
                          <a:lumMod val="75000"/>
                          <a:alpha val="0"/>
                        </a:sys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sp>
          <p:nvSpPr>
            <p:cNvPr id="252" name="AutoShape 174">
              <a:extLst>
                <a:ext uri="{FF2B5EF4-FFF2-40B4-BE49-F238E27FC236}">
                  <a16:creationId xmlns:a16="http://schemas.microsoft.com/office/drawing/2014/main" id="{D7F6E4AC-74EE-74C7-25F1-357CF8F0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310" y="5296605"/>
              <a:ext cx="2791455" cy="1999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400" marR="0" lvl="0" indent="-152400" defTabSz="1067285" eaLnBrk="1" fontAlgn="auto" latinLnBrk="1" hangingPunct="1">
                <a:lnSpc>
                  <a:spcPct val="114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200" b="0" i="0" u="none" strike="noStrike" kern="0" cap="none" spc="-50" normalizeH="0" baseline="0" noProof="0" dirty="0">
                <a:ln>
                  <a:solidFill>
                    <a:sysClr val="window" lastClr="FFFFFF">
                      <a:lumMod val="75000"/>
                      <a:alpha val="0"/>
                    </a:sysClr>
                  </a:solidFill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13F982F-1D07-2DBD-4093-E9B89D274931}"/>
                </a:ext>
              </a:extLst>
            </p:cNvPr>
            <p:cNvSpPr/>
            <p:nvPr/>
          </p:nvSpPr>
          <p:spPr>
            <a:xfrm flipH="1">
              <a:off x="541271" y="1409856"/>
              <a:ext cx="4949143" cy="396000"/>
            </a:xfrm>
            <a:prstGeom prst="rect">
              <a:avLst/>
            </a:prstGeom>
            <a:solidFill>
              <a:srgbClr val="51565D"/>
            </a:solidFill>
            <a:ln w="6350" cap="flat" cmpd="sng" algn="ctr">
              <a:solidFill>
                <a:srgbClr val="51565D"/>
              </a:solidFill>
              <a:prstDash val="solid"/>
              <a:miter lim="800000"/>
            </a:ln>
            <a:effectLst/>
          </p:spPr>
          <p:txBody>
            <a:bodyPr wrap="none" lIns="0" r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buClr>
                  <a:srgbClr val="3271AA"/>
                </a:buClr>
                <a:buSzPct val="140000"/>
                <a:tabLst>
                  <a:tab pos="6097367" algn="l"/>
                </a:tabLst>
                <a:defRPr/>
              </a:pPr>
              <a:r>
                <a:rPr lang="en-US" altLang="ko-KR" sz="17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 </a:t>
              </a:r>
              <a:r>
                <a:rPr lang="ko-KR" altLang="en-US" sz="1700" kern="0" spc="-50" dirty="0">
                  <a:ln>
                    <a:solidFill>
                      <a:sysClr val="window" lastClr="FFFFFF">
                        <a:lumMod val="75000"/>
                        <a:alpha val="0"/>
                      </a:sys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전환의 필요성</a:t>
              </a:r>
            </a:p>
          </p:txBody>
        </p:sp>
        <p:sp>
          <p:nvSpPr>
            <p:cNvPr id="250" name="Rectangle 72" descr="o2">
              <a:extLst>
                <a:ext uri="{FF2B5EF4-FFF2-40B4-BE49-F238E27FC236}">
                  <a16:creationId xmlns:a16="http://schemas.microsoft.com/office/drawing/2014/main" id="{641B0CCC-3243-ADB5-C107-BE56FD59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71" y="2076465"/>
              <a:ext cx="2224969" cy="21544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“ </a:t>
              </a:r>
              <a:r>
                <a:rPr lang="ko-KR" altLang="en-US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  <a:r>
                <a:rPr lang="en-US" altLang="ko-KR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네트워크</a:t>
              </a:r>
              <a:r>
                <a:rPr lang="en-US" altLang="ko-KR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스토리지 체계 </a:t>
              </a:r>
              <a:r>
                <a:rPr lang="en-US" altLang="ko-KR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”</a:t>
              </a:r>
              <a:endParaRPr lang="ko-KR" altLang="en-US" sz="14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385A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1" name="Rectangle 72" descr="o2">
              <a:extLst>
                <a:ext uri="{FF2B5EF4-FFF2-40B4-BE49-F238E27FC236}">
                  <a16:creationId xmlns:a16="http://schemas.microsoft.com/office/drawing/2014/main" id="{A6AD1472-6D58-CB44-C6DD-9277EC606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001" y="2076465"/>
              <a:ext cx="849592" cy="21544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“ HCI </a:t>
              </a:r>
              <a:r>
                <a:rPr lang="ko-KR" altLang="en-US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체계 </a:t>
              </a:r>
              <a:r>
                <a:rPr lang="en-US" altLang="ko-KR" sz="1400" spc="-5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rgbClr val="1385A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”</a:t>
              </a:r>
              <a:endParaRPr lang="ko-KR" altLang="en-US" sz="14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385A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22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D9190-A2F4-7997-E10F-424CBB9BB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7E6FD6D-2E79-9FBF-1BCE-4E6D84315A25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타 솔루션 대비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SimpliVity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비교 우위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04720F-04D8-BB6B-66D3-CE87BCAB7883}"/>
              </a:ext>
            </a:extLst>
          </p:cNvPr>
          <p:cNvGrpSpPr/>
          <p:nvPr/>
        </p:nvGrpSpPr>
        <p:grpSpPr>
          <a:xfrm>
            <a:off x="8103446" y="164444"/>
            <a:ext cx="1800000" cy="312228"/>
            <a:chOff x="8103446" y="144971"/>
            <a:chExt cx="1800000" cy="312228"/>
          </a:xfrm>
        </p:grpSpPr>
        <p:sp>
          <p:nvSpPr>
            <p:cNvPr id="9" name="양쪽 모서리가 둥근 사각형 19">
              <a:extLst>
                <a:ext uri="{FF2B5EF4-FFF2-40B4-BE49-F238E27FC236}">
                  <a16:creationId xmlns:a16="http://schemas.microsoft.com/office/drawing/2014/main" id="{0CA7914D-3443-F034-EC25-D906A107F8C8}"/>
                </a:ext>
              </a:extLst>
            </p:cNvPr>
            <p:cNvSpPr/>
            <p:nvPr/>
          </p:nvSpPr>
          <p:spPr>
            <a:xfrm rot="16200000">
              <a:off x="8847332" y="-598915"/>
              <a:ext cx="312228" cy="18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F2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B92E9D-648D-417E-ADBE-F3C6DB192E4D}"/>
                </a:ext>
              </a:extLst>
            </p:cNvPr>
            <p:cNvSpPr/>
            <p:nvPr/>
          </p:nvSpPr>
          <p:spPr>
            <a:xfrm>
              <a:off x="8481392" y="146469"/>
              <a:ext cx="1409957" cy="30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83969" tIns="41985" rIns="83969" bIns="41985" anchor="ctr"/>
            <a:lstStyle/>
            <a:p>
              <a:pPr eaLnBrk="0" hangingPunct="0">
                <a:spcBef>
                  <a:spcPts val="200"/>
                </a:spcBef>
                <a:spcAft>
                  <a:spcPct val="70000"/>
                </a:spcAft>
                <a:buSzPct val="100000"/>
                <a:defRPr/>
              </a:pPr>
              <a:r>
                <a:rPr lang="ko-KR" altLang="en-US" sz="1200" b="1" spc="-100" dirty="0">
                  <a:solidFill>
                    <a:srgbClr val="1D4C9B"/>
                  </a:solidFill>
                  <a:latin typeface="Arial" pitchFamily="34" charset="0"/>
                  <a:cs typeface="Arial" pitchFamily="34" charset="0"/>
                </a:rPr>
                <a:t>프로젝트 구축방안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96B4AB-4BDB-CF5E-381F-D9A13A78D9C6}"/>
                </a:ext>
              </a:extLst>
            </p:cNvPr>
            <p:cNvSpPr/>
            <p:nvPr/>
          </p:nvSpPr>
          <p:spPr>
            <a:xfrm>
              <a:off x="8299074" y="223835"/>
              <a:ext cx="182318" cy="1682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ko-KR" sz="1100" b="1" spc="-40" dirty="0">
                  <a:solidFill>
                    <a:srgbClr val="4F81BD">
                      <a:lumMod val="20000"/>
                      <a:lumOff val="80000"/>
                    </a:srgb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100" b="1" spc="-40" dirty="0">
                <a:solidFill>
                  <a:srgbClr val="4F81BD">
                    <a:lumMod val="20000"/>
                    <a:lumOff val="8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DC13C4-1E3D-EE08-CA8B-B98E161731DF}"/>
              </a:ext>
            </a:extLst>
          </p:cNvPr>
          <p:cNvGrpSpPr/>
          <p:nvPr/>
        </p:nvGrpSpPr>
        <p:grpSpPr>
          <a:xfrm>
            <a:off x="348366" y="908720"/>
            <a:ext cx="9396042" cy="5040560"/>
            <a:chOff x="237478" y="908720"/>
            <a:chExt cx="9396042" cy="50405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956098E-FF94-E972-B871-C3CBD206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78" y="908720"/>
              <a:ext cx="9396042" cy="50405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DD85827-605E-5AC0-B4B2-1A209D0DFEB7}"/>
                </a:ext>
              </a:extLst>
            </p:cNvPr>
            <p:cNvSpPr/>
            <p:nvPr/>
          </p:nvSpPr>
          <p:spPr>
            <a:xfrm>
              <a:off x="6372777" y="1460400"/>
              <a:ext cx="3238455" cy="756656"/>
            </a:xfrm>
            <a:prstGeom prst="rect">
              <a:avLst/>
            </a:prstGeom>
            <a:solidFill>
              <a:srgbClr val="D6DE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spc="-100" dirty="0">
                  <a:solidFill>
                    <a:srgbClr val="474646"/>
                  </a:solidFill>
                </a:rPr>
                <a:t>최대 </a:t>
              </a:r>
              <a:r>
                <a:rPr lang="en-US" altLang="ko-KR" sz="1400" b="1" spc="-100" dirty="0">
                  <a:solidFill>
                    <a:srgbClr val="474646"/>
                  </a:solidFill>
                </a:rPr>
                <a:t>10</a:t>
              </a:r>
              <a:r>
                <a:rPr lang="ko-KR" altLang="en-US" sz="1400" b="1" spc="-100" dirty="0">
                  <a:solidFill>
                    <a:srgbClr val="474646"/>
                  </a:solidFill>
                </a:rPr>
                <a:t>분 </a:t>
              </a:r>
              <a:r>
                <a:rPr lang="en-US" altLang="ko-KR" sz="1400" b="1" spc="-100" dirty="0">
                  <a:solidFill>
                    <a:srgbClr val="474646"/>
                  </a:solidFill>
                </a:rPr>
                <a:t>RPO </a:t>
              </a:r>
              <a:r>
                <a:rPr lang="ko-KR" altLang="en-US" sz="1400" b="1" spc="-100" dirty="0">
                  <a:solidFill>
                    <a:srgbClr val="474646"/>
                  </a:solidFill>
                </a:rPr>
                <a:t>지원</a:t>
              </a:r>
              <a:r>
                <a:rPr lang="en-US" altLang="ko-KR" sz="1400" b="1" spc="-100" dirty="0">
                  <a:solidFill>
                    <a:srgbClr val="474646"/>
                  </a:solidFill>
                </a:rPr>
                <a:t>(</a:t>
              </a:r>
              <a:r>
                <a:rPr lang="ko-KR" altLang="en-US" sz="1400" b="1" spc="-100" dirty="0">
                  <a:solidFill>
                    <a:srgbClr val="474646"/>
                  </a:solidFill>
                </a:rPr>
                <a:t>원격지 </a:t>
              </a:r>
              <a:r>
                <a:rPr lang="en-US" altLang="ko-KR" sz="1400" b="1" spc="-100" dirty="0">
                  <a:solidFill>
                    <a:srgbClr val="474646"/>
                  </a:solidFill>
                </a:rPr>
                <a:t>/ </a:t>
              </a:r>
              <a:r>
                <a:rPr lang="ko-KR" altLang="en-US" sz="1400" b="1" spc="-100" dirty="0">
                  <a:solidFill>
                    <a:srgbClr val="474646"/>
                  </a:solidFill>
                </a:rPr>
                <a:t>로컬 백업</a:t>
              </a:r>
              <a:r>
                <a:rPr lang="en-US" altLang="ko-KR" sz="1400" b="1" spc="-100" dirty="0">
                  <a:solidFill>
                    <a:srgbClr val="474646"/>
                  </a:solidFill>
                </a:rPr>
                <a:t>)</a:t>
              </a:r>
            </a:p>
            <a:p>
              <a:r>
                <a:rPr lang="en-US" altLang="ko-KR" sz="1400" spc="-100" dirty="0">
                  <a:solidFill>
                    <a:srgbClr val="474646"/>
                  </a:solidFill>
                </a:rPr>
                <a:t>RPOs / </a:t>
              </a:r>
              <a:r>
                <a:rPr lang="ko-KR" altLang="en-US" sz="1400" spc="-100" dirty="0">
                  <a:solidFill>
                    <a:srgbClr val="474646"/>
                  </a:solidFill>
                </a:rPr>
                <a:t>분 </a:t>
              </a:r>
              <a:r>
                <a:rPr lang="en-US" altLang="ko-KR" sz="1400" spc="-100" dirty="0">
                  <a:solidFill>
                    <a:srgbClr val="474646"/>
                  </a:solidFill>
                </a:rPr>
                <a:t>(Near-Zero Overhead)</a:t>
              </a:r>
              <a:endParaRPr lang="ko-KR" altLang="en-US" sz="1400" spc="-100" dirty="0">
                <a:solidFill>
                  <a:srgbClr val="4746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4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2D12B-755D-FE55-1F37-E89A60CDB79C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HCI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백업 및 복구 방안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4A5C6D2-9FA6-8175-D994-90607D35C9A9}"/>
              </a:ext>
            </a:extLst>
          </p:cNvPr>
          <p:cNvGrpSpPr/>
          <p:nvPr/>
        </p:nvGrpSpPr>
        <p:grpSpPr>
          <a:xfrm>
            <a:off x="344488" y="1556792"/>
            <a:ext cx="9269578" cy="4868609"/>
            <a:chOff x="507958" y="1642108"/>
            <a:chExt cx="11085100" cy="4925012"/>
          </a:xfrm>
        </p:grpSpPr>
        <p:grpSp>
          <p:nvGrpSpPr>
            <p:cNvPr id="3" name="Group 82">
              <a:extLst>
                <a:ext uri="{FF2B5EF4-FFF2-40B4-BE49-F238E27FC236}">
                  <a16:creationId xmlns:a16="http://schemas.microsoft.com/office/drawing/2014/main" id="{1160E1DC-954F-D6F8-B85B-F9669471D4AB}"/>
                </a:ext>
              </a:extLst>
            </p:cNvPr>
            <p:cNvGrpSpPr/>
            <p:nvPr/>
          </p:nvGrpSpPr>
          <p:grpSpPr>
            <a:xfrm>
              <a:off x="8750581" y="4522898"/>
              <a:ext cx="2828803" cy="1965641"/>
              <a:chOff x="8714654" y="4703141"/>
              <a:chExt cx="2828803" cy="1836195"/>
            </a:xfrm>
          </p:grpSpPr>
          <p:grpSp>
            <p:nvGrpSpPr>
              <p:cNvPr id="4" name="Group 83">
                <a:extLst>
                  <a:ext uri="{FF2B5EF4-FFF2-40B4-BE49-F238E27FC236}">
                    <a16:creationId xmlns:a16="http://schemas.microsoft.com/office/drawing/2014/main" id="{BEBC42CC-F24A-9D66-3E7A-F9F190687808}"/>
                  </a:ext>
                </a:extLst>
              </p:cNvPr>
              <p:cNvGrpSpPr/>
              <p:nvPr/>
            </p:nvGrpSpPr>
            <p:grpSpPr>
              <a:xfrm>
                <a:off x="8714654" y="4703141"/>
                <a:ext cx="2828803" cy="1836195"/>
                <a:chOff x="8714654" y="4703141"/>
                <a:chExt cx="2828803" cy="1836195"/>
              </a:xfrm>
            </p:grpSpPr>
            <p:sp>
              <p:nvSpPr>
                <p:cNvPr id="6" name="Rectangle 85">
                  <a:extLst>
                    <a:ext uri="{FF2B5EF4-FFF2-40B4-BE49-F238E27FC236}">
                      <a16:creationId xmlns:a16="http://schemas.microsoft.com/office/drawing/2014/main" id="{AEBFD13F-DEDC-B926-9260-1156FCC3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714654" y="4703141"/>
                  <a:ext cx="2828803" cy="361917"/>
                </a:xfrm>
                <a:prstGeom prst="rect">
                  <a:avLst/>
                </a:prstGeom>
                <a:solidFill>
                  <a:srgbClr val="425563"/>
                </a:solidFill>
                <a:ln w="34925">
                  <a:solidFill>
                    <a:srgbClr val="425563"/>
                  </a:solidFill>
                  <a:miter lim="800000"/>
                  <a:headEnd/>
                  <a:tailEnd/>
                </a:ln>
              </p:spPr>
              <p:txBody>
                <a:bodyPr wrap="none" lIns="91427" tIns="45713" rIns="91427" bIns="45713" anchor="ctr"/>
                <a:lstStyle>
                  <a:lvl1pPr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HPE </a:t>
                  </a:r>
                  <a:r>
                    <a:rPr lang="en-US" altLang="ko-KR" sz="1400" b="1" kern="0" dirty="0" err="1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SimpliVity</a:t>
                  </a:r>
                  <a:r>
                    <a:rPr lang="en-US" altLang="ko-KR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</a:t>
                  </a:r>
                  <a:r>
                    <a:rPr lang="ko-KR" altLang="en-US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는 </a:t>
                  </a:r>
                  <a:r>
                    <a:rPr lang="en-US" altLang="ko-KR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?</a:t>
                  </a:r>
                  <a:endParaRPr kumimoji="1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" name="Rectangle 85">
                  <a:extLst>
                    <a:ext uri="{FF2B5EF4-FFF2-40B4-BE49-F238E27FC236}">
                      <a16:creationId xmlns:a16="http://schemas.microsoft.com/office/drawing/2014/main" id="{D85B4F0F-0B34-5F51-FD21-CB401666C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714654" y="5061767"/>
                  <a:ext cx="2828803" cy="1477569"/>
                </a:xfrm>
                <a:prstGeom prst="rect">
                  <a:avLst/>
                </a:prstGeom>
                <a:solidFill>
                  <a:sysClr val="window" lastClr="FFFFFF"/>
                </a:solidFill>
                <a:ln w="34925">
                  <a:solidFill>
                    <a:srgbClr val="425563"/>
                  </a:solidFill>
                  <a:miter lim="800000"/>
                  <a:headEnd/>
                  <a:tailEnd/>
                </a:ln>
              </p:spPr>
              <p:txBody>
                <a:bodyPr wrap="none" lIns="91427" tIns="45713" rIns="91427" bIns="45713" anchor="ctr"/>
                <a:lstStyle>
                  <a:lvl1pPr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65778E-F14C-1254-15ED-D85867649A14}"/>
                  </a:ext>
                </a:extLst>
              </p:cNvPr>
              <p:cNvSpPr txBox="1"/>
              <p:nvPr/>
            </p:nvSpPr>
            <p:spPr>
              <a:xfrm>
                <a:off x="8822597" y="5136379"/>
                <a:ext cx="2641412" cy="159961"/>
              </a:xfrm>
              <a:prstGeom prst="rect">
                <a:avLst/>
              </a:prstGeom>
              <a:noFill/>
            </p:spPr>
            <p:txBody>
              <a:bodyPr wrap="square" lIns="0" tIns="0" rIns="36000" bIns="0" rtlCol="0">
                <a:spAutoFit/>
              </a:bodyPr>
              <a:lstStyle/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ko-KR" altLang="en-US" sz="1100" u="sng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8" name="Rectangle 71">
              <a:extLst>
                <a:ext uri="{FF2B5EF4-FFF2-40B4-BE49-F238E27FC236}">
                  <a16:creationId xmlns:a16="http://schemas.microsoft.com/office/drawing/2014/main" id="{F9AE676B-38C0-F3C7-94CA-21F5C0AB398A}"/>
                </a:ext>
              </a:extLst>
            </p:cNvPr>
            <p:cNvSpPr/>
            <p:nvPr/>
          </p:nvSpPr>
          <p:spPr>
            <a:xfrm>
              <a:off x="8847960" y="4981935"/>
              <a:ext cx="865034" cy="839908"/>
            </a:xfrm>
            <a:prstGeom prst="rect">
              <a:avLst/>
            </a:prstGeom>
            <a:solidFill>
              <a:srgbClr val="BDD7EE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05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</p:txBody>
        </p:sp>
        <p:grpSp>
          <p:nvGrpSpPr>
            <p:cNvPr id="9" name="Group 135">
              <a:extLst>
                <a:ext uri="{FF2B5EF4-FFF2-40B4-BE49-F238E27FC236}">
                  <a16:creationId xmlns:a16="http://schemas.microsoft.com/office/drawing/2014/main" id="{99EC2220-34C9-1001-36D6-C9A8F00B3BA2}"/>
                </a:ext>
              </a:extLst>
            </p:cNvPr>
            <p:cNvGrpSpPr/>
            <p:nvPr/>
          </p:nvGrpSpPr>
          <p:grpSpPr>
            <a:xfrm>
              <a:off x="507958" y="1642108"/>
              <a:ext cx="7961955" cy="4925012"/>
              <a:chOff x="695318" y="1278818"/>
              <a:chExt cx="7961955" cy="4632912"/>
            </a:xfrm>
          </p:grpSpPr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41A17B04-1CCB-30C6-6A55-3D19E563357A}"/>
                  </a:ext>
                </a:extLst>
              </p:cNvPr>
              <p:cNvGrpSpPr/>
              <p:nvPr/>
            </p:nvGrpSpPr>
            <p:grpSpPr>
              <a:xfrm>
                <a:off x="5822731" y="1281788"/>
                <a:ext cx="2820110" cy="379227"/>
                <a:chOff x="-7523312" y="1290110"/>
                <a:chExt cx="7943584" cy="379227"/>
              </a:xfrm>
              <a:solidFill>
                <a:srgbClr val="92D050"/>
              </a:solidFill>
            </p:grpSpPr>
            <p:sp>
              <p:nvSpPr>
                <p:cNvPr id="16" name="Rectangle 48">
                  <a:extLst>
                    <a:ext uri="{FF2B5EF4-FFF2-40B4-BE49-F238E27FC236}">
                      <a16:creationId xmlns:a16="http://schemas.microsoft.com/office/drawing/2014/main" id="{3893EA5C-09A6-5AF8-1F9F-B067E49D9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-7523312" y="1290110"/>
                  <a:ext cx="7924128" cy="3792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5875" algn="ctr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75767D">
                      <a:alpha val="50000"/>
                    </a:srgbClr>
                  </a:outerShdw>
                </a:effectLst>
              </p:spPr>
              <p:txBody>
                <a:bodyPr lIns="108000" tIns="36000" rIns="108000" bIns="36000" anchor="ctr"/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464646"/>
                    </a:buClr>
                    <a:buSzTx/>
                    <a:buFontTx/>
                    <a:buNone/>
                    <a:tabLst/>
                    <a:defRPr/>
                  </a:pPr>
                  <a:endPara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4D5092AA-FDC5-AB4E-071A-496F96B828BC}"/>
                    </a:ext>
                  </a:extLst>
                </p:cNvPr>
                <p:cNvSpPr/>
                <p:nvPr/>
              </p:nvSpPr>
              <p:spPr>
                <a:xfrm>
                  <a:off x="-7503852" y="1350291"/>
                  <a:ext cx="7924124" cy="26358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재해복구센터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3EF4CAD8-A6F0-23DE-DF4F-8331C1DB88E8}"/>
                  </a:ext>
                </a:extLst>
              </p:cNvPr>
              <p:cNvGrpSpPr/>
              <p:nvPr/>
            </p:nvGrpSpPr>
            <p:grpSpPr>
              <a:xfrm>
                <a:off x="695318" y="1278818"/>
                <a:ext cx="4846082" cy="379227"/>
                <a:chOff x="695318" y="1278818"/>
                <a:chExt cx="4846082" cy="379227"/>
              </a:xfrm>
            </p:grpSpPr>
            <p:sp>
              <p:nvSpPr>
                <p:cNvPr id="14" name="Rectangle 48">
                  <a:extLst>
                    <a:ext uri="{FF2B5EF4-FFF2-40B4-BE49-F238E27FC236}">
                      <a16:creationId xmlns:a16="http://schemas.microsoft.com/office/drawing/2014/main" id="{71C4921A-F3F8-083A-80F6-BDD0F2EA1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95318" y="1278818"/>
                  <a:ext cx="4836795" cy="379227"/>
                </a:xfrm>
                <a:prstGeom prst="rect">
                  <a:avLst/>
                </a:prstGeom>
                <a:solidFill>
                  <a:srgbClr val="CDE188"/>
                </a:solidFill>
                <a:ln w="15875" algn="ctr">
                  <a:solidFill>
                    <a:srgbClr val="CDE188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75767D">
                      <a:alpha val="50000"/>
                    </a:srgbClr>
                  </a:outerShdw>
                </a:effectLst>
              </p:spPr>
              <p:txBody>
                <a:bodyPr lIns="108000" tIns="36000" rIns="108000" bIns="36000" anchor="ctr"/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464646"/>
                    </a:buClr>
                    <a:buSzTx/>
                    <a:buFontTx/>
                    <a:buNone/>
                    <a:tabLst/>
                    <a:defRPr/>
                  </a:pPr>
                  <a:endPara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9E885DB1-E85A-53B0-730D-C63B8179F477}"/>
                    </a:ext>
                  </a:extLst>
                </p:cNvPr>
                <p:cNvSpPr/>
                <p:nvPr/>
              </p:nvSpPr>
              <p:spPr>
                <a:xfrm>
                  <a:off x="695325" y="1350292"/>
                  <a:ext cx="4846075" cy="263589"/>
                </a:xfrm>
                <a:prstGeom prst="rect">
                  <a:avLst/>
                </a:prstGeom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주센터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12" name="Rectangle 48">
                <a:extLst>
                  <a:ext uri="{FF2B5EF4-FFF2-40B4-BE49-F238E27FC236}">
                    <a16:creationId xmlns:a16="http://schemas.microsoft.com/office/drawing/2014/main" id="{16942244-7398-AA96-D30E-AA6630A2E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665289"/>
                <a:ext cx="4836795" cy="4246441"/>
              </a:xfrm>
              <a:prstGeom prst="rect">
                <a:avLst/>
              </a:prstGeom>
              <a:solidFill>
                <a:sysClr val="window" lastClr="FFFFFF"/>
              </a:solidFill>
              <a:ln w="15875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3" name="Rectangle 48">
                <a:extLst>
                  <a:ext uri="{FF2B5EF4-FFF2-40B4-BE49-F238E27FC236}">
                    <a16:creationId xmlns:a16="http://schemas.microsoft.com/office/drawing/2014/main" id="{F0213E47-478B-BFE1-540D-51A2F97F9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639" y="1665289"/>
                <a:ext cx="2827634" cy="4158184"/>
              </a:xfrm>
              <a:prstGeom prst="rect">
                <a:avLst/>
              </a:prstGeom>
              <a:solidFill>
                <a:sysClr val="window" lastClr="FFFFFF"/>
              </a:solidFill>
              <a:ln w="15875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18" name="Straight Connector 144">
              <a:extLst>
                <a:ext uri="{FF2B5EF4-FFF2-40B4-BE49-F238E27FC236}">
                  <a16:creationId xmlns:a16="http://schemas.microsoft.com/office/drawing/2014/main" id="{027AE923-4FEA-8B26-8897-4814F2593AAC}"/>
                </a:ext>
              </a:extLst>
            </p:cNvPr>
            <p:cNvCxnSpPr/>
            <p:nvPr/>
          </p:nvCxnSpPr>
          <p:spPr>
            <a:xfrm>
              <a:off x="649656" y="4880556"/>
              <a:ext cx="3417991" cy="0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19" name="Straight Connector 145">
              <a:extLst>
                <a:ext uri="{FF2B5EF4-FFF2-40B4-BE49-F238E27FC236}">
                  <a16:creationId xmlns:a16="http://schemas.microsoft.com/office/drawing/2014/main" id="{3BCB36CC-1DD1-23A7-FEB7-07F1609BA4AF}"/>
                </a:ext>
              </a:extLst>
            </p:cNvPr>
            <p:cNvCxnSpPr/>
            <p:nvPr/>
          </p:nvCxnSpPr>
          <p:spPr>
            <a:xfrm>
              <a:off x="649656" y="4981935"/>
              <a:ext cx="3417991" cy="0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grpSp>
          <p:nvGrpSpPr>
            <p:cNvPr id="20" name="Group 146">
              <a:extLst>
                <a:ext uri="{FF2B5EF4-FFF2-40B4-BE49-F238E27FC236}">
                  <a16:creationId xmlns:a16="http://schemas.microsoft.com/office/drawing/2014/main" id="{A7B2D526-A567-F13E-B63D-7847415D9A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656" y="4162429"/>
              <a:ext cx="1079513" cy="582544"/>
              <a:chOff x="695325" y="3541596"/>
              <a:chExt cx="717282" cy="387072"/>
            </a:xfrm>
          </p:grpSpPr>
          <p:pic>
            <p:nvPicPr>
              <p:cNvPr id="21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D8153159-36D4-230A-407D-70CE8BE4D9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148">
                <a:extLst>
                  <a:ext uri="{FF2B5EF4-FFF2-40B4-BE49-F238E27FC236}">
                    <a16:creationId xmlns:a16="http://schemas.microsoft.com/office/drawing/2014/main" id="{15F3009F-C257-1D15-91DC-883EF5A42E52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#1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23" name="Straight Connector 149">
              <a:extLst>
                <a:ext uri="{FF2B5EF4-FFF2-40B4-BE49-F238E27FC236}">
                  <a16:creationId xmlns:a16="http://schemas.microsoft.com/office/drawing/2014/main" id="{DBBCDF02-0E8B-1AFB-5AB5-33C0D724D3C9}"/>
                </a:ext>
              </a:extLst>
            </p:cNvPr>
            <p:cNvCxnSpPr/>
            <p:nvPr/>
          </p:nvCxnSpPr>
          <p:spPr>
            <a:xfrm>
              <a:off x="1117403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24" name="Straight Connector 150">
              <a:extLst>
                <a:ext uri="{FF2B5EF4-FFF2-40B4-BE49-F238E27FC236}">
                  <a16:creationId xmlns:a16="http://schemas.microsoft.com/office/drawing/2014/main" id="{63A9AC43-3A9C-C08B-1CFA-951848A3F92D}"/>
                </a:ext>
              </a:extLst>
            </p:cNvPr>
            <p:cNvCxnSpPr/>
            <p:nvPr/>
          </p:nvCxnSpPr>
          <p:spPr>
            <a:xfrm>
              <a:off x="1182046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25" name="Straight Connector 151">
              <a:extLst>
                <a:ext uri="{FF2B5EF4-FFF2-40B4-BE49-F238E27FC236}">
                  <a16:creationId xmlns:a16="http://schemas.microsoft.com/office/drawing/2014/main" id="{55C3DE09-D83D-6CB9-5EBD-09536377AEDA}"/>
                </a:ext>
              </a:extLst>
            </p:cNvPr>
            <p:cNvCxnSpPr/>
            <p:nvPr/>
          </p:nvCxnSpPr>
          <p:spPr>
            <a:xfrm>
              <a:off x="1248597" y="2389489"/>
              <a:ext cx="0" cy="39237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/>
              <a:tailEnd type="none"/>
            </a:ln>
            <a:effectLst/>
          </p:spPr>
        </p:cxnSp>
        <p:cxnSp>
          <p:nvCxnSpPr>
            <p:cNvPr id="26" name="Straight Connector 152">
              <a:extLst>
                <a:ext uri="{FF2B5EF4-FFF2-40B4-BE49-F238E27FC236}">
                  <a16:creationId xmlns:a16="http://schemas.microsoft.com/office/drawing/2014/main" id="{AD8A96C1-5976-6F14-455D-AEE955056367}"/>
                </a:ext>
              </a:extLst>
            </p:cNvPr>
            <p:cNvCxnSpPr/>
            <p:nvPr/>
          </p:nvCxnSpPr>
          <p:spPr>
            <a:xfrm>
              <a:off x="1117402" y="4731642"/>
              <a:ext cx="0" cy="14892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27" name="Straight Connector 153">
              <a:extLst>
                <a:ext uri="{FF2B5EF4-FFF2-40B4-BE49-F238E27FC236}">
                  <a16:creationId xmlns:a16="http://schemas.microsoft.com/office/drawing/2014/main" id="{CC47F1F0-82FE-D2DC-1FFC-0FDE120E3351}"/>
                </a:ext>
              </a:extLst>
            </p:cNvPr>
            <p:cNvCxnSpPr/>
            <p:nvPr/>
          </p:nvCxnSpPr>
          <p:spPr>
            <a:xfrm>
              <a:off x="1182046" y="4731642"/>
              <a:ext cx="0" cy="250294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grpSp>
          <p:nvGrpSpPr>
            <p:cNvPr id="28" name="Group 155">
              <a:extLst>
                <a:ext uri="{FF2B5EF4-FFF2-40B4-BE49-F238E27FC236}">
                  <a16:creationId xmlns:a16="http://schemas.microsoft.com/office/drawing/2014/main" id="{88BAC65D-28D2-CE16-5EA0-57F69688F7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1370" y="4162429"/>
              <a:ext cx="1079513" cy="582544"/>
              <a:chOff x="695325" y="3541596"/>
              <a:chExt cx="717282" cy="387072"/>
            </a:xfrm>
          </p:grpSpPr>
          <p:pic>
            <p:nvPicPr>
              <p:cNvPr id="29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F22703FE-A480-7D64-18F9-661CA541A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ectangle 157">
                <a:extLst>
                  <a:ext uri="{FF2B5EF4-FFF2-40B4-BE49-F238E27FC236}">
                    <a16:creationId xmlns:a16="http://schemas.microsoft.com/office/drawing/2014/main" id="{287296B2-8030-20E9-A483-E7D5C7389D7A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#2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31" name="Straight Connector 158">
              <a:extLst>
                <a:ext uri="{FF2B5EF4-FFF2-40B4-BE49-F238E27FC236}">
                  <a16:creationId xmlns:a16="http://schemas.microsoft.com/office/drawing/2014/main" id="{4D119821-5AAB-FCC1-4BEE-B22666130D42}"/>
                </a:ext>
              </a:extLst>
            </p:cNvPr>
            <p:cNvCxnSpPr/>
            <p:nvPr/>
          </p:nvCxnSpPr>
          <p:spPr>
            <a:xfrm>
              <a:off x="2289117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2" name="Straight Connector 159">
              <a:extLst>
                <a:ext uri="{FF2B5EF4-FFF2-40B4-BE49-F238E27FC236}">
                  <a16:creationId xmlns:a16="http://schemas.microsoft.com/office/drawing/2014/main" id="{6EDAAF6D-D41E-C522-3430-DFFFB1127E26}"/>
                </a:ext>
              </a:extLst>
            </p:cNvPr>
            <p:cNvCxnSpPr/>
            <p:nvPr/>
          </p:nvCxnSpPr>
          <p:spPr>
            <a:xfrm>
              <a:off x="2353760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3" name="Straight Connector 160">
              <a:extLst>
                <a:ext uri="{FF2B5EF4-FFF2-40B4-BE49-F238E27FC236}">
                  <a16:creationId xmlns:a16="http://schemas.microsoft.com/office/drawing/2014/main" id="{3770337A-68F9-7448-928F-8C2AF3EE205B}"/>
                </a:ext>
              </a:extLst>
            </p:cNvPr>
            <p:cNvCxnSpPr/>
            <p:nvPr/>
          </p:nvCxnSpPr>
          <p:spPr>
            <a:xfrm>
              <a:off x="2420311" y="2389489"/>
              <a:ext cx="0" cy="39237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/>
              <a:tailEnd type="none"/>
            </a:ln>
            <a:effectLst/>
          </p:spPr>
        </p:cxnSp>
        <p:cxnSp>
          <p:nvCxnSpPr>
            <p:cNvPr id="34" name="Straight Connector 161">
              <a:extLst>
                <a:ext uri="{FF2B5EF4-FFF2-40B4-BE49-F238E27FC236}">
                  <a16:creationId xmlns:a16="http://schemas.microsoft.com/office/drawing/2014/main" id="{743EE026-6F77-BA20-BA12-8164D3F6BC30}"/>
                </a:ext>
              </a:extLst>
            </p:cNvPr>
            <p:cNvCxnSpPr/>
            <p:nvPr/>
          </p:nvCxnSpPr>
          <p:spPr>
            <a:xfrm>
              <a:off x="2289116" y="4731642"/>
              <a:ext cx="0" cy="14892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5" name="Straight Connector 162">
              <a:extLst>
                <a:ext uri="{FF2B5EF4-FFF2-40B4-BE49-F238E27FC236}">
                  <a16:creationId xmlns:a16="http://schemas.microsoft.com/office/drawing/2014/main" id="{CDBB2E2D-5E66-FCD0-018A-D6E885531536}"/>
                </a:ext>
              </a:extLst>
            </p:cNvPr>
            <p:cNvCxnSpPr/>
            <p:nvPr/>
          </p:nvCxnSpPr>
          <p:spPr>
            <a:xfrm>
              <a:off x="2353760" y="4731642"/>
              <a:ext cx="0" cy="250294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6" name="Straight Connector 164">
              <a:extLst>
                <a:ext uri="{FF2B5EF4-FFF2-40B4-BE49-F238E27FC236}">
                  <a16:creationId xmlns:a16="http://schemas.microsoft.com/office/drawing/2014/main" id="{F12892BF-E4EF-2CE3-450D-D4B2A88B37F9}"/>
                </a:ext>
              </a:extLst>
            </p:cNvPr>
            <p:cNvCxnSpPr/>
            <p:nvPr/>
          </p:nvCxnSpPr>
          <p:spPr>
            <a:xfrm>
              <a:off x="747724" y="2169362"/>
              <a:ext cx="2772803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37" name="Straight Connector 165">
              <a:extLst>
                <a:ext uri="{FF2B5EF4-FFF2-40B4-BE49-F238E27FC236}">
                  <a16:creationId xmlns:a16="http://schemas.microsoft.com/office/drawing/2014/main" id="{95C35E51-E940-9456-7096-9622BFC4256B}"/>
                </a:ext>
              </a:extLst>
            </p:cNvPr>
            <p:cNvCxnSpPr/>
            <p:nvPr/>
          </p:nvCxnSpPr>
          <p:spPr>
            <a:xfrm>
              <a:off x="747724" y="2283037"/>
              <a:ext cx="283801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38" name="Straight Connector 166">
              <a:extLst>
                <a:ext uri="{FF2B5EF4-FFF2-40B4-BE49-F238E27FC236}">
                  <a16:creationId xmlns:a16="http://schemas.microsoft.com/office/drawing/2014/main" id="{5A5CD6DF-615B-13D9-99C1-6CB60292B1BE}"/>
                </a:ext>
              </a:extLst>
            </p:cNvPr>
            <p:cNvCxnSpPr/>
            <p:nvPr/>
          </p:nvCxnSpPr>
          <p:spPr>
            <a:xfrm>
              <a:off x="844005" y="2390387"/>
              <a:ext cx="322364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oval"/>
              <a:tailEnd type="oval"/>
            </a:ln>
            <a:effectLst/>
          </p:spPr>
        </p:cxnSp>
        <p:pic>
          <p:nvPicPr>
            <p:cNvPr id="40" name="Picture 2" descr="x86ìë² iconì ëí ì´ë¯¸ì§ ê²ìê²°ê³¼">
              <a:extLst>
                <a:ext uri="{FF2B5EF4-FFF2-40B4-BE49-F238E27FC236}">
                  <a16:creationId xmlns:a16="http://schemas.microsoft.com/office/drawing/2014/main" id="{0521C2B3-BF5E-8C07-7524-CE3E73C2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135" y="4165738"/>
              <a:ext cx="1079512" cy="30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171">
              <a:extLst>
                <a:ext uri="{FF2B5EF4-FFF2-40B4-BE49-F238E27FC236}">
                  <a16:creationId xmlns:a16="http://schemas.microsoft.com/office/drawing/2014/main" id="{F1EE19A4-8D97-40AD-A764-41DDD31B79A8}"/>
                </a:ext>
              </a:extLst>
            </p:cNvPr>
            <p:cNvCxnSpPr/>
            <p:nvPr/>
          </p:nvCxnSpPr>
          <p:spPr>
            <a:xfrm>
              <a:off x="3455883" y="2172670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43" name="Straight Connector 172">
              <a:extLst>
                <a:ext uri="{FF2B5EF4-FFF2-40B4-BE49-F238E27FC236}">
                  <a16:creationId xmlns:a16="http://schemas.microsoft.com/office/drawing/2014/main" id="{518172D3-1961-9A45-28E1-4C121B8DBE4D}"/>
                </a:ext>
              </a:extLst>
            </p:cNvPr>
            <p:cNvCxnSpPr/>
            <p:nvPr/>
          </p:nvCxnSpPr>
          <p:spPr>
            <a:xfrm>
              <a:off x="3520526" y="2286347"/>
              <a:ext cx="0" cy="49882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44" name="Straight Connector 173">
              <a:extLst>
                <a:ext uri="{FF2B5EF4-FFF2-40B4-BE49-F238E27FC236}">
                  <a16:creationId xmlns:a16="http://schemas.microsoft.com/office/drawing/2014/main" id="{E77F022E-F324-5385-88EF-237EE0D1488E}"/>
                </a:ext>
              </a:extLst>
            </p:cNvPr>
            <p:cNvCxnSpPr/>
            <p:nvPr/>
          </p:nvCxnSpPr>
          <p:spPr>
            <a:xfrm>
              <a:off x="3587077" y="2392798"/>
              <a:ext cx="0" cy="39237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/>
              <a:tailEnd type="none"/>
            </a:ln>
            <a:effectLst/>
          </p:spPr>
        </p:cxnSp>
        <p:cxnSp>
          <p:nvCxnSpPr>
            <p:cNvPr id="45" name="Straight Connector 174">
              <a:extLst>
                <a:ext uri="{FF2B5EF4-FFF2-40B4-BE49-F238E27FC236}">
                  <a16:creationId xmlns:a16="http://schemas.microsoft.com/office/drawing/2014/main" id="{BB9513B2-6998-F216-82B3-66919E86D2C3}"/>
                </a:ext>
              </a:extLst>
            </p:cNvPr>
            <p:cNvCxnSpPr/>
            <p:nvPr/>
          </p:nvCxnSpPr>
          <p:spPr>
            <a:xfrm>
              <a:off x="3455882" y="4731642"/>
              <a:ext cx="0" cy="152230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46" name="Straight Connector 175">
              <a:extLst>
                <a:ext uri="{FF2B5EF4-FFF2-40B4-BE49-F238E27FC236}">
                  <a16:creationId xmlns:a16="http://schemas.microsoft.com/office/drawing/2014/main" id="{9E42E34E-152E-5CA6-067E-F6E03E71FA5A}"/>
                </a:ext>
              </a:extLst>
            </p:cNvPr>
            <p:cNvCxnSpPr/>
            <p:nvPr/>
          </p:nvCxnSpPr>
          <p:spPr>
            <a:xfrm>
              <a:off x="3520526" y="4731642"/>
              <a:ext cx="0" cy="253602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sp>
          <p:nvSpPr>
            <p:cNvPr id="47" name="Rounded Rectangle 177">
              <a:extLst>
                <a:ext uri="{FF2B5EF4-FFF2-40B4-BE49-F238E27FC236}">
                  <a16:creationId xmlns:a16="http://schemas.microsoft.com/office/drawing/2014/main" id="{729539EA-A845-F18E-CE7C-25F64607371E}"/>
                </a:ext>
              </a:extLst>
            </p:cNvPr>
            <p:cNvSpPr/>
            <p:nvPr/>
          </p:nvSpPr>
          <p:spPr>
            <a:xfrm>
              <a:off x="735184" y="4799739"/>
              <a:ext cx="1802694" cy="264638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9525" cap="flat" cmpd="sng" algn="ctr">
              <a:solidFill>
                <a:srgbClr val="5B9BD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스토리지 네트워크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(10Gb)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48" name="Straight Connector 178">
              <a:extLst>
                <a:ext uri="{FF2B5EF4-FFF2-40B4-BE49-F238E27FC236}">
                  <a16:creationId xmlns:a16="http://schemas.microsoft.com/office/drawing/2014/main" id="{BFD3C94E-8736-04B7-DB3B-35451A4E17B1}"/>
                </a:ext>
              </a:extLst>
            </p:cNvPr>
            <p:cNvCxnSpPr/>
            <p:nvPr/>
          </p:nvCxnSpPr>
          <p:spPr>
            <a:xfrm>
              <a:off x="5798946" y="2169362"/>
              <a:ext cx="244997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49" name="Straight Connector 179">
              <a:extLst>
                <a:ext uri="{FF2B5EF4-FFF2-40B4-BE49-F238E27FC236}">
                  <a16:creationId xmlns:a16="http://schemas.microsoft.com/office/drawing/2014/main" id="{CDF002F0-E844-93DF-A93E-E86DF6E42B89}"/>
                </a:ext>
              </a:extLst>
            </p:cNvPr>
            <p:cNvCxnSpPr/>
            <p:nvPr/>
          </p:nvCxnSpPr>
          <p:spPr>
            <a:xfrm>
              <a:off x="5798946" y="2283037"/>
              <a:ext cx="244997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grpSp>
          <p:nvGrpSpPr>
            <p:cNvPr id="50" name="Group 180">
              <a:extLst>
                <a:ext uri="{FF2B5EF4-FFF2-40B4-BE49-F238E27FC236}">
                  <a16:creationId xmlns:a16="http://schemas.microsoft.com/office/drawing/2014/main" id="{781449F7-F2E1-BBFF-CD07-27F24889C0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9298" y="4159291"/>
              <a:ext cx="1079513" cy="582544"/>
              <a:chOff x="695325" y="3541596"/>
              <a:chExt cx="717282" cy="387072"/>
            </a:xfrm>
          </p:grpSpPr>
          <p:pic>
            <p:nvPicPr>
              <p:cNvPr id="51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0447C9AA-3A57-4464-DF93-24A3D0DA7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Rectangle 182">
                <a:extLst>
                  <a:ext uri="{FF2B5EF4-FFF2-40B4-BE49-F238E27FC236}">
                    <a16:creationId xmlns:a16="http://schemas.microsoft.com/office/drawing/2014/main" id="{ED4B48BE-8C1E-8A41-6390-F87D07D19A24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#1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53" name="Straight Connector 183">
              <a:extLst>
                <a:ext uri="{FF2B5EF4-FFF2-40B4-BE49-F238E27FC236}">
                  <a16:creationId xmlns:a16="http://schemas.microsoft.com/office/drawing/2014/main" id="{4F196679-C5BC-E25C-5153-EAAF3418BB68}"/>
                </a:ext>
              </a:extLst>
            </p:cNvPr>
            <p:cNvCxnSpPr/>
            <p:nvPr/>
          </p:nvCxnSpPr>
          <p:spPr>
            <a:xfrm>
              <a:off x="6297045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4" name="Straight Connector 184">
              <a:extLst>
                <a:ext uri="{FF2B5EF4-FFF2-40B4-BE49-F238E27FC236}">
                  <a16:creationId xmlns:a16="http://schemas.microsoft.com/office/drawing/2014/main" id="{22E8EE28-F85C-7471-B4B1-C88D09512E92}"/>
                </a:ext>
              </a:extLst>
            </p:cNvPr>
            <p:cNvCxnSpPr/>
            <p:nvPr/>
          </p:nvCxnSpPr>
          <p:spPr>
            <a:xfrm>
              <a:off x="6361688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pic>
          <p:nvPicPr>
            <p:cNvPr id="56" name="Picture 2" descr="x86ìë² iconì ëí ì´ë¯¸ì§ ê²ìê²°ê³¼">
              <a:extLst>
                <a:ext uri="{FF2B5EF4-FFF2-40B4-BE49-F238E27FC236}">
                  <a16:creationId xmlns:a16="http://schemas.microsoft.com/office/drawing/2014/main" id="{2773C8CB-8112-789D-084E-53E2BE5F7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944" y="4159291"/>
              <a:ext cx="1079512" cy="30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8" name="Straight Connector 189">
              <a:extLst>
                <a:ext uri="{FF2B5EF4-FFF2-40B4-BE49-F238E27FC236}">
                  <a16:creationId xmlns:a16="http://schemas.microsoft.com/office/drawing/2014/main" id="{A98185CA-03AB-9FA8-6AA7-3902D5520F2A}"/>
                </a:ext>
              </a:extLst>
            </p:cNvPr>
            <p:cNvCxnSpPr/>
            <p:nvPr/>
          </p:nvCxnSpPr>
          <p:spPr>
            <a:xfrm>
              <a:off x="7666691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9" name="Straight Connector 190">
              <a:extLst>
                <a:ext uri="{FF2B5EF4-FFF2-40B4-BE49-F238E27FC236}">
                  <a16:creationId xmlns:a16="http://schemas.microsoft.com/office/drawing/2014/main" id="{D5899E9E-05EA-2720-71D5-EF9BC18D45D4}"/>
                </a:ext>
              </a:extLst>
            </p:cNvPr>
            <p:cNvCxnSpPr/>
            <p:nvPr/>
          </p:nvCxnSpPr>
          <p:spPr>
            <a:xfrm>
              <a:off x="7731334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60" name="Straight Connector 192">
              <a:extLst>
                <a:ext uri="{FF2B5EF4-FFF2-40B4-BE49-F238E27FC236}">
                  <a16:creationId xmlns:a16="http://schemas.microsoft.com/office/drawing/2014/main" id="{EEC30DE7-D76C-1B96-B6AA-0B6651A70C0F}"/>
                </a:ext>
              </a:extLst>
            </p:cNvPr>
            <p:cNvCxnSpPr>
              <a:stCxn id="51" idx="3"/>
              <a:endCxn id="56" idx="1"/>
            </p:cNvCxnSpPr>
            <p:nvPr/>
          </p:nvCxnSpPr>
          <p:spPr>
            <a:xfrm>
              <a:off x="6908809" y="4314020"/>
              <a:ext cx="290135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sp>
          <p:nvSpPr>
            <p:cNvPr id="61" name="직사각형 6">
              <a:extLst>
                <a:ext uri="{FF2B5EF4-FFF2-40B4-BE49-F238E27FC236}">
                  <a16:creationId xmlns:a16="http://schemas.microsoft.com/office/drawing/2014/main" id="{32A098C5-D6FA-2D96-C7AB-18611584C2E2}"/>
                </a:ext>
              </a:extLst>
            </p:cNvPr>
            <p:cNvSpPr/>
            <p:nvPr/>
          </p:nvSpPr>
          <p:spPr bwMode="ltGray">
            <a:xfrm>
              <a:off x="660998" y="3885896"/>
              <a:ext cx="340664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스토리지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2" name="직사각형 6">
              <a:extLst>
                <a:ext uri="{FF2B5EF4-FFF2-40B4-BE49-F238E27FC236}">
                  <a16:creationId xmlns:a16="http://schemas.microsoft.com/office/drawing/2014/main" id="{7D251F55-CD09-4815-53F2-6EB9C1CE4BB2}"/>
                </a:ext>
              </a:extLst>
            </p:cNvPr>
            <p:cNvSpPr/>
            <p:nvPr/>
          </p:nvSpPr>
          <p:spPr bwMode="ltGray">
            <a:xfrm>
              <a:off x="660997" y="2580459"/>
              <a:ext cx="3406650" cy="69242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3" name="Rectangle 195">
              <a:extLst>
                <a:ext uri="{FF2B5EF4-FFF2-40B4-BE49-F238E27FC236}">
                  <a16:creationId xmlns:a16="http://schemas.microsoft.com/office/drawing/2014/main" id="{FDEE1D9F-6B79-75E9-EA53-0836CC76E7DF}"/>
                </a:ext>
              </a:extLst>
            </p:cNvPr>
            <p:cNvSpPr/>
            <p:nvPr/>
          </p:nvSpPr>
          <p:spPr>
            <a:xfrm>
              <a:off x="660997" y="2649691"/>
              <a:ext cx="3406651" cy="264641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x</a:t>
              </a:r>
              <a:r>
                <a:rPr lang="ko-KR" altLang="en-US" sz="110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ko-KR" alt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업무서버</a:t>
              </a:r>
              <a:endParaRPr 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64" name="Group 196">
              <a:extLst>
                <a:ext uri="{FF2B5EF4-FFF2-40B4-BE49-F238E27FC236}">
                  <a16:creationId xmlns:a16="http://schemas.microsoft.com/office/drawing/2014/main" id="{5E46ADC9-CB7B-A12E-EADD-23C79E35AC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80533" y="2892673"/>
              <a:ext cx="2223032" cy="342847"/>
              <a:chOff x="2642065" y="2687155"/>
              <a:chExt cx="2024848" cy="384798"/>
            </a:xfrm>
          </p:grpSpPr>
          <p:sp>
            <p:nvSpPr>
              <p:cNvPr id="65" name="직사각형 6">
                <a:extLst>
                  <a:ext uri="{FF2B5EF4-FFF2-40B4-BE49-F238E27FC236}">
                    <a16:creationId xmlns:a16="http://schemas.microsoft.com/office/drawing/2014/main" id="{2B079FF0-FE5C-6D80-D263-9703C62479A3}"/>
                  </a:ext>
                </a:extLst>
              </p:cNvPr>
              <p:cNvSpPr/>
              <p:nvPr/>
            </p:nvSpPr>
            <p:spPr bwMode="ltGray">
              <a:xfrm>
                <a:off x="2642065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6" name="직사각형 6">
                <a:extLst>
                  <a:ext uri="{FF2B5EF4-FFF2-40B4-BE49-F238E27FC236}">
                    <a16:creationId xmlns:a16="http://schemas.microsoft.com/office/drawing/2014/main" id="{AB36ED3E-2FDD-B0ED-317A-9D3788825DF8}"/>
                  </a:ext>
                </a:extLst>
              </p:cNvPr>
              <p:cNvSpPr/>
              <p:nvPr/>
            </p:nvSpPr>
            <p:spPr bwMode="ltGray">
              <a:xfrm>
                <a:off x="3048928" y="268715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7" name="직사각형 6">
                <a:extLst>
                  <a:ext uri="{FF2B5EF4-FFF2-40B4-BE49-F238E27FC236}">
                    <a16:creationId xmlns:a16="http://schemas.microsoft.com/office/drawing/2014/main" id="{64740600-D7D7-F9CA-60BE-91D2DCE5680A}"/>
                  </a:ext>
                </a:extLst>
              </p:cNvPr>
              <p:cNvSpPr/>
              <p:nvPr/>
            </p:nvSpPr>
            <p:spPr bwMode="ltGray">
              <a:xfrm>
                <a:off x="3892447" y="268961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8" name="직사각형 6">
                <a:extLst>
                  <a:ext uri="{FF2B5EF4-FFF2-40B4-BE49-F238E27FC236}">
                    <a16:creationId xmlns:a16="http://schemas.microsoft.com/office/drawing/2014/main" id="{96D91380-9416-CA9A-96DE-2B2B3C0834DA}"/>
                  </a:ext>
                </a:extLst>
              </p:cNvPr>
              <p:cNvSpPr/>
              <p:nvPr/>
            </p:nvSpPr>
            <p:spPr bwMode="ltGray">
              <a:xfrm>
                <a:off x="4312177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9" name="Rectangle 201">
                <a:extLst>
                  <a:ext uri="{FF2B5EF4-FFF2-40B4-BE49-F238E27FC236}">
                    <a16:creationId xmlns:a16="http://schemas.microsoft.com/office/drawing/2014/main" id="{A07D4AFF-0598-FB70-DDB6-77DF39490504}"/>
                  </a:ext>
                </a:extLst>
              </p:cNvPr>
              <p:cNvSpPr/>
              <p:nvPr/>
            </p:nvSpPr>
            <p:spPr>
              <a:xfrm>
                <a:off x="3402382" y="2688374"/>
                <a:ext cx="490063" cy="297022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 .  .</a:t>
                </a:r>
                <a:endParaRPr 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70" name="직사각형 6">
              <a:extLst>
                <a:ext uri="{FF2B5EF4-FFF2-40B4-BE49-F238E27FC236}">
                  <a16:creationId xmlns:a16="http://schemas.microsoft.com/office/drawing/2014/main" id="{139110F1-28DF-9813-2BCA-E78B581C8762}"/>
                </a:ext>
              </a:extLst>
            </p:cNvPr>
            <p:cNvSpPr/>
            <p:nvPr/>
          </p:nvSpPr>
          <p:spPr bwMode="ltGray">
            <a:xfrm>
              <a:off x="3574921" y="2893758"/>
              <a:ext cx="389456" cy="340655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</a:t>
              </a:r>
            </a:p>
          </p:txBody>
        </p:sp>
        <p:sp>
          <p:nvSpPr>
            <p:cNvPr id="71" name="직사각형 6">
              <a:extLst>
                <a:ext uri="{FF2B5EF4-FFF2-40B4-BE49-F238E27FC236}">
                  <a16:creationId xmlns:a16="http://schemas.microsoft.com/office/drawing/2014/main" id="{1039F540-130C-D021-171C-C14B885A1736}"/>
                </a:ext>
              </a:extLst>
            </p:cNvPr>
            <p:cNvSpPr/>
            <p:nvPr/>
          </p:nvSpPr>
          <p:spPr bwMode="ltGray">
            <a:xfrm>
              <a:off x="5821613" y="2580459"/>
              <a:ext cx="2448399" cy="69242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2" name="Rectangle 206">
              <a:extLst>
                <a:ext uri="{FF2B5EF4-FFF2-40B4-BE49-F238E27FC236}">
                  <a16:creationId xmlns:a16="http://schemas.microsoft.com/office/drawing/2014/main" id="{BBB36992-BA90-7C4F-192B-62FF1D355D89}"/>
                </a:ext>
              </a:extLst>
            </p:cNvPr>
            <p:cNvSpPr/>
            <p:nvPr/>
          </p:nvSpPr>
          <p:spPr>
            <a:xfrm>
              <a:off x="5821614" y="2649691"/>
              <a:ext cx="2448399" cy="264641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x</a:t>
              </a:r>
              <a:r>
                <a:rPr lang="ko-KR" altLang="en-US" sz="110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ko-KR" alt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업무서버</a:t>
              </a:r>
              <a:endParaRPr 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73" name="Group 207">
              <a:extLst>
                <a:ext uri="{FF2B5EF4-FFF2-40B4-BE49-F238E27FC236}">
                  <a16:creationId xmlns:a16="http://schemas.microsoft.com/office/drawing/2014/main" id="{9612C3CF-999E-5A6B-0EB4-FE8CBA9A8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38226" y="2892673"/>
              <a:ext cx="2223022" cy="342847"/>
              <a:chOff x="2183980" y="2687155"/>
              <a:chExt cx="2024838" cy="384798"/>
            </a:xfrm>
          </p:grpSpPr>
          <p:sp>
            <p:nvSpPr>
              <p:cNvPr id="74" name="직사각형 6">
                <a:extLst>
                  <a:ext uri="{FF2B5EF4-FFF2-40B4-BE49-F238E27FC236}">
                    <a16:creationId xmlns:a16="http://schemas.microsoft.com/office/drawing/2014/main" id="{46185E85-4372-F293-D019-4AC6AAD0C0AB}"/>
                  </a:ext>
                </a:extLst>
              </p:cNvPr>
              <p:cNvSpPr/>
              <p:nvPr/>
            </p:nvSpPr>
            <p:spPr bwMode="ltGray">
              <a:xfrm>
                <a:off x="2183980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5" name="직사각형 6">
                <a:extLst>
                  <a:ext uri="{FF2B5EF4-FFF2-40B4-BE49-F238E27FC236}">
                    <a16:creationId xmlns:a16="http://schemas.microsoft.com/office/drawing/2014/main" id="{F0861741-CF37-0AE5-EF73-21B28800F150}"/>
                  </a:ext>
                </a:extLst>
              </p:cNvPr>
              <p:cNvSpPr/>
              <p:nvPr/>
            </p:nvSpPr>
            <p:spPr bwMode="ltGray">
              <a:xfrm>
                <a:off x="2590844" y="268715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6" name="직사각형 6">
                <a:extLst>
                  <a:ext uri="{FF2B5EF4-FFF2-40B4-BE49-F238E27FC236}">
                    <a16:creationId xmlns:a16="http://schemas.microsoft.com/office/drawing/2014/main" id="{6096FAF5-868C-0E77-01AB-EA6EC7EE99A0}"/>
                  </a:ext>
                </a:extLst>
              </p:cNvPr>
              <p:cNvSpPr/>
              <p:nvPr/>
            </p:nvSpPr>
            <p:spPr bwMode="ltGray">
              <a:xfrm>
                <a:off x="3434359" y="268961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7" name="직사각형 6">
                <a:extLst>
                  <a:ext uri="{FF2B5EF4-FFF2-40B4-BE49-F238E27FC236}">
                    <a16:creationId xmlns:a16="http://schemas.microsoft.com/office/drawing/2014/main" id="{10E48DB5-737D-91DD-F9E7-3C24E5AE5AB0}"/>
                  </a:ext>
                </a:extLst>
              </p:cNvPr>
              <p:cNvSpPr/>
              <p:nvPr/>
            </p:nvSpPr>
            <p:spPr bwMode="ltGray">
              <a:xfrm>
                <a:off x="3854082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8" name="Rectangle 212">
                <a:extLst>
                  <a:ext uri="{FF2B5EF4-FFF2-40B4-BE49-F238E27FC236}">
                    <a16:creationId xmlns:a16="http://schemas.microsoft.com/office/drawing/2014/main" id="{8471DB78-85B3-F6DE-FB91-EDE625E61699}"/>
                  </a:ext>
                </a:extLst>
              </p:cNvPr>
              <p:cNvSpPr/>
              <p:nvPr/>
            </p:nvSpPr>
            <p:spPr>
              <a:xfrm>
                <a:off x="2944296" y="2688374"/>
                <a:ext cx="490063" cy="297022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 .  .</a:t>
                </a:r>
                <a:endParaRPr 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79" name="Rounded Rectangle 213">
              <a:extLst>
                <a:ext uri="{FF2B5EF4-FFF2-40B4-BE49-F238E27FC236}">
                  <a16:creationId xmlns:a16="http://schemas.microsoft.com/office/drawing/2014/main" id="{EEFCE235-A758-29EA-5F33-13D0FAC610F5}"/>
                </a:ext>
              </a:extLst>
            </p:cNvPr>
            <p:cNvSpPr/>
            <p:nvPr/>
          </p:nvSpPr>
          <p:spPr>
            <a:xfrm>
              <a:off x="1038904" y="2495871"/>
              <a:ext cx="2686231" cy="170520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9525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vMotion(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온라인 이동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   HA(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이중화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0" name="Rounded Rectangle 214">
              <a:extLst>
                <a:ext uri="{FF2B5EF4-FFF2-40B4-BE49-F238E27FC236}">
                  <a16:creationId xmlns:a16="http://schemas.microsoft.com/office/drawing/2014/main" id="{4D4E1C00-D5A5-18D4-91BC-919AB60BD244}"/>
                </a:ext>
              </a:extLst>
            </p:cNvPr>
            <p:cNvSpPr/>
            <p:nvPr/>
          </p:nvSpPr>
          <p:spPr>
            <a:xfrm>
              <a:off x="6088086" y="2500355"/>
              <a:ext cx="1927860" cy="170520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9525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vMotion    HA(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이중화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1" name="직사각형 6">
              <a:extLst>
                <a:ext uri="{FF2B5EF4-FFF2-40B4-BE49-F238E27FC236}">
                  <a16:creationId xmlns:a16="http://schemas.microsoft.com/office/drawing/2014/main" id="{1ABD5D9D-04D3-679D-2FE1-AE77D3CC4BF5}"/>
                </a:ext>
              </a:extLst>
            </p:cNvPr>
            <p:cNvSpPr/>
            <p:nvPr/>
          </p:nvSpPr>
          <p:spPr bwMode="ltGray">
            <a:xfrm>
              <a:off x="660997" y="3607703"/>
              <a:ext cx="340664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</a:t>
              </a: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정의 컴퓨팅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2" name="직사각형 6">
              <a:extLst>
                <a:ext uri="{FF2B5EF4-FFF2-40B4-BE49-F238E27FC236}">
                  <a16:creationId xmlns:a16="http://schemas.microsoft.com/office/drawing/2014/main" id="{C2B4E870-B7D0-B0C3-98D3-C4129F5F4A6C}"/>
                </a:ext>
              </a:extLst>
            </p:cNvPr>
            <p:cNvSpPr/>
            <p:nvPr/>
          </p:nvSpPr>
          <p:spPr bwMode="ltGray">
            <a:xfrm>
              <a:off x="660997" y="3330083"/>
              <a:ext cx="3406649" cy="236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데이터 보호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83" name="Elbow Connector 222">
              <a:extLst>
                <a:ext uri="{FF2B5EF4-FFF2-40B4-BE49-F238E27FC236}">
                  <a16:creationId xmlns:a16="http://schemas.microsoft.com/office/drawing/2014/main" id="{2D7460C1-C0DA-AFA4-58BC-A5C7774F63B1}"/>
                </a:ext>
              </a:extLst>
            </p:cNvPr>
            <p:cNvCxnSpPr>
              <a:stCxn id="92" idx="2"/>
              <a:endCxn id="88" idx="1"/>
            </p:cNvCxnSpPr>
            <p:nvPr/>
          </p:nvCxnSpPr>
          <p:spPr>
            <a:xfrm rot="16200000" flipH="1">
              <a:off x="1264368" y="2954089"/>
              <a:ext cx="1049024" cy="1622664"/>
            </a:xfrm>
            <a:prstGeom prst="bentConnector2">
              <a:avLst/>
            </a:prstGeom>
            <a:noFill/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</p:cxnSp>
        <p:grpSp>
          <p:nvGrpSpPr>
            <p:cNvPr id="84" name="Group 223">
              <a:extLst>
                <a:ext uri="{FF2B5EF4-FFF2-40B4-BE49-F238E27FC236}">
                  <a16:creationId xmlns:a16="http://schemas.microsoft.com/office/drawing/2014/main" id="{D9F3C040-5F35-17FC-41A2-083B7AB29422}"/>
                </a:ext>
              </a:extLst>
            </p:cNvPr>
            <p:cNvGrpSpPr/>
            <p:nvPr/>
          </p:nvGrpSpPr>
          <p:grpSpPr>
            <a:xfrm>
              <a:off x="2793173" y="4463892"/>
              <a:ext cx="951186" cy="654561"/>
              <a:chOff x="3492031" y="4519022"/>
              <a:chExt cx="951186" cy="287876"/>
            </a:xfrm>
          </p:grpSpPr>
          <p:cxnSp>
            <p:nvCxnSpPr>
              <p:cNvPr id="85" name="Straight Connector 384">
                <a:extLst>
                  <a:ext uri="{FF2B5EF4-FFF2-40B4-BE49-F238E27FC236}">
                    <a16:creationId xmlns:a16="http://schemas.microsoft.com/office/drawing/2014/main" id="{DB83C342-1739-BA9D-87EC-4A35C8942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92031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384">
                <a:extLst>
                  <a:ext uri="{FF2B5EF4-FFF2-40B4-BE49-F238E27FC236}">
                    <a16:creationId xmlns:a16="http://schemas.microsoft.com/office/drawing/2014/main" id="{47C05789-B1F3-4193-CF84-81D6382413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7624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Straight Connector 384">
                <a:extLst>
                  <a:ext uri="{FF2B5EF4-FFF2-40B4-BE49-F238E27FC236}">
                    <a16:creationId xmlns:a16="http://schemas.microsoft.com/office/drawing/2014/main" id="{5B587A09-DBD3-BE03-3A05-C711A75A09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43217" y="4525047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8" name="AutoShape 118">
              <a:extLst>
                <a:ext uri="{FF2B5EF4-FFF2-40B4-BE49-F238E27FC236}">
                  <a16:creationId xmlns:a16="http://schemas.microsoft.com/office/drawing/2014/main" id="{2FD35A82-79E5-023D-B84D-6312C88CE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212" y="4115974"/>
              <a:ext cx="1339415" cy="347918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38100" algn="ctr">
              <a:solidFill>
                <a:srgbClr val="FF505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91424" tIns="45712" rIns="91424" bIns="45712" anchor="ctr"/>
            <a:lstStyle/>
            <a:p>
              <a:pPr marL="0" marR="0" lvl="0" indent="0" algn="ctr" defTabSz="8396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로컬 백업</a:t>
              </a:r>
            </a:p>
          </p:txBody>
        </p:sp>
        <p:sp>
          <p:nvSpPr>
            <p:cNvPr id="89" name="Rectangle 228">
              <a:extLst>
                <a:ext uri="{FF2B5EF4-FFF2-40B4-BE49-F238E27FC236}">
                  <a16:creationId xmlns:a16="http://schemas.microsoft.com/office/drawing/2014/main" id="{C8D36103-D894-321D-0CAD-43F673CCE765}"/>
                </a:ext>
              </a:extLst>
            </p:cNvPr>
            <p:cNvSpPr/>
            <p:nvPr/>
          </p:nvSpPr>
          <p:spPr>
            <a:xfrm>
              <a:off x="2597905" y="511845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#1</a:t>
              </a:r>
            </a:p>
          </p:txBody>
        </p:sp>
        <p:sp>
          <p:nvSpPr>
            <p:cNvPr id="90" name="Rectangle 229">
              <a:extLst>
                <a:ext uri="{FF2B5EF4-FFF2-40B4-BE49-F238E27FC236}">
                  <a16:creationId xmlns:a16="http://schemas.microsoft.com/office/drawing/2014/main" id="{76B6A044-E472-0AE9-C66A-DB9319FC1F69}"/>
                </a:ext>
              </a:extLst>
            </p:cNvPr>
            <p:cNvSpPr/>
            <p:nvPr/>
          </p:nvSpPr>
          <p:spPr>
            <a:xfrm>
              <a:off x="3073498" y="511845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#2</a:t>
              </a:r>
            </a:p>
          </p:txBody>
        </p:sp>
        <p:sp>
          <p:nvSpPr>
            <p:cNvPr id="91" name="Rectangle 230">
              <a:extLst>
                <a:ext uri="{FF2B5EF4-FFF2-40B4-BE49-F238E27FC236}">
                  <a16:creationId xmlns:a16="http://schemas.microsoft.com/office/drawing/2014/main" id="{64C44B57-6BF8-CB75-5828-62BF79543D91}"/>
                </a:ext>
              </a:extLst>
            </p:cNvPr>
            <p:cNvSpPr/>
            <p:nvPr/>
          </p:nvSpPr>
          <p:spPr>
            <a:xfrm>
              <a:off x="3549091" y="5124479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#3</a:t>
              </a:r>
            </a:p>
          </p:txBody>
        </p:sp>
        <p:sp>
          <p:nvSpPr>
            <p:cNvPr id="92" name="직사각형 6">
              <a:extLst>
                <a:ext uri="{FF2B5EF4-FFF2-40B4-BE49-F238E27FC236}">
                  <a16:creationId xmlns:a16="http://schemas.microsoft.com/office/drawing/2014/main" id="{F2F2C09D-0B1E-83B0-2FA9-2ABA26DA86B4}"/>
                </a:ext>
              </a:extLst>
            </p:cNvPr>
            <p:cNvSpPr/>
            <p:nvPr/>
          </p:nvSpPr>
          <p:spPr bwMode="ltGray">
            <a:xfrm>
              <a:off x="742179" y="2728526"/>
              <a:ext cx="470738" cy="51238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lIns="72000" tIns="0" rIns="72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</a:t>
              </a:r>
              <a:endParaRPr lang="en-US" altLang="ko-KR" sz="10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3" name="직사각형 6">
              <a:extLst>
                <a:ext uri="{FF2B5EF4-FFF2-40B4-BE49-F238E27FC236}">
                  <a16:creationId xmlns:a16="http://schemas.microsoft.com/office/drawing/2014/main" id="{1C630E25-A544-3541-2544-B22CB3E1A2E7}"/>
                </a:ext>
              </a:extLst>
            </p:cNvPr>
            <p:cNvSpPr/>
            <p:nvPr/>
          </p:nvSpPr>
          <p:spPr bwMode="ltGray">
            <a:xfrm>
              <a:off x="5821614" y="3886232"/>
              <a:ext cx="244839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스토리지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4" name="직사각형 6">
              <a:extLst>
                <a:ext uri="{FF2B5EF4-FFF2-40B4-BE49-F238E27FC236}">
                  <a16:creationId xmlns:a16="http://schemas.microsoft.com/office/drawing/2014/main" id="{2F042B92-7988-F73F-2C7E-F14C61BA4D1B}"/>
                </a:ext>
              </a:extLst>
            </p:cNvPr>
            <p:cNvSpPr/>
            <p:nvPr/>
          </p:nvSpPr>
          <p:spPr bwMode="ltGray">
            <a:xfrm>
              <a:off x="5821613" y="3608039"/>
              <a:ext cx="244839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</a:t>
              </a: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정의 컴퓨팅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5" name="직사각형 6">
              <a:extLst>
                <a:ext uri="{FF2B5EF4-FFF2-40B4-BE49-F238E27FC236}">
                  <a16:creationId xmlns:a16="http://schemas.microsoft.com/office/drawing/2014/main" id="{2CD956F3-A735-5605-2D2E-D533D7DAF3D7}"/>
                </a:ext>
              </a:extLst>
            </p:cNvPr>
            <p:cNvSpPr/>
            <p:nvPr/>
          </p:nvSpPr>
          <p:spPr bwMode="ltGray">
            <a:xfrm>
              <a:off x="5821613" y="3330419"/>
              <a:ext cx="2448399" cy="236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데이터 보호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96" name="Group 236">
              <a:extLst>
                <a:ext uri="{FF2B5EF4-FFF2-40B4-BE49-F238E27FC236}">
                  <a16:creationId xmlns:a16="http://schemas.microsoft.com/office/drawing/2014/main" id="{C526276E-0E01-B5D1-984F-535F14B028CE}"/>
                </a:ext>
              </a:extLst>
            </p:cNvPr>
            <p:cNvGrpSpPr/>
            <p:nvPr/>
          </p:nvGrpSpPr>
          <p:grpSpPr>
            <a:xfrm>
              <a:off x="7043477" y="4470552"/>
              <a:ext cx="951186" cy="654561"/>
              <a:chOff x="3492031" y="4519022"/>
              <a:chExt cx="951186" cy="287876"/>
            </a:xfrm>
          </p:grpSpPr>
          <p:cxnSp>
            <p:nvCxnSpPr>
              <p:cNvPr id="97" name="Straight Connector 384">
                <a:extLst>
                  <a:ext uri="{FF2B5EF4-FFF2-40B4-BE49-F238E27FC236}">
                    <a16:creationId xmlns:a16="http://schemas.microsoft.com/office/drawing/2014/main" id="{1E3A70EE-5E2D-B0F1-1F61-A785BF047B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92031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Straight Connector 384">
                <a:extLst>
                  <a:ext uri="{FF2B5EF4-FFF2-40B4-BE49-F238E27FC236}">
                    <a16:creationId xmlns:a16="http://schemas.microsoft.com/office/drawing/2014/main" id="{57163566-143D-1953-D0C3-5C4E447DF6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7624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Straight Connector 384">
                <a:extLst>
                  <a:ext uri="{FF2B5EF4-FFF2-40B4-BE49-F238E27FC236}">
                    <a16:creationId xmlns:a16="http://schemas.microsoft.com/office/drawing/2014/main" id="{58044E41-8F33-4727-0562-F6E878589F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43217" y="4525047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6028CF89-3DC5-C235-E029-5DAABBFB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516" y="4122634"/>
              <a:ext cx="1339415" cy="347918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38100" algn="ctr">
              <a:solidFill>
                <a:srgbClr val="FF505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91424" tIns="45712" rIns="91424" bIns="45712" anchor="ctr"/>
            <a:lstStyle/>
            <a:p>
              <a:pPr marL="0" marR="0" lvl="0" indent="0" algn="ctr" defTabSz="8396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원격지 백업</a:t>
              </a:r>
            </a:p>
          </p:txBody>
        </p:sp>
        <p:sp>
          <p:nvSpPr>
            <p:cNvPr id="101" name="Rectangle 241">
              <a:extLst>
                <a:ext uri="{FF2B5EF4-FFF2-40B4-BE49-F238E27FC236}">
                  <a16:creationId xmlns:a16="http://schemas.microsoft.com/office/drawing/2014/main" id="{AB3EF970-5B16-1902-6B03-DF86FA33317F}"/>
                </a:ext>
              </a:extLst>
            </p:cNvPr>
            <p:cNvSpPr/>
            <p:nvPr/>
          </p:nvSpPr>
          <p:spPr>
            <a:xfrm>
              <a:off x="6848209" y="512511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#1</a:t>
              </a:r>
            </a:p>
          </p:txBody>
        </p:sp>
        <p:sp>
          <p:nvSpPr>
            <p:cNvPr id="102" name="Rectangle 242">
              <a:extLst>
                <a:ext uri="{FF2B5EF4-FFF2-40B4-BE49-F238E27FC236}">
                  <a16:creationId xmlns:a16="http://schemas.microsoft.com/office/drawing/2014/main" id="{BD81C41D-F7EB-3ECC-F6C9-38FCBB777064}"/>
                </a:ext>
              </a:extLst>
            </p:cNvPr>
            <p:cNvSpPr/>
            <p:nvPr/>
          </p:nvSpPr>
          <p:spPr>
            <a:xfrm>
              <a:off x="7323802" y="512511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#2</a:t>
              </a:r>
            </a:p>
          </p:txBody>
        </p:sp>
        <p:sp>
          <p:nvSpPr>
            <p:cNvPr id="103" name="Rectangle 243">
              <a:extLst>
                <a:ext uri="{FF2B5EF4-FFF2-40B4-BE49-F238E27FC236}">
                  <a16:creationId xmlns:a16="http://schemas.microsoft.com/office/drawing/2014/main" id="{BA4D6A2D-E1CA-3EF9-3BBA-5F54794CDBE5}"/>
                </a:ext>
              </a:extLst>
            </p:cNvPr>
            <p:cNvSpPr/>
            <p:nvPr/>
          </p:nvSpPr>
          <p:spPr>
            <a:xfrm>
              <a:off x="7799395" y="5131139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#3</a:t>
              </a:r>
            </a:p>
          </p:txBody>
        </p:sp>
        <p:cxnSp>
          <p:nvCxnSpPr>
            <p:cNvPr id="104" name="Straight Connector 384">
              <a:extLst>
                <a:ext uri="{FF2B5EF4-FFF2-40B4-BE49-F238E27FC236}">
                  <a16:creationId xmlns:a16="http://schemas.microsoft.com/office/drawing/2014/main" id="{60C202BA-A432-436D-049F-2C88CFDC6523}"/>
                </a:ext>
              </a:extLst>
            </p:cNvPr>
            <p:cNvCxnSpPr>
              <a:cxnSpLocks noChangeShapeType="1"/>
              <a:stCxn id="88" idx="3"/>
              <a:endCxn id="100" idx="1"/>
            </p:cNvCxnSpPr>
            <p:nvPr/>
          </p:nvCxnSpPr>
          <p:spPr bwMode="auto">
            <a:xfrm>
              <a:off x="3939627" y="4289933"/>
              <a:ext cx="2910889" cy="6660"/>
            </a:xfrm>
            <a:prstGeom prst="line">
              <a:avLst/>
            </a:prstGeom>
            <a:noFill/>
            <a:ln w="38100" algn="ctr">
              <a:solidFill>
                <a:srgbClr val="FF5050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DEDFD17C-B5E3-0364-B309-BCD9C115D607}"/>
                </a:ext>
              </a:extLst>
            </p:cNvPr>
            <p:cNvGrpSpPr/>
            <p:nvPr/>
          </p:nvGrpSpPr>
          <p:grpSpPr>
            <a:xfrm>
              <a:off x="4184203" y="4748281"/>
              <a:ext cx="2638452" cy="1818839"/>
              <a:chOff x="4290138" y="4679306"/>
              <a:chExt cx="3667279" cy="1558722"/>
            </a:xfrm>
          </p:grpSpPr>
          <p:sp>
            <p:nvSpPr>
              <p:cNvPr id="106" name="Rectangle 48">
                <a:extLst>
                  <a:ext uri="{FF2B5EF4-FFF2-40B4-BE49-F238E27FC236}">
                    <a16:creationId xmlns:a16="http://schemas.microsoft.com/office/drawing/2014/main" id="{3F696453-010E-B4A3-EA56-93C5F266F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949" y="4679306"/>
                <a:ext cx="3520535" cy="1558722"/>
              </a:xfrm>
              <a:prstGeom prst="rect">
                <a:avLst/>
              </a:prstGeom>
              <a:solidFill>
                <a:sysClr val="window" lastClr="FFFFFF"/>
              </a:solidFill>
              <a:ln w="15875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endParaRPr kumimoji="1" lang="ko-KR" altLang="en-US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107" name="Group 246">
                <a:extLst>
                  <a:ext uri="{FF2B5EF4-FFF2-40B4-BE49-F238E27FC236}">
                    <a16:creationId xmlns:a16="http://schemas.microsoft.com/office/drawing/2014/main" id="{F3DDB70D-7EB8-E73D-06F3-590E6B76CE30}"/>
                  </a:ext>
                </a:extLst>
              </p:cNvPr>
              <p:cNvGrpSpPr/>
              <p:nvPr/>
            </p:nvGrpSpPr>
            <p:grpSpPr>
              <a:xfrm>
                <a:off x="4290138" y="4715902"/>
                <a:ext cx="3667279" cy="1023562"/>
                <a:chOff x="5217649" y="1726394"/>
                <a:chExt cx="3667279" cy="1023562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6AFD7C9-A6B6-D183-0E61-27A87F397565}"/>
                    </a:ext>
                  </a:extLst>
                </p:cNvPr>
                <p:cNvSpPr txBox="1"/>
                <p:nvPr/>
              </p:nvSpPr>
              <p:spPr>
                <a:xfrm>
                  <a:off x="5217649" y="1726394"/>
                  <a:ext cx="3667279" cy="271258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6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정책 설정 및 적용</a:t>
                  </a:r>
                  <a:endParaRPr kumimoji="0" lang="en-US" altLang="ko-KR" sz="1600" b="1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32E6AC5-2E45-9E06-A38D-314C82C14AF7}"/>
                    </a:ext>
                  </a:extLst>
                </p:cNvPr>
                <p:cNvSpPr txBox="1"/>
                <p:nvPr/>
              </p:nvSpPr>
              <p:spPr>
                <a:xfrm>
                  <a:off x="5399829" y="2011957"/>
                  <a:ext cx="3411167" cy="73799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t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도구</a:t>
                  </a:r>
                  <a:br>
                    <a:rPr kumimoji="0" lang="en-US" altLang="ko-KR" sz="11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VMWare vSphere Web Client</a:t>
                  </a:r>
                  <a:b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별도 백업서버 및 백업 클라이언트 구성 無</a:t>
                  </a: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정책 설정 및 </a:t>
                  </a:r>
                  <a:r>
                    <a:rPr kumimoji="0" lang="en-US" altLang="ko-KR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 </a:t>
                  </a:r>
                  <a:r>
                    <a:rPr kumimoji="0" lang="ko-KR" altLang="en-US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정책 적용</a:t>
                  </a:r>
                  <a:b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주기 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: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분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,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시간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,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,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월 등</a:t>
                  </a:r>
                  <a:b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저장소 위치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로컬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원격지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110" name="Group 18">
              <a:extLst>
                <a:ext uri="{FF2B5EF4-FFF2-40B4-BE49-F238E27FC236}">
                  <a16:creationId xmlns:a16="http://schemas.microsoft.com/office/drawing/2014/main" id="{799D80A7-FD42-1220-E7BE-D202ACA8A7D0}"/>
                </a:ext>
              </a:extLst>
            </p:cNvPr>
            <p:cNvGrpSpPr/>
            <p:nvPr/>
          </p:nvGrpSpPr>
          <p:grpSpPr>
            <a:xfrm>
              <a:off x="507965" y="5706910"/>
              <a:ext cx="3636129" cy="836977"/>
              <a:chOff x="608102" y="5888363"/>
              <a:chExt cx="3928204" cy="1248332"/>
            </a:xfrm>
          </p:grpSpPr>
          <p:sp>
            <p:nvSpPr>
              <p:cNvPr id="111" name="Rectangle 48">
                <a:extLst>
                  <a:ext uri="{FF2B5EF4-FFF2-40B4-BE49-F238E27FC236}">
                    <a16:creationId xmlns:a16="http://schemas.microsoft.com/office/drawing/2014/main" id="{32CBC28A-6550-0B8B-4C2B-3917FD243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102" y="5888363"/>
                <a:ext cx="3928204" cy="593594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5875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별도 백업 및 복구를 위한 </a:t>
                </a:r>
                <a:r>
                  <a: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IT </a:t>
                </a: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예산투자 불필요</a:t>
                </a: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2" name="Rectangle 48">
                <a:extLst>
                  <a:ext uri="{FF2B5EF4-FFF2-40B4-BE49-F238E27FC236}">
                    <a16:creationId xmlns:a16="http://schemas.microsoft.com/office/drawing/2014/main" id="{685CDA09-E43F-877A-7192-AB62058C1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102" y="6543101"/>
                <a:ext cx="3928204" cy="593594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5875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랜섬웨어 감염시 신속한 업무서버 복구</a:t>
                </a: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(1TB VM=1</a:t>
                </a: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</a:t>
                </a:r>
                <a:r>
                  <a: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  <a:endParaRPr kumimoji="1" lang="ko-KR" altLang="en-US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13" name="Group 39">
              <a:extLst>
                <a:ext uri="{FF2B5EF4-FFF2-40B4-BE49-F238E27FC236}">
                  <a16:creationId xmlns:a16="http://schemas.microsoft.com/office/drawing/2014/main" id="{67F10192-9018-491C-A13F-043CE81BAB20}"/>
                </a:ext>
              </a:extLst>
            </p:cNvPr>
            <p:cNvGrpSpPr/>
            <p:nvPr/>
          </p:nvGrpSpPr>
          <p:grpSpPr>
            <a:xfrm>
              <a:off x="8749017" y="1673474"/>
              <a:ext cx="2844041" cy="2731788"/>
              <a:chOff x="8714654" y="1763631"/>
              <a:chExt cx="2844041" cy="2731788"/>
            </a:xfrm>
          </p:grpSpPr>
          <p:sp>
            <p:nvSpPr>
              <p:cNvPr id="114" name="Rectangle 85">
                <a:extLst>
                  <a:ext uri="{FF2B5EF4-FFF2-40B4-BE49-F238E27FC236}">
                    <a16:creationId xmlns:a16="http://schemas.microsoft.com/office/drawing/2014/main" id="{7D4335AA-A869-FC70-F87C-75EDC54E0F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714654" y="1763631"/>
                <a:ext cx="2828803" cy="2731788"/>
              </a:xfrm>
              <a:prstGeom prst="rect">
                <a:avLst/>
              </a:prstGeom>
              <a:solidFill>
                <a:sysClr val="window" lastClr="FFFFFF"/>
              </a:solidFill>
              <a:ln w="34925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lIns="91427" tIns="45713" rIns="91427" bIns="45713" anchor="ctr"/>
              <a:lstStyle>
                <a:lvl1pPr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975A3F-1A89-2622-6312-094EC1B96FE8}"/>
                  </a:ext>
                </a:extLst>
              </p:cNvPr>
              <p:cNvSpPr txBox="1"/>
              <p:nvPr/>
            </p:nvSpPr>
            <p:spPr>
              <a:xfrm>
                <a:off x="8822597" y="2597045"/>
                <a:ext cx="2641412" cy="1743516"/>
              </a:xfrm>
              <a:prstGeom prst="rect">
                <a:avLst/>
              </a:prstGeom>
              <a:noFill/>
            </p:spPr>
            <p:txBody>
              <a:bodyPr wrap="square" lIns="0" tIns="0" rIns="36000" bIns="0" rtlCol="0">
                <a:spAutoFit/>
              </a:bodyPr>
              <a:lstStyle/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이원화된 데이터 </a:t>
                </a:r>
                <a:r>
                  <a:rPr lang="ko-KR" altLang="en-US" sz="1000" kern="0" dirty="0" err="1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백업인프라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구축</a:t>
                </a: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lvl="0">
                  <a:defRPr/>
                </a:pPr>
                <a:endParaRPr lang="ko-KR" altLang="en-US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클라우드 서비스 플랫폼 환경에서는 업무서버가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단위로 구성되기 때문에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 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단위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 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백업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· 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복구인프라 필요</a:t>
                </a:r>
              </a:p>
            </p:txBody>
          </p:sp>
          <p:sp>
            <p:nvSpPr>
              <p:cNvPr id="116" name="AutoShape 239">
                <a:extLst>
                  <a:ext uri="{FF2B5EF4-FFF2-40B4-BE49-F238E27FC236}">
                    <a16:creationId xmlns:a16="http://schemas.microsoft.com/office/drawing/2014/main" id="{954BAD4F-5B3D-7712-5646-3931CD0E1E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735993" y="2192042"/>
                <a:ext cx="2822702" cy="36605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1pPr>
                <a:lvl2pPr marL="742950" indent="-28575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2pPr>
                <a:lvl3pPr marL="1143000" indent="-22860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3pPr>
                <a:lvl4pPr marL="1600200" indent="-22860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4pPr>
                <a:lvl5pPr marL="2057400" indent="-22860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전통적인 백업인프라 한계</a:t>
                </a:r>
                <a:endPara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117" name="Group 1187">
                <a:extLst>
                  <a:ext uri="{FF2B5EF4-FFF2-40B4-BE49-F238E27FC236}">
                    <a16:creationId xmlns:a16="http://schemas.microsoft.com/office/drawing/2014/main" id="{1C89C3CF-B458-D9B5-588B-D1C52B31A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19439" y="1898044"/>
                <a:ext cx="1571628" cy="187324"/>
                <a:chOff x="7346" y="2093"/>
                <a:chExt cx="990" cy="118"/>
              </a:xfrm>
            </p:grpSpPr>
            <p:sp>
              <p:nvSpPr>
                <p:cNvPr id="118" name="AutoShape 69">
                  <a:extLst>
                    <a:ext uri="{FF2B5EF4-FFF2-40B4-BE49-F238E27FC236}">
                      <a16:creationId xmlns:a16="http://schemas.microsoft.com/office/drawing/2014/main" id="{274DE5F8-B8D1-61D8-2001-FC885673C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560" y="2093"/>
                  <a:ext cx="562" cy="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1pPr>
                  <a:lvl2pPr marL="742950" indent="-28575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2pPr>
                  <a:lvl3pPr marL="1143000" indent="-22860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3pPr>
                  <a:lvl4pPr marL="1600200" indent="-22860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4pPr>
                  <a:lvl5pPr marL="2057400" indent="-22860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이</a:t>
                  </a: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슈</a:t>
                  </a: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사</a:t>
                  </a: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항</a:t>
                  </a:r>
                </a:p>
              </p:txBody>
            </p:sp>
            <p:grpSp>
              <p:nvGrpSpPr>
                <p:cNvPr id="119" name="Group 1181">
                  <a:extLst>
                    <a:ext uri="{FF2B5EF4-FFF2-40B4-BE49-F238E27FC236}">
                      <a16:creationId xmlns:a16="http://schemas.microsoft.com/office/drawing/2014/main" id="{45E1748C-6709-5F0E-B900-7CFB9E7121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46" y="2129"/>
                  <a:ext cx="100" cy="58"/>
                  <a:chOff x="3041" y="2654"/>
                  <a:chExt cx="147" cy="86"/>
                </a:xfrm>
              </p:grpSpPr>
              <p:sp>
                <p:nvSpPr>
                  <p:cNvPr id="123" name="Oval 155">
                    <a:extLst>
                      <a:ext uri="{FF2B5EF4-FFF2-40B4-BE49-F238E27FC236}">
                        <a16:creationId xmlns:a16="http://schemas.microsoft.com/office/drawing/2014/main" id="{EE20325F-56A6-F293-60F3-2FF972353A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041" y="2654"/>
                    <a:ext cx="84" cy="86"/>
                  </a:xfrm>
                  <a:prstGeom prst="ellipse">
                    <a:avLst/>
                  </a:prstGeom>
                  <a:solidFill>
                    <a:srgbClr val="498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sp>
                <p:nvSpPr>
                  <p:cNvPr id="124" name="Oval 155">
                    <a:extLst>
                      <a:ext uri="{FF2B5EF4-FFF2-40B4-BE49-F238E27FC236}">
                        <a16:creationId xmlns:a16="http://schemas.microsoft.com/office/drawing/2014/main" id="{FD88DD7B-53FF-9760-01BF-62955DB8FF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104" y="2654"/>
                    <a:ext cx="84" cy="86"/>
                  </a:xfrm>
                  <a:prstGeom prst="ellipse">
                    <a:avLst/>
                  </a:prstGeom>
                  <a:solidFill>
                    <a:srgbClr val="2457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20" name="Group 1184">
                  <a:extLst>
                    <a:ext uri="{FF2B5EF4-FFF2-40B4-BE49-F238E27FC236}">
                      <a16:creationId xmlns:a16="http://schemas.microsoft.com/office/drawing/2014/main" id="{B7B9E183-FD5F-1A6E-94A0-29248738DF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36" y="2129"/>
                  <a:ext cx="100" cy="58"/>
                  <a:chOff x="3111" y="2654"/>
                  <a:chExt cx="147" cy="86"/>
                </a:xfrm>
              </p:grpSpPr>
              <p:sp>
                <p:nvSpPr>
                  <p:cNvPr id="121" name="Oval 155">
                    <a:extLst>
                      <a:ext uri="{FF2B5EF4-FFF2-40B4-BE49-F238E27FC236}">
                        <a16:creationId xmlns:a16="http://schemas.microsoft.com/office/drawing/2014/main" id="{4EDA0FC9-6005-F4CB-0BEA-9073A7BBC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111" y="2654"/>
                    <a:ext cx="84" cy="86"/>
                  </a:xfrm>
                  <a:prstGeom prst="ellipse">
                    <a:avLst/>
                  </a:prstGeom>
                  <a:solidFill>
                    <a:srgbClr val="498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sp>
                <p:nvSpPr>
                  <p:cNvPr id="122" name="Oval 155">
                    <a:extLst>
                      <a:ext uri="{FF2B5EF4-FFF2-40B4-BE49-F238E27FC236}">
                        <a16:creationId xmlns:a16="http://schemas.microsoft.com/office/drawing/2014/main" id="{35DB143B-381A-3196-11C9-D2123163A7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174" y="2654"/>
                    <a:ext cx="84" cy="86"/>
                  </a:xfrm>
                  <a:prstGeom prst="ellipse">
                    <a:avLst/>
                  </a:prstGeom>
                  <a:solidFill>
                    <a:srgbClr val="2457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</p:grpSp>
        </p:grpSp>
        <p:grpSp>
          <p:nvGrpSpPr>
            <p:cNvPr id="125" name="Group 65">
              <a:extLst>
                <a:ext uri="{FF2B5EF4-FFF2-40B4-BE49-F238E27FC236}">
                  <a16:creationId xmlns:a16="http://schemas.microsoft.com/office/drawing/2014/main" id="{B27BCD9A-3352-B581-F260-45AD0AAC25D3}"/>
                </a:ext>
              </a:extLst>
            </p:cNvPr>
            <p:cNvGrpSpPr/>
            <p:nvPr/>
          </p:nvGrpSpPr>
          <p:grpSpPr>
            <a:xfrm>
              <a:off x="8958835" y="2738144"/>
              <a:ext cx="2539539" cy="916473"/>
              <a:chOff x="4374429" y="3186678"/>
              <a:chExt cx="2689662" cy="1170006"/>
            </a:xfrm>
          </p:grpSpPr>
          <p:grpSp>
            <p:nvGrpSpPr>
              <p:cNvPr id="126" name="Group 66">
                <a:extLst>
                  <a:ext uri="{FF2B5EF4-FFF2-40B4-BE49-F238E27FC236}">
                    <a16:creationId xmlns:a16="http://schemas.microsoft.com/office/drawing/2014/main" id="{7FF1419B-F3A7-0F47-13D6-C7391C42058D}"/>
                  </a:ext>
                </a:extLst>
              </p:cNvPr>
              <p:cNvGrpSpPr/>
              <p:nvPr/>
            </p:nvGrpSpPr>
            <p:grpSpPr>
              <a:xfrm>
                <a:off x="4374429" y="3186678"/>
                <a:ext cx="798751" cy="1170004"/>
                <a:chOff x="4373964" y="4246252"/>
                <a:chExt cx="1454183" cy="760214"/>
              </a:xfrm>
            </p:grpSpPr>
            <p:sp>
              <p:nvSpPr>
                <p:cNvPr id="133" name="Rectangle 88">
                  <a:extLst>
                    <a:ext uri="{FF2B5EF4-FFF2-40B4-BE49-F238E27FC236}">
                      <a16:creationId xmlns:a16="http://schemas.microsoft.com/office/drawing/2014/main" id="{4A7DE1DE-124E-595F-DC73-5FB4C0845F42}"/>
                    </a:ext>
                  </a:extLst>
                </p:cNvPr>
                <p:cNvSpPr/>
                <p:nvPr/>
              </p:nvSpPr>
              <p:spPr>
                <a:xfrm>
                  <a:off x="4373964" y="4653607"/>
                  <a:ext cx="1454178" cy="352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L="0" marR="0" lvl="0" indent="0" algn="ctr" defTabSz="91440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05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OS</a:t>
                  </a: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34" name="Rectangle 126">
                  <a:extLst>
                    <a:ext uri="{FF2B5EF4-FFF2-40B4-BE49-F238E27FC236}">
                      <a16:creationId xmlns:a16="http://schemas.microsoft.com/office/drawing/2014/main" id="{AC35B23C-BE47-7FAD-E278-7590F1B75C52}"/>
                    </a:ext>
                  </a:extLst>
                </p:cNvPr>
                <p:cNvSpPr/>
                <p:nvPr/>
              </p:nvSpPr>
              <p:spPr>
                <a:xfrm>
                  <a:off x="4374597" y="4246252"/>
                  <a:ext cx="1453550" cy="352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L="0" marR="0" lvl="0" indent="0" algn="ctr" defTabSz="91440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05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DATA</a:t>
                  </a: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27" name="Group 67">
                <a:extLst>
                  <a:ext uri="{FF2B5EF4-FFF2-40B4-BE49-F238E27FC236}">
                    <a16:creationId xmlns:a16="http://schemas.microsoft.com/office/drawing/2014/main" id="{86D62E9A-17A8-46EC-F2AC-5D315D679F55}"/>
                  </a:ext>
                </a:extLst>
              </p:cNvPr>
              <p:cNvGrpSpPr/>
              <p:nvPr/>
            </p:nvGrpSpPr>
            <p:grpSpPr>
              <a:xfrm>
                <a:off x="5173170" y="3458212"/>
                <a:ext cx="316606" cy="626935"/>
                <a:chOff x="5504874" y="3561000"/>
                <a:chExt cx="704568" cy="530574"/>
              </a:xfrm>
            </p:grpSpPr>
            <p:cxnSp>
              <p:nvCxnSpPr>
                <p:cNvPr id="131" name="Straight Arrow Connector 72">
                  <a:extLst>
                    <a:ext uri="{FF2B5EF4-FFF2-40B4-BE49-F238E27FC236}">
                      <a16:creationId xmlns:a16="http://schemas.microsoft.com/office/drawing/2014/main" id="{CED26794-1573-BC94-B9A8-51823FA8E047}"/>
                    </a:ext>
                  </a:extLst>
                </p:cNvPr>
                <p:cNvCxnSpPr>
                  <a:stCxn id="133" idx="3"/>
                  <a:endCxn id="129" idx="1"/>
                </p:cNvCxnSpPr>
                <p:nvPr/>
              </p:nvCxnSpPr>
              <p:spPr>
                <a:xfrm>
                  <a:off x="5504886" y="4091572"/>
                  <a:ext cx="704556" cy="2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76">
                  <a:extLst>
                    <a:ext uri="{FF2B5EF4-FFF2-40B4-BE49-F238E27FC236}">
                      <a16:creationId xmlns:a16="http://schemas.microsoft.com/office/drawing/2014/main" id="{86AFA505-A955-B915-1271-0D54FDF505F4}"/>
                    </a:ext>
                  </a:extLst>
                </p:cNvPr>
                <p:cNvCxnSpPr>
                  <a:endCxn id="130" idx="1"/>
                </p:cNvCxnSpPr>
                <p:nvPr/>
              </p:nvCxnSpPr>
              <p:spPr>
                <a:xfrm flipV="1">
                  <a:off x="5504874" y="3561000"/>
                  <a:ext cx="704568" cy="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68">
                <a:extLst>
                  <a:ext uri="{FF2B5EF4-FFF2-40B4-BE49-F238E27FC236}">
                    <a16:creationId xmlns:a16="http://schemas.microsoft.com/office/drawing/2014/main" id="{936590BD-0AD2-F893-AFC2-7F5934C5350B}"/>
                  </a:ext>
                </a:extLst>
              </p:cNvPr>
              <p:cNvGrpSpPr/>
              <p:nvPr/>
            </p:nvGrpSpPr>
            <p:grpSpPr>
              <a:xfrm>
                <a:off x="5489778" y="3186680"/>
                <a:ext cx="1574313" cy="1170004"/>
                <a:chOff x="4281004" y="4229300"/>
                <a:chExt cx="1547142" cy="76021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9" name="Rectangle 70">
                  <a:extLst>
                    <a:ext uri="{FF2B5EF4-FFF2-40B4-BE49-F238E27FC236}">
                      <a16:creationId xmlns:a16="http://schemas.microsoft.com/office/drawing/2014/main" id="{48F83D7E-0FB9-A1EA-0E02-656B09D38A86}"/>
                    </a:ext>
                  </a:extLst>
                </p:cNvPr>
                <p:cNvSpPr/>
                <p:nvPr/>
              </p:nvSpPr>
              <p:spPr>
                <a:xfrm>
                  <a:off x="4281005" y="4636655"/>
                  <a:ext cx="1547141" cy="352859"/>
                </a:xfrm>
                <a:prstGeom prst="rect">
                  <a:avLst/>
                </a:prstGeom>
                <a:grpFill/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R="0" lvl="0" indent="0" algn="ctr" fontAlgn="auto" latinLnBrk="0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OS </a:t>
                  </a:r>
                  <a:r>
                    <a:rPr lang="ko-KR" altLang="en-US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백업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SW</a:t>
                  </a:r>
                </a:p>
                <a:p>
                  <a:pPr algn="ctr">
                    <a:defRPr/>
                  </a:pP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(</a:t>
                  </a:r>
                  <a:r>
                    <a:rPr lang="ko-KR" altLang="en-US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예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)Acronis </a:t>
                  </a:r>
                </a:p>
              </p:txBody>
            </p:sp>
            <p:sp>
              <p:nvSpPr>
                <p:cNvPr id="130" name="Rectangle 71">
                  <a:extLst>
                    <a:ext uri="{FF2B5EF4-FFF2-40B4-BE49-F238E27FC236}">
                      <a16:creationId xmlns:a16="http://schemas.microsoft.com/office/drawing/2014/main" id="{7783F423-7D9E-6444-35A0-D2F5BD2305F3}"/>
                    </a:ext>
                  </a:extLst>
                </p:cNvPr>
                <p:cNvSpPr/>
                <p:nvPr/>
              </p:nvSpPr>
              <p:spPr>
                <a:xfrm>
                  <a:off x="4281004" y="4229300"/>
                  <a:ext cx="1547141" cy="352859"/>
                </a:xfrm>
                <a:prstGeom prst="rect">
                  <a:avLst/>
                </a:prstGeom>
                <a:grpFill/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L="0" marR="0" lvl="0" indent="0" algn="ctr" defTabSz="91440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900" kern="0" noProof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데이터 백업 </a:t>
                  </a:r>
                  <a:r>
                    <a:rPr lang="en-US" altLang="ko-KR" sz="900" kern="0" noProof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SW</a:t>
                  </a:r>
                </a:p>
                <a:p>
                  <a:pPr algn="ctr">
                    <a:defRPr/>
                  </a:pP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(</a:t>
                  </a:r>
                  <a:r>
                    <a:rPr lang="ko-KR" altLang="en-US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예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)Veritas </a:t>
                  </a:r>
                  <a:r>
                    <a:rPr lang="en-US" altLang="ko-KR" sz="9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Netbackup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 </a:t>
                  </a:r>
                </a:p>
              </p:txBody>
            </p:sp>
          </p:grpSp>
        </p:grpSp>
        <p:sp>
          <p:nvSpPr>
            <p:cNvPr id="135" name="Rectangle 88">
              <a:extLst>
                <a:ext uri="{FF2B5EF4-FFF2-40B4-BE49-F238E27FC236}">
                  <a16:creationId xmlns:a16="http://schemas.microsoft.com/office/drawing/2014/main" id="{1B9F1B88-9F5C-6B67-2867-20EECDF5D084}"/>
                </a:ext>
              </a:extLst>
            </p:cNvPr>
            <p:cNvSpPr/>
            <p:nvPr/>
          </p:nvSpPr>
          <p:spPr>
            <a:xfrm>
              <a:off x="8903394" y="5563640"/>
              <a:ext cx="754166" cy="229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OS</a:t>
              </a:r>
              <a:endPara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</p:txBody>
        </p:sp>
        <p:sp>
          <p:nvSpPr>
            <p:cNvPr id="136" name="Rectangle 126">
              <a:extLst>
                <a:ext uri="{FF2B5EF4-FFF2-40B4-BE49-F238E27FC236}">
                  <a16:creationId xmlns:a16="http://schemas.microsoft.com/office/drawing/2014/main" id="{4EE2AF2B-233F-D395-40B5-55FC2F89E750}"/>
                </a:ext>
              </a:extLst>
            </p:cNvPr>
            <p:cNvSpPr/>
            <p:nvPr/>
          </p:nvSpPr>
          <p:spPr>
            <a:xfrm>
              <a:off x="8903719" y="5233007"/>
              <a:ext cx="753841" cy="29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DATA</a:t>
              </a:r>
              <a:endPara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32121D-1DB6-378B-BC37-9EFB463A592F}"/>
                </a:ext>
              </a:extLst>
            </p:cNvPr>
            <p:cNvSpPr/>
            <p:nvPr/>
          </p:nvSpPr>
          <p:spPr>
            <a:xfrm>
              <a:off x="9044690" y="4961839"/>
              <a:ext cx="483459" cy="264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</a:t>
              </a:r>
            </a:p>
          </p:txBody>
        </p:sp>
        <p:cxnSp>
          <p:nvCxnSpPr>
            <p:cNvPr id="138" name="Straight Arrow Connector 72">
              <a:extLst>
                <a:ext uri="{FF2B5EF4-FFF2-40B4-BE49-F238E27FC236}">
                  <a16:creationId xmlns:a16="http://schemas.microsoft.com/office/drawing/2014/main" id="{1CCA340F-4B5E-8D85-0048-FAF2FD9CDDF9}"/>
                </a:ext>
              </a:extLst>
            </p:cNvPr>
            <p:cNvCxnSpPr/>
            <p:nvPr/>
          </p:nvCxnSpPr>
          <p:spPr>
            <a:xfrm>
              <a:off x="9736683" y="5488282"/>
              <a:ext cx="298930" cy="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70">
              <a:extLst>
                <a:ext uri="{FF2B5EF4-FFF2-40B4-BE49-F238E27FC236}">
                  <a16:creationId xmlns:a16="http://schemas.microsoft.com/office/drawing/2014/main" id="{49F65C36-5CA6-80A9-F1B6-1F2E7DF835D3}"/>
                </a:ext>
              </a:extLst>
            </p:cNvPr>
            <p:cNvSpPr/>
            <p:nvPr/>
          </p:nvSpPr>
          <p:spPr>
            <a:xfrm>
              <a:off x="9993662" y="4981295"/>
              <a:ext cx="1486442" cy="8405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 </a:t>
              </a:r>
              <a:r>
                <a:rPr lang="ko-KR" altLang="en-US" sz="1050" kern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lang="en-US" altLang="ko-KR" sz="105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algn="ctr"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(</a:t>
              </a:r>
              <a:r>
                <a:rPr lang="en-US" altLang="ko-KR" sz="1050" kern="0" dirty="0" err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SimpliVity</a:t>
              </a: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 Backup)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B7DE95-F0F0-D96B-6C04-3E96D3A01A8A}"/>
                </a:ext>
              </a:extLst>
            </p:cNvPr>
            <p:cNvSpPr txBox="1"/>
            <p:nvPr/>
          </p:nvSpPr>
          <p:spPr>
            <a:xfrm>
              <a:off x="8856960" y="5886491"/>
              <a:ext cx="2641413" cy="420312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marL="182563" lvl="0" indent="-182563">
                <a:buFont typeface="Arial" panose="020B0604020202020204" pitchFamily="34" charset="0"/>
                <a:buChar char="•"/>
                <a:defRPr/>
              </a:pP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데이터 보호기능 제공</a:t>
              </a:r>
              <a:endParaRPr lang="en-US" altLang="ko-KR" sz="9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82563" lvl="0" indent="-182563">
                <a:buFont typeface="Arial" panose="020B0604020202020204" pitchFamily="34" charset="0"/>
                <a:buChar char="•"/>
                <a:defRPr/>
              </a:pP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백업 </a:t>
              </a:r>
              <a:r>
                <a:rPr lang="en-US" altLang="ko-KR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라이선스 </a:t>
              </a:r>
              <a:r>
                <a:rPr lang="ko-KR" altLang="en-US" sz="900" kern="0" dirty="0" err="1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제약없이</a:t>
              </a: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무제한 제공</a:t>
              </a:r>
              <a:r>
                <a:rPr lang="en-US" altLang="ko-KR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(unlimited) </a:t>
              </a:r>
              <a:endParaRPr lang="en-US" altLang="ko-KR" sz="11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43" name="내용 개체 틀 4">
            <a:extLst>
              <a:ext uri="{FF2B5EF4-FFF2-40B4-BE49-F238E27FC236}">
                <a16:creationId xmlns:a16="http://schemas.microsoft.com/office/drawing/2014/main" id="{03A833FA-78E6-9D56-6378-62904662D30B}"/>
              </a:ext>
            </a:extLst>
          </p:cNvPr>
          <p:cNvSpPr txBox="1">
            <a:spLocks/>
          </p:cNvSpPr>
          <p:nvPr/>
        </p:nvSpPr>
        <p:spPr>
          <a:xfrm>
            <a:off x="324725" y="835221"/>
            <a:ext cx="92765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HPE SimpliVity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자체 개발한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SDS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기반의 백업 및 복구 기능을 무상으로 제공합니다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기능을 통해 별도의 백업 디바이스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백업 솔루션이 필요가 없으며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RPO = 1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RTO = 1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분미만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(1TB VM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초고속 백업을 제공합니다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</p:txBody>
      </p:sp>
      <p:sp>
        <p:nvSpPr>
          <p:cNvPr id="142" name="Rectangle 170">
            <a:extLst>
              <a:ext uri="{FF2B5EF4-FFF2-40B4-BE49-F238E27FC236}">
                <a16:creationId xmlns:a16="http://schemas.microsoft.com/office/drawing/2014/main" id="{76429D10-B375-5A6D-0495-2BE6B7942733}"/>
              </a:ext>
            </a:extLst>
          </p:cNvPr>
          <p:cNvSpPr/>
          <p:nvPr/>
        </p:nvSpPr>
        <p:spPr>
          <a:xfrm>
            <a:off x="2418461" y="4365782"/>
            <a:ext cx="902710" cy="261610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HCI </a:t>
            </a:r>
            <a:r>
              <a:rPr lang="ko-KR" alt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노드</a:t>
            </a:r>
            <a:r>
              <a:rPr lang="en-US" altLang="ko-KR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#3</a:t>
            </a:r>
            <a:endParaRPr lang="en-US" sz="11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4" name="Rectangle 188">
            <a:extLst>
              <a:ext uri="{FF2B5EF4-FFF2-40B4-BE49-F238E27FC236}">
                <a16:creationId xmlns:a16="http://schemas.microsoft.com/office/drawing/2014/main" id="{08C8A673-63B1-8852-5A9C-DC88F136A30C}"/>
              </a:ext>
            </a:extLst>
          </p:cNvPr>
          <p:cNvSpPr/>
          <p:nvPr/>
        </p:nvSpPr>
        <p:spPr>
          <a:xfrm>
            <a:off x="5939622" y="4359409"/>
            <a:ext cx="902710" cy="261610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HCI </a:t>
            </a:r>
            <a:r>
              <a:rPr lang="ko-KR" alt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노드</a:t>
            </a:r>
            <a:r>
              <a:rPr lang="en-US" altLang="ko-KR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#2</a:t>
            </a:r>
            <a:endParaRPr lang="en-US" sz="11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40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9F38A-DD43-0E3A-E191-1B526AADFBD5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Active-Standby DR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방안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51E2EBFB-A0C8-E8E5-05B3-7F8B0AFC59E1}"/>
              </a:ext>
            </a:extLst>
          </p:cNvPr>
          <p:cNvSpPr txBox="1">
            <a:spLocks/>
          </p:cNvSpPr>
          <p:nvPr/>
        </p:nvSpPr>
        <p:spPr>
          <a:xfrm>
            <a:off x="324725" y="835221"/>
            <a:ext cx="927659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주센터와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재해 복구 센터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Active – Standby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구성을 사용할 경우 복제 방안입니다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D0B703-CB4D-A6BA-74DB-4DF3112BAFC1}"/>
              </a:ext>
            </a:extLst>
          </p:cNvPr>
          <p:cNvGrpSpPr/>
          <p:nvPr/>
        </p:nvGrpSpPr>
        <p:grpSpPr>
          <a:xfrm>
            <a:off x="344488" y="1572600"/>
            <a:ext cx="9276599" cy="4664711"/>
            <a:chOff x="609439" y="1572601"/>
            <a:chExt cx="10969943" cy="4752000"/>
          </a:xfrm>
        </p:grpSpPr>
        <p:sp>
          <p:nvSpPr>
            <p:cNvPr id="6" name="직사각형 41">
              <a:extLst>
                <a:ext uri="{FF2B5EF4-FFF2-40B4-BE49-F238E27FC236}">
                  <a16:creationId xmlns:a16="http://schemas.microsoft.com/office/drawing/2014/main" id="{6FDA68CF-D174-066B-D8B2-47A42D2C9721}"/>
                </a:ext>
              </a:extLst>
            </p:cNvPr>
            <p:cNvSpPr/>
            <p:nvPr/>
          </p:nvSpPr>
          <p:spPr>
            <a:xfrm>
              <a:off x="609440" y="1737652"/>
              <a:ext cx="10969942" cy="4586949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9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" name="양쪽 모서리가 둥근 사각형 43">
              <a:extLst>
                <a:ext uri="{FF2B5EF4-FFF2-40B4-BE49-F238E27FC236}">
                  <a16:creationId xmlns:a16="http://schemas.microsoft.com/office/drawing/2014/main" id="{BBA22553-D866-1721-37E6-4EF1C730EA9D}"/>
                </a:ext>
              </a:extLst>
            </p:cNvPr>
            <p:cNvSpPr/>
            <p:nvPr/>
          </p:nvSpPr>
          <p:spPr>
            <a:xfrm>
              <a:off x="609439" y="1572601"/>
              <a:ext cx="4841510" cy="330101"/>
            </a:xfrm>
            <a:prstGeom prst="round2SameRect">
              <a:avLst>
                <a:gd name="adj1" fmla="val 11268"/>
                <a:gd name="adj2" fmla="val 0"/>
              </a:avLst>
            </a:prstGeom>
            <a:solidFill>
              <a:srgbClr val="425563"/>
            </a:solidFill>
            <a:ln w="6350" cap="flat" cmpd="sng" algn="ctr">
              <a:solidFill>
                <a:srgbClr val="425563"/>
              </a:solidFill>
              <a:prstDash val="solid"/>
            </a:ln>
            <a:effectLst/>
          </p:spPr>
          <p:txBody>
            <a:bodyPr lIns="36000" tIns="0" rIns="36000" bIns="0" rtlCol="0" anchor="ctr" anchorCtr="0"/>
            <a:lstStyle/>
            <a:p>
              <a:pPr marL="0" lvl="1" algn="ctr">
                <a:lnSpc>
                  <a:spcPts val="1700"/>
                </a:lnSpc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Monotype Sorts"/>
                </a:rPr>
                <a:t>원격지 백업</a:t>
              </a:r>
            </a:p>
          </p:txBody>
        </p:sp>
        <p:pic>
          <p:nvPicPr>
            <p:cNvPr id="8" name="Picture 101">
              <a:extLst>
                <a:ext uri="{FF2B5EF4-FFF2-40B4-BE49-F238E27FC236}">
                  <a16:creationId xmlns:a16="http://schemas.microsoft.com/office/drawing/2014/main" id="{31CA72D4-B2AB-26A8-8232-6B593744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1195" y="1644339"/>
              <a:ext cx="255863" cy="165459"/>
            </a:xfrm>
            <a:prstGeom prst="rect">
              <a:avLst/>
            </a:prstGeom>
          </p:spPr>
        </p:pic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8AF9253C-2EBC-3B15-756E-05242763717F}"/>
                </a:ext>
              </a:extLst>
            </p:cNvPr>
            <p:cNvGrpSpPr/>
            <p:nvPr/>
          </p:nvGrpSpPr>
          <p:grpSpPr>
            <a:xfrm>
              <a:off x="609439" y="1950695"/>
              <a:ext cx="10969943" cy="4373905"/>
              <a:chOff x="1765683" y="1735291"/>
              <a:chExt cx="8672240" cy="4652845"/>
            </a:xfrm>
          </p:grpSpPr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D3BFAA82-DA06-AA3D-F8B4-B322CFA2DEAF}"/>
                  </a:ext>
                </a:extLst>
              </p:cNvPr>
              <p:cNvSpPr/>
              <p:nvPr/>
            </p:nvSpPr>
            <p:spPr bwMode="gray">
              <a:xfrm>
                <a:off x="1765683" y="5542404"/>
                <a:ext cx="1751648" cy="84573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8500" tIns="29250" rIns="58500" bIns="292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244"/>
                  </a:spcBef>
                  <a:spcAft>
                    <a:spcPts val="244"/>
                  </a:spcAft>
                  <a:defRPr/>
                </a:pPr>
                <a:r>
                  <a:rPr lang="en-US" altLang="ko-KR" sz="1138" b="1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Active - Standby</a:t>
                </a:r>
              </a:p>
            </p:txBody>
          </p:sp>
          <p:sp>
            <p:nvSpPr>
              <p:cNvPr id="11" name="Rectangle 30">
                <a:extLst>
                  <a:ext uri="{FF2B5EF4-FFF2-40B4-BE49-F238E27FC236}">
                    <a16:creationId xmlns:a16="http://schemas.microsoft.com/office/drawing/2014/main" id="{2FE89124-683A-660E-2D28-229957684E05}"/>
                  </a:ext>
                </a:extLst>
              </p:cNvPr>
              <p:cNvSpPr/>
              <p:nvPr/>
            </p:nvSpPr>
            <p:spPr bwMode="gray">
              <a:xfrm>
                <a:off x="3519708" y="5537391"/>
                <a:ext cx="6918215" cy="85074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8500" tIns="29250" rIns="58500" bIns="292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32172" indent="-232172">
                  <a:spcBef>
                    <a:spcPts val="244"/>
                  </a:spcBef>
                  <a:spcAft>
                    <a:spcPts val="244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모든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은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 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단위로 재해 복구 센터에 주기적으로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Full Copy (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특정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Meta 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정보와 재해 복구 센터에 존재하지 않는 데이터만 전송하여 최적화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)</a:t>
                </a:r>
              </a:p>
              <a:p>
                <a:pPr marL="232172" indent="-232172">
                  <a:spcBef>
                    <a:spcPts val="244"/>
                  </a:spcBef>
                  <a:spcAft>
                    <a:spcPts val="244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주센터의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IP,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Pre/Post Script 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정보를 넘기는 것과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Power On/Off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를 자동으로 수행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(Rapid DR)</a:t>
                </a:r>
              </a:p>
            </p:txBody>
          </p:sp>
          <p:grpSp>
            <p:nvGrpSpPr>
              <p:cNvPr id="12" name="그룹 4">
                <a:extLst>
                  <a:ext uri="{FF2B5EF4-FFF2-40B4-BE49-F238E27FC236}">
                    <a16:creationId xmlns:a16="http://schemas.microsoft.com/office/drawing/2014/main" id="{870221CC-C6A9-603B-0DE0-EB0271D516DB}"/>
                  </a:ext>
                </a:extLst>
              </p:cNvPr>
              <p:cNvGrpSpPr/>
              <p:nvPr/>
            </p:nvGrpSpPr>
            <p:grpSpPr>
              <a:xfrm>
                <a:off x="1922710" y="1735291"/>
                <a:ext cx="8352098" cy="3714543"/>
                <a:chOff x="572446" y="1378683"/>
                <a:chExt cx="8747020" cy="4081956"/>
              </a:xfrm>
            </p:grpSpPr>
            <p:grpSp>
              <p:nvGrpSpPr>
                <p:cNvPr id="13" name="그룹 18">
                  <a:extLst>
                    <a:ext uri="{FF2B5EF4-FFF2-40B4-BE49-F238E27FC236}">
                      <a16:creationId xmlns:a16="http://schemas.microsoft.com/office/drawing/2014/main" id="{31DD04FE-FD9B-84A6-5818-2A56AF210DEC}"/>
                    </a:ext>
                  </a:extLst>
                </p:cNvPr>
                <p:cNvGrpSpPr/>
                <p:nvPr/>
              </p:nvGrpSpPr>
              <p:grpSpPr>
                <a:xfrm>
                  <a:off x="572446" y="1379040"/>
                  <a:ext cx="3790800" cy="336424"/>
                  <a:chOff x="336510" y="1844689"/>
                  <a:chExt cx="7283584" cy="414060"/>
                </a:xfrm>
              </p:grpSpPr>
              <p:sp>
                <p:nvSpPr>
                  <p:cNvPr id="62" name="Text Placeholder 4">
                    <a:extLst>
                      <a:ext uri="{FF2B5EF4-FFF2-40B4-BE49-F238E27FC236}">
                        <a16:creationId xmlns:a16="http://schemas.microsoft.com/office/drawing/2014/main" id="{AD7EAB2D-2B69-0C29-B472-BA4EA8A3DC2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36510" y="1844689"/>
                    <a:ext cx="7283584" cy="361239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1828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buFont typeface="Arial" panose="020B0604020202020204" pitchFamily="34" charset="0"/>
                      <a:buChar char="–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114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800"/>
                      </a:spcBef>
                      <a:buFont typeface="Arial" panose="020B0604020202020204" pitchFamily="34" charset="0"/>
                      <a:buChar char="–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4864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315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686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5156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887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37160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5544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fontAlgn="base">
                      <a:lnSpc>
                        <a:spcPct val="100000"/>
                      </a:lnSpc>
                      <a:spcBef>
                        <a:spcPts val="244"/>
                      </a:spcBef>
                      <a:spcAft>
                        <a:spcPts val="244"/>
                      </a:spcAft>
                      <a:buFont typeface="Arial" panose="020B0604020202020204" pitchFamily="34" charset="0"/>
                      <a:buNone/>
                      <a:defRPr/>
                    </a:pPr>
                    <a:r>
                      <a:rPr lang="ko-KR" altLang="en-US" sz="1625" b="1" dirty="0">
                        <a:solidFill>
                          <a:srgbClr val="000000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주센터</a:t>
                    </a:r>
                    <a:endParaRPr lang="en-US" sz="1625" b="1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cxnSp>
                <p:nvCxnSpPr>
                  <p:cNvPr id="63" name="직선 연결선 20">
                    <a:extLst>
                      <a:ext uri="{FF2B5EF4-FFF2-40B4-BE49-F238E27FC236}">
                        <a16:creationId xmlns:a16="http://schemas.microsoft.com/office/drawing/2014/main" id="{65F1C528-8873-E47C-489B-3228C294CFCD}"/>
                      </a:ext>
                    </a:extLst>
                  </p:cNvPr>
                  <p:cNvCxnSpPr/>
                  <p:nvPr/>
                </p:nvCxnSpPr>
                <p:spPr>
                  <a:xfrm>
                    <a:off x="336510" y="2258749"/>
                    <a:ext cx="7283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" name="그룹 18">
                  <a:extLst>
                    <a:ext uri="{FF2B5EF4-FFF2-40B4-BE49-F238E27FC236}">
                      <a16:creationId xmlns:a16="http://schemas.microsoft.com/office/drawing/2014/main" id="{AA5D8409-4460-6C20-3492-1685C4615D99}"/>
                    </a:ext>
                  </a:extLst>
                </p:cNvPr>
                <p:cNvGrpSpPr/>
                <p:nvPr/>
              </p:nvGrpSpPr>
              <p:grpSpPr>
                <a:xfrm>
                  <a:off x="5528666" y="1378683"/>
                  <a:ext cx="3790800" cy="336424"/>
                  <a:chOff x="336510" y="1844689"/>
                  <a:chExt cx="7283584" cy="414060"/>
                </a:xfrm>
              </p:grpSpPr>
              <p:sp>
                <p:nvSpPr>
                  <p:cNvPr id="60" name="Text Placeholder 4">
                    <a:extLst>
                      <a:ext uri="{FF2B5EF4-FFF2-40B4-BE49-F238E27FC236}">
                        <a16:creationId xmlns:a16="http://schemas.microsoft.com/office/drawing/2014/main" id="{E64892D1-0C0F-4CDD-2E3B-37A509FD9BA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36510" y="1844689"/>
                    <a:ext cx="7283584" cy="361239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1828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buFont typeface="Arial" panose="020B0604020202020204" pitchFamily="34" charset="0"/>
                      <a:buChar char="–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114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800"/>
                      </a:spcBef>
                      <a:buFont typeface="Arial" panose="020B0604020202020204" pitchFamily="34" charset="0"/>
                      <a:buChar char="–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4864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315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686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5156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887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37160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5544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fontAlgn="base">
                      <a:lnSpc>
                        <a:spcPct val="100000"/>
                      </a:lnSpc>
                      <a:spcBef>
                        <a:spcPts val="244"/>
                      </a:spcBef>
                      <a:spcAft>
                        <a:spcPts val="244"/>
                      </a:spcAft>
                      <a:buFont typeface="Arial" panose="020B0604020202020204" pitchFamily="34" charset="0"/>
                      <a:buNone/>
                      <a:defRPr/>
                    </a:pPr>
                    <a:r>
                      <a:rPr lang="ko-KR" altLang="en-US" sz="1625" b="1" dirty="0">
                        <a:solidFill>
                          <a:srgbClr val="000000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재해 복구 센터</a:t>
                    </a:r>
                    <a:endParaRPr lang="en-US" sz="1625" b="1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cxnSp>
                <p:nvCxnSpPr>
                  <p:cNvPr id="61" name="직선 연결선 20">
                    <a:extLst>
                      <a:ext uri="{FF2B5EF4-FFF2-40B4-BE49-F238E27FC236}">
                        <a16:creationId xmlns:a16="http://schemas.microsoft.com/office/drawing/2014/main" id="{8CE2BB60-0DA9-9F9D-CEBD-0664139DEC02}"/>
                      </a:ext>
                    </a:extLst>
                  </p:cNvPr>
                  <p:cNvCxnSpPr/>
                  <p:nvPr/>
                </p:nvCxnSpPr>
                <p:spPr>
                  <a:xfrm>
                    <a:off x="336510" y="2258749"/>
                    <a:ext cx="7283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" name="Rectangle 38">
                  <a:extLst>
                    <a:ext uri="{FF2B5EF4-FFF2-40B4-BE49-F238E27FC236}">
                      <a16:creationId xmlns:a16="http://schemas.microsoft.com/office/drawing/2014/main" id="{D56198EC-2B2B-F8C3-56E4-6923AF2B3FAC}"/>
                    </a:ext>
                  </a:extLst>
                </p:cNvPr>
                <p:cNvSpPr/>
                <p:nvPr/>
              </p:nvSpPr>
              <p:spPr bwMode="gray">
                <a:xfrm>
                  <a:off x="783849" y="3155011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Solution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49">
                  <a:extLst>
                    <a:ext uri="{FF2B5EF4-FFF2-40B4-BE49-F238E27FC236}">
                      <a16:creationId xmlns:a16="http://schemas.microsoft.com/office/drawing/2014/main" id="{822D1FFE-5280-0ED8-E7D0-0070DCA997D5}"/>
                    </a:ext>
                  </a:extLst>
                </p:cNvPr>
                <p:cNvSpPr/>
                <p:nvPr/>
              </p:nvSpPr>
              <p:spPr bwMode="gray">
                <a:xfrm>
                  <a:off x="579605" y="1895831"/>
                  <a:ext cx="3780059" cy="356480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425563"/>
                  </a:solidFill>
                  <a:prstDash val="dash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163"/>
                    </a:spcBef>
                    <a:spcAft>
                      <a:spcPts val="163"/>
                    </a:spcAft>
                    <a:defRPr/>
                  </a:pP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Cluster</a:t>
                  </a:r>
                  <a:r>
                    <a:rPr lang="ko-KR" altLang="en-US" sz="1463" kern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#1</a:t>
                  </a:r>
                  <a:endParaRPr lang="en-US" sz="1463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38">
                  <a:extLst>
                    <a:ext uri="{FF2B5EF4-FFF2-40B4-BE49-F238E27FC236}">
                      <a16:creationId xmlns:a16="http://schemas.microsoft.com/office/drawing/2014/main" id="{5F40A1CB-2D20-F543-B61E-8A5F1AB77994}"/>
                    </a:ext>
                  </a:extLst>
                </p:cNvPr>
                <p:cNvSpPr/>
                <p:nvPr/>
              </p:nvSpPr>
              <p:spPr bwMode="gray">
                <a:xfrm>
                  <a:off x="783849" y="2179507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Application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51">
                  <a:extLst>
                    <a:ext uri="{FF2B5EF4-FFF2-40B4-BE49-F238E27FC236}">
                      <a16:creationId xmlns:a16="http://schemas.microsoft.com/office/drawing/2014/main" id="{7B2BCC03-7BC0-1E82-1CA6-5ADB583A42CC}"/>
                    </a:ext>
                  </a:extLst>
                </p:cNvPr>
                <p:cNvSpPr/>
                <p:nvPr/>
              </p:nvSpPr>
              <p:spPr bwMode="gray">
                <a:xfrm>
                  <a:off x="5528666" y="1895831"/>
                  <a:ext cx="3780059" cy="356480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425563"/>
                  </a:solidFill>
                  <a:prstDash val="dash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163"/>
                    </a:spcBef>
                    <a:spcAft>
                      <a:spcPts val="163"/>
                    </a:spcAft>
                    <a:defRPr/>
                  </a:pP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Cluster</a:t>
                  </a:r>
                  <a:r>
                    <a:rPr lang="ko-KR" altLang="en-US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#2</a:t>
                  </a:r>
                  <a:endParaRPr lang="en-US" sz="1463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ectangle 38">
                  <a:extLst>
                    <a:ext uri="{FF2B5EF4-FFF2-40B4-BE49-F238E27FC236}">
                      <a16:creationId xmlns:a16="http://schemas.microsoft.com/office/drawing/2014/main" id="{36170F54-B50E-2A0B-71E0-3FBE28101665}"/>
                    </a:ext>
                  </a:extLst>
                </p:cNvPr>
                <p:cNvSpPr/>
                <p:nvPr/>
              </p:nvSpPr>
              <p:spPr bwMode="gray">
                <a:xfrm>
                  <a:off x="5734699" y="2179507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Application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tangle 38">
                  <a:extLst>
                    <a:ext uri="{FF2B5EF4-FFF2-40B4-BE49-F238E27FC236}">
                      <a16:creationId xmlns:a16="http://schemas.microsoft.com/office/drawing/2014/main" id="{8454537B-D730-0423-7D02-60447B4D5F51}"/>
                    </a:ext>
                  </a:extLst>
                </p:cNvPr>
                <p:cNvSpPr/>
                <p:nvPr/>
              </p:nvSpPr>
              <p:spPr bwMode="gray">
                <a:xfrm>
                  <a:off x="5734699" y="3156494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Application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13962847-281B-5304-06AD-2D76DB7601E8}"/>
                    </a:ext>
                  </a:extLst>
                </p:cNvPr>
                <p:cNvSpPr/>
                <p:nvPr/>
              </p:nvSpPr>
              <p:spPr bwMode="gray">
                <a:xfrm>
                  <a:off x="904166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22" name="Rectangle 40">
                  <a:extLst>
                    <a:ext uri="{FF2B5EF4-FFF2-40B4-BE49-F238E27FC236}">
                      <a16:creationId xmlns:a16="http://schemas.microsoft.com/office/drawing/2014/main" id="{FEE575B3-CB92-B479-EF81-469324B7C170}"/>
                    </a:ext>
                  </a:extLst>
                </p:cNvPr>
                <p:cNvSpPr/>
                <p:nvPr/>
              </p:nvSpPr>
              <p:spPr bwMode="gray">
                <a:xfrm>
                  <a:off x="1536993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23" name="Rectangle 40">
                  <a:extLst>
                    <a:ext uri="{FF2B5EF4-FFF2-40B4-BE49-F238E27FC236}">
                      <a16:creationId xmlns:a16="http://schemas.microsoft.com/office/drawing/2014/main" id="{C9F19C91-7745-92BB-11C7-FA940349530C}"/>
                    </a:ext>
                  </a:extLst>
                </p:cNvPr>
                <p:cNvSpPr/>
                <p:nvPr/>
              </p:nvSpPr>
              <p:spPr bwMode="gray">
                <a:xfrm>
                  <a:off x="2169820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4C065971-1202-BFEA-6259-66937FE4FBC4}"/>
                    </a:ext>
                  </a:extLst>
                </p:cNvPr>
                <p:cNvSpPr/>
                <p:nvPr/>
              </p:nvSpPr>
              <p:spPr bwMode="gray">
                <a:xfrm>
                  <a:off x="3550486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360FB2-CB9E-93F9-1548-7E676248938B}"/>
                    </a:ext>
                  </a:extLst>
                </p:cNvPr>
                <p:cNvSpPr txBox="1"/>
                <p:nvPr/>
              </p:nvSpPr>
              <p:spPr>
                <a:xfrm>
                  <a:off x="2943417" y="2537739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26" name="Rectangle 40">
                  <a:extLst>
                    <a:ext uri="{FF2B5EF4-FFF2-40B4-BE49-F238E27FC236}">
                      <a16:creationId xmlns:a16="http://schemas.microsoft.com/office/drawing/2014/main" id="{8163EDF1-2754-7AA2-8AFB-BFBA0415B89D}"/>
                    </a:ext>
                  </a:extLst>
                </p:cNvPr>
                <p:cNvSpPr/>
                <p:nvPr/>
              </p:nvSpPr>
              <p:spPr bwMode="gray">
                <a:xfrm>
                  <a:off x="904166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27" name="Rectangle 40">
                  <a:extLst>
                    <a:ext uri="{FF2B5EF4-FFF2-40B4-BE49-F238E27FC236}">
                      <a16:creationId xmlns:a16="http://schemas.microsoft.com/office/drawing/2014/main" id="{17A33C43-1554-0B24-B179-5662AF926682}"/>
                    </a:ext>
                  </a:extLst>
                </p:cNvPr>
                <p:cNvSpPr/>
                <p:nvPr/>
              </p:nvSpPr>
              <p:spPr bwMode="gray">
                <a:xfrm>
                  <a:off x="1536993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58AAE6EB-5BD3-3DAF-6C42-B8EC1BC0116A}"/>
                    </a:ext>
                  </a:extLst>
                </p:cNvPr>
                <p:cNvSpPr/>
                <p:nvPr/>
              </p:nvSpPr>
              <p:spPr bwMode="gray">
                <a:xfrm>
                  <a:off x="2169820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D04F3432-8BF8-7B74-96C5-B6B273777255}"/>
                    </a:ext>
                  </a:extLst>
                </p:cNvPr>
                <p:cNvSpPr/>
                <p:nvPr/>
              </p:nvSpPr>
              <p:spPr bwMode="gray">
                <a:xfrm>
                  <a:off x="3550486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C15A80-38DC-2D47-0CE8-B1EE77698E57}"/>
                    </a:ext>
                  </a:extLst>
                </p:cNvPr>
                <p:cNvSpPr txBox="1"/>
                <p:nvPr/>
              </p:nvSpPr>
              <p:spPr>
                <a:xfrm>
                  <a:off x="2943417" y="3535113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31" name="Rectangle 40">
                  <a:extLst>
                    <a:ext uri="{FF2B5EF4-FFF2-40B4-BE49-F238E27FC236}">
                      <a16:creationId xmlns:a16="http://schemas.microsoft.com/office/drawing/2014/main" id="{5649060B-CC03-4368-84C7-10DECCA05467}"/>
                    </a:ext>
                  </a:extLst>
                </p:cNvPr>
                <p:cNvSpPr/>
                <p:nvPr/>
              </p:nvSpPr>
              <p:spPr bwMode="gray">
                <a:xfrm>
                  <a:off x="5856738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32" name="Rectangle 40">
                  <a:extLst>
                    <a:ext uri="{FF2B5EF4-FFF2-40B4-BE49-F238E27FC236}">
                      <a16:creationId xmlns:a16="http://schemas.microsoft.com/office/drawing/2014/main" id="{CE00857C-25D3-BC49-A845-5F6267BD8452}"/>
                    </a:ext>
                  </a:extLst>
                </p:cNvPr>
                <p:cNvSpPr/>
                <p:nvPr/>
              </p:nvSpPr>
              <p:spPr bwMode="gray">
                <a:xfrm>
                  <a:off x="6489565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id="{F22D0EFB-DD59-4BD0-CEAD-4D8E4FA6356B}"/>
                    </a:ext>
                  </a:extLst>
                </p:cNvPr>
                <p:cNvSpPr/>
                <p:nvPr/>
              </p:nvSpPr>
              <p:spPr bwMode="gray">
                <a:xfrm>
                  <a:off x="7122392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34" name="Rectangle 40">
                  <a:extLst>
                    <a:ext uri="{FF2B5EF4-FFF2-40B4-BE49-F238E27FC236}">
                      <a16:creationId xmlns:a16="http://schemas.microsoft.com/office/drawing/2014/main" id="{41BC5BA3-2948-8151-6873-D45FD8101823}"/>
                    </a:ext>
                  </a:extLst>
                </p:cNvPr>
                <p:cNvSpPr/>
                <p:nvPr/>
              </p:nvSpPr>
              <p:spPr bwMode="gray">
                <a:xfrm>
                  <a:off x="8503058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556EDA3-247A-F55F-E727-C41837E4A4AE}"/>
                    </a:ext>
                  </a:extLst>
                </p:cNvPr>
                <p:cNvSpPr txBox="1"/>
                <p:nvPr/>
              </p:nvSpPr>
              <p:spPr>
                <a:xfrm>
                  <a:off x="7895989" y="2537739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36" name="Rectangle 40">
                  <a:extLst>
                    <a:ext uri="{FF2B5EF4-FFF2-40B4-BE49-F238E27FC236}">
                      <a16:creationId xmlns:a16="http://schemas.microsoft.com/office/drawing/2014/main" id="{DF2A48AE-2F09-14FE-3076-5B683163EAA7}"/>
                    </a:ext>
                  </a:extLst>
                </p:cNvPr>
                <p:cNvSpPr/>
                <p:nvPr/>
              </p:nvSpPr>
              <p:spPr bwMode="gray">
                <a:xfrm>
                  <a:off x="5856738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B8FC8437-65A3-75D7-9FF5-2C1DFB6F0BFB}"/>
                    </a:ext>
                  </a:extLst>
                </p:cNvPr>
                <p:cNvSpPr/>
                <p:nvPr/>
              </p:nvSpPr>
              <p:spPr bwMode="gray">
                <a:xfrm>
                  <a:off x="6489565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38" name="Rectangle 40">
                  <a:extLst>
                    <a:ext uri="{FF2B5EF4-FFF2-40B4-BE49-F238E27FC236}">
                      <a16:creationId xmlns:a16="http://schemas.microsoft.com/office/drawing/2014/main" id="{D47E8BA2-65A4-049B-1472-70FA0CBA124F}"/>
                    </a:ext>
                  </a:extLst>
                </p:cNvPr>
                <p:cNvSpPr/>
                <p:nvPr/>
              </p:nvSpPr>
              <p:spPr bwMode="gray">
                <a:xfrm>
                  <a:off x="7122392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39" name="Rectangle 40">
                  <a:extLst>
                    <a:ext uri="{FF2B5EF4-FFF2-40B4-BE49-F238E27FC236}">
                      <a16:creationId xmlns:a16="http://schemas.microsoft.com/office/drawing/2014/main" id="{C841A730-0AC0-11EE-92F6-45496156D613}"/>
                    </a:ext>
                  </a:extLst>
                </p:cNvPr>
                <p:cNvSpPr/>
                <p:nvPr/>
              </p:nvSpPr>
              <p:spPr bwMode="gray">
                <a:xfrm>
                  <a:off x="8503058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AD73F8C-C725-4E13-858F-82B127B4A52F}"/>
                    </a:ext>
                  </a:extLst>
                </p:cNvPr>
                <p:cNvSpPr txBox="1"/>
                <p:nvPr/>
              </p:nvSpPr>
              <p:spPr>
                <a:xfrm>
                  <a:off x="7895989" y="3535113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41" name="Curved Down Arrow 74">
                  <a:extLst>
                    <a:ext uri="{FF2B5EF4-FFF2-40B4-BE49-F238E27FC236}">
                      <a16:creationId xmlns:a16="http://schemas.microsoft.com/office/drawing/2014/main" id="{170C2512-148F-1FCA-7650-45BC3F401A2B}"/>
                    </a:ext>
                  </a:extLst>
                </p:cNvPr>
                <p:cNvSpPr/>
                <p:nvPr/>
              </p:nvSpPr>
              <p:spPr>
                <a:xfrm>
                  <a:off x="4037239" y="1421957"/>
                  <a:ext cx="1977196" cy="757550"/>
                </a:xfrm>
                <a:prstGeom prst="curvedDownArrow">
                  <a:avLst/>
                </a:prstGeom>
                <a:solidFill>
                  <a:srgbClr val="0087D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en-GB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7F4F80-91FD-6561-28FC-63E3B7CA1E92}"/>
                    </a:ext>
                  </a:extLst>
                </p:cNvPr>
                <p:cNvSpPr txBox="1"/>
                <p:nvPr/>
              </p:nvSpPr>
              <p:spPr>
                <a:xfrm>
                  <a:off x="4282390" y="1732893"/>
                  <a:ext cx="1614858" cy="549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Rapid DR</a:t>
                  </a:r>
                  <a:r>
                    <a:rPr lang="ko-KR" alt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을 통한 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Operation </a:t>
                  </a:r>
                  <a:r>
                    <a:rPr lang="ko-KR" alt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자동화 </a:t>
                  </a:r>
                  <a:endParaRPr lang="en-GB" sz="12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43" name="Right Arrow 41">
                  <a:extLst>
                    <a:ext uri="{FF2B5EF4-FFF2-40B4-BE49-F238E27FC236}">
                      <a16:creationId xmlns:a16="http://schemas.microsoft.com/office/drawing/2014/main" id="{1D0BDC43-83EC-19BA-440A-A7DD7B032F0D}"/>
                    </a:ext>
                  </a:extLst>
                </p:cNvPr>
                <p:cNvSpPr/>
                <p:nvPr/>
              </p:nvSpPr>
              <p:spPr bwMode="ltGray">
                <a:xfrm>
                  <a:off x="4126388" y="2691721"/>
                  <a:ext cx="1653076" cy="1619393"/>
                </a:xfrm>
                <a:prstGeom prst="leftRightArrow">
                  <a:avLst>
                    <a:gd name="adj1" fmla="val 50000"/>
                    <a:gd name="adj2" fmla="val 21051"/>
                  </a:avLst>
                </a:prstGeom>
                <a:solidFill>
                  <a:srgbClr val="FF8D6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endParaRPr lang="en-US" sz="1463" kern="0" dirty="0">
                    <a:solidFill>
                      <a:prstClr val="white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4" name="직사각형 16">
                  <a:extLst>
                    <a:ext uri="{FF2B5EF4-FFF2-40B4-BE49-F238E27FC236}">
                      <a16:creationId xmlns:a16="http://schemas.microsoft.com/office/drawing/2014/main" id="{45E6034C-4A3C-2776-3B13-B7D9E47843CB}"/>
                    </a:ext>
                  </a:extLst>
                </p:cNvPr>
                <p:cNvSpPr/>
                <p:nvPr/>
              </p:nvSpPr>
              <p:spPr>
                <a:xfrm>
                  <a:off x="4312700" y="3132401"/>
                  <a:ext cx="1275814" cy="7355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 </a:t>
                  </a:r>
                  <a:r>
                    <a:rPr lang="ko-KR" alt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단위의 주기적인 </a:t>
                  </a: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Full Copy </a:t>
                  </a:r>
                </a:p>
                <a:p>
                  <a:pPr algn="ctr">
                    <a:defRPr/>
                  </a:pP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lang="ko-KR" alt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최대 </a:t>
                  </a: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250,000 </a:t>
                  </a:r>
                  <a:r>
                    <a:rPr lang="ko-KR" alt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벌</a:t>
                  </a: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)</a:t>
                  </a:r>
                  <a:endParaRPr lang="en-GB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F64B8521-E1BE-65EE-47F8-3BE89DD3AEC9}"/>
                    </a:ext>
                  </a:extLst>
                </p:cNvPr>
                <p:cNvSpPr/>
                <p:nvPr/>
              </p:nvSpPr>
              <p:spPr bwMode="gray">
                <a:xfrm>
                  <a:off x="783848" y="4130515"/>
                  <a:ext cx="3367991" cy="1188458"/>
                </a:xfrm>
                <a:prstGeom prst="rect">
                  <a:avLst/>
                </a:prstGeom>
                <a:solidFill>
                  <a:srgbClr val="A9EEEA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DCAA60E8-28B1-8277-4D6A-B66529BD7635}"/>
                    </a:ext>
                  </a:extLst>
                </p:cNvPr>
                <p:cNvSpPr/>
                <p:nvPr/>
              </p:nvSpPr>
              <p:spPr bwMode="gray">
                <a:xfrm>
                  <a:off x="5734699" y="4130515"/>
                  <a:ext cx="3367991" cy="1188458"/>
                </a:xfrm>
                <a:prstGeom prst="rect">
                  <a:avLst/>
                </a:prstGeom>
                <a:solidFill>
                  <a:srgbClr val="A9EEEA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Can 68">
                  <a:extLst>
                    <a:ext uri="{FF2B5EF4-FFF2-40B4-BE49-F238E27FC236}">
                      <a16:creationId xmlns:a16="http://schemas.microsoft.com/office/drawing/2014/main" id="{824F4CD4-2EAD-1827-E351-26FD8A2CD36F}"/>
                    </a:ext>
                  </a:extLst>
                </p:cNvPr>
                <p:cNvSpPr/>
                <p:nvPr/>
              </p:nvSpPr>
              <p:spPr bwMode="gray">
                <a:xfrm>
                  <a:off x="1775089" y="4829472"/>
                  <a:ext cx="1385507" cy="468000"/>
                </a:xfrm>
                <a:prstGeom prst="can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Volume</a:t>
                  </a:r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AA91D8A4-96CD-41DA-FF8A-3FFBD6B56234}"/>
                    </a:ext>
                  </a:extLst>
                </p:cNvPr>
                <p:cNvSpPr/>
                <p:nvPr/>
              </p:nvSpPr>
              <p:spPr bwMode="gray">
                <a:xfrm>
                  <a:off x="906705" y="4358194"/>
                  <a:ext cx="1263115" cy="343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Oracle VM #1</a:t>
                  </a:r>
                </a:p>
              </p:txBody>
            </p:sp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F90A1E4C-7B77-62AE-7E29-951A41B139EA}"/>
                    </a:ext>
                  </a:extLst>
                </p:cNvPr>
                <p:cNvSpPr/>
                <p:nvPr/>
              </p:nvSpPr>
              <p:spPr bwMode="gray">
                <a:xfrm>
                  <a:off x="2759923" y="4344093"/>
                  <a:ext cx="1263115" cy="343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Oracle VM #2</a:t>
                  </a:r>
                </a:p>
              </p:txBody>
            </p:sp>
            <p:cxnSp>
              <p:nvCxnSpPr>
                <p:cNvPr id="50" name="Straight Arrow Connector 20">
                  <a:extLst>
                    <a:ext uri="{FF2B5EF4-FFF2-40B4-BE49-F238E27FC236}">
                      <a16:creationId xmlns:a16="http://schemas.microsoft.com/office/drawing/2014/main" id="{81359A14-7C9D-5DA8-6986-52BD0E29D4C2}"/>
                    </a:ext>
                  </a:extLst>
                </p:cNvPr>
                <p:cNvCxnSpPr>
                  <a:cxnSpLocks/>
                  <a:stCxn id="49" idx="2"/>
                  <a:endCxn id="47" idx="1"/>
                </p:cNvCxnSpPr>
                <p:nvPr/>
              </p:nvCxnSpPr>
              <p:spPr>
                <a:xfrm flipH="1">
                  <a:off x="2467843" y="4687285"/>
                  <a:ext cx="923638" cy="142187"/>
                </a:xfrm>
                <a:prstGeom prst="straightConnector1">
                  <a:avLst/>
                </a:prstGeom>
                <a:solidFill>
                  <a:srgbClr val="2AD2C9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2AD2C9">
                      <a:lumMod val="50000"/>
                    </a:srgbClr>
                  </a:solidFill>
                  <a:prstDash val="solid"/>
                  <a:miter lim="800000"/>
                  <a:headEnd type="none"/>
                  <a:tailEnd type="triangle" w="med" len="lg"/>
                </a:ln>
                <a:effectLst/>
              </p:spPr>
            </p:cxnSp>
            <p:cxnSp>
              <p:nvCxnSpPr>
                <p:cNvPr id="51" name="Straight Arrow Connector 20">
                  <a:extLst>
                    <a:ext uri="{FF2B5EF4-FFF2-40B4-BE49-F238E27FC236}">
                      <a16:creationId xmlns:a16="http://schemas.microsoft.com/office/drawing/2014/main" id="{734677F8-899E-A469-7287-BA53C9291843}"/>
                    </a:ext>
                  </a:extLst>
                </p:cNvPr>
                <p:cNvCxnSpPr>
                  <a:cxnSpLocks/>
                  <a:stCxn id="48" idx="2"/>
                  <a:endCxn id="47" idx="1"/>
                </p:cNvCxnSpPr>
                <p:nvPr/>
              </p:nvCxnSpPr>
              <p:spPr>
                <a:xfrm>
                  <a:off x="1538263" y="4701386"/>
                  <a:ext cx="929580" cy="128086"/>
                </a:xfrm>
                <a:prstGeom prst="straightConnector1">
                  <a:avLst/>
                </a:prstGeom>
                <a:solidFill>
                  <a:srgbClr val="2AD2C9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2AD2C9">
                      <a:lumMod val="50000"/>
                    </a:srgbClr>
                  </a:solidFill>
                  <a:prstDash val="solid"/>
                  <a:miter lim="800000"/>
                  <a:headEnd type="none"/>
                  <a:tailEnd type="triangle" w="med" len="lg"/>
                </a:ln>
                <a:effectLst/>
              </p:spPr>
            </p:cxnSp>
            <p:cxnSp>
              <p:nvCxnSpPr>
                <p:cNvPr id="52" name="Straight Arrow Connector 86">
                  <a:extLst>
                    <a:ext uri="{FF2B5EF4-FFF2-40B4-BE49-F238E27FC236}">
                      <a16:creationId xmlns:a16="http://schemas.microsoft.com/office/drawing/2014/main" id="{D0741951-B3A1-FC97-9C49-FD978E78C295}"/>
                    </a:ext>
                  </a:extLst>
                </p:cNvPr>
                <p:cNvCxnSpPr>
                  <a:cxnSpLocks/>
                  <a:stCxn id="45" idx="3"/>
                  <a:endCxn id="46" idx="1"/>
                </p:cNvCxnSpPr>
                <p:nvPr/>
              </p:nvCxnSpPr>
              <p:spPr>
                <a:xfrm>
                  <a:off x="4151839" y="4724744"/>
                  <a:ext cx="1582860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2AD2C9">
                      <a:lumMod val="75000"/>
                    </a:srgbClr>
                  </a:solidFill>
                  <a:round/>
                  <a:headEnd type="none" w="med" len="lg"/>
                  <a:tailEnd type="triangle" w="med" len="lg"/>
                </a:ln>
                <a:effectLst/>
              </p:spPr>
            </p:cxnSp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EA92098C-A589-7FBA-2706-138B61093307}"/>
                    </a:ext>
                  </a:extLst>
                </p:cNvPr>
                <p:cNvSpPr/>
                <p:nvPr/>
              </p:nvSpPr>
              <p:spPr bwMode="gray">
                <a:xfrm>
                  <a:off x="6216598" y="4362630"/>
                  <a:ext cx="2422710" cy="343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Oracle Standalone (Standby)</a:t>
                  </a:r>
                </a:p>
              </p:txBody>
            </p:sp>
            <p:sp>
              <p:nvSpPr>
                <p:cNvPr id="54" name="Can 68">
                  <a:extLst>
                    <a:ext uri="{FF2B5EF4-FFF2-40B4-BE49-F238E27FC236}">
                      <a16:creationId xmlns:a16="http://schemas.microsoft.com/office/drawing/2014/main" id="{B87A8FFC-574F-3551-4A15-5E710FBBFE2D}"/>
                    </a:ext>
                  </a:extLst>
                </p:cNvPr>
                <p:cNvSpPr/>
                <p:nvPr/>
              </p:nvSpPr>
              <p:spPr bwMode="gray">
                <a:xfrm>
                  <a:off x="6732941" y="4827291"/>
                  <a:ext cx="1385507" cy="468000"/>
                </a:xfrm>
                <a:prstGeom prst="can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Volume</a:t>
                  </a:r>
                </a:p>
              </p:txBody>
            </p:sp>
            <p:cxnSp>
              <p:nvCxnSpPr>
                <p:cNvPr id="55" name="Straight Arrow Connector 20">
                  <a:extLst>
                    <a:ext uri="{FF2B5EF4-FFF2-40B4-BE49-F238E27FC236}">
                      <a16:creationId xmlns:a16="http://schemas.microsoft.com/office/drawing/2014/main" id="{EB7BDF00-1A7D-7958-6976-6B6A9189E504}"/>
                    </a:ext>
                  </a:extLst>
                </p:cNvPr>
                <p:cNvCxnSpPr>
                  <a:cxnSpLocks/>
                  <a:stCxn id="53" idx="2"/>
                  <a:endCxn id="54" idx="0"/>
                </p:cNvCxnSpPr>
                <p:nvPr/>
              </p:nvCxnSpPr>
              <p:spPr>
                <a:xfrm flipH="1">
                  <a:off x="7425695" y="4705822"/>
                  <a:ext cx="2258" cy="238469"/>
                </a:xfrm>
                <a:prstGeom prst="straightConnector1">
                  <a:avLst/>
                </a:prstGeom>
                <a:solidFill>
                  <a:srgbClr val="2AD2C9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2AD2C9">
                      <a:lumMod val="50000"/>
                    </a:srgbClr>
                  </a:solidFill>
                  <a:prstDash val="solid"/>
                  <a:miter lim="800000"/>
                  <a:headEnd type="none"/>
                  <a:tailEnd type="triangle" w="med" len="lg"/>
                </a:ln>
                <a:effectLst/>
              </p:spPr>
            </p:cxnSp>
            <p:sp>
              <p:nvSpPr>
                <p:cNvPr id="56" name="Rectangle 101">
                  <a:extLst>
                    <a:ext uri="{FF2B5EF4-FFF2-40B4-BE49-F238E27FC236}">
                      <a16:creationId xmlns:a16="http://schemas.microsoft.com/office/drawing/2014/main" id="{E1B839FE-699B-AEBF-2602-C9547A461C6B}"/>
                    </a:ext>
                  </a:extLst>
                </p:cNvPr>
                <p:cNvSpPr/>
                <p:nvPr/>
              </p:nvSpPr>
              <p:spPr>
                <a:xfrm>
                  <a:off x="4074112" y="4819498"/>
                  <a:ext cx="1729839" cy="367610"/>
                </a:xfrm>
                <a:prstGeom prst="rect">
                  <a:avLst/>
                </a:prstGeom>
                <a:noFill/>
              </p:spPr>
              <p:txBody>
                <a:bodyPr wrap="square" lIns="29250" tIns="29250" rIns="29250" bIns="29250" anchor="ctr" anchorCtr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VM, DB Volume</a:t>
                  </a:r>
                  <a:r>
                    <a:rPr lang="ko-KR" altLang="en-US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을 </a:t>
                  </a:r>
                  <a:br>
                    <a:rPr lang="en-US" altLang="ko-KR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</a:br>
                  <a:r>
                    <a:rPr lang="ko-KR" altLang="en-US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통째로 복제해서 </a:t>
                  </a:r>
                  <a:r>
                    <a:rPr lang="en-US" altLang="ko-KR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Copy</a:t>
                  </a:r>
                  <a:endParaRPr lang="en-US" sz="900" b="1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7" name="Straight Arrow Connector 90">
                  <a:extLst>
                    <a:ext uri="{FF2B5EF4-FFF2-40B4-BE49-F238E27FC236}">
                      <a16:creationId xmlns:a16="http://schemas.microsoft.com/office/drawing/2014/main" id="{BBF4EFE5-8B19-5061-3E66-0CD6E733259A}"/>
                    </a:ext>
                  </a:extLst>
                </p:cNvPr>
                <p:cNvCxnSpPr/>
                <p:nvPr/>
              </p:nvCxnSpPr>
              <p:spPr>
                <a:xfrm>
                  <a:off x="2164132" y="4538913"/>
                  <a:ext cx="595791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9BA465-63CC-B7DA-51F4-F21F923A6F19}"/>
                    </a:ext>
                  </a:extLst>
                </p:cNvPr>
                <p:cNvSpPr txBox="1"/>
                <p:nvPr/>
              </p:nvSpPr>
              <p:spPr>
                <a:xfrm>
                  <a:off x="2252624" y="4276758"/>
                  <a:ext cx="1614858" cy="32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RAC</a:t>
                  </a:r>
                  <a:endParaRPr lang="en-GB" sz="12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59" name="Rectangle 101">
                  <a:extLst>
                    <a:ext uri="{FF2B5EF4-FFF2-40B4-BE49-F238E27FC236}">
                      <a16:creationId xmlns:a16="http://schemas.microsoft.com/office/drawing/2014/main" id="{99364976-0DA4-D239-F234-3A4A5A762796}"/>
                    </a:ext>
                  </a:extLst>
                </p:cNvPr>
                <p:cNvSpPr/>
                <p:nvPr/>
              </p:nvSpPr>
              <p:spPr>
                <a:xfrm>
                  <a:off x="4138774" y="3969033"/>
                  <a:ext cx="1729839" cy="400597"/>
                </a:xfrm>
                <a:prstGeom prst="rect">
                  <a:avLst/>
                </a:prstGeom>
                <a:noFill/>
              </p:spPr>
              <p:txBody>
                <a:bodyPr wrap="square" lIns="29250" tIns="29250" rIns="29250" bIns="29250" anchor="ctr" anchorCtr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ko-KR" alt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중복 제거와 압축 후 전송</a:t>
                  </a:r>
                  <a:endParaRPr lang="en-US" altLang="ko-KR" sz="1000" b="1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(WAN 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가속</a:t>
                  </a:r>
                  <a:r>
                    <a:rPr lang="en-US" altLang="ko-KR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,RPO=1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분</a:t>
                  </a:r>
                  <a:r>
                    <a:rPr lang="en-US" altLang="ko-KR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)</a:t>
                  </a:r>
                  <a:endParaRPr lang="en-US" sz="1000" b="1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8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273D-51C9-779C-686E-3804311A10F6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defTabSz="430213" latinLnBrk="1">
              <a:spcAft>
                <a:spcPts val="400"/>
              </a:spcAft>
              <a:buSzPct val="100000"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Rapid DR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을 통한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Operation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자동화 </a:t>
            </a:r>
            <a:endParaRPr lang="en-GB" altLang="ko-KR" b="1" spc="-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CFF7C57-32D3-CD0A-1286-B323CBB21CAF}"/>
              </a:ext>
            </a:extLst>
          </p:cNvPr>
          <p:cNvGrpSpPr/>
          <p:nvPr/>
        </p:nvGrpSpPr>
        <p:grpSpPr>
          <a:xfrm>
            <a:off x="348367" y="1370229"/>
            <a:ext cx="9285154" cy="4723067"/>
            <a:chOff x="609441" y="1370229"/>
            <a:chExt cx="10970841" cy="5223885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B8E79464-AABD-0687-7F20-CD87C84CE3A8}"/>
                </a:ext>
              </a:extLst>
            </p:cNvPr>
            <p:cNvGrpSpPr/>
            <p:nvPr/>
          </p:nvGrpSpPr>
          <p:grpSpPr>
            <a:xfrm>
              <a:off x="996182" y="1370229"/>
              <a:ext cx="4788872" cy="515722"/>
              <a:chOff x="6428858" y="1624857"/>
              <a:chExt cx="4733924" cy="515722"/>
            </a:xfrm>
          </p:grpSpPr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6EBE424F-B240-A0E6-5960-1BCB2C602001}"/>
                  </a:ext>
                </a:extLst>
              </p:cNvPr>
              <p:cNvSpPr/>
              <p:nvPr/>
            </p:nvSpPr>
            <p:spPr>
              <a:xfrm>
                <a:off x="6428858" y="1624857"/>
                <a:ext cx="4733924" cy="378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HPE SVT </a:t>
                </a:r>
                <a:r>
                  <a:rPr kumimoji="0" lang="ko-KR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기반 </a:t>
                </a:r>
                <a:r>
                  <a:rPr kumimoji="0" lang="en-US" altLang="ko-KR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DR </a:t>
                </a:r>
                <a:r>
                  <a:rPr kumimoji="0" lang="ko-KR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아키텍쳐</a:t>
                </a:r>
                <a:endPara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5" name="Straight Connector 7">
                <a:extLst>
                  <a:ext uri="{FF2B5EF4-FFF2-40B4-BE49-F238E27FC236}">
                    <a16:creationId xmlns:a16="http://schemas.microsoft.com/office/drawing/2014/main" id="{9AF39B60-B994-776A-34D0-0886F24DC2EE}"/>
                  </a:ext>
                </a:extLst>
              </p:cNvPr>
              <p:cNvCxnSpPr/>
              <p:nvPr/>
            </p:nvCxnSpPr>
            <p:spPr>
              <a:xfrm flipV="1">
                <a:off x="6514050" y="2140579"/>
                <a:ext cx="464873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58EACC99-80B1-1029-4D34-836DF5BA0D60}"/>
                </a:ext>
              </a:extLst>
            </p:cNvPr>
            <p:cNvSpPr/>
            <p:nvPr/>
          </p:nvSpPr>
          <p:spPr>
            <a:xfrm>
              <a:off x="634884" y="5139958"/>
              <a:ext cx="5090159" cy="145415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72000" tIns="36000" rIns="108000" bIns="36000" anchor="t"/>
            <a:lstStyle/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저비용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&amp;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심플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하고 손쉬운 구조의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DR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아키텍쳐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endParaRPr>
            </a:p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원격지 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DR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을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별도의 솔루션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추가 비용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없이 구성 가능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endParaRPr>
            </a:p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lang="ko-KR" altLang="en-US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재해 복구 자동화 솔루션인 </a:t>
              </a:r>
              <a: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Rapid DR 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솔루션을 통해 수 십 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~ 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수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백개의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VM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을 자동으로 복구 가능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.</a:t>
              </a:r>
            </a:p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altLang="ko-KR" sz="1100" b="1" kern="0" dirty="0" err="1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SimpliVity</a:t>
              </a:r>
              <a: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Backup/DR </a:t>
              </a:r>
              <a:r>
                <a:rPr lang="ko-KR" altLang="en-US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에 다양한 환경의 구축 사례 보유</a:t>
              </a:r>
              <a: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</a:t>
              </a:r>
              <a:b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(ex.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나이스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롯데계열사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부산은행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키움 증권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SK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계열사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국방부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국내 제조사들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등등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5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0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개 이상의 고객사 확보 중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)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75137D-7A2A-5E72-BE6E-F0A22898E78B}"/>
                </a:ext>
              </a:extLst>
            </p:cNvPr>
            <p:cNvGrpSpPr/>
            <p:nvPr/>
          </p:nvGrpSpPr>
          <p:grpSpPr>
            <a:xfrm>
              <a:off x="634884" y="1992668"/>
              <a:ext cx="5079515" cy="2512173"/>
              <a:chOff x="609441" y="1620760"/>
              <a:chExt cx="5630873" cy="2512173"/>
            </a:xfrm>
          </p:grpSpPr>
          <p:sp>
            <p:nvSpPr>
              <p:cNvPr id="8" name="Isosceles Triangle 56">
                <a:extLst>
                  <a:ext uri="{FF2B5EF4-FFF2-40B4-BE49-F238E27FC236}">
                    <a16:creationId xmlns:a16="http://schemas.microsoft.com/office/drawing/2014/main" id="{F17EAA9F-0AEA-D3AF-DA2F-9BE486B29297}"/>
                  </a:ext>
                </a:extLst>
              </p:cNvPr>
              <p:cNvSpPr/>
              <p:nvPr/>
            </p:nvSpPr>
            <p:spPr>
              <a:xfrm rot="10800000">
                <a:off x="2021970" y="3069839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9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12CEA243-2C2E-12AD-0F9E-9515EE331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299" y="3643263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C3B08736-8FBF-183A-C461-C7FCFBBACC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299" y="3474487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Isosceles Triangle 59">
                <a:extLst>
                  <a:ext uri="{FF2B5EF4-FFF2-40B4-BE49-F238E27FC236}">
                    <a16:creationId xmlns:a16="http://schemas.microsoft.com/office/drawing/2014/main" id="{01F1E428-4DF5-D4C9-C645-172A9945446E}"/>
                  </a:ext>
                </a:extLst>
              </p:cNvPr>
              <p:cNvSpPr/>
              <p:nvPr/>
            </p:nvSpPr>
            <p:spPr>
              <a:xfrm rot="10800000">
                <a:off x="683068" y="3069839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12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6D74C00A-4EC6-698E-C88A-D6AE6C7895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397" y="3643263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25021BC7-58C7-5D11-3633-31C3AE96D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397" y="3474487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62">
                <a:extLst>
                  <a:ext uri="{FF2B5EF4-FFF2-40B4-BE49-F238E27FC236}">
                    <a16:creationId xmlns:a16="http://schemas.microsoft.com/office/drawing/2014/main" id="{BB34CEC3-179E-74BF-CD58-3CE463FBB9A2}"/>
                  </a:ext>
                </a:extLst>
              </p:cNvPr>
              <p:cNvSpPr/>
              <p:nvPr/>
            </p:nvSpPr>
            <p:spPr>
              <a:xfrm>
                <a:off x="686383" y="2853588"/>
                <a:ext cx="2601026" cy="2218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" name="Rectangle 225">
                <a:extLst>
                  <a:ext uri="{FF2B5EF4-FFF2-40B4-BE49-F238E27FC236}">
                    <a16:creationId xmlns:a16="http://schemas.microsoft.com/office/drawing/2014/main" id="{58C5E03A-661D-94E2-502E-11DFF420A9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1978" y="2466169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6" name="Rectangle 225">
                <a:extLst>
                  <a:ext uri="{FF2B5EF4-FFF2-40B4-BE49-F238E27FC236}">
                    <a16:creationId xmlns:a16="http://schemas.microsoft.com/office/drawing/2014/main" id="{814D2030-23B6-2146-C546-E6AE7CF8EF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02986" y="2464945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7" name="Rectangle 225">
                <a:extLst>
                  <a:ext uri="{FF2B5EF4-FFF2-40B4-BE49-F238E27FC236}">
                    <a16:creationId xmlns:a16="http://schemas.microsoft.com/office/drawing/2014/main" id="{53F31118-BDD1-6B2B-373B-E8C90B159F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498637" y="2465731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8" name="Rectangle 225">
                <a:extLst>
                  <a:ext uri="{FF2B5EF4-FFF2-40B4-BE49-F238E27FC236}">
                    <a16:creationId xmlns:a16="http://schemas.microsoft.com/office/drawing/2014/main" id="{6B8D9214-B244-E065-2CB9-0857F9442A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91792" y="2466169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9" name="Rectangle 225">
                <a:extLst>
                  <a:ext uri="{FF2B5EF4-FFF2-40B4-BE49-F238E27FC236}">
                    <a16:creationId xmlns:a16="http://schemas.microsoft.com/office/drawing/2014/main" id="{CA605874-9BC9-31A9-1A94-0F2E3DE4D5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92799" y="2464945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20" name="Rectangle 225">
                <a:extLst>
                  <a:ext uri="{FF2B5EF4-FFF2-40B4-BE49-F238E27FC236}">
                    <a16:creationId xmlns:a16="http://schemas.microsoft.com/office/drawing/2014/main" id="{9887FA16-E7CC-869E-567A-E9C75B99DC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88450" y="2465731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21" name="Rectangle 69">
                <a:extLst>
                  <a:ext uri="{FF2B5EF4-FFF2-40B4-BE49-F238E27FC236}">
                    <a16:creationId xmlns:a16="http://schemas.microsoft.com/office/drawing/2014/main" id="{C0CD6E70-D2C4-55B2-3BF6-D711670B1E57}"/>
                  </a:ext>
                </a:extLst>
              </p:cNvPr>
              <p:cNvSpPr/>
              <p:nvPr/>
            </p:nvSpPr>
            <p:spPr>
              <a:xfrm>
                <a:off x="1795073" y="2530190"/>
                <a:ext cx="357136" cy="28935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···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2" name="Rectangle 169">
                <a:extLst>
                  <a:ext uri="{FF2B5EF4-FFF2-40B4-BE49-F238E27FC236}">
                    <a16:creationId xmlns:a16="http://schemas.microsoft.com/office/drawing/2014/main" id="{A4AE220A-5EB8-C397-7CD9-34DFE8825CD6}"/>
                  </a:ext>
                </a:extLst>
              </p:cNvPr>
              <p:cNvSpPr/>
              <p:nvPr/>
            </p:nvSpPr>
            <p:spPr bwMode="auto">
              <a:xfrm>
                <a:off x="683069" y="2281709"/>
                <a:ext cx="2604340" cy="544625"/>
              </a:xfrm>
              <a:prstGeom prst="rect">
                <a:avLst/>
              </a:prstGeom>
              <a:noFill/>
              <a:ln w="63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23" name="Group 80">
                <a:extLst>
                  <a:ext uri="{FF2B5EF4-FFF2-40B4-BE49-F238E27FC236}">
                    <a16:creationId xmlns:a16="http://schemas.microsoft.com/office/drawing/2014/main" id="{7291B52A-22A2-4F00-1944-68CE8F73331C}"/>
                  </a:ext>
                </a:extLst>
              </p:cNvPr>
              <p:cNvGrpSpPr/>
              <p:nvPr/>
            </p:nvGrpSpPr>
            <p:grpSpPr>
              <a:xfrm>
                <a:off x="609441" y="1620760"/>
                <a:ext cx="2776152" cy="2512172"/>
                <a:chOff x="695324" y="1304925"/>
                <a:chExt cx="5203452" cy="3488182"/>
              </a:xfrm>
            </p:grpSpPr>
            <p:sp>
              <p:nvSpPr>
                <p:cNvPr id="45" name="Rectangle 81">
                  <a:extLst>
                    <a:ext uri="{FF2B5EF4-FFF2-40B4-BE49-F238E27FC236}">
                      <a16:creationId xmlns:a16="http://schemas.microsoft.com/office/drawing/2014/main" id="{5BD1B8E5-E897-8C6E-0379-E3C471F254C0}"/>
                    </a:ext>
                  </a:extLst>
                </p:cNvPr>
                <p:cNvSpPr/>
                <p:nvPr/>
              </p:nvSpPr>
              <p:spPr>
                <a:xfrm>
                  <a:off x="695324" y="1304925"/>
                  <a:ext cx="5203451" cy="380440"/>
                </a:xfrm>
                <a:prstGeom prst="rect">
                  <a:avLst/>
                </a:prstGeom>
                <a:solidFill>
                  <a:srgbClr val="5B9BD5"/>
                </a:solidFill>
                <a:ln w="9525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주센터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6" name="Rectangle 82">
                  <a:extLst>
                    <a:ext uri="{FF2B5EF4-FFF2-40B4-BE49-F238E27FC236}">
                      <a16:creationId xmlns:a16="http://schemas.microsoft.com/office/drawing/2014/main" id="{FC9F1760-C081-2E62-2D32-5A4611FDB318}"/>
                    </a:ext>
                  </a:extLst>
                </p:cNvPr>
                <p:cNvSpPr/>
                <p:nvPr/>
              </p:nvSpPr>
              <p:spPr>
                <a:xfrm>
                  <a:off x="695326" y="1685365"/>
                  <a:ext cx="5203450" cy="310774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24" name="Rectangle 86">
                <a:extLst>
                  <a:ext uri="{FF2B5EF4-FFF2-40B4-BE49-F238E27FC236}">
                    <a16:creationId xmlns:a16="http://schemas.microsoft.com/office/drawing/2014/main" id="{B9989EF5-ACC0-B990-B692-193078EE698B}"/>
                  </a:ext>
                </a:extLst>
              </p:cNvPr>
              <p:cNvSpPr/>
              <p:nvPr/>
            </p:nvSpPr>
            <p:spPr>
              <a:xfrm>
                <a:off x="686383" y="3098625"/>
                <a:ext cx="2601025" cy="221811"/>
              </a:xfrm>
              <a:prstGeom prst="rect">
                <a:avLst/>
              </a:prstGeom>
              <a:solidFill>
                <a:srgbClr val="614767">
                  <a:lumMod val="75000"/>
                </a:srgbClr>
              </a:solidFill>
              <a:ln w="6350" cap="flat" cmpd="sng" algn="ctr">
                <a:solidFill>
                  <a:srgbClr val="61476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스토리지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5" name="Rounded Rectangle 88">
                <a:extLst>
                  <a:ext uri="{FF2B5EF4-FFF2-40B4-BE49-F238E27FC236}">
                    <a16:creationId xmlns:a16="http://schemas.microsoft.com/office/drawing/2014/main" id="{7395C3A7-908D-D9A5-8E79-8D2F8C1AD283}"/>
                  </a:ext>
                </a:extLst>
              </p:cNvPr>
              <p:cNvSpPr/>
              <p:nvPr/>
            </p:nvSpPr>
            <p:spPr>
              <a:xfrm>
                <a:off x="1157139" y="2056886"/>
                <a:ext cx="4456906" cy="23982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재해복구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자동화 솔루션 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Rapid DR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6" name="Isosceles Triangle 56">
                <a:extLst>
                  <a:ext uri="{FF2B5EF4-FFF2-40B4-BE49-F238E27FC236}">
                    <a16:creationId xmlns:a16="http://schemas.microsoft.com/office/drawing/2014/main" id="{B432FB77-81B4-9DD4-787C-B35A3266F009}"/>
                  </a:ext>
                </a:extLst>
              </p:cNvPr>
              <p:cNvSpPr/>
              <p:nvPr/>
            </p:nvSpPr>
            <p:spPr>
              <a:xfrm rot="10800000">
                <a:off x="4876691" y="3074554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27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8B47A8B3-5B60-C21E-35B0-F6A8A30EA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8020" y="3647978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A783575C-9457-D1BE-E57C-B0260B140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8020" y="3479202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Isosceles Triangle 59">
                <a:extLst>
                  <a:ext uri="{FF2B5EF4-FFF2-40B4-BE49-F238E27FC236}">
                    <a16:creationId xmlns:a16="http://schemas.microsoft.com/office/drawing/2014/main" id="{5BBF8D17-AE7C-B144-8D5A-A6D3B8ACAFD8}"/>
                  </a:ext>
                </a:extLst>
              </p:cNvPr>
              <p:cNvSpPr/>
              <p:nvPr/>
            </p:nvSpPr>
            <p:spPr>
              <a:xfrm rot="10800000">
                <a:off x="3537789" y="3074554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30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C02E29F6-7454-716D-4410-60239288EF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9118" y="3647978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549E2A0A-7E65-4A54-EF2B-F5AE6CA2A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9118" y="3479202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ectangle 62">
                <a:extLst>
                  <a:ext uri="{FF2B5EF4-FFF2-40B4-BE49-F238E27FC236}">
                    <a16:creationId xmlns:a16="http://schemas.microsoft.com/office/drawing/2014/main" id="{18CBB785-3B33-26C9-33E4-490EE95F0D8A}"/>
                  </a:ext>
                </a:extLst>
              </p:cNvPr>
              <p:cNvSpPr/>
              <p:nvPr/>
            </p:nvSpPr>
            <p:spPr>
              <a:xfrm>
                <a:off x="3541104" y="2858303"/>
                <a:ext cx="2601026" cy="2218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3" name="Rectangle 225">
                <a:extLst>
                  <a:ext uri="{FF2B5EF4-FFF2-40B4-BE49-F238E27FC236}">
                    <a16:creationId xmlns:a16="http://schemas.microsoft.com/office/drawing/2014/main" id="{CC85F84B-9E8E-DAD4-E156-EA92D97CE6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56699" y="2470884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4" name="Rectangle 225">
                <a:extLst>
                  <a:ext uri="{FF2B5EF4-FFF2-40B4-BE49-F238E27FC236}">
                    <a16:creationId xmlns:a16="http://schemas.microsoft.com/office/drawing/2014/main" id="{DBD33B3C-C09A-3B5F-6167-A2A003D6BF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7707" y="2469660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5" name="Rectangle 225">
                <a:extLst>
                  <a:ext uri="{FF2B5EF4-FFF2-40B4-BE49-F238E27FC236}">
                    <a16:creationId xmlns:a16="http://schemas.microsoft.com/office/drawing/2014/main" id="{480A6D66-52B4-3BAA-CCCB-136FDF11C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358" y="2470446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6" name="Rectangle 225">
                <a:extLst>
                  <a:ext uri="{FF2B5EF4-FFF2-40B4-BE49-F238E27FC236}">
                    <a16:creationId xmlns:a16="http://schemas.microsoft.com/office/drawing/2014/main" id="{F8544961-7761-7B3F-7DF4-ED44CF9E90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46513" y="2470884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7" name="Rectangle 225">
                <a:extLst>
                  <a:ext uri="{FF2B5EF4-FFF2-40B4-BE49-F238E27FC236}">
                    <a16:creationId xmlns:a16="http://schemas.microsoft.com/office/drawing/2014/main" id="{693D0B3B-DC6D-7DA3-AA75-0A20F323A0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47520" y="2469660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8" name="Rectangle 225">
                <a:extLst>
                  <a:ext uri="{FF2B5EF4-FFF2-40B4-BE49-F238E27FC236}">
                    <a16:creationId xmlns:a16="http://schemas.microsoft.com/office/drawing/2014/main" id="{F628DD57-DDA5-7276-A0CB-953F94BCA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43170" y="2470446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9" name="Rectangle 69">
                <a:extLst>
                  <a:ext uri="{FF2B5EF4-FFF2-40B4-BE49-F238E27FC236}">
                    <a16:creationId xmlns:a16="http://schemas.microsoft.com/office/drawing/2014/main" id="{6F39AD9F-0EA1-3546-A9D7-3598FE44DB82}"/>
                  </a:ext>
                </a:extLst>
              </p:cNvPr>
              <p:cNvSpPr/>
              <p:nvPr/>
            </p:nvSpPr>
            <p:spPr>
              <a:xfrm>
                <a:off x="4649793" y="2534905"/>
                <a:ext cx="357136" cy="28935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···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0" name="Rectangle 169">
                <a:extLst>
                  <a:ext uri="{FF2B5EF4-FFF2-40B4-BE49-F238E27FC236}">
                    <a16:creationId xmlns:a16="http://schemas.microsoft.com/office/drawing/2014/main" id="{B87B8DE6-1607-9A6A-5B74-51F15DDA6F0D}"/>
                  </a:ext>
                </a:extLst>
              </p:cNvPr>
              <p:cNvSpPr/>
              <p:nvPr/>
            </p:nvSpPr>
            <p:spPr bwMode="auto">
              <a:xfrm>
                <a:off x="3537790" y="2286424"/>
                <a:ext cx="2604340" cy="544625"/>
              </a:xfrm>
              <a:prstGeom prst="rect">
                <a:avLst/>
              </a:prstGeom>
              <a:noFill/>
              <a:ln w="63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41" name="Group 80">
                <a:extLst>
                  <a:ext uri="{FF2B5EF4-FFF2-40B4-BE49-F238E27FC236}">
                    <a16:creationId xmlns:a16="http://schemas.microsoft.com/office/drawing/2014/main" id="{716DE42A-2FE6-05B4-C2B7-D18891327815}"/>
                  </a:ext>
                </a:extLst>
              </p:cNvPr>
              <p:cNvGrpSpPr/>
              <p:nvPr/>
            </p:nvGrpSpPr>
            <p:grpSpPr>
              <a:xfrm>
                <a:off x="3464162" y="1625475"/>
                <a:ext cx="2776152" cy="2507458"/>
                <a:chOff x="695324" y="1304925"/>
                <a:chExt cx="5203452" cy="3476819"/>
              </a:xfrm>
            </p:grpSpPr>
            <p:sp>
              <p:nvSpPr>
                <p:cNvPr id="43" name="Rectangle 81">
                  <a:extLst>
                    <a:ext uri="{FF2B5EF4-FFF2-40B4-BE49-F238E27FC236}">
                      <a16:creationId xmlns:a16="http://schemas.microsoft.com/office/drawing/2014/main" id="{B57056F1-7609-A121-061C-33F712B6A97D}"/>
                    </a:ext>
                  </a:extLst>
                </p:cNvPr>
                <p:cNvSpPr/>
                <p:nvPr/>
              </p:nvSpPr>
              <p:spPr>
                <a:xfrm>
                  <a:off x="695324" y="1304925"/>
                  <a:ext cx="5203451" cy="380440"/>
                </a:xfrm>
                <a:prstGeom prst="rect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952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DR </a:t>
                  </a: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센터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4" name="Rectangle 82">
                  <a:extLst>
                    <a:ext uri="{FF2B5EF4-FFF2-40B4-BE49-F238E27FC236}">
                      <a16:creationId xmlns:a16="http://schemas.microsoft.com/office/drawing/2014/main" id="{7FD8C68B-8CB9-2550-436B-0F49E79EDA82}"/>
                    </a:ext>
                  </a:extLst>
                </p:cNvPr>
                <p:cNvSpPr/>
                <p:nvPr/>
              </p:nvSpPr>
              <p:spPr>
                <a:xfrm>
                  <a:off x="695326" y="1685367"/>
                  <a:ext cx="5203450" cy="309637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42" name="Rectangle 86">
                <a:extLst>
                  <a:ext uri="{FF2B5EF4-FFF2-40B4-BE49-F238E27FC236}">
                    <a16:creationId xmlns:a16="http://schemas.microsoft.com/office/drawing/2014/main" id="{924B21A9-8F9E-5F35-9A7A-2C59A03C7358}"/>
                  </a:ext>
                </a:extLst>
              </p:cNvPr>
              <p:cNvSpPr/>
              <p:nvPr/>
            </p:nvSpPr>
            <p:spPr>
              <a:xfrm>
                <a:off x="3541104" y="3103340"/>
                <a:ext cx="2601025" cy="221811"/>
              </a:xfrm>
              <a:prstGeom prst="rect">
                <a:avLst/>
              </a:prstGeom>
              <a:solidFill>
                <a:srgbClr val="614767">
                  <a:lumMod val="75000"/>
                </a:srgbClr>
              </a:solidFill>
              <a:ln w="6350" cap="flat" cmpd="sng" algn="ctr">
                <a:solidFill>
                  <a:srgbClr val="61476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스토리지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47" name="그룹 126">
              <a:extLst>
                <a:ext uri="{FF2B5EF4-FFF2-40B4-BE49-F238E27FC236}">
                  <a16:creationId xmlns:a16="http://schemas.microsoft.com/office/drawing/2014/main" id="{5D0647F2-2BBE-F088-787D-F844E29FE8CA}"/>
                </a:ext>
              </a:extLst>
            </p:cNvPr>
            <p:cNvGrpSpPr/>
            <p:nvPr/>
          </p:nvGrpSpPr>
          <p:grpSpPr>
            <a:xfrm>
              <a:off x="609441" y="4533847"/>
              <a:ext cx="5113160" cy="522952"/>
              <a:chOff x="6255600" y="2647152"/>
              <a:chExt cx="5175610" cy="741827"/>
            </a:xfrm>
          </p:grpSpPr>
          <p:sp>
            <p:nvSpPr>
              <p:cNvPr id="48" name="자유형 174">
                <a:extLst>
                  <a:ext uri="{FF2B5EF4-FFF2-40B4-BE49-F238E27FC236}">
                    <a16:creationId xmlns:a16="http://schemas.microsoft.com/office/drawing/2014/main" id="{DC0DE84D-6A64-6C60-27C3-E3F137999A35}"/>
                  </a:ext>
                </a:extLst>
              </p:cNvPr>
              <p:cNvSpPr/>
              <p:nvPr/>
            </p:nvSpPr>
            <p:spPr>
              <a:xfrm rot="16200000" flipH="1">
                <a:off x="6304026" y="3287439"/>
                <a:ext cx="63841" cy="139239"/>
              </a:xfrm>
              <a:custGeom>
                <a:avLst/>
                <a:gdLst>
                  <a:gd name="connsiteX0" fmla="*/ 0 w 45991"/>
                  <a:gd name="connsiteY0" fmla="*/ 0 h 91981"/>
                  <a:gd name="connsiteX1" fmla="*/ 0 w 45991"/>
                  <a:gd name="connsiteY1" fmla="*/ 91981 h 91981"/>
                  <a:gd name="connsiteX2" fmla="*/ 45991 w 45991"/>
                  <a:gd name="connsiteY2" fmla="*/ 91981 h 91981"/>
                  <a:gd name="connsiteX3" fmla="*/ 0 w 45991"/>
                  <a:gd name="connsiteY3" fmla="*/ 0 h 91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91" h="91981">
                    <a:moveTo>
                      <a:pt x="0" y="0"/>
                    </a:moveTo>
                    <a:lnTo>
                      <a:pt x="0" y="91981"/>
                    </a:lnTo>
                    <a:lnTo>
                      <a:pt x="45991" y="91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>
                  <a:lumMod val="75000"/>
                </a:srgbClr>
              </a:solidFill>
              <a:ln w="15875" cap="rnd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9" name="자유형 175">
                <a:extLst>
                  <a:ext uri="{FF2B5EF4-FFF2-40B4-BE49-F238E27FC236}">
                    <a16:creationId xmlns:a16="http://schemas.microsoft.com/office/drawing/2014/main" id="{96AAE653-CB77-C09B-52E6-0B617F740173}"/>
                  </a:ext>
                </a:extLst>
              </p:cNvPr>
              <p:cNvSpPr/>
              <p:nvPr/>
            </p:nvSpPr>
            <p:spPr>
              <a:xfrm rot="16200000">
                <a:off x="6304027" y="2609453"/>
                <a:ext cx="63841" cy="139240"/>
              </a:xfrm>
              <a:custGeom>
                <a:avLst/>
                <a:gdLst>
                  <a:gd name="connsiteX0" fmla="*/ 0 w 45991"/>
                  <a:gd name="connsiteY0" fmla="*/ 0 h 91981"/>
                  <a:gd name="connsiteX1" fmla="*/ 0 w 45991"/>
                  <a:gd name="connsiteY1" fmla="*/ 91981 h 91981"/>
                  <a:gd name="connsiteX2" fmla="*/ 45991 w 45991"/>
                  <a:gd name="connsiteY2" fmla="*/ 91981 h 91981"/>
                  <a:gd name="connsiteX3" fmla="*/ 0 w 45991"/>
                  <a:gd name="connsiteY3" fmla="*/ 0 h 91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91" h="91981">
                    <a:moveTo>
                      <a:pt x="0" y="0"/>
                    </a:moveTo>
                    <a:lnTo>
                      <a:pt x="0" y="91981"/>
                    </a:lnTo>
                    <a:lnTo>
                      <a:pt x="45991" y="91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>
                  <a:lumMod val="75000"/>
                </a:srgbClr>
              </a:solidFill>
              <a:ln w="15875" cap="rnd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" name="모서리가 둥근 직사각형 176">
                <a:extLst>
                  <a:ext uri="{FF2B5EF4-FFF2-40B4-BE49-F238E27FC236}">
                    <a16:creationId xmlns:a16="http://schemas.microsoft.com/office/drawing/2014/main" id="{84E5E608-E10E-E8EA-38F1-32C49BA01E10}"/>
                  </a:ext>
                </a:extLst>
              </p:cNvPr>
              <p:cNvSpPr/>
              <p:nvPr/>
            </p:nvSpPr>
            <p:spPr>
              <a:xfrm rot="16200000">
                <a:off x="8538777" y="423490"/>
                <a:ext cx="609256" cy="5175610"/>
              </a:xfrm>
              <a:prstGeom prst="roundRect">
                <a:avLst>
                  <a:gd name="adj" fmla="val 0"/>
                </a:avLst>
              </a:prstGeom>
              <a:solidFill>
                <a:srgbClr val="F29831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25400" dist="25400" dir="5400000" algn="t" rotWithShape="0">
                  <a:prstClr val="black">
                    <a:alpha val="17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51" name="Picture 2" descr="C:\Users\Administrator\Desktop\미래부가치평가\그림3.png">
                <a:extLst>
                  <a:ext uri="{FF2B5EF4-FFF2-40B4-BE49-F238E27FC236}">
                    <a16:creationId xmlns:a16="http://schemas.microsoft.com/office/drawing/2014/main" id="{DCF980FD-F15F-6149-4E49-DF92D7B8DB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16200000">
                <a:off x="6513668" y="2529495"/>
                <a:ext cx="526741" cy="1000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7DAD3C2-263E-285E-E20D-58B1D8B296E2}"/>
                  </a:ext>
                </a:extLst>
              </p:cNvPr>
              <p:cNvSpPr/>
              <p:nvPr/>
            </p:nvSpPr>
            <p:spPr>
              <a:xfrm>
                <a:off x="6611146" y="2828693"/>
                <a:ext cx="4492781" cy="46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17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prstClr val="black">
                      <a:lumMod val="85000"/>
                      <a:lumOff val="15000"/>
                    </a:prstClr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-91" normalizeH="0" baseline="0" noProof="0" dirty="0" err="1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SimpliVity</a:t>
                </a:r>
                <a:r>
                  <a:rPr kumimoji="1" lang="en-US" altLang="ko-KR" sz="1200" b="1" i="0" u="none" strike="noStrike" kern="0" cap="none" spc="-91" normalizeH="0" baseline="0" noProof="0" dirty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kumimoji="1" lang="ko-KR" altLang="en-US" sz="1200" b="1" i="0" u="none" strike="noStrike" kern="0" cap="none" spc="-91" normalizeH="0" baseline="0" noProof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재해복구</a:t>
                </a:r>
                <a:r>
                  <a:rPr kumimoji="1" lang="en-US" altLang="ko-KR" sz="1200" b="1" i="0" u="none" strike="noStrike" kern="0" cap="none" spc="-91" normalizeH="0" baseline="0" noProof="0" dirty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kumimoji="1" lang="ko-KR" altLang="en-US" sz="1200" b="1" i="0" u="none" strike="noStrike" kern="0" cap="none" spc="-91" normalizeH="0" baseline="0" noProof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구축을 통한 기대 효과</a:t>
                </a:r>
                <a:endParaRPr kumimoji="1" lang="ko-KR" altLang="en-US" sz="1200" b="1" i="0" u="none" strike="noStrike" kern="0" cap="none" spc="-91" normalizeH="0" baseline="0" noProof="0" dirty="0">
                  <a:ln>
                    <a:solidFill>
                      <a:srgbClr val="2AD2C9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53" name="그림 52" descr="Untitled-1.png">
              <a:extLst>
                <a:ext uri="{FF2B5EF4-FFF2-40B4-BE49-F238E27FC236}">
                  <a16:creationId xmlns:a16="http://schemas.microsoft.com/office/drawing/2014/main" id="{EF93D8F8-5C0F-CBAC-261E-741D50A22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>
            <a:xfrm>
              <a:off x="681010" y="4562335"/>
              <a:ext cx="513415" cy="471961"/>
            </a:xfrm>
            <a:prstGeom prst="rect">
              <a:avLst/>
            </a:prstGeom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4FA4E6F-75F4-32D2-8101-F088E0B0FD93}"/>
                </a:ext>
              </a:extLst>
            </p:cNvPr>
            <p:cNvGrpSpPr/>
            <p:nvPr/>
          </p:nvGrpSpPr>
          <p:grpSpPr>
            <a:xfrm>
              <a:off x="5893335" y="1992668"/>
              <a:ext cx="5686947" cy="4490015"/>
              <a:chOff x="6397601" y="1495749"/>
              <a:chExt cx="6644969" cy="463258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F41DE4F-C1E0-DD88-1B69-69901123C5AE}"/>
                  </a:ext>
                </a:extLst>
              </p:cNvPr>
              <p:cNvGrpSpPr/>
              <p:nvPr/>
            </p:nvGrpSpPr>
            <p:grpSpPr>
              <a:xfrm>
                <a:off x="6397601" y="1495749"/>
                <a:ext cx="6644969" cy="4632580"/>
                <a:chOff x="6905661" y="1514043"/>
                <a:chExt cx="6644969" cy="4632580"/>
              </a:xfrm>
            </p:grpSpPr>
            <p:sp>
              <p:nvSpPr>
                <p:cNvPr id="58" name="Rectangle 85">
                  <a:extLst>
                    <a:ext uri="{FF2B5EF4-FFF2-40B4-BE49-F238E27FC236}">
                      <a16:creationId xmlns:a16="http://schemas.microsoft.com/office/drawing/2014/main" id="{6FB6CE54-93E0-987B-8618-FC91630A6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905661" y="1514043"/>
                  <a:ext cx="6644969" cy="4632580"/>
                </a:xfrm>
                <a:prstGeom prst="rect">
                  <a:avLst/>
                </a:prstGeom>
                <a:solidFill>
                  <a:sysClr val="window" lastClr="FFFFFF"/>
                </a:solidFill>
                <a:ln w="34925">
                  <a:solidFill>
                    <a:sysClr val="window" lastClr="FFFFFF">
                      <a:lumMod val="65000"/>
                    </a:sysClr>
                  </a:solidFill>
                  <a:miter lim="800000"/>
                  <a:headEnd/>
                  <a:tailEnd/>
                </a:ln>
              </p:spPr>
              <p:txBody>
                <a:bodyPr wrap="none" lIns="91427" tIns="45713" rIns="91427" bIns="45713" anchor="ctr"/>
                <a:lstStyle>
                  <a:lvl1pPr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pic>
              <p:nvPicPr>
                <p:cNvPr id="59" name="Picture 2" descr="hpe simplivity rapiddr 3.0ì ëí ì´ë¯¸ì§ ê²ìê²°ê³¼">
                  <a:extLst>
                    <a:ext uri="{FF2B5EF4-FFF2-40B4-BE49-F238E27FC236}">
                      <a16:creationId xmlns:a16="http://schemas.microsoft.com/office/drawing/2014/main" id="{2E50C48E-1D26-5013-F9A2-9D488173D7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3802" y="4424326"/>
                  <a:ext cx="1917717" cy="1296000"/>
                </a:xfrm>
                <a:prstGeom prst="rect">
                  <a:avLst/>
                </a:prstGeom>
                <a:noFill/>
                <a:ln w="9525">
                  <a:solidFill>
                    <a:sysClr val="window" lastClr="FFFFFF">
                      <a:lumMod val="75000"/>
                    </a:sys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1254172-2440-07B3-BF52-9BF4B5E9E1F4}"/>
                    </a:ext>
                  </a:extLst>
                </p:cNvPr>
                <p:cNvSpPr txBox="1"/>
                <p:nvPr/>
              </p:nvSpPr>
              <p:spPr>
                <a:xfrm>
                  <a:off x="9011162" y="3901107"/>
                  <a:ext cx="2472463" cy="4917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재해복구</a:t>
                  </a: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</a:t>
                  </a: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자동화 솔루션 화면</a:t>
                  </a:r>
                  <a:endPara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심플리비티 </a:t>
                  </a: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Rapid DR)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A574234-7268-CDD4-1A55-473FA1F568EF}"/>
                    </a:ext>
                  </a:extLst>
                </p:cNvPr>
                <p:cNvSpPr txBox="1"/>
                <p:nvPr/>
              </p:nvSpPr>
              <p:spPr>
                <a:xfrm>
                  <a:off x="8775211" y="5779143"/>
                  <a:ext cx="2981474" cy="280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DR</a:t>
                  </a: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센터로 </a:t>
                  </a: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 </a:t>
                  </a: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전환되는 상황 모니터링</a:t>
                  </a:r>
                </a:p>
              </p:txBody>
            </p:sp>
            <p:pic>
              <p:nvPicPr>
                <p:cNvPr id="62" name="Picture 2" descr="x86ìë² iconì ëí ì´ë¯¸ì§ ê²ìê²°ê³¼">
                  <a:extLst>
                    <a:ext uri="{FF2B5EF4-FFF2-40B4-BE49-F238E27FC236}">
                      <a16:creationId xmlns:a16="http://schemas.microsoft.com/office/drawing/2014/main" id="{88D60FBA-3DC3-0E3B-4539-EDAD1FE910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duotone>
                    <a:srgbClr val="FF8D6D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05128" y="5345709"/>
                  <a:ext cx="700076" cy="200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Rectangle 51">
                  <a:extLst>
                    <a:ext uri="{FF2B5EF4-FFF2-40B4-BE49-F238E27FC236}">
                      <a16:creationId xmlns:a16="http://schemas.microsoft.com/office/drawing/2014/main" id="{E80C4BD7-2071-81CF-1E01-09021883DAC9}"/>
                    </a:ext>
                  </a:extLst>
                </p:cNvPr>
                <p:cNvSpPr/>
                <p:nvPr/>
              </p:nvSpPr>
              <p:spPr>
                <a:xfrm>
                  <a:off x="7024949" y="5543790"/>
                  <a:ext cx="872742" cy="263415"/>
                </a:xfrm>
                <a:prstGeom prst="rect">
                  <a:avLst/>
                </a:prstGeom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HCI </a:t>
                  </a:r>
                  <a:r>
                    <a:rPr kumimoji="0" lang="ko-KR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노드</a:t>
                  </a:r>
                  <a:r>
                    <a:rPr kumimoji="0" lang="en-US" altLang="ko-K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#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pic>
              <p:nvPicPr>
                <p:cNvPr id="64" name="Picture 2" descr="x86ìë² iconì ëí ì´ë¯¸ì§ ê²ìê²°ê³¼">
                  <a:extLst>
                    <a:ext uri="{FF2B5EF4-FFF2-40B4-BE49-F238E27FC236}">
                      <a16:creationId xmlns:a16="http://schemas.microsoft.com/office/drawing/2014/main" id="{C0A62815-A251-516F-9C4E-CEB5D6FC0F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duotone>
                    <a:srgbClr val="FF8D6D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8860" y="5345708"/>
                  <a:ext cx="700076" cy="200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99DE3AB4-304D-E9A5-58F1-EE5966BBDD78}"/>
                    </a:ext>
                  </a:extLst>
                </p:cNvPr>
                <p:cNvSpPr/>
                <p:nvPr/>
              </p:nvSpPr>
              <p:spPr>
                <a:xfrm>
                  <a:off x="7838683" y="5543790"/>
                  <a:ext cx="872742" cy="263415"/>
                </a:xfrm>
                <a:prstGeom prst="rect">
                  <a:avLst/>
                </a:prstGeom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HCI </a:t>
                  </a:r>
                  <a:r>
                    <a:rPr kumimoji="0" lang="ko-KR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노드</a:t>
                  </a:r>
                  <a:r>
                    <a:rPr kumimoji="0" lang="en-US" altLang="ko-K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#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6" name="직사각형 6">
                  <a:extLst>
                    <a:ext uri="{FF2B5EF4-FFF2-40B4-BE49-F238E27FC236}">
                      <a16:creationId xmlns:a16="http://schemas.microsoft.com/office/drawing/2014/main" id="{B8C6E5D0-BDA0-E31E-C9D6-859F91FA989A}"/>
                    </a:ext>
                  </a:extLst>
                </p:cNvPr>
                <p:cNvSpPr/>
                <p:nvPr/>
              </p:nvSpPr>
              <p:spPr bwMode="ltGray">
                <a:xfrm>
                  <a:off x="7104277" y="5068804"/>
                  <a:ext cx="1514659" cy="203616"/>
                </a:xfrm>
                <a:prstGeom prst="rect">
                  <a:avLst/>
                </a:prstGeom>
                <a:solidFill>
                  <a:srgbClr val="5F7A76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심플리비티</a:t>
                  </a:r>
                  <a:r>
                    <a:rPr kumimoji="0" lang="ko-KR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소프트웨어</a:t>
                  </a:r>
                  <a:endPara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7" name="직사각형 6">
                  <a:extLst>
                    <a:ext uri="{FF2B5EF4-FFF2-40B4-BE49-F238E27FC236}">
                      <a16:creationId xmlns:a16="http://schemas.microsoft.com/office/drawing/2014/main" id="{885728F5-4F88-E73A-F600-0524B5519F04}"/>
                    </a:ext>
                  </a:extLst>
                </p:cNvPr>
                <p:cNvSpPr/>
                <p:nvPr/>
              </p:nvSpPr>
              <p:spPr bwMode="ltGray">
                <a:xfrm>
                  <a:off x="7104276" y="4130784"/>
                  <a:ext cx="1514660" cy="884698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8" name="직사각형 6">
                  <a:extLst>
                    <a:ext uri="{FF2B5EF4-FFF2-40B4-BE49-F238E27FC236}">
                      <a16:creationId xmlns:a16="http://schemas.microsoft.com/office/drawing/2014/main" id="{C4FBB16D-B34E-08E7-F407-705F78587560}"/>
                    </a:ext>
                  </a:extLst>
                </p:cNvPr>
                <p:cNvSpPr/>
                <p:nvPr/>
              </p:nvSpPr>
              <p:spPr bwMode="ltGray">
                <a:xfrm>
                  <a:off x="7194825" y="4486737"/>
                  <a:ext cx="399342" cy="456920"/>
                </a:xfrm>
                <a:prstGeom prst="rect">
                  <a:avLst/>
                </a:prstGeom>
                <a:solidFill>
                  <a:srgbClr val="614767">
                    <a:lumMod val="20000"/>
                    <a:lumOff val="80000"/>
                  </a:srgbClr>
                </a:solidFill>
                <a:ln w="9525" cap="flat" cmpd="sng" algn="ctr">
                  <a:solidFill>
                    <a:srgbClr val="614767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</a:t>
                  </a:r>
                </a:p>
              </p:txBody>
            </p:sp>
            <p:sp>
              <p:nvSpPr>
                <p:cNvPr id="69" name="직사각형 6">
                  <a:extLst>
                    <a:ext uri="{FF2B5EF4-FFF2-40B4-BE49-F238E27FC236}">
                      <a16:creationId xmlns:a16="http://schemas.microsoft.com/office/drawing/2014/main" id="{A938E496-5E39-5D80-7EEE-9AA318E012C7}"/>
                    </a:ext>
                  </a:extLst>
                </p:cNvPr>
                <p:cNvSpPr/>
                <p:nvPr/>
              </p:nvSpPr>
              <p:spPr bwMode="ltGray">
                <a:xfrm>
                  <a:off x="8153071" y="4485274"/>
                  <a:ext cx="399342" cy="456920"/>
                </a:xfrm>
                <a:prstGeom prst="rect">
                  <a:avLst/>
                </a:prstGeom>
                <a:solidFill>
                  <a:srgbClr val="614767">
                    <a:lumMod val="20000"/>
                    <a:lumOff val="80000"/>
                  </a:srgbClr>
                </a:solidFill>
                <a:ln w="9525" cap="flat" cmpd="sng" algn="ctr">
                  <a:solidFill>
                    <a:srgbClr val="614767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</a:t>
                  </a:r>
                </a:p>
              </p:txBody>
            </p:sp>
            <p:sp>
              <p:nvSpPr>
                <p:cNvPr id="70" name="Rectangle 90">
                  <a:extLst>
                    <a:ext uri="{FF2B5EF4-FFF2-40B4-BE49-F238E27FC236}">
                      <a16:creationId xmlns:a16="http://schemas.microsoft.com/office/drawing/2014/main" id="{113A916D-2F51-094B-313C-07AF05E47EE2}"/>
                    </a:ext>
                  </a:extLst>
                </p:cNvPr>
                <p:cNvSpPr/>
                <p:nvPr/>
              </p:nvSpPr>
              <p:spPr>
                <a:xfrm>
                  <a:off x="7666536" y="4535148"/>
                  <a:ext cx="501534" cy="289757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.  .  .</a:t>
                  </a:r>
                  <a:endPara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grpSp>
              <p:nvGrpSpPr>
                <p:cNvPr id="71" name="Group 93">
                  <a:extLst>
                    <a:ext uri="{FF2B5EF4-FFF2-40B4-BE49-F238E27FC236}">
                      <a16:creationId xmlns:a16="http://schemas.microsoft.com/office/drawing/2014/main" id="{B56A0082-82C9-A589-E750-13342EBF3E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823715" y="5345708"/>
                  <a:ext cx="872743" cy="461496"/>
                  <a:chOff x="613176" y="3565017"/>
                  <a:chExt cx="894192" cy="472839"/>
                </a:xfrm>
              </p:grpSpPr>
              <p:pic>
                <p:nvPicPr>
                  <p:cNvPr id="92" name="Picture 2" descr="x86ìë² icon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AE396E4C-80A3-4A29-76F0-19C41593E9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5324" y="3565017"/>
                    <a:ext cx="717281" cy="2056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" name="Rectangle 109">
                    <a:extLst>
                      <a:ext uri="{FF2B5EF4-FFF2-40B4-BE49-F238E27FC236}">
                        <a16:creationId xmlns:a16="http://schemas.microsoft.com/office/drawing/2014/main" id="{88A9D9B8-DF21-E51C-6122-FD46618A4608}"/>
                      </a:ext>
                    </a:extLst>
                  </p:cNvPr>
                  <p:cNvSpPr/>
                  <p:nvPr/>
                </p:nvSpPr>
                <p:spPr>
                  <a:xfrm>
                    <a:off x="613176" y="3767966"/>
                    <a:ext cx="894192" cy="269890"/>
                  </a:xfrm>
                  <a:prstGeom prst="rect">
                    <a:avLst/>
                  </a:prstGeom>
                </p:spPr>
                <p:txBody>
                  <a:bodyPr wrap="square" lIns="36000" rIns="3600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HCI </a:t>
                    </a:r>
                    <a:r>
                      <a:rPr kumimoji="0" lang="ko-KR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노드</a:t>
                    </a:r>
                    <a:r>
                      <a: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#</a:t>
                    </a:r>
                    <a:endPara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grpSp>
              <p:nvGrpSpPr>
                <p:cNvPr id="72" name="Group 95">
                  <a:extLst>
                    <a:ext uri="{FF2B5EF4-FFF2-40B4-BE49-F238E27FC236}">
                      <a16:creationId xmlns:a16="http://schemas.microsoft.com/office/drawing/2014/main" id="{1AE778EF-2AB6-53E9-4333-DF8E8213CC1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2590216" y="5350372"/>
                  <a:ext cx="872743" cy="461497"/>
                  <a:chOff x="-252988" y="3569796"/>
                  <a:chExt cx="894192" cy="472840"/>
                </a:xfrm>
              </p:grpSpPr>
              <p:pic>
                <p:nvPicPr>
                  <p:cNvPr id="90" name="Picture 2" descr="x86ìë² icon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C581851D-6B4E-016E-C17A-44B634F38F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70840" y="3569796"/>
                    <a:ext cx="717281" cy="2056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" name="Rectangle 105">
                    <a:extLst>
                      <a:ext uri="{FF2B5EF4-FFF2-40B4-BE49-F238E27FC236}">
                        <a16:creationId xmlns:a16="http://schemas.microsoft.com/office/drawing/2014/main" id="{7F651AB6-46D8-56FF-495C-60D10A704677}"/>
                      </a:ext>
                    </a:extLst>
                  </p:cNvPr>
                  <p:cNvSpPr/>
                  <p:nvPr/>
                </p:nvSpPr>
                <p:spPr>
                  <a:xfrm>
                    <a:off x="-252988" y="3772746"/>
                    <a:ext cx="894192" cy="269890"/>
                  </a:xfrm>
                  <a:prstGeom prst="rect">
                    <a:avLst/>
                  </a:prstGeom>
                </p:spPr>
                <p:txBody>
                  <a:bodyPr wrap="square" lIns="36000" rIns="3600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HCI </a:t>
                    </a:r>
                    <a:r>
                      <a:rPr kumimoji="0" lang="ko-KR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노드</a:t>
                    </a:r>
                    <a:r>
                      <a: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#</a:t>
                    </a:r>
                    <a:endPara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73" name="직사각형 6">
                  <a:extLst>
                    <a:ext uri="{FF2B5EF4-FFF2-40B4-BE49-F238E27FC236}">
                      <a16:creationId xmlns:a16="http://schemas.microsoft.com/office/drawing/2014/main" id="{F1B5EE39-92B7-2384-46B1-9C44E37E395A}"/>
                    </a:ext>
                  </a:extLst>
                </p:cNvPr>
                <p:cNvSpPr/>
                <p:nvPr/>
              </p:nvSpPr>
              <p:spPr bwMode="ltGray">
                <a:xfrm>
                  <a:off x="11903042" y="5068802"/>
                  <a:ext cx="1467428" cy="203618"/>
                </a:xfrm>
                <a:prstGeom prst="rect">
                  <a:avLst/>
                </a:prstGeom>
                <a:solidFill>
                  <a:srgbClr val="5F7A76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심플리비티</a:t>
                  </a:r>
                  <a:r>
                    <a:rPr kumimoji="0" lang="ko-KR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소프트웨어</a:t>
                  </a:r>
                  <a:endPara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4" name="직사각형 6">
                  <a:extLst>
                    <a:ext uri="{FF2B5EF4-FFF2-40B4-BE49-F238E27FC236}">
                      <a16:creationId xmlns:a16="http://schemas.microsoft.com/office/drawing/2014/main" id="{E65D1836-32BD-1ADF-6D56-1781DAEB3972}"/>
                    </a:ext>
                  </a:extLst>
                </p:cNvPr>
                <p:cNvSpPr/>
                <p:nvPr/>
              </p:nvSpPr>
              <p:spPr bwMode="ltGray">
                <a:xfrm>
                  <a:off x="11903042" y="4130784"/>
                  <a:ext cx="1467429" cy="884696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5" name="직사각형 6">
                  <a:extLst>
                    <a:ext uri="{FF2B5EF4-FFF2-40B4-BE49-F238E27FC236}">
                      <a16:creationId xmlns:a16="http://schemas.microsoft.com/office/drawing/2014/main" id="{9AA0DCAB-D4D1-F346-BD5F-57225E01320A}"/>
                    </a:ext>
                  </a:extLst>
                </p:cNvPr>
                <p:cNvSpPr/>
                <p:nvPr/>
              </p:nvSpPr>
              <p:spPr bwMode="ltGray">
                <a:xfrm>
                  <a:off x="12908341" y="4491302"/>
                  <a:ext cx="399342" cy="456918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5B9BD5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</a:t>
                  </a:r>
                </a:p>
              </p:txBody>
            </p:sp>
            <p:pic>
              <p:nvPicPr>
                <p:cNvPr id="76" name="Picture 2" descr="Checkout">
                  <a:extLst>
                    <a:ext uri="{FF2B5EF4-FFF2-40B4-BE49-F238E27FC236}">
                      <a16:creationId xmlns:a16="http://schemas.microsoft.com/office/drawing/2014/main" id="{5B6F3CF2-27D6-15B5-E112-89E405ABFA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32441" y="4870143"/>
                  <a:ext cx="126833" cy="1268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2" descr="Checkout">
                  <a:extLst>
                    <a:ext uri="{FF2B5EF4-FFF2-40B4-BE49-F238E27FC236}">
                      <a16:creationId xmlns:a16="http://schemas.microsoft.com/office/drawing/2014/main" id="{E9B9B280-62D2-6798-35ED-F4A03A2459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1350" y="4868681"/>
                  <a:ext cx="126833" cy="1268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8" name="Straight Connector 116">
                  <a:extLst>
                    <a:ext uri="{FF2B5EF4-FFF2-40B4-BE49-F238E27FC236}">
                      <a16:creationId xmlns:a16="http://schemas.microsoft.com/office/drawing/2014/main" id="{37A675FB-A27F-1EDE-2685-50FB41E03B0E}"/>
                    </a:ext>
                  </a:extLst>
                </p:cNvPr>
                <p:cNvCxnSpPr/>
                <p:nvPr/>
              </p:nvCxnSpPr>
              <p:spPr>
                <a:xfrm flipH="1" flipV="1">
                  <a:off x="7805204" y="3013840"/>
                  <a:ext cx="0" cy="889087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9" name="Straight Connector 117">
                  <a:extLst>
                    <a:ext uri="{FF2B5EF4-FFF2-40B4-BE49-F238E27FC236}">
                      <a16:creationId xmlns:a16="http://schemas.microsoft.com/office/drawing/2014/main" id="{75F92BF1-89C3-C835-4961-15D47DC551B8}"/>
                    </a:ext>
                  </a:extLst>
                </p:cNvPr>
                <p:cNvCxnSpPr/>
                <p:nvPr/>
              </p:nvCxnSpPr>
              <p:spPr>
                <a:xfrm flipV="1">
                  <a:off x="7741876" y="3080300"/>
                  <a:ext cx="1707823" cy="9711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  <a:tailEnd type="none" w="lg" len="lg"/>
                </a:ln>
                <a:effectLst/>
              </p:spPr>
            </p:cxnSp>
            <p:cxnSp>
              <p:nvCxnSpPr>
                <p:cNvPr id="80" name="Straight Connector 120">
                  <a:extLst>
                    <a:ext uri="{FF2B5EF4-FFF2-40B4-BE49-F238E27FC236}">
                      <a16:creationId xmlns:a16="http://schemas.microsoft.com/office/drawing/2014/main" id="{6F0C139C-59B2-64E5-C8AC-644ACA4DC257}"/>
                    </a:ext>
                  </a:extLst>
                </p:cNvPr>
                <p:cNvCxnSpPr/>
                <p:nvPr/>
              </p:nvCxnSpPr>
              <p:spPr>
                <a:xfrm flipH="1" flipV="1">
                  <a:off x="12579051" y="2999967"/>
                  <a:ext cx="303" cy="1157257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  <a:headEnd type="triangle" w="sm" len="sm"/>
                  <a:tailEnd type="none"/>
                </a:ln>
                <a:effectLst/>
              </p:spPr>
            </p:cxnSp>
            <p:cxnSp>
              <p:nvCxnSpPr>
                <p:cNvPr id="81" name="Straight Connector 121">
                  <a:extLst>
                    <a:ext uri="{FF2B5EF4-FFF2-40B4-BE49-F238E27FC236}">
                      <a16:creationId xmlns:a16="http://schemas.microsoft.com/office/drawing/2014/main" id="{6AAC8C15-53D4-F6EB-D9C8-84AA2DA92E5F}"/>
                    </a:ext>
                  </a:extLst>
                </p:cNvPr>
                <p:cNvCxnSpPr/>
                <p:nvPr/>
              </p:nvCxnSpPr>
              <p:spPr>
                <a:xfrm>
                  <a:off x="10969708" y="3085498"/>
                  <a:ext cx="1647480" cy="0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  <a:tailEnd type="none" w="lg" len="lg"/>
                </a:ln>
                <a:effectLst/>
              </p:spPr>
            </p:cxnSp>
            <p:pic>
              <p:nvPicPr>
                <p:cNvPr id="82" name="Picture 6" descr="애플 모니터 - 무료 컴퓨터개 아이콘">
                  <a:extLst>
                    <a:ext uri="{FF2B5EF4-FFF2-40B4-BE49-F238E27FC236}">
                      <a16:creationId xmlns:a16="http://schemas.microsoft.com/office/drawing/2014/main" id="{DE23669B-0772-8542-C3C9-B4CC3D838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3393" y="2505342"/>
                  <a:ext cx="1584124" cy="1480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" name="Oval 123">
                  <a:extLst>
                    <a:ext uri="{FF2B5EF4-FFF2-40B4-BE49-F238E27FC236}">
                      <a16:creationId xmlns:a16="http://schemas.microsoft.com/office/drawing/2014/main" id="{DC51285D-67CF-435D-5EDA-84C420F64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86285" y="3852911"/>
                  <a:ext cx="468000" cy="46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pic>
              <p:nvPicPr>
                <p:cNvPr id="84" name="Picture 4" descr="Settings Icons - Free Download, PNG and SVG">
                  <a:extLst>
                    <a:ext uri="{FF2B5EF4-FFF2-40B4-BE49-F238E27FC236}">
                      <a16:creationId xmlns:a16="http://schemas.microsoft.com/office/drawing/2014/main" id="{EEABE181-A596-A5D6-0F30-1B04EE005A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4285" y="3889494"/>
                  <a:ext cx="432000" cy="43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D7ECDB1-300D-379A-CE86-4559C555BCC0}"/>
                    </a:ext>
                  </a:extLst>
                </p:cNvPr>
                <p:cNvSpPr txBox="1"/>
                <p:nvPr/>
              </p:nvSpPr>
              <p:spPr>
                <a:xfrm>
                  <a:off x="9420515" y="2656314"/>
                  <a:ext cx="1610719" cy="948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Activate recovery</a:t>
                  </a:r>
                </a:p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Power on VMs</a:t>
                  </a:r>
                </a:p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Configure resources</a:t>
                  </a:r>
                </a:p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Configure Network</a:t>
                  </a:r>
                  <a:endPara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grpSp>
              <p:nvGrpSpPr>
                <p:cNvPr id="86" name="Group 22">
                  <a:extLst>
                    <a:ext uri="{FF2B5EF4-FFF2-40B4-BE49-F238E27FC236}">
                      <a16:creationId xmlns:a16="http://schemas.microsoft.com/office/drawing/2014/main" id="{3F10ECAE-3D7D-1935-095A-B34F811BB837}"/>
                    </a:ext>
                  </a:extLst>
                </p:cNvPr>
                <p:cNvGrpSpPr/>
                <p:nvPr/>
              </p:nvGrpSpPr>
              <p:grpSpPr>
                <a:xfrm>
                  <a:off x="9767429" y="1776781"/>
                  <a:ext cx="869470" cy="725166"/>
                  <a:chOff x="3949617" y="1995036"/>
                  <a:chExt cx="869470" cy="725166"/>
                </a:xfrm>
              </p:grpSpPr>
              <p:pic>
                <p:nvPicPr>
                  <p:cNvPr id="88" name="Picture 10" descr="Engine Start Button icon 2 | Free icon rainbow | Over 4500 royalty ...">
                    <a:extLst>
                      <a:ext uri="{FF2B5EF4-FFF2-40B4-BE49-F238E27FC236}">
                        <a16:creationId xmlns:a16="http://schemas.microsoft.com/office/drawing/2014/main" id="{53FB33CF-A520-83CA-351A-D72AF34849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email">
                    <a:duotone>
                      <a:srgbClr val="614767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49617" y="1995036"/>
                    <a:ext cx="869470" cy="7251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9" name="Rectangle 21">
                    <a:extLst>
                      <a:ext uri="{FF2B5EF4-FFF2-40B4-BE49-F238E27FC236}">
                        <a16:creationId xmlns:a16="http://schemas.microsoft.com/office/drawing/2014/main" id="{35E791E2-8D95-6D67-25EC-0AEAF21B3FB3}"/>
                      </a:ext>
                    </a:extLst>
                  </p:cNvPr>
                  <p:cNvSpPr/>
                  <p:nvPr/>
                </p:nvSpPr>
                <p:spPr>
                  <a:xfrm>
                    <a:off x="4149137" y="2165071"/>
                    <a:ext cx="464821" cy="383250"/>
                  </a:xfrm>
                  <a:prstGeom prst="rect">
                    <a:avLst/>
                  </a:prstGeom>
                  <a:solidFill>
                    <a:srgbClr val="CE7C45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9B14FEF-CDFD-F1B4-DBAA-C1D1BE080475}"/>
                    </a:ext>
                  </a:extLst>
                </p:cNvPr>
                <p:cNvSpPr txBox="1"/>
                <p:nvPr/>
              </p:nvSpPr>
              <p:spPr>
                <a:xfrm>
                  <a:off x="9776438" y="1985567"/>
                  <a:ext cx="845843" cy="298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START</a:t>
                  </a:r>
                  <a:endParaRPr kumimoji="0" lang="ko-KR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56" name="직사각형 6">
                <a:extLst>
                  <a:ext uri="{FF2B5EF4-FFF2-40B4-BE49-F238E27FC236}">
                    <a16:creationId xmlns:a16="http://schemas.microsoft.com/office/drawing/2014/main" id="{EFFCCCA4-F6AD-38F5-DD23-843832F6D633}"/>
                  </a:ext>
                </a:extLst>
              </p:cNvPr>
              <p:cNvSpPr/>
              <p:nvPr/>
            </p:nvSpPr>
            <p:spPr bwMode="ltGray">
              <a:xfrm>
                <a:off x="11930322" y="4479254"/>
                <a:ext cx="399342" cy="45691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57" name="직사각형 6">
                <a:extLst>
                  <a:ext uri="{FF2B5EF4-FFF2-40B4-BE49-F238E27FC236}">
                    <a16:creationId xmlns:a16="http://schemas.microsoft.com/office/drawing/2014/main" id="{8169F8F0-AF0C-C3B8-AB49-A86214F99C04}"/>
                  </a:ext>
                </a:extLst>
              </p:cNvPr>
              <p:cNvSpPr/>
              <p:nvPr/>
            </p:nvSpPr>
            <p:spPr bwMode="ltGray">
              <a:xfrm>
                <a:off x="11459963" y="4479254"/>
                <a:ext cx="399342" cy="45691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</p:grp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318759CB-458B-B716-48F7-EECDAB229913}"/>
                </a:ext>
              </a:extLst>
            </p:cNvPr>
            <p:cNvGrpSpPr/>
            <p:nvPr/>
          </p:nvGrpSpPr>
          <p:grpSpPr>
            <a:xfrm>
              <a:off x="6274897" y="1375287"/>
              <a:ext cx="4788872" cy="515722"/>
              <a:chOff x="6428858" y="1624857"/>
              <a:chExt cx="4733924" cy="515722"/>
            </a:xfrm>
          </p:grpSpPr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AE27FD8-C722-8580-E07D-45DDDD333698}"/>
                  </a:ext>
                </a:extLst>
              </p:cNvPr>
              <p:cNvSpPr/>
              <p:nvPr/>
            </p:nvSpPr>
            <p:spPr>
              <a:xfrm>
                <a:off x="6428858" y="1624857"/>
                <a:ext cx="4733924" cy="378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재해 복구 자동화</a:t>
                </a:r>
                <a:endPara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96" name="Straight Connector 7">
                <a:extLst>
                  <a:ext uri="{FF2B5EF4-FFF2-40B4-BE49-F238E27FC236}">
                    <a16:creationId xmlns:a16="http://schemas.microsoft.com/office/drawing/2014/main" id="{83E3E7A6-AA80-2752-9F5F-37C177D36FE2}"/>
                  </a:ext>
                </a:extLst>
              </p:cNvPr>
              <p:cNvCxnSpPr/>
              <p:nvPr/>
            </p:nvCxnSpPr>
            <p:spPr>
              <a:xfrm flipV="1">
                <a:off x="6514050" y="2140579"/>
                <a:ext cx="464873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7" name="Rectangle 224">
              <a:extLst>
                <a:ext uri="{FF2B5EF4-FFF2-40B4-BE49-F238E27FC236}">
                  <a16:creationId xmlns:a16="http://schemas.microsoft.com/office/drawing/2014/main" id="{FA9F4326-56D2-BE9F-7C0D-C4DA603A90E5}"/>
                </a:ext>
              </a:extLst>
            </p:cNvPr>
            <p:cNvSpPr/>
            <p:nvPr/>
          </p:nvSpPr>
          <p:spPr>
            <a:xfrm>
              <a:off x="9147050" y="2065862"/>
              <a:ext cx="2350934" cy="845889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72000" tIns="108000" rIns="108000" anchor="ctr"/>
            <a:lstStyle/>
            <a:p>
              <a:pPr algn="ctr"/>
              <a:r>
                <a:rPr lang="ko-KR" altLang="en-US" sz="1100" b="1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수십 개 </a:t>
              </a:r>
              <a:r>
                <a:rPr lang="en-US" altLang="ko-KR" sz="1100" b="1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DR </a:t>
              </a:r>
              <a:r>
                <a:rPr lang="ko-KR" altLang="en-US" sz="1100" b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서비스 재개 시간</a:t>
              </a:r>
              <a:endParaRPr lang="en-US" altLang="ko-KR" sz="1100" b="1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100" b="1" u="sng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클릭 </a:t>
              </a:r>
              <a:r>
                <a:rPr lang="en-US" altLang="ko-KR" sz="2400" b="1" u="sng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100" b="1" u="sng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번으로 </a:t>
              </a:r>
              <a:r>
                <a:rPr lang="en-US" altLang="ko-KR" sz="2400" b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10</a:t>
              </a:r>
              <a:r>
                <a:rPr lang="ko-KR" altLang="en-US" sz="1100" b="1" u="sng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 이내 완료</a:t>
              </a:r>
              <a:endParaRPr lang="ko-KR" altLang="en-US" sz="1100" b="1" u="sng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00" name="내용 개체 틀 2">
            <a:extLst>
              <a:ext uri="{FF2B5EF4-FFF2-40B4-BE49-F238E27FC236}">
                <a16:creationId xmlns:a16="http://schemas.microsoft.com/office/drawing/2014/main" id="{2082F860-BB75-3A8E-4D4C-5DF441C415E4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Simplivity</a:t>
            </a:r>
            <a:r>
              <a:rPr lang="ko-KR" altLang="en-US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</a:t>
            </a:r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lang="ko-KR" altLang="en-US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자동화 솔루션인 </a:t>
            </a:r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Rapid DR</a:t>
            </a:r>
            <a:r>
              <a:rPr lang="ko-KR" altLang="en-US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제공합니다</a:t>
            </a:r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8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61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15BB2-488D-A946-E405-B52E318B7EA3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8.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인프라 통합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F049-1EF5-80D6-E70A-F73A21485FB6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Simplivity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모든 작업 및 관리를 단일 화면에서 진행할 수 있습니다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B12030F-A32C-8A4F-7DB1-C5A304ADEC80}"/>
              </a:ext>
            </a:extLst>
          </p:cNvPr>
          <p:cNvGrpSpPr/>
          <p:nvPr/>
        </p:nvGrpSpPr>
        <p:grpSpPr>
          <a:xfrm>
            <a:off x="348366" y="1628800"/>
            <a:ext cx="9046145" cy="4709918"/>
            <a:chOff x="587375" y="1671410"/>
            <a:chExt cx="10992009" cy="5040884"/>
          </a:xfrm>
        </p:grpSpPr>
        <p:cxnSp>
          <p:nvCxnSpPr>
            <p:cNvPr id="4" name="Straight Connector 57">
              <a:extLst>
                <a:ext uri="{FF2B5EF4-FFF2-40B4-BE49-F238E27FC236}">
                  <a16:creationId xmlns:a16="http://schemas.microsoft.com/office/drawing/2014/main" id="{83A2EB51-E98B-AEE1-173D-610D6EB444A2}"/>
                </a:ext>
              </a:extLst>
            </p:cNvPr>
            <p:cNvCxnSpPr/>
            <p:nvPr/>
          </p:nvCxnSpPr>
          <p:spPr>
            <a:xfrm>
              <a:off x="6096319" y="2521009"/>
              <a:ext cx="1" cy="3327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12" descr="administrator icon pngì ëí ì´ë¯¸ì§ ê²ìê²°ê³¼">
              <a:extLst>
                <a:ext uri="{FF2B5EF4-FFF2-40B4-BE49-F238E27FC236}">
                  <a16:creationId xmlns:a16="http://schemas.microsoft.com/office/drawing/2014/main" id="{A99107AE-FC10-9394-2057-AF7CF6CEC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973" y="1671410"/>
              <a:ext cx="1084626" cy="107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9">
              <a:extLst>
                <a:ext uri="{FF2B5EF4-FFF2-40B4-BE49-F238E27FC236}">
                  <a16:creationId xmlns:a16="http://schemas.microsoft.com/office/drawing/2014/main" id="{A9EFF24A-8C8C-6BB0-7BA8-C1F5BD267A77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295599" y="2210760"/>
              <a:ext cx="136248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0">
              <a:extLst>
                <a:ext uri="{FF2B5EF4-FFF2-40B4-BE49-F238E27FC236}">
                  <a16:creationId xmlns:a16="http://schemas.microsoft.com/office/drawing/2014/main" id="{0194F399-D7B5-5C35-2B3E-55C0D5099B68}"/>
                </a:ext>
              </a:extLst>
            </p:cNvPr>
            <p:cNvSpPr/>
            <p:nvPr/>
          </p:nvSpPr>
          <p:spPr>
            <a:xfrm>
              <a:off x="2295599" y="1847162"/>
              <a:ext cx="1362481" cy="662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단일 </a:t>
              </a:r>
              <a:r>
                <a:rPr lang="en-US" altLang="ko-KR" sz="12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View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통합관리</a:t>
              </a:r>
              <a:endParaRPr lang="en-US" altLang="ko-KR" sz="12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8" name="Group 61">
              <a:extLst>
                <a:ext uri="{FF2B5EF4-FFF2-40B4-BE49-F238E27FC236}">
                  <a16:creationId xmlns:a16="http://schemas.microsoft.com/office/drawing/2014/main" id="{8505F60A-B485-179B-FE06-2F94D6544F5F}"/>
                </a:ext>
              </a:extLst>
            </p:cNvPr>
            <p:cNvGrpSpPr/>
            <p:nvPr/>
          </p:nvGrpSpPr>
          <p:grpSpPr>
            <a:xfrm>
              <a:off x="587375" y="3080692"/>
              <a:ext cx="10992009" cy="3631602"/>
              <a:chOff x="695325" y="2929536"/>
              <a:chExt cx="10801350" cy="3341142"/>
            </a:xfrm>
          </p:grpSpPr>
          <p:grpSp>
            <p:nvGrpSpPr>
              <p:cNvPr id="9" name="Group 62">
                <a:extLst>
                  <a:ext uri="{FF2B5EF4-FFF2-40B4-BE49-F238E27FC236}">
                    <a16:creationId xmlns:a16="http://schemas.microsoft.com/office/drawing/2014/main" id="{3E63CEC7-65D6-10C6-7FBA-377A820B21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5325" y="2929536"/>
                <a:ext cx="10801350" cy="2410576"/>
                <a:chOff x="621200" y="3413634"/>
                <a:chExt cx="11451819" cy="2505394"/>
              </a:xfrm>
            </p:grpSpPr>
            <p:grpSp>
              <p:nvGrpSpPr>
                <p:cNvPr id="16" name="Group 69">
                  <a:extLst>
                    <a:ext uri="{FF2B5EF4-FFF2-40B4-BE49-F238E27FC236}">
                      <a16:creationId xmlns:a16="http://schemas.microsoft.com/office/drawing/2014/main" id="{29AE4E74-4146-FEDD-DD74-553EF3B75D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1200" y="3413634"/>
                  <a:ext cx="10095043" cy="2376000"/>
                  <a:chOff x="743112" y="3413634"/>
                  <a:chExt cx="12811423" cy="3015335"/>
                </a:xfrm>
              </p:grpSpPr>
              <p:grpSp>
                <p:nvGrpSpPr>
                  <p:cNvPr id="20" name="Group 73">
                    <a:extLst>
                      <a:ext uri="{FF2B5EF4-FFF2-40B4-BE49-F238E27FC236}">
                        <a16:creationId xmlns:a16="http://schemas.microsoft.com/office/drawing/2014/main" id="{15D0F1C3-A4DA-5B6E-4D71-4D0C373FE419}"/>
                      </a:ext>
                    </a:extLst>
                  </p:cNvPr>
                  <p:cNvGrpSpPr/>
                  <p:nvPr/>
                </p:nvGrpSpPr>
                <p:grpSpPr>
                  <a:xfrm>
                    <a:off x="766764" y="3413634"/>
                    <a:ext cx="10801350" cy="801972"/>
                    <a:chOff x="766763" y="3129552"/>
                    <a:chExt cx="13352359" cy="783686"/>
                  </a:xfrm>
                </p:grpSpPr>
                <p:sp>
                  <p:nvSpPr>
                    <p:cNvPr id="34" name="Rectangle 87">
                      <a:extLst>
                        <a:ext uri="{FF2B5EF4-FFF2-40B4-BE49-F238E27FC236}">
                          <a16:creationId xmlns:a16="http://schemas.microsoft.com/office/drawing/2014/main" id="{84227706-15E0-6A8E-BAC1-B39181575A42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766763" y="3129553"/>
                      <a:ext cx="4198527" cy="783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소프트웨어 정의 컴퓨팅</a:t>
                      </a:r>
                      <a:endParaRPr lang="en-US" altLang="ko-KR" sz="1400" dirty="0">
                        <a:solidFill>
                          <a:prstClr val="black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(VMware vSphere)</a:t>
                      </a:r>
                    </a:p>
                  </p:txBody>
                </p:sp>
                <p:sp>
                  <p:nvSpPr>
                    <p:cNvPr id="35" name="Rectangle 88">
                      <a:extLst>
                        <a:ext uri="{FF2B5EF4-FFF2-40B4-BE49-F238E27FC236}">
                          <a16:creationId xmlns:a16="http://schemas.microsoft.com/office/drawing/2014/main" id="{DEBBB75C-A0B7-BC49-8710-CA405AF4D750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5343679" y="3129552"/>
                      <a:ext cx="4198527" cy="783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소프트웨어 정의 스토리지</a:t>
                      </a:r>
                      <a:endParaRPr lang="en-US" altLang="ko-KR" sz="1400" dirty="0">
                        <a:solidFill>
                          <a:prstClr val="black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(HPE SimpliVity Omnistack)</a:t>
                      </a:r>
                    </a:p>
                  </p:txBody>
                </p:sp>
                <p:sp>
                  <p:nvSpPr>
                    <p:cNvPr id="36" name="Rectangle 89">
                      <a:extLst>
                        <a:ext uri="{FF2B5EF4-FFF2-40B4-BE49-F238E27FC236}">
                          <a16:creationId xmlns:a16="http://schemas.microsoft.com/office/drawing/2014/main" id="{F68F6608-4986-5336-A8BE-746F263367C9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9920595" y="3129552"/>
                      <a:ext cx="4198527" cy="783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HPE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하드웨어 관리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SW</a:t>
                      </a:r>
                    </a:p>
                    <a:p>
                      <a:pPr algn="ctr"/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HPE OneView)</a:t>
                      </a:r>
                    </a:p>
                  </p:txBody>
                </p:sp>
              </p:grpSp>
              <p:grpSp>
                <p:nvGrpSpPr>
                  <p:cNvPr id="21" name="Group 74">
                    <a:extLst>
                      <a:ext uri="{FF2B5EF4-FFF2-40B4-BE49-F238E27FC236}">
                        <a16:creationId xmlns:a16="http://schemas.microsoft.com/office/drawing/2014/main" id="{5DDD4252-524E-0702-D554-18444426D96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469256" y="4304969"/>
                    <a:ext cx="3370021" cy="2124000"/>
                    <a:chOff x="852196" y="2592420"/>
                    <a:chExt cx="5172548" cy="3260063"/>
                  </a:xfrm>
                </p:grpSpPr>
                <p:grpSp>
                  <p:nvGrpSpPr>
                    <p:cNvPr id="29" name="Group 82">
                      <a:extLst>
                        <a:ext uri="{FF2B5EF4-FFF2-40B4-BE49-F238E27FC236}">
                          <a16:creationId xmlns:a16="http://schemas.microsoft.com/office/drawing/2014/main" id="{CCFB291F-586A-3368-AC4D-0B3E2070725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52196" y="2592420"/>
                      <a:ext cx="4985440" cy="2304000"/>
                      <a:chOff x="695325" y="2393606"/>
                      <a:chExt cx="8317046" cy="3843682"/>
                    </a:xfrm>
                  </p:grpSpPr>
                  <p:pic>
                    <p:nvPicPr>
                      <p:cNvPr id="32" name="그림 2" descr="image002">
                        <a:extLst>
                          <a:ext uri="{FF2B5EF4-FFF2-40B4-BE49-F238E27FC236}">
                            <a16:creationId xmlns:a16="http://schemas.microsoft.com/office/drawing/2014/main" id="{A3785702-5B26-4BA9-E0EE-A9435538D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393606"/>
                        <a:ext cx="8317046" cy="3843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3" name="Oval 86">
                        <a:extLst>
                          <a:ext uri="{FF2B5EF4-FFF2-40B4-BE49-F238E27FC236}">
                            <a16:creationId xmlns:a16="http://schemas.microsoft.com/office/drawing/2014/main" id="{D6EF08DF-8B90-8A08-B6DE-10AA9A345B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39696" y="3295767"/>
                        <a:ext cx="828000" cy="828000"/>
                      </a:xfrm>
                      <a:prstGeom prst="ellipse">
                        <a:avLst/>
                      </a:prstGeom>
                      <a:noFill/>
                      <a:ln w="25400" cap="flat" cmpd="sng" algn="ctr">
                        <a:solidFill>
                          <a:srgbClr val="FF66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lIns="91380" tIns="45689" rIns="91380" bIns="45689" rtlCol="0" anchor="ctr"/>
                      <a:lstStyle/>
                      <a:p>
                        <a:pPr algn="ctr" defTabSz="913781">
                          <a:defRPr/>
                        </a:pPr>
                        <a:endParaRPr lang="en-US" sz="1600" kern="0" dirty="0">
                          <a:solidFill>
                            <a:sysClr val="window" lastClr="FFFFFF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</p:grpSp>
                <p:pic>
                  <p:nvPicPr>
                    <p:cNvPr id="30" name="Picture 83">
                      <a:extLst>
                        <a:ext uri="{FF2B5EF4-FFF2-40B4-BE49-F238E27FC236}">
                          <a16:creationId xmlns:a16="http://schemas.microsoft.com/office/drawing/2014/main" id="{D768202B-867D-E0F4-A301-2F48A88755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13390" y="4170415"/>
                      <a:ext cx="2811354" cy="1682068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1" name="Straight Arrow Connector 84">
                      <a:extLst>
                        <a:ext uri="{FF2B5EF4-FFF2-40B4-BE49-F238E27FC236}">
                          <a16:creationId xmlns:a16="http://schemas.microsoft.com/office/drawing/2014/main" id="{8B03A699-1277-89AB-E554-534F535119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43097" y="3659705"/>
                      <a:ext cx="0" cy="70311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75">
                    <a:extLst>
                      <a:ext uri="{FF2B5EF4-FFF2-40B4-BE49-F238E27FC236}">
                        <a16:creationId xmlns:a16="http://schemas.microsoft.com/office/drawing/2014/main" id="{9278BC4D-B84E-5AC4-E8EF-FF964621E94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181560" y="4304969"/>
                    <a:ext cx="3403099" cy="2124000"/>
                    <a:chOff x="6349918" y="2603836"/>
                    <a:chExt cx="5177127" cy="3231236"/>
                  </a:xfrm>
                </p:grpSpPr>
                <p:pic>
                  <p:nvPicPr>
                    <p:cNvPr id="25" name="그림 135">
                      <a:extLst>
                        <a:ext uri="{FF2B5EF4-FFF2-40B4-BE49-F238E27FC236}">
                          <a16:creationId xmlns:a16="http://schemas.microsoft.com/office/drawing/2014/main" id="{7762FEFE-6828-CF11-6EAE-9DF55FC730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349918" y="2603836"/>
                      <a:ext cx="4985440" cy="2292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Picture 4">
                      <a:extLst>
                        <a:ext uri="{FF2B5EF4-FFF2-40B4-BE49-F238E27FC236}">
                          <a16:creationId xmlns:a16="http://schemas.microsoft.com/office/drawing/2014/main" id="{2067E156-A4C7-004A-0D0B-ABA5238CDF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198871" y="4658561"/>
                      <a:ext cx="2328174" cy="1176511"/>
                    </a:xfrm>
                    <a:prstGeom prst="rect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7" name="Oval 80">
                      <a:extLst>
                        <a:ext uri="{FF2B5EF4-FFF2-40B4-BE49-F238E27FC236}">
                          <a16:creationId xmlns:a16="http://schemas.microsoft.com/office/drawing/2014/main" id="{2997F188-4917-0146-5A33-6FC4A90264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44847" y="3140818"/>
                      <a:ext cx="496323" cy="496324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rgbClr val="FF66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lIns="91380" tIns="45689" rIns="91380" bIns="45689" rtlCol="0" anchor="ctr"/>
                    <a:lstStyle/>
                    <a:p>
                      <a:pPr algn="ctr" defTabSz="913781">
                        <a:defRPr/>
                      </a:pPr>
                      <a:endParaRPr lang="en-US" sz="1600" kern="0" dirty="0">
                        <a:solidFill>
                          <a:sysClr val="window" lastClr="FFFFFF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cxnSp>
                  <p:nvCxnSpPr>
                    <p:cNvPr id="28" name="Straight Arrow Connector 81">
                      <a:extLst>
                        <a:ext uri="{FF2B5EF4-FFF2-40B4-BE49-F238E27FC236}">
                          <a16:creationId xmlns:a16="http://schemas.microsoft.com/office/drawing/2014/main" id="{8647549D-8F59-2D36-4E10-03F3ADFD73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093009" y="3637142"/>
                      <a:ext cx="0" cy="113207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3" name="Picture 4" descr="vmware vsphere web client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DC3F1A10-50F4-3AA6-0038-E78F781BA2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3112" y="4304969"/>
                    <a:ext cx="3388157" cy="208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4" name="Elbow Connector 77">
                    <a:extLst>
                      <a:ext uri="{FF2B5EF4-FFF2-40B4-BE49-F238E27FC236}">
                        <a16:creationId xmlns:a16="http://schemas.microsoft.com/office/drawing/2014/main" id="{CD4AC60D-DC90-7364-B2F4-E5A0CA839380}"/>
                      </a:ext>
                    </a:extLst>
                  </p:cNvPr>
                  <p:cNvCxnSpPr>
                    <a:stCxn id="34" idx="0"/>
                    <a:endCxn id="17" idx="0"/>
                  </p:cNvCxnSpPr>
                  <p:nvPr/>
                </p:nvCxnSpPr>
                <p:spPr>
                  <a:xfrm rot="5400000" flipH="1" flipV="1">
                    <a:off x="8009746" y="-2131153"/>
                    <a:ext cx="1" cy="11089576"/>
                  </a:xfrm>
                  <a:prstGeom prst="bentConnector3">
                    <a:avLst>
                      <a:gd name="adj1" fmla="val 2286010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70">
                  <a:extLst>
                    <a:ext uri="{FF2B5EF4-FFF2-40B4-BE49-F238E27FC236}">
                      <a16:creationId xmlns:a16="http://schemas.microsoft.com/office/drawing/2014/main" id="{FCF2477C-9014-4233-78D4-4165B8F6AD5E}"/>
                    </a:ext>
                  </a:extLst>
                </p:cNvPr>
                <p:cNvSpPr/>
                <p:nvPr/>
              </p:nvSpPr>
              <p:spPr bwMode="ltGray">
                <a:xfrm>
                  <a:off x="9378113" y="3413634"/>
                  <a:ext cx="2676257" cy="631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데이터 백업관리 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SW</a:t>
                  </a:r>
                </a:p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lang="en-US" altLang="ko-KR" sz="12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Built-in Data Protection)</a:t>
                  </a:r>
                </a:p>
              </p:txBody>
            </p:sp>
            <p:pic>
              <p:nvPicPr>
                <p:cNvPr id="18" name="Picture 71">
                  <a:extLst>
                    <a:ext uri="{FF2B5EF4-FFF2-40B4-BE49-F238E27FC236}">
                      <a16:creationId xmlns:a16="http://schemas.microsoft.com/office/drawing/2014/main" id="{147904F7-8876-A7DE-862F-93E7E773F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36615" y="4166336"/>
                  <a:ext cx="1322252" cy="1559134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19" name="Picture 72">
                  <a:extLst>
                    <a:ext uri="{FF2B5EF4-FFF2-40B4-BE49-F238E27FC236}">
                      <a16:creationId xmlns:a16="http://schemas.microsoft.com/office/drawing/2014/main" id="{BBE02947-90A3-4AAF-005E-687EF12FF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28752" y="5050851"/>
                  <a:ext cx="1244267" cy="868177"/>
                </a:xfrm>
                <a:prstGeom prst="rect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</p:pic>
          </p:grpSp>
          <p:sp>
            <p:nvSpPr>
              <p:cNvPr id="10" name="Oval 63">
                <a:extLst>
                  <a:ext uri="{FF2B5EF4-FFF2-40B4-BE49-F238E27FC236}">
                    <a16:creationId xmlns:a16="http://schemas.microsoft.com/office/drawing/2014/main" id="{7DC88DCF-8CD7-BC0F-D25B-949D43564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65311" y="4922452"/>
                <a:ext cx="242474" cy="247347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66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91380" tIns="45689" rIns="91380" bIns="45689" rtlCol="0" anchor="ctr"/>
              <a:lstStyle/>
              <a:p>
                <a:pPr algn="ctr" defTabSz="913781">
                  <a:defRPr/>
                </a:pPr>
                <a:endParaRPr lang="en-US" sz="1600" kern="0" dirty="0">
                  <a:solidFill>
                    <a:sysClr val="window" lastClr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1" name="Straight Arrow Connector 64">
                <a:extLst>
                  <a:ext uri="{FF2B5EF4-FFF2-40B4-BE49-F238E27FC236}">
                    <a16:creationId xmlns:a16="http://schemas.microsoft.com/office/drawing/2014/main" id="{2396CEC3-97A3-01DF-B564-F7A0115AA0C8}"/>
                  </a:ext>
                </a:extLst>
              </p:cNvPr>
              <p:cNvCxnSpPr>
                <a:stCxn id="10" idx="6"/>
              </p:cNvCxnSpPr>
              <p:nvPr/>
            </p:nvCxnSpPr>
            <p:spPr>
              <a:xfrm flipV="1">
                <a:off x="10007785" y="5046125"/>
                <a:ext cx="31529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65">
                <a:extLst>
                  <a:ext uri="{FF2B5EF4-FFF2-40B4-BE49-F238E27FC236}">
                    <a16:creationId xmlns:a16="http://schemas.microsoft.com/office/drawing/2014/main" id="{9ECBD570-B178-EFBA-67F6-FBF12CFA120A}"/>
                  </a:ext>
                </a:extLst>
              </p:cNvPr>
              <p:cNvGrpSpPr/>
              <p:nvPr/>
            </p:nvGrpSpPr>
            <p:grpSpPr>
              <a:xfrm>
                <a:off x="695325" y="5571534"/>
                <a:ext cx="10801350" cy="699144"/>
                <a:chOff x="621201" y="5983937"/>
                <a:chExt cx="11972168" cy="546717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3" name="Rectangle 66">
                  <a:extLst>
                    <a:ext uri="{FF2B5EF4-FFF2-40B4-BE49-F238E27FC236}">
                      <a16:creationId xmlns:a16="http://schemas.microsoft.com/office/drawing/2014/main" id="{CBB7553E-0E9B-DD23-AE43-2FE0D026DD21}"/>
                    </a:ext>
                  </a:extLst>
                </p:cNvPr>
                <p:cNvSpPr/>
                <p:nvPr/>
              </p:nvSpPr>
              <p:spPr>
                <a:xfrm>
                  <a:off x="621201" y="5995992"/>
                  <a:ext cx="3879081" cy="53466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각 분야별 별도 관리 툴 </a:t>
                  </a:r>
                  <a:endParaRPr lang="en-US" altLang="ko-KR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학습 불필요</a:t>
                  </a:r>
                  <a:endParaRPr lang="en-US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4" name="Rectangle 67">
                  <a:extLst>
                    <a:ext uri="{FF2B5EF4-FFF2-40B4-BE49-F238E27FC236}">
                      <a16:creationId xmlns:a16="http://schemas.microsoft.com/office/drawing/2014/main" id="{C966364F-89D4-1DF7-4A06-1A679856B7BA}"/>
                    </a:ext>
                  </a:extLst>
                </p:cNvPr>
                <p:cNvSpPr/>
                <p:nvPr/>
              </p:nvSpPr>
              <p:spPr>
                <a:xfrm>
                  <a:off x="4676164" y="5987879"/>
                  <a:ext cx="3879081" cy="53466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하나의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GUI 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툴기반 </a:t>
                  </a:r>
                  <a:endParaRPr lang="en-US" altLang="ko-KR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전체 인프라 관리</a:t>
                  </a:r>
                  <a:endParaRPr lang="en-US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5" name="Rectangle 68">
                  <a:extLst>
                    <a:ext uri="{FF2B5EF4-FFF2-40B4-BE49-F238E27FC236}">
                      <a16:creationId xmlns:a16="http://schemas.microsoft.com/office/drawing/2014/main" id="{80A2CCC7-7669-0463-1A5B-AC7E0085B77B}"/>
                    </a:ext>
                  </a:extLst>
                </p:cNvPr>
                <p:cNvSpPr/>
                <p:nvPr/>
              </p:nvSpPr>
              <p:spPr>
                <a:xfrm>
                  <a:off x="8714288" y="5983937"/>
                  <a:ext cx="3879081" cy="53466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매우 직관적이고 손쉬운 메뉴</a:t>
                  </a:r>
                  <a:endParaRPr lang="en-US" altLang="ko-KR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손쉬운 관리</a:t>
                  </a:r>
                  <a:endParaRPr lang="en-US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sp>
          <p:nvSpPr>
            <p:cNvPr id="37" name="AutoShape 118">
              <a:extLst>
                <a:ext uri="{FF2B5EF4-FFF2-40B4-BE49-F238E27FC236}">
                  <a16:creationId xmlns:a16="http://schemas.microsoft.com/office/drawing/2014/main" id="{387FF6C5-AC5A-FA9B-E5F0-D4662DE4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560" y="1851319"/>
              <a:ext cx="5023239" cy="757124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 w="63500" algn="ctr">
              <a:solidFill>
                <a:srgbClr val="FF66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91403" tIns="107975" rIns="91403" bIns="45701" anchor="t"/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오직 </a:t>
              </a:r>
              <a:r>
                <a:rPr lang="en-US" altLang="ko-KR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가지 </a:t>
              </a:r>
              <a:r>
                <a:rPr lang="en-US" altLang="ko-KR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GUI </a:t>
              </a:r>
              <a:r>
                <a:rPr lang="ko-KR" altLang="en-US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뷰에서 전체 통합 관리</a:t>
              </a:r>
              <a:endPara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(VMWare vSphere Web Client)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8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D02E-F228-9274-F680-3AD578EB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8">
            <a:extLst>
              <a:ext uri="{FF2B5EF4-FFF2-40B4-BE49-F238E27FC236}">
                <a16:creationId xmlns:a16="http://schemas.microsoft.com/office/drawing/2014/main" id="{996AFCD6-9BD7-3DF4-EA5E-4654656AF74B}"/>
              </a:ext>
            </a:extLst>
          </p:cNvPr>
          <p:cNvSpPr/>
          <p:nvPr/>
        </p:nvSpPr>
        <p:spPr bwMode="ltGray">
          <a:xfrm>
            <a:off x="0" y="2204864"/>
            <a:ext cx="9890352" cy="21396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96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88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153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19853</TotalTime>
  <Words>1207</Words>
  <Application>Microsoft Office PowerPoint</Application>
  <PresentationFormat>A4 용지(210x297mm)</PresentationFormat>
  <Paragraphs>376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나눔고딕</vt:lpstr>
      <vt:lpstr>맑은 고딕</vt:lpstr>
      <vt:lpstr>Arial</vt:lpstr>
      <vt:lpstr>Wingdings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정미회(11092014)</dc:creator>
  <cp:lastModifiedBy>신정호</cp:lastModifiedBy>
  <cp:revision>1442</cp:revision>
  <cp:lastPrinted>2024-06-07T02:00:33Z</cp:lastPrinted>
  <dcterms:created xsi:type="dcterms:W3CDTF">2017-07-21T00:48:05Z</dcterms:created>
  <dcterms:modified xsi:type="dcterms:W3CDTF">2024-10-22T08:29:39Z</dcterms:modified>
</cp:coreProperties>
</file>