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handoutMasterIdLst>
    <p:handoutMasterId r:id="rId8"/>
  </p:handoutMasterIdLst>
  <p:sldIdLst>
    <p:sldId id="717" r:id="rId2"/>
    <p:sldId id="719" r:id="rId3"/>
    <p:sldId id="720" r:id="rId4"/>
    <p:sldId id="721" r:id="rId5"/>
    <p:sldId id="722" r:id="rId6"/>
  </p:sldIdLst>
  <p:sldSz cx="9906000" cy="6858000" type="A4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9D9"/>
    <a:srgbClr val="FFFFFF"/>
    <a:srgbClr val="474646"/>
    <a:srgbClr val="D6DEE3"/>
    <a:srgbClr val="0000FF"/>
    <a:srgbClr val="948A54"/>
    <a:srgbClr val="4CA4D5"/>
    <a:srgbClr val="9E0404"/>
    <a:srgbClr val="F9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718" autoAdjust="0"/>
  </p:normalViewPr>
  <p:slideViewPr>
    <p:cSldViewPr showGuides="1">
      <p:cViewPr varScale="1">
        <p:scale>
          <a:sx n="155" d="100"/>
          <a:sy n="155" d="100"/>
        </p:scale>
        <p:origin x="1788" y="144"/>
      </p:cViewPr>
      <p:guideLst>
        <p:guide orient="horz" pos="2160"/>
        <p:guide pos="3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3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42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42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F7750-94FD-4DEF-AA8E-DB57D7E7C9A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9985"/>
            <a:ext cx="2946400" cy="4942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379985"/>
            <a:ext cx="2946400" cy="4942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246A2-1E25-4A14-8F4A-4E5CEF782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69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A427-ECF0-4A70-996D-0FC6AAD354A5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A5A8C-4EFB-4E96-A26A-2550DE880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3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2AEDB69-D45B-46FB-BED1-6A5ECE14AB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Rectangle 12"/>
          <p:cNvSpPr>
            <a:spLocks noChangeArrowheads="1"/>
          </p:cNvSpPr>
          <p:nvPr userDrawn="1"/>
        </p:nvSpPr>
        <p:spPr bwMode="auto">
          <a:xfrm>
            <a:off x="9561512" y="6597644"/>
            <a:ext cx="288032" cy="21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7BBB2-7D4D-4053-A4D1-A990BD72D6C2}" type="slidenum"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6" t="33856" r="21260" b="23624"/>
          <a:stretch/>
        </p:blipFill>
        <p:spPr>
          <a:xfrm>
            <a:off x="272482" y="6545402"/>
            <a:ext cx="893920" cy="2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60C41-24EA-4DB0-9B58-DB7F03B734BE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2024-10-22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BF671-D444-4B62-A302-5AF28F31CF3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50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82FBC-1929-99CD-F726-A23633B60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71730-A255-D3DC-00C1-D79DF2726802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1. </a:t>
            </a: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데이터 중복제거 및 압축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A8F3F-BC80-E211-A307-7F08C9C65148}"/>
              </a:ext>
            </a:extLst>
          </p:cNvPr>
          <p:cNvSpPr txBox="1">
            <a:spLocks/>
          </p:cNvSpPr>
          <p:nvPr/>
        </p:nvSpPr>
        <p:spPr>
          <a:xfrm>
            <a:off x="322921" y="840149"/>
            <a:ext cx="10969784" cy="8346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Simplivity</a:t>
            </a:r>
            <a:r>
              <a:rPr lang="ko-KR" altLang="en-US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</a:t>
            </a:r>
            <a:r>
              <a:rPr lang="en-US" altLang="ko-KR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DVP(</a:t>
            </a:r>
            <a:r>
              <a:rPr lang="ko-KR" altLang="en-US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데이터가상화</a:t>
            </a:r>
            <a:r>
              <a:rPr lang="en-US" altLang="ko-KR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통해 데이터 중복 제거 및 압축 제공</a:t>
            </a:r>
            <a:r>
              <a:rPr lang="en-US" altLang="ko-KR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디스크 절감 및 성능 향상</a:t>
            </a:r>
            <a:r>
              <a:rPr lang="en-US" altLang="ko-KR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D128D9A-B8ED-6D8D-664D-BAB8BB7F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98" y="1426511"/>
            <a:ext cx="9046606" cy="4591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127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B2644-DF0C-BBBE-21BE-3D9BBBD51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9D6A9-F061-8D07-E4F9-BACD3B7C3FD4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2. DVP</a:t>
            </a: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를 통한 운영 비용 감소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2154A-55CC-6578-CB3F-EB813642DFFE}"/>
              </a:ext>
            </a:extLst>
          </p:cNvPr>
          <p:cNvSpPr txBox="1">
            <a:spLocks/>
          </p:cNvSpPr>
          <p:nvPr/>
        </p:nvSpPr>
        <p:spPr>
          <a:xfrm>
            <a:off x="322921" y="840149"/>
            <a:ext cx="10969784" cy="8346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중복 제거 및 압축을 통한 공간 최적화</a:t>
            </a:r>
            <a:endParaRPr lang="en-US" altLang="ko-KR" sz="1800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D006B8-D46F-BEAE-FB56-B10ED67FC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306668"/>
            <a:ext cx="8996551" cy="3850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4A25D6E9-9DB9-C537-02B8-9C64B0E70949}"/>
              </a:ext>
            </a:extLst>
          </p:cNvPr>
          <p:cNvSpPr/>
          <p:nvPr/>
        </p:nvSpPr>
        <p:spPr>
          <a:xfrm>
            <a:off x="560512" y="4965148"/>
            <a:ext cx="8996551" cy="131474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lIns="72000" tIns="36000" rIns="108000" bIns="36000" anchor="t"/>
          <a:lstStyle/>
          <a:p>
            <a:pPr marL="285750" marR="0" lvl="0" indent="-285750" defTabSz="430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240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물리적 스토리지 전체 공간 </a:t>
            </a:r>
            <a:r>
              <a:rPr lang="en-US" altLang="ko-KR" sz="2400" kern="0" dirty="0">
                <a:solidFill>
                  <a:srgbClr val="0000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19.8TB</a:t>
            </a:r>
          </a:p>
          <a:p>
            <a:pPr marL="285750" marR="0" lvl="0" indent="-285750" defTabSz="430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sz="240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논리적 사용량 </a:t>
            </a:r>
            <a:r>
              <a:rPr lang="en-US" altLang="ko-KR" sz="240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: </a:t>
            </a:r>
            <a:r>
              <a:rPr lang="en-US" altLang="ko-KR" sz="2400" kern="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533.3TB</a:t>
            </a:r>
            <a:r>
              <a:rPr lang="en-US" altLang="ko-KR" sz="240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, </a:t>
            </a:r>
            <a:r>
              <a:rPr lang="ko-KR" altLang="en-US" sz="240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압축 및 중복제거</a:t>
            </a:r>
            <a:r>
              <a:rPr lang="en-US" altLang="ko-KR" sz="240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(</a:t>
            </a:r>
            <a:r>
              <a:rPr lang="en-US" altLang="ko-KR" sz="2400" kern="0" dirty="0">
                <a:solidFill>
                  <a:srgbClr val="0000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86.6:1</a:t>
            </a:r>
            <a:r>
              <a:rPr lang="ko-KR" altLang="en-US" sz="2400" kern="0" dirty="0">
                <a:solidFill>
                  <a:srgbClr val="0000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압축을 통해</a:t>
            </a:r>
            <a:r>
              <a:rPr lang="en-US" altLang="ko-KR" sz="240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)</a:t>
            </a:r>
            <a:r>
              <a:rPr lang="ko-KR" altLang="en-US" sz="240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  실제 물리적 용량 </a:t>
            </a:r>
            <a:r>
              <a:rPr lang="en-US" altLang="ko-KR" sz="2400" kern="0" dirty="0">
                <a:solidFill>
                  <a:srgbClr val="0000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6.2TB</a:t>
            </a:r>
            <a:r>
              <a:rPr lang="en-US" altLang="ko-KR" sz="240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 </a:t>
            </a:r>
            <a:r>
              <a:rPr lang="ko-KR" altLang="en-US" sz="240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사용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8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C7A56-DBCF-18A2-F0BF-88CE73590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3D45B5-B186-F17F-E5FC-75B3E8AD340D}"/>
              </a:ext>
            </a:extLst>
          </p:cNvPr>
          <p:cNvSpPr/>
          <p:nvPr/>
        </p:nvSpPr>
        <p:spPr>
          <a:xfrm>
            <a:off x="551390" y="1412776"/>
            <a:ext cx="9008743" cy="5040560"/>
          </a:xfrm>
          <a:prstGeom prst="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D0E0CB-9594-7DF3-1F04-65F8A3829049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3. RAID </a:t>
            </a: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및 </a:t>
            </a:r>
            <a:r>
              <a:rPr lang="en-US" altLang="ko-KR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DVP</a:t>
            </a: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에 의한 데이터 이중 보호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4BF1D-70A1-BF63-0A1A-718E91AF2649}"/>
              </a:ext>
            </a:extLst>
          </p:cNvPr>
          <p:cNvSpPr txBox="1">
            <a:spLocks/>
          </p:cNvSpPr>
          <p:nvPr/>
        </p:nvSpPr>
        <p:spPr>
          <a:xfrm>
            <a:off x="322921" y="840149"/>
            <a:ext cx="10969784" cy="8346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 Protection with RAIN + RAID (SimpliVity)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B70B654-A261-8F70-0EDD-AE97565A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93" t="8330" b="11828"/>
          <a:stretch/>
        </p:blipFill>
        <p:spPr>
          <a:xfrm>
            <a:off x="1496616" y="1484784"/>
            <a:ext cx="7617296" cy="3888432"/>
          </a:xfrm>
          <a:prstGeom prst="rect">
            <a:avLst/>
          </a:prstGeom>
          <a:ln>
            <a:noFill/>
          </a:ln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4E8D2052-B809-D586-BEFA-0970C0823851}"/>
              </a:ext>
            </a:extLst>
          </p:cNvPr>
          <p:cNvSpPr/>
          <p:nvPr/>
        </p:nvSpPr>
        <p:spPr>
          <a:xfrm>
            <a:off x="1712640" y="5157192"/>
            <a:ext cx="3456384" cy="112270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72000" tIns="36000" rIns="108000" bIns="36000" anchor="t"/>
          <a:lstStyle/>
          <a:p>
            <a:pPr marL="285750" marR="0" lvl="0" indent="-285750" defTabSz="430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RAID 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를 통한 디스크 장애 대처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HP Simplified" pitchFamily="34" charset="0"/>
            </a:endParaRPr>
          </a:p>
          <a:p>
            <a:pPr marL="285750" marR="0" lvl="0" indent="-285750" defTabSz="430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디스크 장애가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Node 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장애로 확대 되는 것을 방지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HP Simplified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E2B7301-6F99-F2B1-944C-CC88D03AE2A4}"/>
              </a:ext>
            </a:extLst>
          </p:cNvPr>
          <p:cNvSpPr/>
          <p:nvPr/>
        </p:nvSpPr>
        <p:spPr>
          <a:xfrm>
            <a:off x="6033119" y="5157192"/>
            <a:ext cx="3527013" cy="1122701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72000" tIns="36000" rIns="108000" bIns="36000" anchor="t"/>
          <a:lstStyle/>
          <a:p>
            <a:pPr marL="285750" marR="0" lvl="0" indent="-285750" defTabSz="4302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Node 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장애에 대하여 </a:t>
            </a:r>
            <a:r>
              <a:rPr kumimoji="0" lang="ko-KR" altLang="en-US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복제본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rPr>
              <a:t> 보유</a:t>
            </a:r>
            <a:endParaRPr kumimoji="0" lang="en-US" altLang="ko-KR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3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CB402-C7F5-B427-EE78-74EF29D70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C6C83-C7F6-0094-E7D9-A4359F97088D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4. </a:t>
            </a: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백업 처리 및 정책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352E5-3468-9DB3-53CE-986C5282D9D0}"/>
              </a:ext>
            </a:extLst>
          </p:cNvPr>
          <p:cNvSpPr txBox="1">
            <a:spLocks/>
          </p:cNvSpPr>
          <p:nvPr/>
        </p:nvSpPr>
        <p:spPr>
          <a:xfrm>
            <a:off x="322921" y="840149"/>
            <a:ext cx="10969784" cy="8346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vCenter</a:t>
            </a:r>
            <a:r>
              <a:rPr lang="ko-KR" altLang="en-US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</a:t>
            </a:r>
            <a:r>
              <a:rPr lang="en-US" altLang="ko-KR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VM </a:t>
            </a:r>
            <a:r>
              <a:rPr lang="ko-KR" altLang="en-US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메뉴를 통한 손쉬운 백업 처리 및 정책 기반의 백업 수행</a:t>
            </a:r>
            <a:endParaRPr lang="en-US" altLang="ko-KR" sz="1800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0DAE04-E951-EF9A-319A-D1D4FE65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23" y="1412776"/>
            <a:ext cx="9405293" cy="4445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637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4D6DD-C167-6F58-1C8E-E6A089E4F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A107F-24DF-FA87-820D-DADD356FA8BC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5. </a:t>
            </a: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복구 및 파일 단위의 복구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63D62-35B7-8B57-D936-F13BDC9F4DAB}"/>
              </a:ext>
            </a:extLst>
          </p:cNvPr>
          <p:cNvSpPr txBox="1">
            <a:spLocks/>
          </p:cNvSpPr>
          <p:nvPr/>
        </p:nvSpPr>
        <p:spPr>
          <a:xfrm>
            <a:off x="322921" y="840149"/>
            <a:ext cx="10969784" cy="8346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손쉬운 복구 및 백업에 대한 파일단위의 복구 가능</a:t>
            </a:r>
            <a:endParaRPr lang="en-US" altLang="ko-KR" sz="1800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BAD8CD-7A5A-8D24-AAB0-50C039BB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20" y="1388492"/>
            <a:ext cx="9260159" cy="44167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7328614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19853</TotalTime>
  <Words>142</Words>
  <Application>Microsoft Office PowerPoint</Application>
  <PresentationFormat>A4 용지(210x297mm)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KoPub돋움체 Bold</vt:lpstr>
      <vt:lpstr>나눔고딕</vt:lpstr>
      <vt:lpstr>맑은 고딕</vt:lpstr>
      <vt:lpstr>Arial</vt:lpstr>
      <vt:lpstr>Wingdings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정미회(11092014)</dc:creator>
  <cp:lastModifiedBy>신정호</cp:lastModifiedBy>
  <cp:revision>1442</cp:revision>
  <cp:lastPrinted>2024-06-07T02:00:33Z</cp:lastPrinted>
  <dcterms:created xsi:type="dcterms:W3CDTF">2017-07-21T00:48:05Z</dcterms:created>
  <dcterms:modified xsi:type="dcterms:W3CDTF">2024-10-22T08:27:11Z</dcterms:modified>
</cp:coreProperties>
</file>