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712" r:id="rId2"/>
    <p:sldId id="709" r:id="rId3"/>
    <p:sldId id="711" r:id="rId4"/>
    <p:sldId id="714" r:id="rId5"/>
    <p:sldId id="713" r:id="rId6"/>
    <p:sldId id="715" r:id="rId7"/>
    <p:sldId id="710" r:id="rId8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A54"/>
    <a:srgbClr val="4CA4D5"/>
    <a:srgbClr val="9E0404"/>
    <a:srgbClr val="F91717"/>
    <a:srgbClr val="FF9933"/>
    <a:srgbClr val="FF6600"/>
    <a:srgbClr val="FFEB57"/>
    <a:srgbClr val="66FF99"/>
    <a:srgbClr val="66FF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2002A-1AEF-4995-8220-A5D9F40A1DAF}" v="1" dt="2024-09-24T06:23:18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718" autoAdjust="0"/>
  </p:normalViewPr>
  <p:slideViewPr>
    <p:cSldViewPr showGuides="1">
      <p:cViewPr>
        <p:scale>
          <a:sx n="150" d="100"/>
          <a:sy n="150" d="100"/>
        </p:scale>
        <p:origin x="1920" y="234"/>
      </p:cViewPr>
      <p:guideLst>
        <p:guide orient="horz" pos="2160"/>
        <p:guide pos="3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37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F7750-94FD-4DEF-AA8E-DB57D7E7C9A2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9" y="9379985"/>
            <a:ext cx="2946400" cy="4942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246A2-1E25-4A14-8F4A-4E5CEF782B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691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0A427-ECF0-4A70-996D-0FC6AAD354A5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0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5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A5A8C-4EFB-4E96-A26A-2550DE880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35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42AEDB69-D45B-46FB-BED1-6A5ECE14AB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Rectangle 12"/>
          <p:cNvSpPr>
            <a:spLocks noChangeArrowheads="1"/>
          </p:cNvSpPr>
          <p:nvPr userDrawn="1"/>
        </p:nvSpPr>
        <p:spPr bwMode="auto">
          <a:xfrm>
            <a:off x="9561512" y="6597644"/>
            <a:ext cx="288032" cy="215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600" b="1" kern="1200">
                <a:solidFill>
                  <a:schemeClr val="tx1"/>
                </a:solidFill>
                <a:latin typeface="나눔고딕OTF Bold" pitchFamily="50" charset="-127"/>
                <a:ea typeface="나눔고딕OTF Bold" pitchFamily="50" charset="-127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87BBB2-7D4D-4053-A4D1-A990BD72D6C2}" type="slidenum"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itchFamily="50" charset="-127"/>
                <a:ea typeface="나눔고딕" pitchFamily="50" charset="-127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고딕" pitchFamily="50" charset="-127"/>
              <a:ea typeface="나눔고딕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6" t="33856" r="21260" b="23624"/>
          <a:stretch/>
        </p:blipFill>
        <p:spPr>
          <a:xfrm>
            <a:off x="272482" y="6545402"/>
            <a:ext cx="893920" cy="2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8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60C41-24EA-4DB0-9B58-DB7F03B734BE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2024-10-22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BF671-D444-4B62-A302-5AF28F31CF3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50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0B66BCC-85C5-35D9-0642-ABC4B3662D29}"/>
              </a:ext>
            </a:extLst>
          </p:cNvPr>
          <p:cNvGrpSpPr/>
          <p:nvPr/>
        </p:nvGrpSpPr>
        <p:grpSpPr>
          <a:xfrm>
            <a:off x="6882532" y="802874"/>
            <a:ext cx="2871742" cy="5484320"/>
            <a:chOff x="6445925" y="806895"/>
            <a:chExt cx="3310010" cy="54843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DC3A6F-C89A-CE89-7353-A859A8D0CB84}"/>
                </a:ext>
              </a:extLst>
            </p:cNvPr>
            <p:cNvSpPr/>
            <p:nvPr/>
          </p:nvSpPr>
          <p:spPr>
            <a:xfrm>
              <a:off x="6445925" y="806895"/>
              <a:ext cx="3310010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90EEF0-4976-8A3D-7424-A784BF94E630}"/>
                </a:ext>
              </a:extLst>
            </p:cNvPr>
            <p:cNvSpPr/>
            <p:nvPr/>
          </p:nvSpPr>
          <p:spPr>
            <a:xfrm>
              <a:off x="6456739" y="811845"/>
              <a:ext cx="561562" cy="23562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DR</a:t>
              </a:r>
            </a:p>
          </p:txBody>
        </p:sp>
      </p:grpSp>
      <p:sp>
        <p:nvSpPr>
          <p:cNvPr id="5" name="Rectangle 22">
            <a:extLst>
              <a:ext uri="{FF2B5EF4-FFF2-40B4-BE49-F238E27FC236}">
                <a16:creationId xmlns:a16="http://schemas.microsoft.com/office/drawing/2014/main" id="{431117A9-DCAD-178A-DE28-11B73AE8F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775" y="2780928"/>
            <a:ext cx="1837697" cy="2144507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27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pic>
        <p:nvPicPr>
          <p:cNvPr id="6" name="Picture 36">
            <a:extLst>
              <a:ext uri="{FF2B5EF4-FFF2-40B4-BE49-F238E27FC236}">
                <a16:creationId xmlns:a16="http://schemas.microsoft.com/office/drawing/2014/main" id="{82AD4E61-6E0A-8110-6E1F-ABC32918004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84708" y="2867836"/>
            <a:ext cx="985039" cy="198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C90A1217-A5D0-D148-D8B6-CA774613CEC1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BareMetal 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백업 포함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</a:t>
            </a:r>
            <a:endParaRPr lang="ko-KR" altLang="en-US" b="1" spc="-1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8DF3065-534A-50B2-4C95-2E3EF822C801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777D08FB-4547-B106-DEBF-ED13058E86C9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7C63E8-8CAE-504E-4E41-BE3A23C7D1CA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A599869-61FD-599A-B215-37CC9FCA741A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68CDE4-AE9A-BA6F-D8ED-A083913FE158}"/>
              </a:ext>
            </a:extLst>
          </p:cNvPr>
          <p:cNvGrpSpPr/>
          <p:nvPr/>
        </p:nvGrpSpPr>
        <p:grpSpPr>
          <a:xfrm>
            <a:off x="412200" y="772566"/>
            <a:ext cx="6372614" cy="5484320"/>
            <a:chOff x="368072" y="839378"/>
            <a:chExt cx="5938659" cy="54843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190004B-9AFF-1D83-1277-CCDD6ADD8938}"/>
                </a:ext>
              </a:extLst>
            </p:cNvPr>
            <p:cNvSpPr/>
            <p:nvPr/>
          </p:nvSpPr>
          <p:spPr>
            <a:xfrm>
              <a:off x="368072" y="839378"/>
              <a:ext cx="5938659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CA4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92EE36D-5844-70F7-7B98-BABCA9FEDC15}"/>
                </a:ext>
              </a:extLst>
            </p:cNvPr>
            <p:cNvSpPr/>
            <p:nvPr/>
          </p:nvSpPr>
          <p:spPr>
            <a:xfrm>
              <a:off x="380087" y="848004"/>
              <a:ext cx="603847" cy="24625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운영</a:t>
              </a:r>
              <a:endParaRPr lang="en-US" altLang="ko-KR" sz="1000" b="1" dirty="0"/>
            </a:p>
          </p:txBody>
        </p:sp>
      </p:grpSp>
      <p:sp>
        <p:nvSpPr>
          <p:cNvPr id="16" name="Line 229">
            <a:extLst>
              <a:ext uri="{FF2B5EF4-FFF2-40B4-BE49-F238E27FC236}">
                <a16:creationId xmlns:a16="http://schemas.microsoft.com/office/drawing/2014/main" id="{4D011FF3-F233-FFC0-1A5D-95B9F27B6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2446655"/>
            <a:ext cx="1296144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7" name="Line 320">
            <a:extLst>
              <a:ext uri="{FF2B5EF4-FFF2-40B4-BE49-F238E27FC236}">
                <a16:creationId xmlns:a16="http://schemas.microsoft.com/office/drawing/2014/main" id="{8DA3C327-AA43-A084-C2D9-FC84427E58D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658" y="5272596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2CD9B6A7-B1E4-7273-565D-F999B270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65246" y="5486846"/>
            <a:ext cx="444709" cy="1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5C0C180-C1B0-1BC0-FA1E-59A95C68BE3A}"/>
              </a:ext>
            </a:extLst>
          </p:cNvPr>
          <p:cNvCxnSpPr>
            <a:cxnSpLocks/>
          </p:cNvCxnSpPr>
          <p:nvPr/>
        </p:nvCxnSpPr>
        <p:spPr>
          <a:xfrm flipV="1">
            <a:off x="3211595" y="5558603"/>
            <a:ext cx="192998" cy="7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1">
            <a:extLst>
              <a:ext uri="{FF2B5EF4-FFF2-40B4-BE49-F238E27FC236}">
                <a16:creationId xmlns:a16="http://schemas.microsoft.com/office/drawing/2014/main" id="{612B2714-1679-84C2-55F6-5A5FE266D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94" y="5449028"/>
            <a:ext cx="598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SAN</a:t>
            </a: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스위치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</p:txBody>
      </p:sp>
      <p:sp>
        <p:nvSpPr>
          <p:cNvPr id="21" name="Line 229">
            <a:extLst>
              <a:ext uri="{FF2B5EF4-FFF2-40B4-BE49-F238E27FC236}">
                <a16:creationId xmlns:a16="http://schemas.microsoft.com/office/drawing/2014/main" id="{B68AFB36-22EE-0A31-3694-0F9E65EFC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2733064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2" name="Line 229">
            <a:extLst>
              <a:ext uri="{FF2B5EF4-FFF2-40B4-BE49-F238E27FC236}">
                <a16:creationId xmlns:a16="http://schemas.microsoft.com/office/drawing/2014/main" id="{3DE55A5C-1DC4-EFF4-3204-D28891209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2665990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2A84A32-4533-44AE-1804-EFAF23E5A2B9}"/>
              </a:ext>
            </a:extLst>
          </p:cNvPr>
          <p:cNvCxnSpPr>
            <a:cxnSpLocks/>
          </p:cNvCxnSpPr>
          <p:nvPr/>
        </p:nvCxnSpPr>
        <p:spPr>
          <a:xfrm>
            <a:off x="1601532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C0FBDBA-AD81-3062-A40A-E1DA930CF670}"/>
              </a:ext>
            </a:extLst>
          </p:cNvPr>
          <p:cNvCxnSpPr>
            <a:cxnSpLocks/>
          </p:cNvCxnSpPr>
          <p:nvPr/>
        </p:nvCxnSpPr>
        <p:spPr>
          <a:xfrm>
            <a:off x="4126870" y="1882945"/>
            <a:ext cx="0" cy="841236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B381304-6C51-546E-1876-46B345A1FAD3}"/>
              </a:ext>
            </a:extLst>
          </p:cNvPr>
          <p:cNvCxnSpPr>
            <a:cxnSpLocks/>
          </p:cNvCxnSpPr>
          <p:nvPr/>
        </p:nvCxnSpPr>
        <p:spPr>
          <a:xfrm>
            <a:off x="2645936" y="2412233"/>
            <a:ext cx="0" cy="253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AB0D0FA-7635-57B1-2433-608766B392C5}"/>
              </a:ext>
            </a:extLst>
          </p:cNvPr>
          <p:cNvCxnSpPr>
            <a:cxnSpLocks/>
          </p:cNvCxnSpPr>
          <p:nvPr/>
        </p:nvCxnSpPr>
        <p:spPr>
          <a:xfrm>
            <a:off x="1457516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229">
            <a:extLst>
              <a:ext uri="{FF2B5EF4-FFF2-40B4-BE49-F238E27FC236}">
                <a16:creationId xmlns:a16="http://schemas.microsoft.com/office/drawing/2014/main" id="{F2D69779-9A51-615E-F84C-97E9E2DCAC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5340639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8" name="Line 229">
            <a:extLst>
              <a:ext uri="{FF2B5EF4-FFF2-40B4-BE49-F238E27FC236}">
                <a16:creationId xmlns:a16="http://schemas.microsoft.com/office/drawing/2014/main" id="{E61D2699-8A4B-3215-148D-101421C85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5273565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9ABEF6A-951B-BB0D-D514-BFF3FF80625C}"/>
              </a:ext>
            </a:extLst>
          </p:cNvPr>
          <p:cNvCxnSpPr>
            <a:cxnSpLocks/>
          </p:cNvCxnSpPr>
          <p:nvPr/>
        </p:nvCxnSpPr>
        <p:spPr>
          <a:xfrm>
            <a:off x="1443032" y="4647345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30" name="Line 321">
            <a:extLst>
              <a:ext uri="{FF2B5EF4-FFF2-40B4-BE49-F238E27FC236}">
                <a16:creationId xmlns:a16="http://schemas.microsoft.com/office/drawing/2014/main" id="{4CFBC7BC-B741-6848-793E-D102261F7B6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15040" y="4648272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Line 321">
            <a:extLst>
              <a:ext uri="{FF2B5EF4-FFF2-40B4-BE49-F238E27FC236}">
                <a16:creationId xmlns:a16="http://schemas.microsoft.com/office/drawing/2014/main" id="{22FFEB35-B412-11F7-E6FC-67DF124F4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406" y="5335922"/>
            <a:ext cx="0" cy="21600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32" name="Picture 7">
            <a:extLst>
              <a:ext uri="{FF2B5EF4-FFF2-40B4-BE49-F238E27FC236}">
                <a16:creationId xmlns:a16="http://schemas.microsoft.com/office/drawing/2014/main" id="{6D38AD2E-4B38-6C53-038B-1E33B4B1F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02953" y="5486767"/>
            <a:ext cx="444709" cy="143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Text Box 51">
            <a:extLst>
              <a:ext uri="{FF2B5EF4-FFF2-40B4-BE49-F238E27FC236}">
                <a16:creationId xmlns:a16="http://schemas.microsoft.com/office/drawing/2014/main" id="{19C542BE-3A9F-B965-E496-7A6F365B3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359" y="4985813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DR</a:t>
            </a:r>
          </a:p>
          <a:p>
            <a:pPr algn="ctr">
              <a:spcBef>
                <a:spcPts val="0"/>
              </a:spcBef>
            </a:pP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서버</a:t>
            </a:r>
            <a:endParaRPr lang="ko-KR" altLang="en-US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rgbClr val="002060"/>
              </a:soli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7D677B6-0A3C-FA52-8116-1F2C08F6B9CD}"/>
              </a:ext>
            </a:extLst>
          </p:cNvPr>
          <p:cNvCxnSpPr>
            <a:cxnSpLocks/>
          </p:cNvCxnSpPr>
          <p:nvPr/>
        </p:nvCxnSpPr>
        <p:spPr>
          <a:xfrm>
            <a:off x="8150532" y="2198323"/>
            <a:ext cx="0" cy="41088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8571BB7-BD81-3C38-090C-F9EEC44B24BD}"/>
              </a:ext>
            </a:extLst>
          </p:cNvPr>
          <p:cNvCxnSpPr>
            <a:cxnSpLocks/>
          </p:cNvCxnSpPr>
          <p:nvPr/>
        </p:nvCxnSpPr>
        <p:spPr>
          <a:xfrm>
            <a:off x="8150532" y="1548741"/>
            <a:ext cx="0" cy="54266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5A29EC2-DC16-0DA9-1907-92DF28C4519D}"/>
              </a:ext>
            </a:extLst>
          </p:cNvPr>
          <p:cNvCxnSpPr>
            <a:cxnSpLocks/>
          </p:cNvCxnSpPr>
          <p:nvPr/>
        </p:nvCxnSpPr>
        <p:spPr>
          <a:xfrm>
            <a:off x="2658292" y="1592387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0647870-97F5-C38D-5FDD-26A7A21267DB}"/>
              </a:ext>
            </a:extLst>
          </p:cNvPr>
          <p:cNvCxnSpPr>
            <a:cxnSpLocks/>
          </p:cNvCxnSpPr>
          <p:nvPr/>
        </p:nvCxnSpPr>
        <p:spPr>
          <a:xfrm>
            <a:off x="4134923" y="1611285"/>
            <a:ext cx="0" cy="277838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229">
            <a:extLst>
              <a:ext uri="{FF2B5EF4-FFF2-40B4-BE49-F238E27FC236}">
                <a16:creationId xmlns:a16="http://schemas.microsoft.com/office/drawing/2014/main" id="{D17AA5AE-9C00-FD5C-EC4E-CDE3F3C31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760" y="1995208"/>
            <a:ext cx="1224136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D5C8B3-BF51-A0AE-F65C-E138232A8EAD}"/>
              </a:ext>
            </a:extLst>
          </p:cNvPr>
          <p:cNvCxnSpPr>
            <a:cxnSpLocks/>
          </p:cNvCxnSpPr>
          <p:nvPr/>
        </p:nvCxnSpPr>
        <p:spPr>
          <a:xfrm>
            <a:off x="2645350" y="205351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Firewall">
            <a:extLst>
              <a:ext uri="{FF2B5EF4-FFF2-40B4-BE49-F238E27FC236}">
                <a16:creationId xmlns:a16="http://schemas.microsoft.com/office/drawing/2014/main" id="{D17D7F00-E5A6-AB4E-2F89-E911C3A521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736487"/>
            <a:ext cx="461836" cy="461836"/>
          </a:xfrm>
          <a:prstGeom prst="rect">
            <a:avLst/>
          </a:prstGeom>
          <a:ln>
            <a:noFill/>
          </a:ln>
        </p:spPr>
      </p:pic>
      <p:pic>
        <p:nvPicPr>
          <p:cNvPr id="52" name="Firewall">
            <a:extLst>
              <a:ext uri="{FF2B5EF4-FFF2-40B4-BE49-F238E27FC236}">
                <a16:creationId xmlns:a16="http://schemas.microsoft.com/office/drawing/2014/main" id="{33C0C98B-9242-9430-E89D-A9CF01662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0" y="1736487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48AD9B33-9E1F-42CD-E5A1-2799161AAA4A}"/>
              </a:ext>
            </a:extLst>
          </p:cNvPr>
          <p:cNvGrpSpPr/>
          <p:nvPr/>
        </p:nvGrpSpPr>
        <p:grpSpPr>
          <a:xfrm>
            <a:off x="3402953" y="1149620"/>
            <a:ext cx="1525905" cy="545777"/>
            <a:chOff x="4047228" y="1310519"/>
            <a:chExt cx="862899" cy="276321"/>
          </a:xfrm>
        </p:grpSpPr>
        <p:pic>
          <p:nvPicPr>
            <p:cNvPr id="54" name="Picture 2" descr="C:\Users\우팀\Desktop\Untitled-1.png">
              <a:extLst>
                <a:ext uri="{FF2B5EF4-FFF2-40B4-BE49-F238E27FC236}">
                  <a16:creationId xmlns:a16="http://schemas.microsoft.com/office/drawing/2014/main" id="{6A416B2E-748C-0BA9-8237-C9735EC3E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4878BC7-C9FE-E6B0-563E-36FAD3798A92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3E9C67E6-2EE6-76BE-6001-047A66CFF9E2}"/>
              </a:ext>
            </a:extLst>
          </p:cNvPr>
          <p:cNvGrpSpPr/>
          <p:nvPr/>
        </p:nvGrpSpPr>
        <p:grpSpPr>
          <a:xfrm>
            <a:off x="1409575" y="4868685"/>
            <a:ext cx="3543425" cy="245720"/>
            <a:chOff x="-7229626" y="3683326"/>
            <a:chExt cx="3543425" cy="245720"/>
          </a:xfrm>
        </p:grpSpPr>
        <p:sp>
          <p:nvSpPr>
            <p:cNvPr id="57" name="Text Box 51">
              <a:extLst>
                <a:ext uri="{FF2B5EF4-FFF2-40B4-BE49-F238E27FC236}">
                  <a16:creationId xmlns:a16="http://schemas.microsoft.com/office/drawing/2014/main" id="{70405C62-9DC4-C43A-1E2E-979A5DEE9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902534" y="3693819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WAS/DB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  <a:endPara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endParaRPr>
            </a:p>
          </p:txBody>
        </p:sp>
        <p:sp>
          <p:nvSpPr>
            <p:cNvPr id="58" name="Text Box 51">
              <a:extLst>
                <a:ext uri="{FF2B5EF4-FFF2-40B4-BE49-F238E27FC236}">
                  <a16:creationId xmlns:a16="http://schemas.microsoft.com/office/drawing/2014/main" id="{42055C6F-91BF-E9EE-C89C-828085EEE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531873" y="3683326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DB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  <a:endPara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rgbClr val="002060"/>
                </a:solidFill>
                <a:latin typeface="+mn-lt"/>
                <a:ea typeface="KoPub돋움체 Medium" panose="02020603020101020101" pitchFamily="18" charset="-127"/>
                <a:sym typeface="KoPubWorld돋움체 Medium"/>
              </a:endParaRPr>
            </a:p>
          </p:txBody>
        </p:sp>
        <p:sp>
          <p:nvSpPr>
            <p:cNvPr id="59" name="Text Box 51">
              <a:extLst>
                <a:ext uri="{FF2B5EF4-FFF2-40B4-BE49-F238E27FC236}">
                  <a16:creationId xmlns:a16="http://schemas.microsoft.com/office/drawing/2014/main" id="{FA605454-1CA6-94CE-6544-928E9B4EAB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229626" y="3713602"/>
              <a:ext cx="8456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</a:pP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WEB</a:t>
              </a:r>
            </a:p>
            <a:p>
              <a:pPr algn="ctr">
                <a:spcBef>
                  <a:spcPts val="0"/>
                </a:spcBef>
              </a:pP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solidFill>
                    <a:srgbClr val="002060"/>
                  </a:solidFill>
                  <a:latin typeface="+mn-lt"/>
                  <a:ea typeface="KoPub돋움체 Medium" panose="02020603020101020101" pitchFamily="18" charset="-127"/>
                  <a:sym typeface="KoPubWorld돋움체 Medium"/>
                </a:rPr>
                <a:t>운영서버</a:t>
              </a:r>
            </a:p>
          </p:txBody>
        </p:sp>
      </p:grpSp>
      <p:sp>
        <p:nvSpPr>
          <p:cNvPr id="60" name="Line 229">
            <a:extLst>
              <a:ext uri="{FF2B5EF4-FFF2-40B4-BE49-F238E27FC236}">
                <a16:creationId xmlns:a16="http://schemas.microsoft.com/office/drawing/2014/main" id="{BC433724-CC94-2BE3-0E37-1672134680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2609203"/>
            <a:ext cx="242506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190AF54-FC41-F24B-54C1-72749D8E00BB}"/>
              </a:ext>
            </a:extLst>
          </p:cNvPr>
          <p:cNvCxnSpPr>
            <a:cxnSpLocks/>
          </p:cNvCxnSpPr>
          <p:nvPr/>
        </p:nvCxnSpPr>
        <p:spPr>
          <a:xfrm>
            <a:off x="8288102" y="2609203"/>
            <a:ext cx="0" cy="25754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E31DD0B-289E-D85B-5319-4FD9941B92C1}"/>
              </a:ext>
            </a:extLst>
          </p:cNvPr>
          <p:cNvCxnSpPr>
            <a:cxnSpLocks/>
          </p:cNvCxnSpPr>
          <p:nvPr/>
        </p:nvCxnSpPr>
        <p:spPr>
          <a:xfrm>
            <a:off x="8315860" y="4851307"/>
            <a:ext cx="0" cy="410706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4" name="Line 229">
            <a:extLst>
              <a:ext uri="{FF2B5EF4-FFF2-40B4-BE49-F238E27FC236}">
                <a16:creationId xmlns:a16="http://schemas.microsoft.com/office/drawing/2014/main" id="{B440A1A8-A396-8B90-8752-8F4B5AD1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5262013"/>
            <a:ext cx="2424686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65" name="Line 320">
            <a:extLst>
              <a:ext uri="{FF2B5EF4-FFF2-40B4-BE49-F238E27FC236}">
                <a16:creationId xmlns:a16="http://schemas.microsoft.com/office/drawing/2014/main" id="{D8BC76E2-46E6-46A7-1761-67B212B2D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9575" y="5272596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70AE3198-A82F-8887-84BC-390D0295A5A4}"/>
              </a:ext>
            </a:extLst>
          </p:cNvPr>
          <p:cNvCxnSpPr>
            <a:cxnSpLocks/>
          </p:cNvCxnSpPr>
          <p:nvPr/>
        </p:nvCxnSpPr>
        <p:spPr>
          <a:xfrm>
            <a:off x="2667168" y="4647551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7" name="Line 321">
            <a:extLst>
              <a:ext uri="{FF2B5EF4-FFF2-40B4-BE49-F238E27FC236}">
                <a16:creationId xmlns:a16="http://schemas.microsoft.com/office/drawing/2014/main" id="{0CE63CEA-026B-591B-4794-CB989D2211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39176" y="4648478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75908882-9532-FCBA-D60D-737441A917AB}"/>
              </a:ext>
            </a:extLst>
          </p:cNvPr>
          <p:cNvCxnSpPr>
            <a:cxnSpLocks/>
          </p:cNvCxnSpPr>
          <p:nvPr/>
        </p:nvCxnSpPr>
        <p:spPr>
          <a:xfrm>
            <a:off x="4035320" y="4647551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9" name="Line 321">
            <a:extLst>
              <a:ext uri="{FF2B5EF4-FFF2-40B4-BE49-F238E27FC236}">
                <a16:creationId xmlns:a16="http://schemas.microsoft.com/office/drawing/2014/main" id="{624C7095-4022-E4BC-E9F2-7E35F21185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91725" y="4648272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C77CFCB2-1C87-FB8F-DDBB-87DE9674E89A}"/>
              </a:ext>
            </a:extLst>
          </p:cNvPr>
          <p:cNvCxnSpPr>
            <a:cxnSpLocks/>
          </p:cNvCxnSpPr>
          <p:nvPr/>
        </p:nvCxnSpPr>
        <p:spPr>
          <a:xfrm>
            <a:off x="3071861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A35A353-D32A-0CD2-533D-40405F72F82E}"/>
              </a:ext>
            </a:extLst>
          </p:cNvPr>
          <p:cNvCxnSpPr>
            <a:cxnSpLocks/>
          </p:cNvCxnSpPr>
          <p:nvPr/>
        </p:nvCxnSpPr>
        <p:spPr>
          <a:xfrm>
            <a:off x="2927845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85C1DE6-7FBD-A6A5-987A-BF6BE6D35A85}"/>
              </a:ext>
            </a:extLst>
          </p:cNvPr>
          <p:cNvCxnSpPr>
            <a:cxnSpLocks/>
          </p:cNvCxnSpPr>
          <p:nvPr/>
        </p:nvCxnSpPr>
        <p:spPr>
          <a:xfrm>
            <a:off x="4490441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D1F559D9-1E75-F28F-A641-52D26C5C697C}"/>
              </a:ext>
            </a:extLst>
          </p:cNvPr>
          <p:cNvCxnSpPr>
            <a:cxnSpLocks/>
          </p:cNvCxnSpPr>
          <p:nvPr/>
        </p:nvCxnSpPr>
        <p:spPr>
          <a:xfrm>
            <a:off x="4346425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0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ADD9A0B0-A238-682B-4A10-51FE12D3803C}"/>
              </a:ext>
            </a:extLst>
          </p:cNvPr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311" y="1973365"/>
            <a:ext cx="360846" cy="360846"/>
          </a:xfrm>
          <a:prstGeom prst="rect">
            <a:avLst/>
          </a:prstGeom>
          <a:noFill/>
        </p:spPr>
      </p:pic>
      <p:pic>
        <p:nvPicPr>
          <p:cNvPr id="91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BE80521-088A-0A6A-3D3D-A3A521EFCED5}"/>
              </a:ext>
            </a:extLst>
          </p:cNvPr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240603"/>
            <a:ext cx="360846" cy="360846"/>
          </a:xfrm>
          <a:prstGeom prst="rect">
            <a:avLst/>
          </a:prstGeom>
          <a:noFill/>
        </p:spPr>
      </p:pic>
      <p:pic>
        <p:nvPicPr>
          <p:cNvPr id="92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88493C0B-95C3-1C76-C2CA-D281FD141FDF}"/>
              </a:ext>
            </a:extLst>
          </p:cNvPr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44" y="2240603"/>
            <a:ext cx="360846" cy="360846"/>
          </a:xfrm>
          <a:prstGeom prst="rect">
            <a:avLst/>
          </a:prstGeom>
          <a:noFill/>
        </p:spPr>
      </p:pic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6FE2DD-D459-053C-D0DF-9DF6628307D3}"/>
              </a:ext>
            </a:extLst>
          </p:cNvPr>
          <p:cNvSpPr/>
          <p:nvPr/>
        </p:nvSpPr>
        <p:spPr bwMode="auto">
          <a:xfrm>
            <a:off x="7886180" y="3035936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Front-end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E6BD8AA-E886-E15C-C2E4-638F2B40148E}"/>
              </a:ext>
            </a:extLst>
          </p:cNvPr>
          <p:cNvSpPr/>
          <p:nvPr/>
        </p:nvSpPr>
        <p:spPr bwMode="auto">
          <a:xfrm>
            <a:off x="7886180" y="3232037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Back-end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C3669B3-2CA1-5A76-A97F-D6ECB8F3C146}"/>
              </a:ext>
            </a:extLst>
          </p:cNvPr>
          <p:cNvSpPr/>
          <p:nvPr/>
        </p:nvSpPr>
        <p:spPr bwMode="auto">
          <a:xfrm>
            <a:off x="7886180" y="3428138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SFINS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0C66CD9-EE13-37F0-003D-1C258E6C498D}"/>
              </a:ext>
            </a:extLst>
          </p:cNvPr>
          <p:cNvSpPr/>
          <p:nvPr/>
        </p:nvSpPr>
        <p:spPr bwMode="auto">
          <a:xfrm>
            <a:off x="7886180" y="3624239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DBE61C1-700C-9230-E5F7-40CE944332A2}"/>
              </a:ext>
            </a:extLst>
          </p:cNvPr>
          <p:cNvSpPr/>
          <p:nvPr/>
        </p:nvSpPr>
        <p:spPr bwMode="auto">
          <a:xfrm>
            <a:off x="7886180" y="3820340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 MQ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0C6B1E4-5F21-88AC-8F76-BC1F0F0E4749}"/>
              </a:ext>
            </a:extLst>
          </p:cNvPr>
          <p:cNvSpPr/>
          <p:nvPr/>
        </p:nvSpPr>
        <p:spPr bwMode="auto">
          <a:xfrm>
            <a:off x="7886180" y="4016442"/>
            <a:ext cx="782095" cy="17317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B325147-5206-A0E6-47F1-A57FE0413788}"/>
              </a:ext>
            </a:extLst>
          </p:cNvPr>
          <p:cNvGrpSpPr/>
          <p:nvPr/>
        </p:nvGrpSpPr>
        <p:grpSpPr>
          <a:xfrm>
            <a:off x="1937832" y="1149620"/>
            <a:ext cx="1525905" cy="545777"/>
            <a:chOff x="4047228" y="1310519"/>
            <a:chExt cx="862899" cy="276321"/>
          </a:xfrm>
        </p:grpSpPr>
        <p:pic>
          <p:nvPicPr>
            <p:cNvPr id="100" name="Picture 2" descr="C:\Users\우팀\Desktop\Untitled-1.png">
              <a:extLst>
                <a:ext uri="{FF2B5EF4-FFF2-40B4-BE49-F238E27FC236}">
                  <a16:creationId xmlns:a16="http://schemas.microsoft.com/office/drawing/2014/main" id="{D20B5FF8-F353-9A17-E199-95F73066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500D523-52D8-B172-AA16-FC97DFFDE747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BA7E8F8E-A4EA-6D58-FA84-DF91847F8D91}"/>
              </a:ext>
            </a:extLst>
          </p:cNvPr>
          <p:cNvGrpSpPr/>
          <p:nvPr/>
        </p:nvGrpSpPr>
        <p:grpSpPr>
          <a:xfrm>
            <a:off x="7414126" y="1149620"/>
            <a:ext cx="1525905" cy="545777"/>
            <a:chOff x="4047228" y="1307466"/>
            <a:chExt cx="862899" cy="276321"/>
          </a:xfrm>
        </p:grpSpPr>
        <p:pic>
          <p:nvPicPr>
            <p:cNvPr id="103" name="Picture 2" descr="C:\Users\우팀\Desktop\Untitled-1.png">
              <a:extLst>
                <a:ext uri="{FF2B5EF4-FFF2-40B4-BE49-F238E27FC236}">
                  <a16:creationId xmlns:a16="http://schemas.microsoft.com/office/drawing/2014/main" id="{3D337D28-C723-5A23-7190-3AB66C57E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1149" y="1307466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769638F-930B-88A6-318A-B690B2DA767C}"/>
                </a:ext>
              </a:extLst>
            </p:cNvPr>
            <p:cNvSpPr/>
            <p:nvPr/>
          </p:nvSpPr>
          <p:spPr>
            <a:xfrm>
              <a:off x="4047228" y="1397475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2020603020101020101" pitchFamily="18" charset="-127"/>
                </a:rPr>
                <a:t>회선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AD08E66-590F-090C-63DB-C15E7026A37A}"/>
              </a:ext>
            </a:extLst>
          </p:cNvPr>
          <p:cNvGrpSpPr/>
          <p:nvPr/>
        </p:nvGrpSpPr>
        <p:grpSpPr>
          <a:xfrm>
            <a:off x="552192" y="1166053"/>
            <a:ext cx="1525905" cy="545777"/>
            <a:chOff x="4010044" y="1310519"/>
            <a:chExt cx="862899" cy="276321"/>
          </a:xfrm>
        </p:grpSpPr>
        <p:pic>
          <p:nvPicPr>
            <p:cNvPr id="107" name="Picture 2" descr="C:\Users\우팀\Desktop\Untitled-1.png">
              <a:extLst>
                <a:ext uri="{FF2B5EF4-FFF2-40B4-BE49-F238E27FC236}">
                  <a16:creationId xmlns:a16="http://schemas.microsoft.com/office/drawing/2014/main" id="{C8A2D74C-0C50-1C5D-E1FE-B35C188114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C2C04D7E-ABC9-4326-2C71-EA12CBAF506F}"/>
                </a:ext>
              </a:extLst>
            </p:cNvPr>
            <p:cNvSpPr/>
            <p:nvPr/>
          </p:nvSpPr>
          <p:spPr>
            <a:xfrm>
              <a:off x="4010044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결제원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DAB02D9A-3C01-BA74-1698-CC2A43625C4A}"/>
              </a:ext>
            </a:extLst>
          </p:cNvPr>
          <p:cNvCxnSpPr>
            <a:stCxn id="107" idx="2"/>
          </p:cNvCxnSpPr>
          <p:nvPr/>
        </p:nvCxnSpPr>
        <p:spPr>
          <a:xfrm rot="16200000" flipH="1">
            <a:off x="1734975" y="1301050"/>
            <a:ext cx="255575" cy="107713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34" descr="Firewall_Horizontal">
            <a:extLst>
              <a:ext uri="{FF2B5EF4-FFF2-40B4-BE49-F238E27FC236}">
                <a16:creationId xmlns:a16="http://schemas.microsoft.com/office/drawing/2014/main" id="{661DAD4A-258C-85AC-F721-474AF0425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05612" y="1823755"/>
            <a:ext cx="439987" cy="2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9B87B2F-BB16-E591-EF66-558889247322}"/>
              </a:ext>
            </a:extLst>
          </p:cNvPr>
          <p:cNvSpPr txBox="1"/>
          <p:nvPr/>
        </p:nvSpPr>
        <p:spPr>
          <a:xfrm>
            <a:off x="784289" y="2109699"/>
            <a:ext cx="1015611" cy="2637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VPN</a:t>
            </a:r>
          </a:p>
        </p:txBody>
      </p:sp>
      <p:sp>
        <p:nvSpPr>
          <p:cNvPr id="112" name="Text Box 51">
            <a:extLst>
              <a:ext uri="{FF2B5EF4-FFF2-40B4-BE49-F238E27FC236}">
                <a16:creationId xmlns:a16="http://schemas.microsoft.com/office/drawing/2014/main" id="{7D2E001A-1CF6-EB27-5D8A-536C16BC5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064" y="4869160"/>
            <a:ext cx="8456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개발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/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백업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  <a:p>
            <a:pPr algn="ctr">
              <a:spcBef>
                <a:spcPts val="0"/>
              </a:spcBef>
            </a:pP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  <a:sym typeface="KoPubWorld돋움체 Medium"/>
              </a:rPr>
              <a:t>가상화 서버</a:t>
            </a:r>
            <a:endParaRPr lang="ko-KR" altLang="en-US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rgbClr val="002060"/>
              </a:solidFill>
              <a:latin typeface="+mn-lt"/>
              <a:ea typeface="KoPub돋움체 Medium" panose="02020603020101020101" pitchFamily="18" charset="-127"/>
              <a:sym typeface="KoPubWorld돋움체 Medium"/>
            </a:endParaRP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D83AD93-F9E2-CFFA-C207-D5CF2A50C414}"/>
              </a:ext>
            </a:extLst>
          </p:cNvPr>
          <p:cNvCxnSpPr>
            <a:cxnSpLocks/>
          </p:cNvCxnSpPr>
          <p:nvPr/>
        </p:nvCxnSpPr>
        <p:spPr>
          <a:xfrm>
            <a:off x="5457056" y="4659314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114" name="Line 321">
            <a:extLst>
              <a:ext uri="{FF2B5EF4-FFF2-40B4-BE49-F238E27FC236}">
                <a16:creationId xmlns:a16="http://schemas.microsoft.com/office/drawing/2014/main" id="{72259929-30AC-7611-CB67-1938C669CF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13461" y="4660035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7E7B9953-0E37-39E6-16A3-D5EAF91A1723}"/>
              </a:ext>
            </a:extLst>
          </p:cNvPr>
          <p:cNvCxnSpPr>
            <a:cxnSpLocks/>
          </p:cNvCxnSpPr>
          <p:nvPr/>
        </p:nvCxnSpPr>
        <p:spPr>
          <a:xfrm>
            <a:off x="5552137" y="2702689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A3DB422E-13BD-59EB-F608-3887554F8805}"/>
              </a:ext>
            </a:extLst>
          </p:cNvPr>
          <p:cNvCxnSpPr>
            <a:cxnSpLocks/>
          </p:cNvCxnSpPr>
          <p:nvPr/>
        </p:nvCxnSpPr>
        <p:spPr>
          <a:xfrm>
            <a:off x="5642569" y="2636912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5255C13-4B74-E07C-C069-DBCDC9A4B411}"/>
              </a:ext>
            </a:extLst>
          </p:cNvPr>
          <p:cNvGrpSpPr/>
          <p:nvPr/>
        </p:nvGrpSpPr>
        <p:grpSpPr>
          <a:xfrm>
            <a:off x="3011120" y="5626774"/>
            <a:ext cx="998131" cy="536733"/>
            <a:chOff x="3057374" y="5802164"/>
            <a:chExt cx="1447563" cy="939204"/>
          </a:xfrm>
        </p:grpSpPr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00169A58-E6F9-AD5A-4167-D58AFBD65628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>
              <a:off x="3057374" y="5802243"/>
              <a:ext cx="343282" cy="269659"/>
            </a:xfrm>
            <a:prstGeom prst="line">
              <a:avLst/>
            </a:prstGeom>
            <a:noFill/>
            <a:ln w="9525">
              <a:solidFill>
                <a:srgbClr val="00AAD4"/>
              </a:solidFill>
              <a:round/>
              <a:headEnd/>
              <a:tailEnd type="none" w="sm" len="sm"/>
            </a:ln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1ABA9E7E-C73F-618A-5127-BDEE22D25762}"/>
                </a:ext>
              </a:extLst>
            </p:cNvPr>
            <p:cNvCxnSpPr>
              <a:cxnSpLocks/>
              <a:endCxn id="128" idx="0"/>
            </p:cNvCxnSpPr>
            <p:nvPr/>
          </p:nvCxnSpPr>
          <p:spPr>
            <a:xfrm flipH="1">
              <a:off x="3400656" y="5802164"/>
              <a:ext cx="294425" cy="269738"/>
            </a:xfrm>
            <a:prstGeom prst="line">
              <a:avLst/>
            </a:prstGeom>
            <a:noFill/>
            <a:ln w="9525">
              <a:solidFill>
                <a:srgbClr val="00AAD4"/>
              </a:solidFill>
              <a:prstDash val="sysDot"/>
              <a:round/>
              <a:headEnd/>
              <a:tailEnd type="none" w="sm" len="sm"/>
            </a:ln>
          </p:spPr>
        </p:cxnSp>
        <p:sp>
          <p:nvSpPr>
            <p:cNvPr id="127" name="Text Box 51">
              <a:extLst>
                <a:ext uri="{FF2B5EF4-FFF2-40B4-BE49-F238E27FC236}">
                  <a16:creationId xmlns:a16="http://schemas.microsoft.com/office/drawing/2014/main" id="{8E4B1FF3-670F-59D7-4E43-2DD902B5B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298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운영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통합</a:t>
              </a:r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28" name="Picture 171">
              <a:extLst>
                <a:ext uri="{FF2B5EF4-FFF2-40B4-BE49-F238E27FC236}">
                  <a16:creationId xmlns:a16="http://schemas.microsoft.com/office/drawing/2014/main" id="{B12E2150-B8A1-8C3E-4197-970E79497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29" name="Picture 173">
              <a:extLst>
                <a:ext uri="{FF2B5EF4-FFF2-40B4-BE49-F238E27FC236}">
                  <a16:creationId xmlns:a16="http://schemas.microsoft.com/office/drawing/2014/main" id="{6EF8625B-96A0-F828-CE3A-A8B09F301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46512" y="6415758"/>
              <a:ext cx="508297" cy="271984"/>
            </a:xfrm>
            <a:prstGeom prst="rect">
              <a:avLst/>
            </a:prstGeom>
          </p:spPr>
        </p:pic>
        <p:pic>
          <p:nvPicPr>
            <p:cNvPr id="130" name="Picture 173">
              <a:extLst>
                <a:ext uri="{FF2B5EF4-FFF2-40B4-BE49-F238E27FC236}">
                  <a16:creationId xmlns:a16="http://schemas.microsoft.com/office/drawing/2014/main" id="{A2D69A4D-E402-ECB5-3E8E-86325545AF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46512" y="6192765"/>
              <a:ext cx="508297" cy="271984"/>
            </a:xfrm>
            <a:prstGeom prst="rect">
              <a:avLst/>
            </a:prstGeom>
          </p:spPr>
        </p:pic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A9F1B3D3-6B07-AE35-3762-9BE60DE0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299" y="2942087"/>
            <a:ext cx="5434108" cy="1921756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DC02162C-674E-49D4-3FE7-44A5C29A20C2}"/>
              </a:ext>
            </a:extLst>
          </p:cNvPr>
          <p:cNvGrpSpPr/>
          <p:nvPr/>
        </p:nvGrpSpPr>
        <p:grpSpPr>
          <a:xfrm>
            <a:off x="1190082" y="2968615"/>
            <a:ext cx="810590" cy="1826985"/>
            <a:chOff x="-1502218" y="1682476"/>
            <a:chExt cx="1541783" cy="3106239"/>
          </a:xfrm>
        </p:grpSpPr>
        <p:pic>
          <p:nvPicPr>
            <p:cNvPr id="76" name="Picture 36">
              <a:extLst>
                <a:ext uri="{FF2B5EF4-FFF2-40B4-BE49-F238E27FC236}">
                  <a16:creationId xmlns:a16="http://schemas.microsoft.com/office/drawing/2014/main" id="{173D8FE7-6424-ABF5-AAD5-E242D7434B0A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D4196F6-0BC9-C1EE-1498-3DAB1D9B1ED3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D1F91AB-8D19-6BB0-1291-EF9BDB2016E3}"/>
              </a:ext>
            </a:extLst>
          </p:cNvPr>
          <p:cNvGrpSpPr/>
          <p:nvPr/>
        </p:nvGrpSpPr>
        <p:grpSpPr>
          <a:xfrm>
            <a:off x="3926386" y="2969621"/>
            <a:ext cx="810590" cy="1826985"/>
            <a:chOff x="-1502218" y="1682476"/>
            <a:chExt cx="1541783" cy="3106239"/>
          </a:xfrm>
        </p:grpSpPr>
        <p:pic>
          <p:nvPicPr>
            <p:cNvPr id="79" name="Picture 36">
              <a:extLst>
                <a:ext uri="{FF2B5EF4-FFF2-40B4-BE49-F238E27FC236}">
                  <a16:creationId xmlns:a16="http://schemas.microsoft.com/office/drawing/2014/main" id="{7A70D946-91CE-7DBE-D032-2C50A6B6CDEB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F730AE-243A-E9CA-E25C-FC030DE99803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B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170E5AF-A08A-4E9E-197C-E8911F59D1CD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CFFD115E-C276-37C3-94BC-FA9010D3D0B6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2743BD6-B304-FE33-E9F0-33FAD4D518BA}"/>
                </a:ext>
              </a:extLst>
            </p:cNvPr>
            <p:cNvSpPr/>
            <p:nvPr/>
          </p:nvSpPr>
          <p:spPr bwMode="auto">
            <a:xfrm>
              <a:off x="-1343394" y="287471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5B66BB9F-7D34-E453-0723-2C7CCF483DB8}"/>
                </a:ext>
              </a:extLst>
            </p:cNvPr>
            <p:cNvSpPr/>
            <p:nvPr/>
          </p:nvSpPr>
          <p:spPr bwMode="auto">
            <a:xfrm>
              <a:off x="-1343394" y="3181657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B5ACC88C-96E7-284F-2B13-2BFACEEDE76D}"/>
              </a:ext>
            </a:extLst>
          </p:cNvPr>
          <p:cNvGrpSpPr/>
          <p:nvPr/>
        </p:nvGrpSpPr>
        <p:grpSpPr>
          <a:xfrm>
            <a:off x="2558234" y="2969621"/>
            <a:ext cx="810590" cy="1826985"/>
            <a:chOff x="-1502218" y="1682476"/>
            <a:chExt cx="1541783" cy="3106239"/>
          </a:xfrm>
        </p:grpSpPr>
        <p:pic>
          <p:nvPicPr>
            <p:cNvPr id="86" name="Picture 36">
              <a:extLst>
                <a:ext uri="{FF2B5EF4-FFF2-40B4-BE49-F238E27FC236}">
                  <a16:creationId xmlns:a16="http://schemas.microsoft.com/office/drawing/2014/main" id="{A934F543-4A10-263B-8A3C-F6663020B70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47AA25DD-94F3-DCB1-3D44-A8E9DA669B39}"/>
                </a:ext>
              </a:extLst>
            </p:cNvPr>
            <p:cNvSpPr/>
            <p:nvPr/>
          </p:nvSpPr>
          <p:spPr bwMode="auto">
            <a:xfrm>
              <a:off x="-1343394" y="1953905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475231C-EFD2-059F-7DF1-A1D0ED54683E}"/>
                </a:ext>
              </a:extLst>
            </p:cNvPr>
            <p:cNvSpPr/>
            <p:nvPr/>
          </p:nvSpPr>
          <p:spPr bwMode="auto">
            <a:xfrm>
              <a:off x="-1343394" y="226084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B6E76122-193C-98EC-BABF-927E22B21920}"/>
                </a:ext>
              </a:extLst>
            </p:cNvPr>
            <p:cNvSpPr/>
            <p:nvPr/>
          </p:nvSpPr>
          <p:spPr bwMode="auto">
            <a:xfrm>
              <a:off x="-1343394" y="2567780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89ABD6-E84D-C0F6-0B37-84243BC5608E}"/>
              </a:ext>
            </a:extLst>
          </p:cNvPr>
          <p:cNvGrpSpPr/>
          <p:nvPr/>
        </p:nvGrpSpPr>
        <p:grpSpPr>
          <a:xfrm>
            <a:off x="5150522" y="2969621"/>
            <a:ext cx="810590" cy="1826985"/>
            <a:chOff x="-1502218" y="1682476"/>
            <a:chExt cx="1541783" cy="3106239"/>
          </a:xfrm>
        </p:grpSpPr>
        <p:pic>
          <p:nvPicPr>
            <p:cNvPr id="36" name="Picture 36">
              <a:extLst>
                <a:ext uri="{FF2B5EF4-FFF2-40B4-BE49-F238E27FC236}">
                  <a16:creationId xmlns:a16="http://schemas.microsoft.com/office/drawing/2014/main" id="{C1B031F0-B9B7-917B-D566-9D7494C0C060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2"/>
            <a:stretch>
              <a:fillRect/>
            </a:stretch>
          </p:blipFill>
          <p:spPr bwMode="auto">
            <a:xfrm>
              <a:off x="-1502218" y="1682476"/>
              <a:ext cx="1541783" cy="3106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B0CA26E-1A41-5E54-0832-EA65283A0B7B}"/>
                </a:ext>
              </a:extLst>
            </p:cNvPr>
            <p:cNvSpPr/>
            <p:nvPr/>
          </p:nvSpPr>
          <p:spPr bwMode="auto">
            <a:xfrm>
              <a:off x="-1343394" y="1945585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Front-end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6B2A37-9F3A-BE1C-92A0-37979468B83C}"/>
                </a:ext>
              </a:extLst>
            </p:cNvPr>
            <p:cNvSpPr/>
            <p:nvPr/>
          </p:nvSpPr>
          <p:spPr bwMode="auto">
            <a:xfrm>
              <a:off x="-1343394" y="2252522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Web </a:t>
              </a:r>
            </a:p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Back-end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205A563-0DA8-E285-A30D-9F7D06C34866}"/>
                </a:ext>
              </a:extLst>
            </p:cNvPr>
            <p:cNvSpPr/>
            <p:nvPr/>
          </p:nvSpPr>
          <p:spPr bwMode="auto">
            <a:xfrm>
              <a:off x="-1343394" y="2559459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SFINS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F603666-27D2-A4B6-7DB3-4FC64D5BB4A7}"/>
                </a:ext>
              </a:extLst>
            </p:cNvPr>
            <p:cNvSpPr/>
            <p:nvPr/>
          </p:nvSpPr>
          <p:spPr bwMode="auto">
            <a:xfrm>
              <a:off x="-1343394" y="2866396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Channel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96655172-13CF-E385-4746-DDD1A6F8B0E0}"/>
                </a:ext>
              </a:extLst>
            </p:cNvPr>
            <p:cNvSpPr/>
            <p:nvPr/>
          </p:nvSpPr>
          <p:spPr bwMode="auto">
            <a:xfrm>
              <a:off x="-1343394" y="3173333"/>
              <a:ext cx="1224135" cy="27105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Rabbit MQ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2AD22C4-B79C-44F6-BCE4-305640CDDF85}"/>
                </a:ext>
              </a:extLst>
            </p:cNvPr>
            <p:cNvSpPr/>
            <p:nvPr/>
          </p:nvSpPr>
          <p:spPr bwMode="auto">
            <a:xfrm>
              <a:off x="-1343394" y="3480273"/>
              <a:ext cx="1224135" cy="2710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Database</a:t>
              </a:r>
              <a:endParaRPr lang="ko-KR" altLang="en-US" sz="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C47FC6-F699-F135-32E6-9A37D17956A7}"/>
              </a:ext>
            </a:extLst>
          </p:cNvPr>
          <p:cNvSpPr/>
          <p:nvPr/>
        </p:nvSpPr>
        <p:spPr bwMode="auto">
          <a:xfrm>
            <a:off x="5244199" y="4235314"/>
            <a:ext cx="643587" cy="15942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백업관리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36CB4816-B0F8-F88A-086A-6AAF84E38D0E}"/>
              </a:ext>
            </a:extLst>
          </p:cNvPr>
          <p:cNvGrpSpPr/>
          <p:nvPr/>
        </p:nvGrpSpPr>
        <p:grpSpPr>
          <a:xfrm>
            <a:off x="912427" y="5157192"/>
            <a:ext cx="5624748" cy="53802"/>
            <a:chOff x="1633322" y="4586062"/>
            <a:chExt cx="4485382" cy="67074"/>
          </a:xfrm>
        </p:grpSpPr>
        <p:sp>
          <p:nvSpPr>
            <p:cNvPr id="134" name="Line 229">
              <a:extLst>
                <a:ext uri="{FF2B5EF4-FFF2-40B4-BE49-F238E27FC236}">
                  <a16:creationId xmlns:a16="http://schemas.microsoft.com/office/drawing/2014/main" id="{F00E2C92-BD32-262D-3992-BF2EE6FC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1800" y="4653136"/>
              <a:ext cx="4296904" cy="0"/>
            </a:xfrm>
            <a:prstGeom prst="lin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prstDash val="sysDot"/>
              <a:round/>
              <a:headEnd type="oval" w="sm" len="sm"/>
              <a:tailEnd type="oval" w="sm" len="sm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600" dirty="0">
                <a:ln w="12700"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5" name="Line 229">
              <a:extLst>
                <a:ext uri="{FF2B5EF4-FFF2-40B4-BE49-F238E27FC236}">
                  <a16:creationId xmlns:a16="http://schemas.microsoft.com/office/drawing/2014/main" id="{269ABACD-E2E8-0586-E949-03A31233B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322" y="4586062"/>
              <a:ext cx="4378906" cy="0"/>
            </a:xfrm>
            <a:prstGeom prst="lin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  <a:round/>
              <a:headEnd type="oval" w="sm" len="sm"/>
              <a:tailEnd type="oval" w="sm" len="sm"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sz="600">
                <a:ln w="12700"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DEC2816C-7000-F047-BBD0-807C4088DCFD}"/>
              </a:ext>
            </a:extLst>
          </p:cNvPr>
          <p:cNvGrpSpPr/>
          <p:nvPr/>
        </p:nvGrpSpPr>
        <p:grpSpPr>
          <a:xfrm>
            <a:off x="5408533" y="5534573"/>
            <a:ext cx="993019" cy="635859"/>
            <a:chOff x="3064788" y="5628708"/>
            <a:chExt cx="1440149" cy="111266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F1C3FE85-4465-5599-8A92-979735120F9E}"/>
                </a:ext>
              </a:extLst>
            </p:cNvPr>
            <p:cNvCxnSpPr>
              <a:cxnSpLocks/>
              <a:stCxn id="158" idx="2"/>
              <a:endCxn id="141" idx="0"/>
            </p:cNvCxnSpPr>
            <p:nvPr/>
          </p:nvCxnSpPr>
          <p:spPr>
            <a:xfrm>
              <a:off x="3373428" y="5888794"/>
              <a:ext cx="27229" cy="183108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round/>
              <a:headEnd/>
              <a:tailEnd type="none" w="sm" len="sm"/>
            </a:ln>
          </p:spPr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5226CB1F-A610-A4BA-0951-A9F00A47D463}"/>
                </a:ext>
              </a:extLst>
            </p:cNvPr>
            <p:cNvCxnSpPr>
              <a:cxnSpLocks/>
              <a:stCxn id="158" idx="3"/>
              <a:endCxn id="141" idx="0"/>
            </p:cNvCxnSpPr>
            <p:nvPr/>
          </p:nvCxnSpPr>
          <p:spPr>
            <a:xfrm flipH="1">
              <a:off x="3400657" y="5628708"/>
              <a:ext cx="156228" cy="443194"/>
            </a:xfrm>
            <a:prstGeom prst="line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  <a:prstDash val="sysDot"/>
              <a:round/>
              <a:headEnd/>
              <a:tailEnd type="none" w="sm" len="sm"/>
            </a:ln>
          </p:spPr>
        </p:cxnSp>
        <p:sp>
          <p:nvSpPr>
            <p:cNvPr id="140" name="Text Box 51">
              <a:extLst>
                <a:ext uri="{FF2B5EF4-FFF2-40B4-BE49-F238E27FC236}">
                  <a16:creationId xmlns:a16="http://schemas.microsoft.com/office/drawing/2014/main" id="{70359129-9E01-A6DB-0A15-45FB734AA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376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백업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/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41" name="Picture 171">
              <a:extLst>
                <a:ext uri="{FF2B5EF4-FFF2-40B4-BE49-F238E27FC236}">
                  <a16:creationId xmlns:a16="http://schemas.microsoft.com/office/drawing/2014/main" id="{80B10B42-1907-9776-13C5-EC04A8A01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42" name="Picture 173">
              <a:extLst>
                <a:ext uri="{FF2B5EF4-FFF2-40B4-BE49-F238E27FC236}">
                  <a16:creationId xmlns:a16="http://schemas.microsoft.com/office/drawing/2014/main" id="{141AEEA3-EAA1-3F00-DB7B-97DEAF7B9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54828" y="6457456"/>
              <a:ext cx="508298" cy="271983"/>
            </a:xfrm>
            <a:prstGeom prst="rect">
              <a:avLst/>
            </a:prstGeom>
          </p:spPr>
        </p:pic>
        <p:pic>
          <p:nvPicPr>
            <p:cNvPr id="143" name="Picture 173">
              <a:extLst>
                <a:ext uri="{FF2B5EF4-FFF2-40B4-BE49-F238E27FC236}">
                  <a16:creationId xmlns:a16="http://schemas.microsoft.com/office/drawing/2014/main" id="{D9691A9B-0749-954E-E2E4-E2012FDCF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36189" y="6192764"/>
              <a:ext cx="508298" cy="271983"/>
            </a:xfrm>
            <a:prstGeom prst="rect">
              <a:avLst/>
            </a:prstGeom>
          </p:spPr>
        </p:pic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20586C1D-48B0-149A-92F0-D758DED627AB}"/>
              </a:ext>
            </a:extLst>
          </p:cNvPr>
          <p:cNvGrpSpPr/>
          <p:nvPr/>
        </p:nvGrpSpPr>
        <p:grpSpPr>
          <a:xfrm>
            <a:off x="1587048" y="4788147"/>
            <a:ext cx="72008" cy="426976"/>
            <a:chOff x="56456" y="5466178"/>
            <a:chExt cx="72008" cy="426976"/>
          </a:xfrm>
        </p:grpSpPr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F1A8B05A-7999-03D3-E31F-17E273702F65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45" name="Line 321">
              <a:extLst>
                <a:ext uri="{FF2B5EF4-FFF2-40B4-BE49-F238E27FC236}">
                  <a16:creationId xmlns:a16="http://schemas.microsoft.com/office/drawing/2014/main" id="{EA6D6A88-2BAB-CF4C-C653-211DF4CDEF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47DB8850-C30D-7013-D73A-F30BC1F863BB}"/>
              </a:ext>
            </a:extLst>
          </p:cNvPr>
          <p:cNvGrpSpPr/>
          <p:nvPr/>
        </p:nvGrpSpPr>
        <p:grpSpPr>
          <a:xfrm>
            <a:off x="2883192" y="4797152"/>
            <a:ext cx="72008" cy="426976"/>
            <a:chOff x="56456" y="5466178"/>
            <a:chExt cx="72008" cy="426976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63FB583-82C7-8C49-2920-9F6EF36A36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49" name="Line 321">
              <a:extLst>
                <a:ext uri="{FF2B5EF4-FFF2-40B4-BE49-F238E27FC236}">
                  <a16:creationId xmlns:a16="http://schemas.microsoft.com/office/drawing/2014/main" id="{42C54B62-616E-3A78-0AC3-8534612A9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0505B51-92AE-3D93-4AFB-F87997175876}"/>
              </a:ext>
            </a:extLst>
          </p:cNvPr>
          <p:cNvGrpSpPr/>
          <p:nvPr/>
        </p:nvGrpSpPr>
        <p:grpSpPr>
          <a:xfrm>
            <a:off x="4179336" y="4797152"/>
            <a:ext cx="72008" cy="426976"/>
            <a:chOff x="56456" y="5466178"/>
            <a:chExt cx="72008" cy="426976"/>
          </a:xfrm>
        </p:grpSpPr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9E7C7294-CBE8-E0E3-CB8D-FF6BBF34BB79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52" name="Line 321">
              <a:extLst>
                <a:ext uri="{FF2B5EF4-FFF2-40B4-BE49-F238E27FC236}">
                  <a16:creationId xmlns:a16="http://schemas.microsoft.com/office/drawing/2014/main" id="{93E6E8A8-E2EF-A7C0-8A4B-0C4727F14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5B67179D-876A-0697-E415-4133DD2A6F01}"/>
              </a:ext>
            </a:extLst>
          </p:cNvPr>
          <p:cNvGrpSpPr/>
          <p:nvPr/>
        </p:nvGrpSpPr>
        <p:grpSpPr>
          <a:xfrm>
            <a:off x="5601072" y="4797152"/>
            <a:ext cx="72008" cy="426976"/>
            <a:chOff x="56456" y="5466178"/>
            <a:chExt cx="72008" cy="426976"/>
          </a:xfrm>
        </p:grpSpPr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A33E92A7-438D-832D-ADC0-7151692148FD}"/>
                </a:ext>
              </a:extLst>
            </p:cNvPr>
            <p:cNvCxnSpPr>
              <a:cxnSpLocks/>
            </p:cNvCxnSpPr>
            <p:nvPr/>
          </p:nvCxnSpPr>
          <p:spPr>
            <a:xfrm>
              <a:off x="56456" y="5470169"/>
              <a:ext cx="0" cy="352372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55" name="Line 321">
              <a:extLst>
                <a:ext uri="{FF2B5EF4-FFF2-40B4-BE49-F238E27FC236}">
                  <a16:creationId xmlns:a16="http://schemas.microsoft.com/office/drawing/2014/main" id="{B33307E8-A6C4-9902-217F-69DDD7A8E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8464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222CF40-5272-B939-3475-0D49339B7870}"/>
              </a:ext>
            </a:extLst>
          </p:cNvPr>
          <p:cNvGrpSpPr/>
          <p:nvPr/>
        </p:nvGrpSpPr>
        <p:grpSpPr>
          <a:xfrm rot="10800000">
            <a:off x="5568881" y="5166792"/>
            <a:ext cx="60147" cy="287773"/>
            <a:chOff x="176709" y="5466176"/>
            <a:chExt cx="60924" cy="568850"/>
          </a:xfrm>
        </p:grpSpPr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DC3BFA1-BAEA-EC41-DB56-114F54842E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7633" y="5466176"/>
              <a:ext cx="0" cy="568850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round/>
              <a:headEnd type="none" w="sm" len="sm"/>
              <a:tailEnd type="oval" w="sm" len="sm"/>
            </a:ln>
          </p:spPr>
        </p:cxnSp>
        <p:sp>
          <p:nvSpPr>
            <p:cNvPr id="164" name="Line 321">
              <a:extLst>
                <a:ext uri="{FF2B5EF4-FFF2-40B4-BE49-F238E27FC236}">
                  <a16:creationId xmlns:a16="http://schemas.microsoft.com/office/drawing/2014/main" id="{E2B01A2B-E8C1-355B-1D5E-60559C758A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709" y="5466178"/>
              <a:ext cx="0" cy="426976"/>
            </a:xfrm>
            <a:prstGeom prst="line">
              <a:avLst/>
            </a:prstGeom>
            <a:noFill/>
            <a:ln w="9525">
              <a:solidFill>
                <a:srgbClr val="948A54"/>
              </a:solidFill>
              <a:prstDash val="sysDot"/>
              <a:round/>
              <a:headEnd type="oval" w="sm" len="sm"/>
              <a:tailEnd type="none" w="sm" len="sm"/>
            </a:ln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맑은 고딕" pitchFamily="50" charset="-127"/>
                  <a:cs typeface="+mn-cs"/>
                </a:defRPr>
              </a:lvl9pPr>
            </a:lstStyle>
            <a:p>
              <a:endParaRPr lang="ko-KR" altLang="en-US" sz="600" b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158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8BB17AB-2F36-C3C9-EA39-206AB3BC913B}"/>
              </a:ext>
            </a:extLst>
          </p:cNvPr>
          <p:cNvPicPr>
            <a:picLocks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850" y="5385938"/>
            <a:ext cx="252996" cy="297268"/>
          </a:xfrm>
          <a:prstGeom prst="rect">
            <a:avLst/>
          </a:prstGeom>
          <a:noFill/>
        </p:spPr>
      </p:pic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6DEA752F-43BD-AE78-EF73-1D93DA3C8A52}"/>
              </a:ext>
            </a:extLst>
          </p:cNvPr>
          <p:cNvGrpSpPr/>
          <p:nvPr/>
        </p:nvGrpSpPr>
        <p:grpSpPr>
          <a:xfrm>
            <a:off x="8133991" y="5571247"/>
            <a:ext cx="993019" cy="382584"/>
            <a:chOff x="3064788" y="6071902"/>
            <a:chExt cx="1440149" cy="669466"/>
          </a:xfrm>
        </p:grpSpPr>
        <p:sp>
          <p:nvSpPr>
            <p:cNvPr id="169" name="Text Box 51">
              <a:extLst>
                <a:ext uri="{FF2B5EF4-FFF2-40B4-BE49-F238E27FC236}">
                  <a16:creationId xmlns:a16="http://schemas.microsoft.com/office/drawing/2014/main" id="{D9C1F144-0424-BC38-898C-FF2AAD661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328" y="6192764"/>
              <a:ext cx="756609" cy="188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sz="1200" b="1" kern="1200">
                  <a:solidFill>
                    <a:schemeClr val="tx1"/>
                  </a:solidFill>
                  <a:latin typeface="Arial" pitchFamily="34" charset="0"/>
                  <a:ea typeface="KoPubWorld돋움체 Medium" pitchFamily="50" charset="-127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DR </a:t>
              </a:r>
              <a:r>
                <a:rPr lang="ko-KR" altLang="en-US" sz="700" dirty="0">
                  <a:ln>
                    <a:solidFill>
                      <a:schemeClr val="accent5">
                        <a:lumMod val="40000"/>
                        <a:lumOff val="60000"/>
                        <a:alpha val="0"/>
                      </a:schemeClr>
                    </a:solidFill>
                  </a:ln>
                  <a:gradFill>
                    <a:gsLst>
                      <a:gs pos="19355">
                        <a:schemeClr val="tx1">
                          <a:lumMod val="85000"/>
                          <a:lumOff val="15000"/>
                        </a:schemeClr>
                      </a:gs>
                      <a:gs pos="52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0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스토리지</a:t>
              </a:r>
              <a:endPara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170" name="Picture 171">
              <a:extLst>
                <a:ext uri="{FF2B5EF4-FFF2-40B4-BE49-F238E27FC236}">
                  <a16:creationId xmlns:a16="http://schemas.microsoft.com/office/drawing/2014/main" id="{4A4D6E1E-4B36-3E4E-08FE-A09B01E2FA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/>
            <a:stretch>
              <a:fillRect/>
            </a:stretch>
          </p:blipFill>
          <p:spPr bwMode="auto">
            <a:xfrm>
              <a:off x="3064788" y="6071902"/>
              <a:ext cx="671736" cy="669466"/>
            </a:xfrm>
            <a:prstGeom prst="rect">
              <a:avLst/>
            </a:prstGeom>
          </p:spPr>
        </p:pic>
        <p:pic>
          <p:nvPicPr>
            <p:cNvPr id="171" name="Picture 173">
              <a:extLst>
                <a:ext uri="{FF2B5EF4-FFF2-40B4-BE49-F238E27FC236}">
                  <a16:creationId xmlns:a16="http://schemas.microsoft.com/office/drawing/2014/main" id="{6C3316F6-346E-BC4A-6709-A5002E8DD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54828" y="6457456"/>
              <a:ext cx="508298" cy="271983"/>
            </a:xfrm>
            <a:prstGeom prst="rect">
              <a:avLst/>
            </a:prstGeom>
          </p:spPr>
        </p:pic>
        <p:pic>
          <p:nvPicPr>
            <p:cNvPr id="172" name="Picture 173">
              <a:extLst>
                <a:ext uri="{FF2B5EF4-FFF2-40B4-BE49-F238E27FC236}">
                  <a16:creationId xmlns:a16="http://schemas.microsoft.com/office/drawing/2014/main" id="{630BE6CE-1021-C165-B574-55C0C3741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/>
            <a:stretch>
              <a:fillRect/>
            </a:stretch>
          </p:blipFill>
          <p:spPr bwMode="auto">
            <a:xfrm>
              <a:off x="3136189" y="6192764"/>
              <a:ext cx="508298" cy="271983"/>
            </a:xfrm>
            <a:prstGeom prst="rect">
              <a:avLst/>
            </a:prstGeom>
          </p:spPr>
        </p:pic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FDDDC5A-16D5-21D8-52F5-2FECF4969214}"/>
              </a:ext>
            </a:extLst>
          </p:cNvPr>
          <p:cNvSpPr/>
          <p:nvPr/>
        </p:nvSpPr>
        <p:spPr bwMode="auto">
          <a:xfrm>
            <a:off x="1285077" y="3301292"/>
            <a:ext cx="643587" cy="159426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APM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56ABAF5-D0D4-CBEB-2D9A-4BCEE9360045}"/>
              </a:ext>
            </a:extLst>
          </p:cNvPr>
          <p:cNvSpPr/>
          <p:nvPr/>
        </p:nvSpPr>
        <p:spPr bwMode="auto">
          <a:xfrm>
            <a:off x="2633406" y="3675687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Rabbit MQ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17F1E1B-0938-A3DA-A164-2ACB18836AE6}"/>
              </a:ext>
            </a:extLst>
          </p:cNvPr>
          <p:cNvSpPr/>
          <p:nvPr/>
        </p:nvSpPr>
        <p:spPr bwMode="auto">
          <a:xfrm>
            <a:off x="2633406" y="3856219"/>
            <a:ext cx="643587" cy="159427"/>
          </a:xfrm>
          <a:prstGeom prst="rect">
            <a:avLst/>
          </a:prstGeom>
          <a:solidFill>
            <a:schemeClr val="bg1"/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ko-KR" altLang="en-US" sz="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B6BB67E-DDA6-26AF-469C-F5DEC3192F87}"/>
              </a:ext>
            </a:extLst>
          </p:cNvPr>
          <p:cNvGrpSpPr/>
          <p:nvPr/>
        </p:nvGrpSpPr>
        <p:grpSpPr>
          <a:xfrm>
            <a:off x="6444264" y="802874"/>
            <a:ext cx="3310010" cy="5484320"/>
            <a:chOff x="6445925" y="806895"/>
            <a:chExt cx="3310010" cy="548432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86904C1-3E27-63CD-E6AD-33EC7B813146}"/>
                </a:ext>
              </a:extLst>
            </p:cNvPr>
            <p:cNvSpPr/>
            <p:nvPr/>
          </p:nvSpPr>
          <p:spPr>
            <a:xfrm>
              <a:off x="6445925" y="806895"/>
              <a:ext cx="3310010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05FFFE-76E5-F9D7-89A5-8B4A87EB6625}"/>
                </a:ext>
              </a:extLst>
            </p:cNvPr>
            <p:cNvSpPr/>
            <p:nvPr/>
          </p:nvSpPr>
          <p:spPr>
            <a:xfrm>
              <a:off x="6456739" y="811845"/>
              <a:ext cx="561562" cy="235628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DR</a:t>
              </a:r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CFD1D5D2-969F-C13E-5897-67A614DD56D9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HCI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E86E140-D6B6-1D40-7805-E5522349ED0D}"/>
              </a:ext>
            </a:extLst>
          </p:cNvPr>
          <p:cNvGrpSpPr/>
          <p:nvPr/>
        </p:nvGrpSpPr>
        <p:grpSpPr>
          <a:xfrm>
            <a:off x="8103446" y="164444"/>
            <a:ext cx="1800000" cy="312228"/>
            <a:chOff x="8103446" y="144971"/>
            <a:chExt cx="1800000" cy="312228"/>
          </a:xfrm>
        </p:grpSpPr>
        <p:sp>
          <p:nvSpPr>
            <p:cNvPr id="9" name="양쪽 모서리가 둥근 사각형 19">
              <a:extLst>
                <a:ext uri="{FF2B5EF4-FFF2-40B4-BE49-F238E27FC236}">
                  <a16:creationId xmlns:a16="http://schemas.microsoft.com/office/drawing/2014/main" id="{C1A314B5-6859-8BC2-DBE1-5109D329C8C9}"/>
                </a:ext>
              </a:extLst>
            </p:cNvPr>
            <p:cNvSpPr/>
            <p:nvPr/>
          </p:nvSpPr>
          <p:spPr>
            <a:xfrm rot="16200000">
              <a:off x="8847332" y="-598915"/>
              <a:ext cx="312228" cy="1800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DF2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4A79B78-4E04-9226-CFB7-7523C86E18EA}"/>
                </a:ext>
              </a:extLst>
            </p:cNvPr>
            <p:cNvSpPr/>
            <p:nvPr/>
          </p:nvSpPr>
          <p:spPr>
            <a:xfrm>
              <a:off x="8481392" y="146469"/>
              <a:ext cx="1409957" cy="304775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83969" tIns="41985" rIns="83969" bIns="41985" anchor="ctr"/>
            <a:lstStyle/>
            <a:p>
              <a:pPr eaLnBrk="0" hangingPunct="0">
                <a:spcBef>
                  <a:spcPts val="200"/>
                </a:spcBef>
                <a:spcAft>
                  <a:spcPct val="70000"/>
                </a:spcAft>
                <a:buSzPct val="100000"/>
                <a:defRPr/>
              </a:pPr>
              <a:r>
                <a:rPr lang="ko-KR" altLang="en-US" sz="1200" b="1" spc="-100" dirty="0">
                  <a:solidFill>
                    <a:srgbClr val="1D4C9B"/>
                  </a:solidFill>
                  <a:latin typeface="Arial" pitchFamily="34" charset="0"/>
                  <a:cs typeface="Arial" pitchFamily="34" charset="0"/>
                </a:rPr>
                <a:t>프로젝트 구축방안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1FECD30-C001-9C5C-D087-DE7EEF6F7FF0}"/>
                </a:ext>
              </a:extLst>
            </p:cNvPr>
            <p:cNvSpPr/>
            <p:nvPr/>
          </p:nvSpPr>
          <p:spPr>
            <a:xfrm>
              <a:off x="8299074" y="223835"/>
              <a:ext cx="182318" cy="168293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1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en-US" altLang="ko-KR" sz="1100" b="1" spc="-40" dirty="0">
                  <a:solidFill>
                    <a:srgbClr val="4F81BD">
                      <a:lumMod val="20000"/>
                      <a:lumOff val="80000"/>
                    </a:srgb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ko-KR" altLang="en-US" sz="1100" b="1" spc="-40" dirty="0">
                <a:solidFill>
                  <a:srgbClr val="4F81BD">
                    <a:lumMod val="20000"/>
                    <a:lumOff val="80000"/>
                  </a:srgb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F55491-6092-511F-05DE-89092ACE1E42}"/>
              </a:ext>
            </a:extLst>
          </p:cNvPr>
          <p:cNvGrpSpPr/>
          <p:nvPr/>
        </p:nvGrpSpPr>
        <p:grpSpPr>
          <a:xfrm>
            <a:off x="381731" y="800870"/>
            <a:ext cx="5938659" cy="5484320"/>
            <a:chOff x="368072" y="839378"/>
            <a:chExt cx="5938659" cy="548432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E46848-9329-8D72-FCBA-730F7E408DB3}"/>
                </a:ext>
              </a:extLst>
            </p:cNvPr>
            <p:cNvSpPr/>
            <p:nvPr/>
          </p:nvSpPr>
          <p:spPr>
            <a:xfrm>
              <a:off x="368072" y="839378"/>
              <a:ext cx="5938659" cy="5484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4CA4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416F456-F7B0-D45B-871A-A5008BCF8C7A}"/>
                </a:ext>
              </a:extLst>
            </p:cNvPr>
            <p:cNvSpPr/>
            <p:nvPr/>
          </p:nvSpPr>
          <p:spPr>
            <a:xfrm>
              <a:off x="380087" y="848004"/>
              <a:ext cx="603847" cy="246257"/>
            </a:xfrm>
            <a:prstGeom prst="rect">
              <a:avLst/>
            </a:prstGeom>
            <a:solidFill>
              <a:srgbClr val="C00000"/>
            </a:solidFill>
            <a:ln w="6350">
              <a:solidFill>
                <a:srgbClr val="8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운영</a:t>
              </a:r>
              <a:endParaRPr lang="en-US" altLang="ko-KR" sz="1000" b="1" dirty="0"/>
            </a:p>
          </p:txBody>
        </p:sp>
      </p:grpSp>
      <p:sp>
        <p:nvSpPr>
          <p:cNvPr id="15" name="Rectangle 22">
            <a:extLst>
              <a:ext uri="{FF2B5EF4-FFF2-40B4-BE49-F238E27FC236}">
                <a16:creationId xmlns:a16="http://schemas.microsoft.com/office/drawing/2014/main" id="{7C1ACC28-EF48-0819-B633-94E20BF13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22" y="2923461"/>
            <a:ext cx="5404940" cy="2001975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sp>
        <p:nvSpPr>
          <p:cNvPr id="16" name="Line 229">
            <a:extLst>
              <a:ext uri="{FF2B5EF4-FFF2-40B4-BE49-F238E27FC236}">
                <a16:creationId xmlns:a16="http://schemas.microsoft.com/office/drawing/2014/main" id="{42DE9024-2C5C-4DC1-4A7D-A0020D41C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2446655"/>
            <a:ext cx="1296144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17" name="Line 320">
            <a:extLst>
              <a:ext uri="{FF2B5EF4-FFF2-40B4-BE49-F238E27FC236}">
                <a16:creationId xmlns:a16="http://schemas.microsoft.com/office/drawing/2014/main" id="{CE1A7937-78E5-8BEE-0825-214B2A42F4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658" y="5463865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FE807AC-024B-9161-04E0-70DD6684C09C}"/>
              </a:ext>
            </a:extLst>
          </p:cNvPr>
          <p:cNvCxnSpPr>
            <a:cxnSpLocks/>
          </p:cNvCxnSpPr>
          <p:nvPr/>
        </p:nvCxnSpPr>
        <p:spPr>
          <a:xfrm flipV="1">
            <a:off x="3211595" y="5749872"/>
            <a:ext cx="192998" cy="79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51">
            <a:extLst>
              <a:ext uri="{FF2B5EF4-FFF2-40B4-BE49-F238E27FC236}">
                <a16:creationId xmlns:a16="http://schemas.microsoft.com/office/drawing/2014/main" id="{C2EA2984-10B7-F6E3-809F-7AA3B63D5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94" y="5640297"/>
            <a:ext cx="5988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스토리지용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네트워크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sp>
        <p:nvSpPr>
          <p:cNvPr id="21" name="Line 229">
            <a:extLst>
              <a:ext uri="{FF2B5EF4-FFF2-40B4-BE49-F238E27FC236}">
                <a16:creationId xmlns:a16="http://schemas.microsoft.com/office/drawing/2014/main" id="{30CDAC29-56CC-294B-96CD-0DB946BFB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2733064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2" name="Line 229">
            <a:extLst>
              <a:ext uri="{FF2B5EF4-FFF2-40B4-BE49-F238E27FC236}">
                <a16:creationId xmlns:a16="http://schemas.microsoft.com/office/drawing/2014/main" id="{CCB907E6-9C27-A5C9-AF14-D2DEDEACF98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2665990"/>
            <a:ext cx="504000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E582B8A-7E49-D762-884D-C6BC7009FA1D}"/>
              </a:ext>
            </a:extLst>
          </p:cNvPr>
          <p:cNvCxnSpPr>
            <a:cxnSpLocks/>
          </p:cNvCxnSpPr>
          <p:nvPr/>
        </p:nvCxnSpPr>
        <p:spPr>
          <a:xfrm>
            <a:off x="1772292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E2E865E-D43F-ACAB-25D9-3C0BD975C9EA}"/>
              </a:ext>
            </a:extLst>
          </p:cNvPr>
          <p:cNvCxnSpPr>
            <a:cxnSpLocks/>
          </p:cNvCxnSpPr>
          <p:nvPr/>
        </p:nvCxnSpPr>
        <p:spPr>
          <a:xfrm>
            <a:off x="4126870" y="1882945"/>
            <a:ext cx="0" cy="841236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1943B3-1B2E-A0C3-4791-7EEDE8F5FB8A}"/>
              </a:ext>
            </a:extLst>
          </p:cNvPr>
          <p:cNvCxnSpPr>
            <a:cxnSpLocks/>
          </p:cNvCxnSpPr>
          <p:nvPr/>
        </p:nvCxnSpPr>
        <p:spPr>
          <a:xfrm>
            <a:off x="2645936" y="2412233"/>
            <a:ext cx="0" cy="253738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08DE31-F653-232F-D812-9FF92E73AE8B}"/>
              </a:ext>
            </a:extLst>
          </p:cNvPr>
          <p:cNvCxnSpPr>
            <a:cxnSpLocks/>
          </p:cNvCxnSpPr>
          <p:nvPr/>
        </p:nvCxnSpPr>
        <p:spPr>
          <a:xfrm>
            <a:off x="1628276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Line 229">
            <a:extLst>
              <a:ext uri="{FF2B5EF4-FFF2-40B4-BE49-F238E27FC236}">
                <a16:creationId xmlns:a16="http://schemas.microsoft.com/office/drawing/2014/main" id="{B1868F0B-0BD2-2424-2E89-D46E496AA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95" y="5531908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prstDash val="sysDot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28" name="Line 229">
            <a:extLst>
              <a:ext uri="{FF2B5EF4-FFF2-40B4-BE49-F238E27FC236}">
                <a16:creationId xmlns:a16="http://schemas.microsoft.com/office/drawing/2014/main" id="{FD646A6A-A3D2-1DE7-760D-BD7FC0D99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427" y="5464834"/>
            <a:ext cx="5040000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676824-6463-6798-4382-CFCCC4DA16CA}"/>
              </a:ext>
            </a:extLst>
          </p:cNvPr>
          <p:cNvCxnSpPr>
            <a:cxnSpLocks/>
          </p:cNvCxnSpPr>
          <p:nvPr/>
        </p:nvCxnSpPr>
        <p:spPr>
          <a:xfrm>
            <a:off x="2007787" y="4838614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30" name="Line 321">
            <a:extLst>
              <a:ext uri="{FF2B5EF4-FFF2-40B4-BE49-F238E27FC236}">
                <a16:creationId xmlns:a16="http://schemas.microsoft.com/office/drawing/2014/main" id="{39673DB7-531F-B92A-B3CD-FE5CD4B2EF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79795" y="4839541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1" name="Line 321">
            <a:extLst>
              <a:ext uri="{FF2B5EF4-FFF2-40B4-BE49-F238E27FC236}">
                <a16:creationId xmlns:a16="http://schemas.microsoft.com/office/drawing/2014/main" id="{6CC1DB2A-5DBD-D706-943A-7CC876C6E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9406" y="5527191"/>
            <a:ext cx="0" cy="21600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A2CCE39-6A76-7DED-09BC-583433318C31}"/>
              </a:ext>
            </a:extLst>
          </p:cNvPr>
          <p:cNvCxnSpPr>
            <a:cxnSpLocks/>
          </p:cNvCxnSpPr>
          <p:nvPr/>
        </p:nvCxnSpPr>
        <p:spPr>
          <a:xfrm>
            <a:off x="8185729" y="2373485"/>
            <a:ext cx="0" cy="2924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CB238599-9184-034F-5DF9-41153D649652}"/>
              </a:ext>
            </a:extLst>
          </p:cNvPr>
          <p:cNvCxnSpPr>
            <a:cxnSpLocks/>
          </p:cNvCxnSpPr>
          <p:nvPr/>
        </p:nvCxnSpPr>
        <p:spPr>
          <a:xfrm>
            <a:off x="8181937" y="1593622"/>
            <a:ext cx="0" cy="7798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FD7D7D3-B219-B046-4C40-5C8B99FA0AC8}"/>
              </a:ext>
            </a:extLst>
          </p:cNvPr>
          <p:cNvCxnSpPr>
            <a:cxnSpLocks/>
          </p:cNvCxnSpPr>
          <p:nvPr/>
        </p:nvCxnSpPr>
        <p:spPr>
          <a:xfrm>
            <a:off x="8836210" y="4851307"/>
            <a:ext cx="0" cy="612558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06EC69D9-BCA9-23F0-DBA4-475EC4B775C2}"/>
              </a:ext>
            </a:extLst>
          </p:cNvPr>
          <p:cNvCxnSpPr>
            <a:cxnSpLocks/>
          </p:cNvCxnSpPr>
          <p:nvPr/>
        </p:nvCxnSpPr>
        <p:spPr>
          <a:xfrm>
            <a:off x="2658292" y="152825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583F8AC-895B-4882-9390-F10D89A7663A}"/>
              </a:ext>
            </a:extLst>
          </p:cNvPr>
          <p:cNvCxnSpPr>
            <a:cxnSpLocks/>
          </p:cNvCxnSpPr>
          <p:nvPr/>
        </p:nvCxnSpPr>
        <p:spPr>
          <a:xfrm>
            <a:off x="4134923" y="1547154"/>
            <a:ext cx="0" cy="277838"/>
          </a:xfrm>
          <a:prstGeom prst="line">
            <a:avLst/>
          </a:prstGeom>
          <a:noFill/>
          <a:ln w="12700" cap="sq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Line 229">
            <a:extLst>
              <a:ext uri="{FF2B5EF4-FFF2-40B4-BE49-F238E27FC236}">
                <a16:creationId xmlns:a16="http://schemas.microsoft.com/office/drawing/2014/main" id="{4647780D-40D4-2D73-4011-40686D1DFF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760" y="1931077"/>
            <a:ext cx="1224136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F8590FB-001F-9779-86C3-6FE878B26494}"/>
              </a:ext>
            </a:extLst>
          </p:cNvPr>
          <p:cNvCxnSpPr>
            <a:cxnSpLocks/>
          </p:cNvCxnSpPr>
          <p:nvPr/>
        </p:nvCxnSpPr>
        <p:spPr>
          <a:xfrm>
            <a:off x="2645350" y="2053516"/>
            <a:ext cx="0" cy="3682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Firewall">
            <a:extLst>
              <a:ext uri="{FF2B5EF4-FFF2-40B4-BE49-F238E27FC236}">
                <a16:creationId xmlns:a16="http://schemas.microsoft.com/office/drawing/2014/main" id="{298AB5E5-7884-2906-A8D4-D20297DBF0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830" y="1672356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7E868565-19FB-14F2-D08C-B2FF2A921861}"/>
              </a:ext>
            </a:extLst>
          </p:cNvPr>
          <p:cNvGrpSpPr/>
          <p:nvPr/>
        </p:nvGrpSpPr>
        <p:grpSpPr>
          <a:xfrm>
            <a:off x="3402953" y="1085489"/>
            <a:ext cx="1525905" cy="545777"/>
            <a:chOff x="4047228" y="1310519"/>
            <a:chExt cx="862899" cy="276321"/>
          </a:xfrm>
        </p:grpSpPr>
        <p:pic>
          <p:nvPicPr>
            <p:cNvPr id="54" name="Picture 2" descr="C:\Users\우팀\Desktop\Untitled-1.png">
              <a:extLst>
                <a:ext uri="{FF2B5EF4-FFF2-40B4-BE49-F238E27FC236}">
                  <a16:creationId xmlns:a16="http://schemas.microsoft.com/office/drawing/2014/main" id="{CF0C9782-1986-DBAD-F8EE-54BE0C388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FD4AE2F-E8EB-36B4-FC2B-522D73C920A4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</p:grpSp>
      <p:sp>
        <p:nvSpPr>
          <p:cNvPr id="60" name="Line 229">
            <a:extLst>
              <a:ext uri="{FF2B5EF4-FFF2-40B4-BE49-F238E27FC236}">
                <a16:creationId xmlns:a16="http://schemas.microsoft.com/office/drawing/2014/main" id="{F2F8F1D2-CA75-D7A0-0B77-2024161CF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2665971"/>
            <a:ext cx="2425060" cy="0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2FAA5475-01DE-1F41-7C76-C522A928D809}"/>
              </a:ext>
            </a:extLst>
          </p:cNvPr>
          <p:cNvCxnSpPr>
            <a:cxnSpLocks/>
          </p:cNvCxnSpPr>
          <p:nvPr/>
        </p:nvCxnSpPr>
        <p:spPr>
          <a:xfrm>
            <a:off x="7631336" y="2665971"/>
            <a:ext cx="0" cy="200772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C90C681-6C29-BCAD-9B82-9481A74970F1}"/>
              </a:ext>
            </a:extLst>
          </p:cNvPr>
          <p:cNvCxnSpPr>
            <a:cxnSpLocks/>
          </p:cNvCxnSpPr>
          <p:nvPr/>
        </p:nvCxnSpPr>
        <p:spPr>
          <a:xfrm>
            <a:off x="8836210" y="2665971"/>
            <a:ext cx="0" cy="200772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73AB567-B6D4-1910-5FB8-206DC03940EA}"/>
              </a:ext>
            </a:extLst>
          </p:cNvPr>
          <p:cNvCxnSpPr>
            <a:cxnSpLocks/>
          </p:cNvCxnSpPr>
          <p:nvPr/>
        </p:nvCxnSpPr>
        <p:spPr>
          <a:xfrm>
            <a:off x="7659094" y="4851307"/>
            <a:ext cx="0" cy="612558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4" name="Line 229">
            <a:extLst>
              <a:ext uri="{FF2B5EF4-FFF2-40B4-BE49-F238E27FC236}">
                <a16:creationId xmlns:a16="http://schemas.microsoft.com/office/drawing/2014/main" id="{FA8DF1F5-0CB0-0B73-81AF-70A0BF9B7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7543" y="5458454"/>
            <a:ext cx="2424686" cy="0"/>
          </a:xfrm>
          <a:prstGeom prst="line">
            <a:avLst/>
          </a:prstGeom>
          <a:noFill/>
          <a:ln w="12700">
            <a:solidFill>
              <a:srgbClr val="4CA4D5"/>
            </a:solidFill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2020603020101020101" pitchFamily="18" charset="-127"/>
            </a:endParaRPr>
          </a:p>
        </p:txBody>
      </p:sp>
      <p:sp>
        <p:nvSpPr>
          <p:cNvPr id="65" name="Line 320">
            <a:extLst>
              <a:ext uri="{FF2B5EF4-FFF2-40B4-BE49-F238E27FC236}">
                <a16:creationId xmlns:a16="http://schemas.microsoft.com/office/drawing/2014/main" id="{3076766C-6642-30A5-CC9A-93ACE6EEC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49575" y="5469037"/>
            <a:ext cx="0" cy="29824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CB26572-641E-834F-0ED5-3572DD578A7D}"/>
              </a:ext>
            </a:extLst>
          </p:cNvPr>
          <p:cNvCxnSpPr>
            <a:cxnSpLocks/>
          </p:cNvCxnSpPr>
          <p:nvPr/>
        </p:nvCxnSpPr>
        <p:spPr>
          <a:xfrm>
            <a:off x="3705642" y="4838820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7" name="Line 321">
            <a:extLst>
              <a:ext uri="{FF2B5EF4-FFF2-40B4-BE49-F238E27FC236}">
                <a16:creationId xmlns:a16="http://schemas.microsoft.com/office/drawing/2014/main" id="{906363D2-F1F6-307D-9152-A2519B7980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7650" y="4839747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9F85A77-6C8B-AEEB-5342-13142B3D13BD}"/>
              </a:ext>
            </a:extLst>
          </p:cNvPr>
          <p:cNvCxnSpPr>
            <a:cxnSpLocks/>
          </p:cNvCxnSpPr>
          <p:nvPr/>
        </p:nvCxnSpPr>
        <p:spPr>
          <a:xfrm>
            <a:off x="5297082" y="4838820"/>
            <a:ext cx="0" cy="614462"/>
          </a:xfrm>
          <a:prstGeom prst="line">
            <a:avLst/>
          </a:prstGeom>
          <a:noFill/>
          <a:ln w="9525">
            <a:solidFill>
              <a:srgbClr val="00AAD4"/>
            </a:solidFill>
            <a:round/>
            <a:headEnd type="none" w="sm" len="sm"/>
            <a:tailEnd type="oval" w="sm" len="sm"/>
          </a:ln>
        </p:spPr>
      </p:cxnSp>
      <p:sp>
        <p:nvSpPr>
          <p:cNvPr id="69" name="Line 321">
            <a:extLst>
              <a:ext uri="{FF2B5EF4-FFF2-40B4-BE49-F238E27FC236}">
                <a16:creationId xmlns:a16="http://schemas.microsoft.com/office/drawing/2014/main" id="{9410DF50-8EB3-D7F3-9A8C-25BC0CC5D4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9090" y="4839747"/>
            <a:ext cx="0" cy="687650"/>
          </a:xfrm>
          <a:prstGeom prst="line">
            <a:avLst/>
          </a:prstGeom>
          <a:noFill/>
          <a:ln w="9525">
            <a:solidFill>
              <a:srgbClr val="00AAD4"/>
            </a:solidFill>
            <a:prstDash val="sysDot"/>
            <a:round/>
            <a:headEnd type="oval" w="sm" len="sm"/>
            <a:tailEnd type="none" w="sm" len="sm"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맑은 고딕" pitchFamily="50" charset="-127"/>
                <a:cs typeface="+mn-cs"/>
              </a:defRPr>
            </a:lvl9pPr>
          </a:lstStyle>
          <a:p>
            <a:endParaRPr lang="ko-KR" altLang="en-US" sz="600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70" name="Text Box 51">
            <a:extLst>
              <a:ext uri="{FF2B5EF4-FFF2-40B4-BE49-F238E27FC236}">
                <a16:creationId xmlns:a16="http://schemas.microsoft.com/office/drawing/2014/main" id="{33BD63BA-91F3-C297-1834-9DD00FDF1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957" y="5645469"/>
            <a:ext cx="59885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스토리지용</a:t>
            </a:r>
            <a:endParaRPr lang="en-US" altLang="ko-KR" sz="700" dirty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gradFill>
                <a:gsLst>
                  <a:gs pos="19355">
                    <a:schemeClr val="tx1">
                      <a:lumMod val="85000"/>
                      <a:lumOff val="15000"/>
                    </a:schemeClr>
                  </a:gs>
                  <a:gs pos="52000">
                    <a:schemeClr val="tx1">
                      <a:lumMod val="85000"/>
                      <a:lumOff val="15000"/>
                    </a:schemeClr>
                  </a:gs>
                </a:gsLst>
                <a:lin ang="5400000" scaled="0"/>
              </a:gradFill>
              <a:latin typeface="+mn-lt"/>
              <a:ea typeface="KoPub돋움체 Medium" panose="02020603020101020101" pitchFamily="18" charset="-127"/>
            </a:endParaRPr>
          </a:p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네트워크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39FC7D-94CE-D8B9-FF49-76B63EB463C2}"/>
              </a:ext>
            </a:extLst>
          </p:cNvPr>
          <p:cNvCxnSpPr>
            <a:cxnSpLocks/>
          </p:cNvCxnSpPr>
          <p:nvPr/>
        </p:nvCxnSpPr>
        <p:spPr>
          <a:xfrm>
            <a:off x="3500316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5DFC3323-CC04-F4B5-6EBC-C278A196B772}"/>
              </a:ext>
            </a:extLst>
          </p:cNvPr>
          <p:cNvCxnSpPr>
            <a:cxnSpLocks/>
          </p:cNvCxnSpPr>
          <p:nvPr/>
        </p:nvCxnSpPr>
        <p:spPr>
          <a:xfrm>
            <a:off x="3356300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8BC4D01-8043-A88D-BA3D-17CEA19EB43B}"/>
              </a:ext>
            </a:extLst>
          </p:cNvPr>
          <p:cNvCxnSpPr>
            <a:cxnSpLocks/>
          </p:cNvCxnSpPr>
          <p:nvPr/>
        </p:nvCxnSpPr>
        <p:spPr>
          <a:xfrm>
            <a:off x="5070176" y="2731767"/>
            <a:ext cx="0" cy="182811"/>
          </a:xfrm>
          <a:prstGeom prst="line">
            <a:avLst/>
          </a:prstGeom>
          <a:noFill/>
          <a:ln w="12700">
            <a:solidFill>
              <a:srgbClr val="7F7F7F"/>
            </a:solidFill>
            <a:prstDash val="sysDot"/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65DC74A-48CA-A490-225D-7200377F4865}"/>
              </a:ext>
            </a:extLst>
          </p:cNvPr>
          <p:cNvCxnSpPr>
            <a:cxnSpLocks/>
          </p:cNvCxnSpPr>
          <p:nvPr/>
        </p:nvCxnSpPr>
        <p:spPr>
          <a:xfrm>
            <a:off x="4926160" y="2665990"/>
            <a:ext cx="0" cy="249886"/>
          </a:xfrm>
          <a:prstGeom prst="line">
            <a:avLst/>
          </a:prstGeom>
          <a:noFill/>
          <a:ln w="12700">
            <a:solidFill>
              <a:srgbClr val="7F7F7F"/>
            </a:solidFill>
            <a:round/>
            <a:headEnd type="oval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2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C7F2634E-CBC0-45FF-00E1-F73D9B225595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44" y="2240603"/>
            <a:ext cx="360846" cy="360846"/>
          </a:xfrm>
          <a:prstGeom prst="rect">
            <a:avLst/>
          </a:prstGeom>
          <a:noFill/>
        </p:spPr>
      </p:pic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6A28E9B-3EC9-305A-81A4-864BBB2E2D11}"/>
              </a:ext>
            </a:extLst>
          </p:cNvPr>
          <p:cNvGrpSpPr/>
          <p:nvPr/>
        </p:nvGrpSpPr>
        <p:grpSpPr>
          <a:xfrm>
            <a:off x="7444763" y="1085489"/>
            <a:ext cx="1525905" cy="545777"/>
            <a:chOff x="4047228" y="1307466"/>
            <a:chExt cx="862899" cy="276321"/>
          </a:xfrm>
        </p:grpSpPr>
        <p:pic>
          <p:nvPicPr>
            <p:cNvPr id="103" name="Picture 2" descr="C:\Users\우팀\Desktop\Untitled-1.png">
              <a:extLst>
                <a:ext uri="{FF2B5EF4-FFF2-40B4-BE49-F238E27FC236}">
                  <a16:creationId xmlns:a16="http://schemas.microsoft.com/office/drawing/2014/main" id="{6E732BBB-4A2E-74C0-3B15-F1597D893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07466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646EA3E-F7A9-D700-CEC8-CD4B7D2386A0}"/>
                </a:ext>
              </a:extLst>
            </p:cNvPr>
            <p:cNvSpPr/>
            <p:nvPr/>
          </p:nvSpPr>
          <p:spPr>
            <a:xfrm>
              <a:off x="4047228" y="1397475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ea typeface="KoPub돋움체 Bold" panose="02020603020101020101" pitchFamily="18" charset="-127"/>
                </a:rPr>
                <a:t>회선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497FD9E-E807-D12E-D45A-B4AB8B6D5D35}"/>
              </a:ext>
            </a:extLst>
          </p:cNvPr>
          <p:cNvGrpSpPr/>
          <p:nvPr/>
        </p:nvGrpSpPr>
        <p:grpSpPr>
          <a:xfrm>
            <a:off x="1506770" y="3022930"/>
            <a:ext cx="4379261" cy="1782624"/>
            <a:chOff x="1131878" y="3260375"/>
            <a:chExt cx="3195876" cy="1390863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8C5171BC-FF96-DAE3-EE54-1E3A74163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8028" y="4490270"/>
              <a:ext cx="710293" cy="160542"/>
            </a:xfrm>
            <a:prstGeom prst="rect">
              <a:avLst/>
            </a:prstGeom>
          </p:spPr>
        </p:pic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F41BFA48-1A3D-8CFA-6D40-1541251DB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0231" y="4490696"/>
              <a:ext cx="710293" cy="160542"/>
            </a:xfrm>
            <a:prstGeom prst="rect">
              <a:avLst/>
            </a:prstGeom>
          </p:spPr>
        </p:pic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00C6AEE-336F-22C6-F563-679DB1AAD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2432" y="4490696"/>
              <a:ext cx="710293" cy="160542"/>
            </a:xfrm>
            <a:prstGeom prst="rect">
              <a:avLst/>
            </a:prstGeom>
          </p:spPr>
        </p:pic>
        <p:sp>
          <p:nvSpPr>
            <p:cNvPr id="110" name="직사각형 12">
              <a:extLst>
                <a:ext uri="{FF2B5EF4-FFF2-40B4-BE49-F238E27FC236}">
                  <a16:creationId xmlns:a16="http://schemas.microsoft.com/office/drawing/2014/main" id="{2B7778FC-FCBA-6B6C-2085-7A5B97D38A26}"/>
                </a:ext>
              </a:extLst>
            </p:cNvPr>
            <p:cNvSpPr/>
            <p:nvPr/>
          </p:nvSpPr>
          <p:spPr bwMode="auto">
            <a:xfrm>
              <a:off x="1131878" y="4084424"/>
              <a:ext cx="3188386" cy="160542"/>
            </a:xfrm>
            <a:prstGeom prst="rect">
              <a:avLst/>
            </a:prstGeom>
            <a:solidFill>
              <a:srgbClr val="464747"/>
            </a:solidFill>
            <a:ln w="9525" cap="flat" cmpd="sng" algn="ctr">
              <a:solidFill>
                <a:srgbClr val="46474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4192" tIns="48980" rIns="94192" bIns="48980" anchor="ctr"/>
            <a:lstStyle/>
            <a:p>
              <a:pPr marL="76428" indent="-76428" algn="ctr" defTabSz="387847" latinLnBrk="0">
                <a:buClr>
                  <a:srgbClr val="000000"/>
                </a:buClr>
                <a:defRPr/>
              </a:pPr>
              <a:r>
                <a:rPr lang="en-US" altLang="ko-KR" sz="794" kern="0" dirty="0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vSphere + Simplivity </a:t>
              </a:r>
              <a:r>
                <a:rPr lang="en-US" altLang="ko-KR" sz="794" kern="0" dirty="0" err="1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Omnistack</a:t>
              </a:r>
              <a:endParaRPr lang="en-US" altLang="ko-KR" sz="794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A81B0696-756C-B33C-1B8A-B59BEC7ED19C}"/>
                </a:ext>
              </a:extLst>
            </p:cNvPr>
            <p:cNvGrpSpPr/>
            <p:nvPr/>
          </p:nvGrpSpPr>
          <p:grpSpPr>
            <a:xfrm>
              <a:off x="1254808" y="4224652"/>
              <a:ext cx="741168" cy="274436"/>
              <a:chOff x="3138658" y="3508814"/>
              <a:chExt cx="698110" cy="262048"/>
            </a:xfrm>
          </p:grpSpPr>
          <p:sp>
            <p:nvSpPr>
              <p:cNvPr id="112" name="object 14">
                <a:extLst>
                  <a:ext uri="{FF2B5EF4-FFF2-40B4-BE49-F238E27FC236}">
                    <a16:creationId xmlns:a16="http://schemas.microsoft.com/office/drawing/2014/main" id="{5159B591-F6BC-34F1-A86C-9068D33785E9}"/>
                  </a:ext>
                </a:extLst>
              </p:cNvPr>
              <p:cNvSpPr/>
              <p:nvPr/>
            </p:nvSpPr>
            <p:spPr>
              <a:xfrm>
                <a:off x="3188733" y="3508814"/>
                <a:ext cx="599511" cy="262048"/>
              </a:xfrm>
              <a:prstGeom prst="rect">
                <a:avLst/>
              </a:prstGeom>
              <a:blipFill>
                <a:blip r:embed="rId6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defTabSz="387847" latinLnBrk="0"/>
                <a:endParaRPr sz="1527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BB86D3-998E-8ED9-3704-BFA1652DF310}"/>
                  </a:ext>
                </a:extLst>
              </p:cNvPr>
              <p:cNvSpPr txBox="1"/>
              <p:nvPr/>
            </p:nvSpPr>
            <p:spPr>
              <a:xfrm>
                <a:off x="3138658" y="3528447"/>
                <a:ext cx="698110" cy="216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 defTabSz="387847" latinLnBrk="0">
                  <a:lnSpc>
                    <a:spcPts val="1134"/>
                  </a:lnSpc>
                </a:pPr>
                <a:r>
                  <a:rPr lang="en-US" altLang="ko-KR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</a:t>
                </a:r>
                <a:r>
                  <a:rPr lang="ko-KR" altLang="en-US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</a:t>
                </a:r>
              </a:p>
              <a:p>
                <a:pPr algn="ctr" defTabSz="387847" latinLnBrk="0">
                  <a:lnSpc>
                    <a:spcPts val="1134"/>
                  </a:lnSpc>
                </a:pPr>
                <a:r>
                  <a:rPr lang="en-US" altLang="ko-KR" sz="794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</a:p>
            </p:txBody>
          </p:sp>
        </p:grpSp>
        <p:sp>
          <p:nvSpPr>
            <p:cNvPr id="114" name="object 14">
              <a:extLst>
                <a:ext uri="{FF2B5EF4-FFF2-40B4-BE49-F238E27FC236}">
                  <a16:creationId xmlns:a16="http://schemas.microsoft.com/office/drawing/2014/main" id="{FBC70131-8E09-3331-8C77-E8DD49535215}"/>
                </a:ext>
              </a:extLst>
            </p:cNvPr>
            <p:cNvSpPr/>
            <p:nvPr/>
          </p:nvSpPr>
          <p:spPr>
            <a:xfrm>
              <a:off x="2459278" y="4232920"/>
              <a:ext cx="636488" cy="274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5" name="object 14">
              <a:extLst>
                <a:ext uri="{FF2B5EF4-FFF2-40B4-BE49-F238E27FC236}">
                  <a16:creationId xmlns:a16="http://schemas.microsoft.com/office/drawing/2014/main" id="{24E7AA63-408A-00EB-BF10-C6FB06BABFC6}"/>
                </a:ext>
              </a:extLst>
            </p:cNvPr>
            <p:cNvSpPr/>
            <p:nvPr/>
          </p:nvSpPr>
          <p:spPr>
            <a:xfrm>
              <a:off x="3590318" y="4232920"/>
              <a:ext cx="636488" cy="2744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5967B8E-4F20-0F32-B025-F76A75B85712}"/>
                </a:ext>
              </a:extLst>
            </p:cNvPr>
            <p:cNvSpPr txBox="1"/>
            <p:nvPr/>
          </p:nvSpPr>
          <p:spPr>
            <a:xfrm>
              <a:off x="2406937" y="4236730"/>
              <a:ext cx="741168" cy="248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#2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D43711F-8795-CFF3-FFA3-BD4FBFEBAA9A}"/>
                </a:ext>
              </a:extLst>
            </p:cNvPr>
            <p:cNvSpPr txBox="1"/>
            <p:nvPr/>
          </p:nvSpPr>
          <p:spPr>
            <a:xfrm>
              <a:off x="3559065" y="4232920"/>
              <a:ext cx="741168" cy="2488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#3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86E1D43E-BEFD-B317-49C7-EDCD757ECDD1}"/>
                </a:ext>
              </a:extLst>
            </p:cNvPr>
            <p:cNvSpPr/>
            <p:nvPr/>
          </p:nvSpPr>
          <p:spPr>
            <a:xfrm>
              <a:off x="1139369" y="3260375"/>
              <a:ext cx="3188385" cy="816981"/>
            </a:xfrm>
            <a:prstGeom prst="roundRect">
              <a:avLst>
                <a:gd name="adj" fmla="val 9692"/>
              </a:avLst>
            </a:prstGeom>
            <a:solidFill>
              <a:srgbClr val="FFC000">
                <a:lumMod val="40000"/>
                <a:lumOff val="60000"/>
              </a:srgbClr>
            </a:solidFill>
            <a:ln w="635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8784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527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endParaRPr>
            </a:p>
          </p:txBody>
        </p:sp>
      </p:grpSp>
      <p:sp>
        <p:nvSpPr>
          <p:cNvPr id="122" name="Rectangle 22">
            <a:extLst>
              <a:ext uri="{FF2B5EF4-FFF2-40B4-BE49-F238E27FC236}">
                <a16:creationId xmlns:a16="http://schemas.microsoft.com/office/drawing/2014/main" id="{5DC61A2D-ABA9-CF56-0EC2-569C002B6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9608" y="2914032"/>
            <a:ext cx="3020075" cy="2001975"/>
          </a:xfrm>
          <a:prstGeom prst="roundRect">
            <a:avLst>
              <a:gd name="adj" fmla="val 7060"/>
            </a:avLst>
          </a:prstGeom>
          <a:solidFill>
            <a:schemeClr val="bg1">
              <a:lumMod val="85000"/>
              <a:alpha val="6600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lIns="0" tIns="0" rIns="0" bIns="0" anchor="t" anchorCtr="0"/>
          <a:lstStyle/>
          <a:p>
            <a:pPr algn="ctr">
              <a:spcBef>
                <a:spcPct val="0"/>
              </a:spcBef>
              <a:buClr>
                <a:srgbClr val="336699"/>
              </a:buClr>
              <a:buSzPct val="80000"/>
            </a:pPr>
            <a:endParaRPr lang="ko-KR" altLang="en-US" sz="600" b="1" i="1" kern="0">
              <a:ln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ea typeface="KoPub돋움체 Light" panose="02020603020101020101" pitchFamily="18" charset="-127"/>
            </a:endParaRPr>
          </a:p>
        </p:txBody>
      </p:sp>
      <p:pic>
        <p:nvPicPr>
          <p:cNvPr id="124" name="그림 123">
            <a:extLst>
              <a:ext uri="{FF2B5EF4-FFF2-40B4-BE49-F238E27FC236}">
                <a16:creationId xmlns:a16="http://schemas.microsoft.com/office/drawing/2014/main" id="{8C5C48D7-4C28-92B2-61E5-566AEDECE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62" y="4585227"/>
            <a:ext cx="973304" cy="187208"/>
          </a:xfrm>
          <a:prstGeom prst="rect">
            <a:avLst/>
          </a:prstGeom>
        </p:spPr>
      </p:pic>
      <p:pic>
        <p:nvPicPr>
          <p:cNvPr id="125" name="그림 124">
            <a:extLst>
              <a:ext uri="{FF2B5EF4-FFF2-40B4-BE49-F238E27FC236}">
                <a16:creationId xmlns:a16="http://schemas.microsoft.com/office/drawing/2014/main" id="{2F1AAC0C-6D7D-6A19-A008-D363840BC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03" y="4585724"/>
            <a:ext cx="973304" cy="187208"/>
          </a:xfrm>
          <a:prstGeom prst="rect">
            <a:avLst/>
          </a:prstGeom>
        </p:spPr>
      </p:pic>
      <p:sp>
        <p:nvSpPr>
          <p:cNvPr id="127" name="직사각형 12">
            <a:extLst>
              <a:ext uri="{FF2B5EF4-FFF2-40B4-BE49-F238E27FC236}">
                <a16:creationId xmlns:a16="http://schemas.microsoft.com/office/drawing/2014/main" id="{CAC19DD2-9F72-F020-C9F6-A389B9E269A5}"/>
              </a:ext>
            </a:extLst>
          </p:cNvPr>
          <p:cNvSpPr/>
          <p:nvPr/>
        </p:nvSpPr>
        <p:spPr bwMode="auto">
          <a:xfrm>
            <a:off x="6681192" y="4111969"/>
            <a:ext cx="2817559" cy="187208"/>
          </a:xfrm>
          <a:prstGeom prst="rect">
            <a:avLst/>
          </a:prstGeom>
          <a:solidFill>
            <a:srgbClr val="464747"/>
          </a:solidFill>
          <a:ln w="9525" cap="flat" cmpd="sng" algn="ctr">
            <a:solidFill>
              <a:srgbClr val="46474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4192" tIns="48980" rIns="94192" bIns="48980" anchor="ctr"/>
          <a:lstStyle/>
          <a:p>
            <a:pPr marL="76428" indent="-76428" algn="ctr" defTabSz="387847" latinLnBrk="0">
              <a:buClr>
                <a:srgbClr val="000000"/>
              </a:buClr>
              <a:defRPr/>
            </a:pPr>
            <a:r>
              <a:rPr lang="en-US" altLang="ko-KR" sz="794" kern="0" dirty="0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vSphere + Simplivity </a:t>
            </a:r>
            <a:r>
              <a:rPr lang="en-US" altLang="ko-KR" sz="794" kern="0" dirty="0" err="1">
                <a:solidFill>
                  <a:prstClr val="white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Omnistack</a:t>
            </a:r>
            <a:endParaRPr lang="en-US" altLang="ko-KR" sz="794" kern="0" dirty="0">
              <a:solidFill>
                <a:prstClr val="white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437A9DA9-7CDA-5023-5D1E-8753569E77C3}"/>
              </a:ext>
            </a:extLst>
          </p:cNvPr>
          <p:cNvGrpSpPr/>
          <p:nvPr/>
        </p:nvGrpSpPr>
        <p:grpSpPr>
          <a:xfrm>
            <a:off x="6849641" y="4275489"/>
            <a:ext cx="1015612" cy="320021"/>
            <a:chOff x="3138658" y="3508814"/>
            <a:chExt cx="698110" cy="262048"/>
          </a:xfrm>
        </p:grpSpPr>
        <p:sp>
          <p:nvSpPr>
            <p:cNvPr id="136" name="object 14">
              <a:extLst>
                <a:ext uri="{FF2B5EF4-FFF2-40B4-BE49-F238E27FC236}">
                  <a16:creationId xmlns:a16="http://schemas.microsoft.com/office/drawing/2014/main" id="{70914DBA-5BF2-5513-A8C9-205DE33786D4}"/>
                </a:ext>
              </a:extLst>
            </p:cNvPr>
            <p:cNvSpPr/>
            <p:nvPr/>
          </p:nvSpPr>
          <p:spPr>
            <a:xfrm>
              <a:off x="3188733" y="3508814"/>
              <a:ext cx="599511" cy="2620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defTabSz="387847" latinLnBrk="0"/>
              <a:endParaRPr sz="1527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BC8BD6AE-34E9-337C-5C2B-DBBF1DA3996F}"/>
                </a:ext>
              </a:extLst>
            </p:cNvPr>
            <p:cNvSpPr txBox="1"/>
            <p:nvPr/>
          </p:nvSpPr>
          <p:spPr>
            <a:xfrm>
              <a:off x="3138658" y="3528447"/>
              <a:ext cx="698110" cy="216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HCI</a:t>
              </a:r>
              <a:r>
                <a:rPr lang="ko-KR" altLang="en-US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서버</a:t>
              </a:r>
            </a:p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sp>
        <p:nvSpPr>
          <p:cNvPr id="129" name="object 14">
            <a:extLst>
              <a:ext uri="{FF2B5EF4-FFF2-40B4-BE49-F238E27FC236}">
                <a16:creationId xmlns:a16="http://schemas.microsoft.com/office/drawing/2014/main" id="{62AC701D-21BC-1303-950F-1E44F3CD562F}"/>
              </a:ext>
            </a:extLst>
          </p:cNvPr>
          <p:cNvSpPr/>
          <p:nvPr/>
        </p:nvSpPr>
        <p:spPr>
          <a:xfrm>
            <a:off x="8500109" y="4285130"/>
            <a:ext cx="872170" cy="3200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387847" latinLnBrk="0"/>
            <a:endParaRPr sz="1527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3C6CAF-FE5B-8C85-ABEF-CE936A9B6A63}"/>
              </a:ext>
            </a:extLst>
          </p:cNvPr>
          <p:cNvSpPr txBox="1"/>
          <p:nvPr/>
        </p:nvSpPr>
        <p:spPr>
          <a:xfrm>
            <a:off x="8428386" y="4289573"/>
            <a:ext cx="1015612" cy="2901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HCI</a:t>
            </a:r>
            <a:r>
              <a:rPr lang="ko-KR" altLang="en-US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서버</a:t>
            </a:r>
          </a:p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#2</a:t>
            </a:r>
          </a:p>
        </p:txBody>
      </p:sp>
      <p:pic>
        <p:nvPicPr>
          <p:cNvPr id="138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D93962CD-278F-11B9-2D7D-37916511C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29626" y="3019651"/>
            <a:ext cx="344267" cy="344482"/>
          </a:xfrm>
          <a:prstGeom prst="rect">
            <a:avLst/>
          </a:prstGeom>
          <a:noFill/>
        </p:spPr>
      </p:pic>
      <p:pic>
        <p:nvPicPr>
          <p:cNvPr id="139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AB9DB671-C35B-9712-4044-107FB4FEB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23594" y="3010723"/>
            <a:ext cx="344267" cy="344482"/>
          </a:xfrm>
          <a:prstGeom prst="rect">
            <a:avLst/>
          </a:prstGeom>
          <a:noFill/>
        </p:spPr>
      </p:pic>
      <p:pic>
        <p:nvPicPr>
          <p:cNvPr id="140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5F1F62DE-60CB-A1EC-3F2E-2F8CF7B5F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38424" y="3005475"/>
            <a:ext cx="344267" cy="344482"/>
          </a:xfrm>
          <a:prstGeom prst="rect">
            <a:avLst/>
          </a:prstGeom>
          <a:noFill/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EDC4F336-89AC-9E29-BA1B-34890667B355}"/>
              </a:ext>
            </a:extLst>
          </p:cNvPr>
          <p:cNvSpPr txBox="1"/>
          <p:nvPr/>
        </p:nvSpPr>
        <p:spPr>
          <a:xfrm>
            <a:off x="1973115" y="3339678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Front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B2B5E70-E37F-63B8-E348-3F2D26713795}"/>
              </a:ext>
            </a:extLst>
          </p:cNvPr>
          <p:cNvSpPr txBox="1"/>
          <p:nvPr/>
        </p:nvSpPr>
        <p:spPr>
          <a:xfrm>
            <a:off x="2750812" y="3327011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Back#1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7ABDA57-C3EC-8BAC-92D0-3F0636798BC0}"/>
              </a:ext>
            </a:extLst>
          </p:cNvPr>
          <p:cNvSpPr txBox="1"/>
          <p:nvPr/>
        </p:nvSpPr>
        <p:spPr>
          <a:xfrm>
            <a:off x="3417933" y="3325041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Web Back#2</a:t>
            </a:r>
          </a:p>
        </p:txBody>
      </p:sp>
      <p:pic>
        <p:nvPicPr>
          <p:cNvPr id="144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9A35F0D5-CC01-5ED1-FFBE-6FFD0A6A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05568" y="3024900"/>
            <a:ext cx="344267" cy="344482"/>
          </a:xfrm>
          <a:prstGeom prst="rect">
            <a:avLst/>
          </a:prstGeom>
          <a:noFill/>
        </p:spPr>
      </p:pic>
      <p:pic>
        <p:nvPicPr>
          <p:cNvPr id="14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0805D136-4B8E-7DD6-F6B3-766B1D8E3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62560" y="3019651"/>
            <a:ext cx="344267" cy="344482"/>
          </a:xfrm>
          <a:prstGeom prst="rect">
            <a:avLst/>
          </a:prstGeom>
          <a:noFill/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EC0E3459-8D9F-971A-0CB0-8393C6C248D9}"/>
              </a:ext>
            </a:extLst>
          </p:cNvPr>
          <p:cNvSpPr txBox="1"/>
          <p:nvPr/>
        </p:nvSpPr>
        <p:spPr>
          <a:xfrm>
            <a:off x="4032785" y="3341188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DB#1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C9D10EF-FBA0-1267-4981-E89E613F641C}"/>
              </a:ext>
            </a:extLst>
          </p:cNvPr>
          <p:cNvSpPr txBox="1"/>
          <p:nvPr/>
        </p:nvSpPr>
        <p:spPr>
          <a:xfrm>
            <a:off x="4642069" y="3339217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DB#2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0517518-E7E2-CA9D-0AB5-511BEDC7C363}"/>
              </a:ext>
            </a:extLst>
          </p:cNvPr>
          <p:cNvSpPr/>
          <p:nvPr/>
        </p:nvSpPr>
        <p:spPr>
          <a:xfrm>
            <a:off x="6718724" y="2723728"/>
            <a:ext cx="152590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rPr>
              <a:t>DR</a:t>
            </a: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BB6D3F5-05B4-8894-21E6-888A512FA25C}"/>
              </a:ext>
            </a:extLst>
          </p:cNvPr>
          <p:cNvSpPr/>
          <p:nvPr/>
        </p:nvSpPr>
        <p:spPr>
          <a:xfrm>
            <a:off x="8193360" y="2708920"/>
            <a:ext cx="1525905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ea typeface="KoPub돋움체 Bold" panose="02020603020101020101" pitchFamily="18" charset="-127"/>
              </a:rPr>
              <a:t>개발</a:t>
            </a:r>
            <a:endParaRPr lang="en-US" altLang="ko-KR" sz="900" b="1" dirty="0">
              <a:ln>
                <a:solidFill>
                  <a:schemeClr val="accent1">
                    <a:alpha val="0"/>
                  </a:schemeClr>
                </a:solidFill>
              </a:ln>
              <a:ea typeface="KoPub돋움체 Bold" panose="02020603020101020101" pitchFamily="18" charset="-127"/>
            </a:endParaRPr>
          </a:p>
        </p:txBody>
      </p: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5F53FB00-DD33-1664-1706-2E51043A657F}"/>
              </a:ext>
            </a:extLst>
          </p:cNvPr>
          <p:cNvSpPr/>
          <p:nvPr/>
        </p:nvSpPr>
        <p:spPr>
          <a:xfrm>
            <a:off x="6661472" y="3010723"/>
            <a:ext cx="1489060" cy="1095371"/>
          </a:xfrm>
          <a:prstGeom prst="roundRect">
            <a:avLst>
              <a:gd name="adj" fmla="val 9692"/>
            </a:avLst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878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2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34659855-897F-A08E-BEF9-CCC3299AC81E}"/>
              </a:ext>
            </a:extLst>
          </p:cNvPr>
          <p:cNvGrpSpPr/>
          <p:nvPr/>
        </p:nvGrpSpPr>
        <p:grpSpPr>
          <a:xfrm>
            <a:off x="6508404" y="2996952"/>
            <a:ext cx="1699312" cy="542224"/>
            <a:chOff x="9387758" y="1523156"/>
            <a:chExt cx="1806287" cy="542224"/>
          </a:xfrm>
        </p:grpSpPr>
        <p:pic>
          <p:nvPicPr>
            <p:cNvPr id="159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B4BD3D8A-7FD7-2F02-0562-AC8D29A117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544269" y="1523156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160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EDFA46FB-79B8-6D9F-7314-F1A22CB77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114433" y="1529433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161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87998B5E-4758-4C08-732E-5791081EF6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71426" y="1524185"/>
              <a:ext cx="344267" cy="344482"/>
            </a:xfrm>
            <a:prstGeom prst="rect">
              <a:avLst/>
            </a:prstGeom>
            <a:noFill/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62408F53-53C0-1316-75D5-E3A4F776624E}"/>
                </a:ext>
              </a:extLst>
            </p:cNvPr>
            <p:cNvSpPr txBox="1"/>
            <p:nvPr/>
          </p:nvSpPr>
          <p:spPr>
            <a:xfrm>
              <a:off x="9387758" y="1903022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Front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1B2AE76-B166-95A7-6BCC-DADBDCF27F02}"/>
                </a:ext>
              </a:extLst>
            </p:cNvPr>
            <p:cNvSpPr txBox="1"/>
            <p:nvPr/>
          </p:nvSpPr>
          <p:spPr>
            <a:xfrm>
              <a:off x="9941651" y="190556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Back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99354922-F37D-7D91-8979-F0757B62280B}"/>
                </a:ext>
              </a:extLst>
            </p:cNvPr>
            <p:cNvSpPr txBox="1"/>
            <p:nvPr/>
          </p:nvSpPr>
          <p:spPr>
            <a:xfrm>
              <a:off x="10550935" y="190359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</a:t>
              </a:r>
            </a:p>
          </p:txBody>
        </p:sp>
      </p:grpSp>
      <p:pic>
        <p:nvPicPr>
          <p:cNvPr id="175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3BB7D2DD-A82A-17A1-FBD0-9715CA3FC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57487" y="3523707"/>
            <a:ext cx="344267" cy="344482"/>
          </a:xfrm>
          <a:prstGeom prst="rect">
            <a:avLst/>
          </a:prstGeom>
          <a:noFill/>
        </p:spPr>
      </p:pic>
      <p:pic>
        <p:nvPicPr>
          <p:cNvPr id="176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7936C249-EE04-1A49-4610-2E4BDC4C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51455" y="3514779"/>
            <a:ext cx="344267" cy="344482"/>
          </a:xfrm>
          <a:prstGeom prst="rect">
            <a:avLst/>
          </a:prstGeom>
          <a:noFill/>
        </p:spPr>
      </p:pic>
      <p:pic>
        <p:nvPicPr>
          <p:cNvPr id="177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A4BE6FA1-3A42-F62C-A6D6-B40C44084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66285" y="3509531"/>
            <a:ext cx="344267" cy="344482"/>
          </a:xfrm>
          <a:prstGeom prst="rect">
            <a:avLst/>
          </a:prstGeom>
          <a:noFill/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A1F0831-3114-DEC5-662F-3F2A689CC228}"/>
              </a:ext>
            </a:extLst>
          </p:cNvPr>
          <p:cNvSpPr txBox="1"/>
          <p:nvPr/>
        </p:nvSpPr>
        <p:spPr>
          <a:xfrm>
            <a:off x="2000976" y="3843734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0EF8EE0-B2BE-0CED-0257-5CBCDBCCA5D9}"/>
              </a:ext>
            </a:extLst>
          </p:cNvPr>
          <p:cNvSpPr txBox="1"/>
          <p:nvPr/>
        </p:nvSpPr>
        <p:spPr>
          <a:xfrm>
            <a:off x="2778673" y="3831067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SFINS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94AAC67-B823-EA87-8DE6-519C24A784A5}"/>
              </a:ext>
            </a:extLst>
          </p:cNvPr>
          <p:cNvSpPr txBox="1"/>
          <p:nvPr/>
        </p:nvSpPr>
        <p:spPr>
          <a:xfrm>
            <a:off x="3445794" y="3829097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</a:t>
            </a:r>
          </a:p>
        </p:txBody>
      </p:sp>
      <p:pic>
        <p:nvPicPr>
          <p:cNvPr id="181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172DA818-1580-E26E-5A5E-91A2D023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33429" y="3528956"/>
            <a:ext cx="344267" cy="344482"/>
          </a:xfrm>
          <a:prstGeom prst="rect">
            <a:avLst/>
          </a:prstGeom>
          <a:noFill/>
        </p:spPr>
      </p:pic>
      <p:pic>
        <p:nvPicPr>
          <p:cNvPr id="182" name="Picture 2" descr="C:\Users\testuser\AppData\Local\Temp\VMwareDnD\e084455a\ICON_VM_detailed_Q408.png">
            <a:extLst>
              <a:ext uri="{FF2B5EF4-FFF2-40B4-BE49-F238E27FC236}">
                <a16:creationId xmlns:a16="http://schemas.microsoft.com/office/drawing/2014/main" id="{8F88AF3F-FD21-1504-CD67-800F3033F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90421" y="3523707"/>
            <a:ext cx="344267" cy="344482"/>
          </a:xfrm>
          <a:prstGeom prst="rect">
            <a:avLst/>
          </a:prstGeom>
          <a:noFill/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A06A1306-B07A-D113-50B0-2B96183BEFC6}"/>
              </a:ext>
            </a:extLst>
          </p:cNvPr>
          <p:cNvSpPr txBox="1"/>
          <p:nvPr/>
        </p:nvSpPr>
        <p:spPr>
          <a:xfrm>
            <a:off x="4060646" y="3845244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Channel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EBD2BB2-5E8E-356B-9E40-4BC28284AEDE}"/>
              </a:ext>
            </a:extLst>
          </p:cNvPr>
          <p:cNvSpPr txBox="1"/>
          <p:nvPr/>
        </p:nvSpPr>
        <p:spPr>
          <a:xfrm>
            <a:off x="4592960" y="3845244"/>
            <a:ext cx="643110" cy="1598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Rabbit MQ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EFBD7554-CB36-6BFD-7F62-31A8E12F75FD}"/>
              </a:ext>
            </a:extLst>
          </p:cNvPr>
          <p:cNvGrpSpPr/>
          <p:nvPr/>
        </p:nvGrpSpPr>
        <p:grpSpPr>
          <a:xfrm>
            <a:off x="6537177" y="3573016"/>
            <a:ext cx="1633340" cy="542224"/>
            <a:chOff x="9387758" y="1523156"/>
            <a:chExt cx="1806287" cy="542224"/>
          </a:xfrm>
        </p:grpSpPr>
        <p:pic>
          <p:nvPicPr>
            <p:cNvPr id="189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94083487-532D-B246-0F26-D5093D5E7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544269" y="1523156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190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ECA36064-69DA-0CB7-C5A3-8A6707DF4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114433" y="1529433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191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4F115E1A-71FB-BB5C-C5B5-4B1EAE6783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71426" y="1524185"/>
              <a:ext cx="344267" cy="344482"/>
            </a:xfrm>
            <a:prstGeom prst="rect">
              <a:avLst/>
            </a:prstGeom>
            <a:noFill/>
          </p:spPr>
        </p:pic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919F75A-E085-2648-764B-D82F8E2AD720}"/>
                </a:ext>
              </a:extLst>
            </p:cNvPr>
            <p:cNvSpPr txBox="1"/>
            <p:nvPr/>
          </p:nvSpPr>
          <p:spPr>
            <a:xfrm>
              <a:off x="9387758" y="1903022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SFINS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BDD2F59-A3E1-1074-CB58-99773007778B}"/>
                </a:ext>
              </a:extLst>
            </p:cNvPr>
            <p:cNvSpPr txBox="1"/>
            <p:nvPr/>
          </p:nvSpPr>
          <p:spPr>
            <a:xfrm>
              <a:off x="9941651" y="190556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Channel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1CA3BA4-514D-EB78-F99B-B98DC2654316}"/>
                </a:ext>
              </a:extLst>
            </p:cNvPr>
            <p:cNvSpPr txBox="1"/>
            <p:nvPr/>
          </p:nvSpPr>
          <p:spPr>
            <a:xfrm>
              <a:off x="10550935" y="190359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RabbitMQ</a:t>
              </a:r>
            </a:p>
          </p:txBody>
        </p:sp>
      </p:grpSp>
      <p:sp>
        <p:nvSpPr>
          <p:cNvPr id="202" name="사각형: 둥근 모서리 201">
            <a:extLst>
              <a:ext uri="{FF2B5EF4-FFF2-40B4-BE49-F238E27FC236}">
                <a16:creationId xmlns:a16="http://schemas.microsoft.com/office/drawing/2014/main" id="{6D933B99-C50A-663A-46C0-24ADECDF8AD3}"/>
              </a:ext>
            </a:extLst>
          </p:cNvPr>
          <p:cNvSpPr/>
          <p:nvPr/>
        </p:nvSpPr>
        <p:spPr>
          <a:xfrm>
            <a:off x="8239561" y="3010723"/>
            <a:ext cx="1364191" cy="1095371"/>
          </a:xfrm>
          <a:prstGeom prst="roundRect">
            <a:avLst>
              <a:gd name="adj" fmla="val 9692"/>
            </a:avLst>
          </a:prstGeom>
          <a:solidFill>
            <a:srgbClr val="FFC000">
              <a:lumMod val="40000"/>
              <a:lumOff val="60000"/>
            </a:srgbClr>
          </a:solidFill>
          <a:ln w="635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8784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2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9D2859E-004C-C44E-6202-649C7CCB3605}"/>
              </a:ext>
            </a:extLst>
          </p:cNvPr>
          <p:cNvGrpSpPr/>
          <p:nvPr/>
        </p:nvGrpSpPr>
        <p:grpSpPr>
          <a:xfrm>
            <a:off x="8274405" y="2996952"/>
            <a:ext cx="1386773" cy="542224"/>
            <a:chOff x="9387758" y="1523156"/>
            <a:chExt cx="1806287" cy="542224"/>
          </a:xfrm>
        </p:grpSpPr>
        <p:pic>
          <p:nvPicPr>
            <p:cNvPr id="204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3E281774-0D8E-4331-13EF-AB6FE6AFE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544269" y="1523156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205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E9D8E146-FDB8-FE05-5F2B-0EC76754B5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178717" y="1529433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206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03737FB5-B190-49ED-AAE2-47702F4B5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71426" y="1524185"/>
              <a:ext cx="344267" cy="344482"/>
            </a:xfrm>
            <a:prstGeom prst="rect">
              <a:avLst/>
            </a:prstGeom>
            <a:noFill/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5D2D642E-1EA3-93F1-B9DB-5DA0214944D6}"/>
                </a:ext>
              </a:extLst>
            </p:cNvPr>
            <p:cNvSpPr txBox="1"/>
            <p:nvPr/>
          </p:nvSpPr>
          <p:spPr>
            <a:xfrm>
              <a:off x="9387758" y="1903022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Front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77B95CC-A348-656E-34DE-5DF7492B5090}"/>
                </a:ext>
              </a:extLst>
            </p:cNvPr>
            <p:cNvSpPr txBox="1"/>
            <p:nvPr/>
          </p:nvSpPr>
          <p:spPr>
            <a:xfrm>
              <a:off x="10064713" y="190556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Web Back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A6CF023C-BBC3-61BA-5071-8B5CC95B65E6}"/>
                </a:ext>
              </a:extLst>
            </p:cNvPr>
            <p:cNvSpPr txBox="1"/>
            <p:nvPr/>
          </p:nvSpPr>
          <p:spPr>
            <a:xfrm>
              <a:off x="10550935" y="190359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DB</a:t>
              </a: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474FB0A5-2FA9-9F1F-4180-9FA54A964872}"/>
              </a:ext>
            </a:extLst>
          </p:cNvPr>
          <p:cNvGrpSpPr/>
          <p:nvPr/>
        </p:nvGrpSpPr>
        <p:grpSpPr>
          <a:xfrm>
            <a:off x="8119833" y="3585001"/>
            <a:ext cx="1569883" cy="542224"/>
            <a:chOff x="9387758" y="1523156"/>
            <a:chExt cx="1806287" cy="542224"/>
          </a:xfrm>
        </p:grpSpPr>
        <p:pic>
          <p:nvPicPr>
            <p:cNvPr id="211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22CE3F3E-910E-80B8-89EE-07637153E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9544269" y="1523156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212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4B407D26-DA41-F6F5-B48D-347B0B683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114433" y="1529433"/>
              <a:ext cx="344267" cy="344482"/>
            </a:xfrm>
            <a:prstGeom prst="rect">
              <a:avLst/>
            </a:prstGeom>
            <a:noFill/>
          </p:spPr>
        </p:pic>
        <p:pic>
          <p:nvPicPr>
            <p:cNvPr id="213" name="Picture 2" descr="C:\Users\testuser\AppData\Local\Temp\VMwareDnD\e084455a\ICON_VM_detailed_Q408.png">
              <a:extLst>
                <a:ext uri="{FF2B5EF4-FFF2-40B4-BE49-F238E27FC236}">
                  <a16:creationId xmlns:a16="http://schemas.microsoft.com/office/drawing/2014/main" id="{C517B292-AD90-63FB-5E26-AB71CBCD16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0671426" y="1524185"/>
              <a:ext cx="344267" cy="344482"/>
            </a:xfrm>
            <a:prstGeom prst="rect">
              <a:avLst/>
            </a:prstGeom>
            <a:noFill/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0624F533-E20B-3F91-79BD-FD763C76FB3F}"/>
                </a:ext>
              </a:extLst>
            </p:cNvPr>
            <p:cNvSpPr txBox="1"/>
            <p:nvPr/>
          </p:nvSpPr>
          <p:spPr>
            <a:xfrm>
              <a:off x="9387758" y="1903022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SFINS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B7F03E6-BC37-52CB-EDD3-6C7ACC57F7FE}"/>
                </a:ext>
              </a:extLst>
            </p:cNvPr>
            <p:cNvSpPr txBox="1"/>
            <p:nvPr/>
          </p:nvSpPr>
          <p:spPr>
            <a:xfrm>
              <a:off x="9941651" y="190556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Channel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853860E-3A5C-3144-1D31-59D9A22306D5}"/>
                </a:ext>
              </a:extLst>
            </p:cNvPr>
            <p:cNvSpPr txBox="1"/>
            <p:nvPr/>
          </p:nvSpPr>
          <p:spPr>
            <a:xfrm>
              <a:off x="10550935" y="1903590"/>
              <a:ext cx="643110" cy="15982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387847" latinLnBrk="0">
                <a:lnSpc>
                  <a:spcPts val="1134"/>
                </a:lnSpc>
              </a:pPr>
              <a:r>
                <a:rPr lang="en-US" altLang="ko-KR" sz="794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RabbitMQ</a:t>
              </a: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0A153C6F-0E40-55AC-7893-5BDC3BB29594}"/>
              </a:ext>
            </a:extLst>
          </p:cNvPr>
          <p:cNvSpPr txBox="1"/>
          <p:nvPr/>
        </p:nvSpPr>
        <p:spPr>
          <a:xfrm>
            <a:off x="1159239" y="1995972"/>
            <a:ext cx="1015611" cy="2637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387847" latinLnBrk="0">
              <a:lnSpc>
                <a:spcPts val="1134"/>
              </a:lnSpc>
            </a:pPr>
            <a:r>
              <a:rPr lang="ko-KR" altLang="en-US" sz="8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결제원</a:t>
            </a:r>
            <a:endParaRPr lang="en-US" altLang="ko-KR" sz="800" b="1" dirty="0">
              <a:ln>
                <a:solidFill>
                  <a:schemeClr val="accent1">
                    <a:alpha val="0"/>
                  </a:scheme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 defTabSz="387847" latinLnBrk="0">
              <a:lnSpc>
                <a:spcPts val="1134"/>
              </a:lnSpc>
            </a:pPr>
            <a:r>
              <a:rPr lang="en-US" altLang="ko-KR" sz="794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VPN</a:t>
            </a: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68B6277-7DF6-1399-8FC5-1804A2FE5844}"/>
              </a:ext>
            </a:extLst>
          </p:cNvPr>
          <p:cNvSpPr/>
          <p:nvPr/>
        </p:nvSpPr>
        <p:spPr>
          <a:xfrm>
            <a:off x="8180905" y="2954351"/>
            <a:ext cx="1508811" cy="117735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A9E09E9-6CFF-174B-7F81-A61BDA2E5FC5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688" y="5569449"/>
            <a:ext cx="360846" cy="360846"/>
          </a:xfrm>
          <a:prstGeom prst="rect">
            <a:avLst/>
          </a:prstGeom>
          <a:noFill/>
        </p:spPr>
      </p:pic>
      <p:pic>
        <p:nvPicPr>
          <p:cNvPr id="6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995AACE4-2651-E92F-D886-142291515148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015" y="5575622"/>
            <a:ext cx="360846" cy="360846"/>
          </a:xfrm>
          <a:prstGeom prst="rect">
            <a:avLst/>
          </a:prstGeom>
          <a:noFill/>
        </p:spPr>
      </p:pic>
      <p:pic>
        <p:nvPicPr>
          <p:cNvPr id="33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EB23FD35-18F5-BBF6-5754-84C1E740C539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024" y="5627055"/>
            <a:ext cx="360846" cy="360846"/>
          </a:xfrm>
          <a:prstGeom prst="rect">
            <a:avLst/>
          </a:prstGeom>
          <a:noFill/>
        </p:spPr>
      </p:pic>
      <p:sp>
        <p:nvSpPr>
          <p:cNvPr id="34" name="Text Box 51">
            <a:extLst>
              <a:ext uri="{FF2B5EF4-FFF2-40B4-BE49-F238E27FC236}">
                <a16:creationId xmlns:a16="http://schemas.microsoft.com/office/drawing/2014/main" id="{C3B66437-4048-21BA-987D-E02889893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905" y="2335940"/>
            <a:ext cx="59885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chemeClr val="tx1"/>
                </a:solidFill>
                <a:latin typeface="Arial" pitchFamily="34" charset="0"/>
                <a:ea typeface="KoPubWorld돋움체 Medium" pitchFamily="50" charset="-127"/>
                <a:cs typeface="+mn-cs"/>
              </a:defRPr>
            </a:lvl9pPr>
          </a:lstStyle>
          <a:p>
            <a:pPr algn="ctr"/>
            <a:r>
              <a:rPr lang="ko-KR" altLang="en-US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서비스 </a:t>
            </a: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SW</a:t>
            </a:r>
            <a:b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</a:br>
            <a:r>
              <a:rPr lang="en-US" altLang="ko-KR" sz="700" dirty="0">
                <a:ln>
                  <a:solidFill>
                    <a:schemeClr val="accent5">
                      <a:lumMod val="40000"/>
                      <a:lumOff val="60000"/>
                      <a:alpha val="0"/>
                    </a:schemeClr>
                  </a:solidFill>
                </a:ln>
                <a:gradFill>
                  <a:gsLst>
                    <a:gs pos="19355">
                      <a:schemeClr val="tx1">
                        <a:lumMod val="85000"/>
                        <a:lumOff val="15000"/>
                      </a:schemeClr>
                    </a:gs>
                    <a:gs pos="52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latin typeface="+mn-lt"/>
                <a:ea typeface="KoPub돋움체 Medium" panose="02020603020101020101" pitchFamily="18" charset="-127"/>
              </a:rPr>
              <a:t>10G</a:t>
            </a:r>
          </a:p>
        </p:txBody>
      </p:sp>
      <p:sp>
        <p:nvSpPr>
          <p:cNvPr id="40" name="Line 229">
            <a:extLst>
              <a:ext uri="{FF2B5EF4-FFF2-40B4-BE49-F238E27FC236}">
                <a16:creationId xmlns:a16="http://schemas.microsoft.com/office/drawing/2014/main" id="{029AE425-FCBF-888C-EAB2-BE2A2C403E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457629"/>
            <a:ext cx="657579" cy="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lgDash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C45BD59-5D0A-015B-A57D-9D7451E7542D}"/>
              </a:ext>
            </a:extLst>
          </p:cNvPr>
          <p:cNvGrpSpPr/>
          <p:nvPr/>
        </p:nvGrpSpPr>
        <p:grpSpPr>
          <a:xfrm>
            <a:off x="647456" y="1085489"/>
            <a:ext cx="1525905" cy="545777"/>
            <a:chOff x="4047228" y="1310519"/>
            <a:chExt cx="862899" cy="276321"/>
          </a:xfrm>
        </p:grpSpPr>
        <p:pic>
          <p:nvPicPr>
            <p:cNvPr id="38" name="Picture 2" descr="C:\Users\우팀\Desktop\Untitled-1.png">
              <a:extLst>
                <a:ext uri="{FF2B5EF4-FFF2-40B4-BE49-F238E27FC236}">
                  <a16:creationId xmlns:a16="http://schemas.microsoft.com/office/drawing/2014/main" id="{A68136A4-B9D6-D232-7E2C-AD1B363A9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7854087-A3D5-265C-F5AC-C592A5CDCF3F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결제원</a:t>
              </a:r>
              <a:endParaRPr lang="en-US" altLang="ko-KR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56" name="Line 229">
            <a:extLst>
              <a:ext uri="{FF2B5EF4-FFF2-40B4-BE49-F238E27FC236}">
                <a16:creationId xmlns:a16="http://schemas.microsoft.com/office/drawing/2014/main" id="{38DB7698-2FED-6351-5C36-EE18B1831D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3868" y="1920640"/>
            <a:ext cx="720078" cy="515242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91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559E3B29-9F4C-38C4-18DE-D0E3C0898BE5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243" y="2240603"/>
            <a:ext cx="360846" cy="360846"/>
          </a:xfrm>
          <a:prstGeom prst="rect">
            <a:avLst/>
          </a:prstGeom>
          <a:noFill/>
        </p:spPr>
      </p:pic>
      <p:pic>
        <p:nvPicPr>
          <p:cNvPr id="76" name="Picture 20" descr="C:\Users\ecoffey\AppData\Local\Temp\Rar$DRa0.160\30042_Device_layer3_switch_unknown_64.png">
            <a:extLst>
              <a:ext uri="{FF2B5EF4-FFF2-40B4-BE49-F238E27FC236}">
                <a16:creationId xmlns:a16="http://schemas.microsoft.com/office/drawing/2014/main" id="{604402BE-0793-0966-EF33-479B70E057AE}"/>
              </a:ext>
            </a:extLst>
          </p:cNvPr>
          <p:cNvPicPr>
            <a:picLocks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094" y="2240603"/>
            <a:ext cx="360846" cy="360846"/>
          </a:xfrm>
          <a:prstGeom prst="rect">
            <a:avLst/>
          </a:prstGeom>
          <a:noFill/>
        </p:spPr>
      </p:pic>
      <p:pic>
        <p:nvPicPr>
          <p:cNvPr id="79" name="Firewall">
            <a:extLst>
              <a:ext uri="{FF2B5EF4-FFF2-40B4-BE49-F238E27FC236}">
                <a16:creationId xmlns:a16="http://schemas.microsoft.com/office/drawing/2014/main" id="{DD3421C7-1D50-B4E3-4A78-4540D5A98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599" y="1672356"/>
            <a:ext cx="461836" cy="461836"/>
          </a:xfrm>
          <a:prstGeom prst="rect">
            <a:avLst/>
          </a:prstGeom>
          <a:ln>
            <a:noFill/>
          </a:ln>
        </p:spPr>
      </p:pic>
      <p:grpSp>
        <p:nvGrpSpPr>
          <p:cNvPr id="99" name="그룹 98">
            <a:extLst>
              <a:ext uri="{FF2B5EF4-FFF2-40B4-BE49-F238E27FC236}">
                <a16:creationId xmlns:a16="http://schemas.microsoft.com/office/drawing/2014/main" id="{5DBA6DF0-15E1-75C0-9838-59AECD92DC7F}"/>
              </a:ext>
            </a:extLst>
          </p:cNvPr>
          <p:cNvGrpSpPr/>
          <p:nvPr/>
        </p:nvGrpSpPr>
        <p:grpSpPr>
          <a:xfrm>
            <a:off x="1937832" y="1085489"/>
            <a:ext cx="1525905" cy="545777"/>
            <a:chOff x="4047228" y="1310519"/>
            <a:chExt cx="862899" cy="276321"/>
          </a:xfrm>
        </p:grpSpPr>
        <p:pic>
          <p:nvPicPr>
            <p:cNvPr id="100" name="Picture 2" descr="C:\Users\우팀\Desktop\Untitled-1.png">
              <a:extLst>
                <a:ext uri="{FF2B5EF4-FFF2-40B4-BE49-F238E27FC236}">
                  <a16:creationId xmlns:a16="http://schemas.microsoft.com/office/drawing/2014/main" id="{D3C294AD-E62B-97A3-B0F2-0DED3853A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41149" y="1310519"/>
              <a:ext cx="610925" cy="2763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CC97F1D8-603E-1B84-F94C-BC03D7868E83}"/>
                </a:ext>
              </a:extLst>
            </p:cNvPr>
            <p:cNvSpPr/>
            <p:nvPr/>
          </p:nvSpPr>
          <p:spPr>
            <a:xfrm>
              <a:off x="4047228" y="1397474"/>
              <a:ext cx="862899" cy="1168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ko-KR" altLang="en-US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회선</a:t>
              </a:r>
              <a:r>
                <a:rPr lang="en-US" altLang="ko-KR" sz="9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#1</a:t>
              </a:r>
            </a:p>
          </p:txBody>
        </p:sp>
      </p:grpSp>
      <p:sp>
        <p:nvSpPr>
          <p:cNvPr id="84" name="Line 229">
            <a:extLst>
              <a:ext uri="{FF2B5EF4-FFF2-40B4-BE49-F238E27FC236}">
                <a16:creationId xmlns:a16="http://schemas.microsoft.com/office/drawing/2014/main" id="{E293DFB8-7630-3466-0724-40514F182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4175" y="1873914"/>
            <a:ext cx="657579" cy="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lgDash"/>
            <a:round/>
            <a:headEnd type="oval" w="sm" len="sm"/>
            <a:tailEnd type="oval" w="sm" len="sm"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ko-KR" altLang="en-US" sz="600" dirty="0">
              <a:ln w="12700">
                <a:solidFill>
                  <a:schemeClr val="accent5">
                    <a:lumMod val="40000"/>
                    <a:lumOff val="6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223" name="Picture 34" descr="Firewall_Horizontal">
            <a:extLst>
              <a:ext uri="{FF2B5EF4-FFF2-40B4-BE49-F238E27FC236}">
                <a16:creationId xmlns:a16="http://schemas.microsoft.com/office/drawing/2014/main" id="{19303B8C-55AC-8226-CC0E-18AC24726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480562" y="1759624"/>
            <a:ext cx="439987" cy="228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Firewall">
            <a:extLst>
              <a:ext uri="{FF2B5EF4-FFF2-40B4-BE49-F238E27FC236}">
                <a16:creationId xmlns:a16="http://schemas.microsoft.com/office/drawing/2014/main" id="{07589DBE-C124-D38E-7435-89320836B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672356"/>
            <a:ext cx="461836" cy="4618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22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2D12B-755D-FE55-1F37-E89A60CDB79C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HCI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백업 및 복구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04A5C6D2-9FA6-8175-D994-90607D35C9A9}"/>
              </a:ext>
            </a:extLst>
          </p:cNvPr>
          <p:cNvGrpSpPr/>
          <p:nvPr/>
        </p:nvGrpSpPr>
        <p:grpSpPr>
          <a:xfrm>
            <a:off x="344488" y="1556792"/>
            <a:ext cx="9269578" cy="4868609"/>
            <a:chOff x="507958" y="1642108"/>
            <a:chExt cx="11085100" cy="4925012"/>
          </a:xfrm>
        </p:grpSpPr>
        <p:grpSp>
          <p:nvGrpSpPr>
            <p:cNvPr id="3" name="Group 82">
              <a:extLst>
                <a:ext uri="{FF2B5EF4-FFF2-40B4-BE49-F238E27FC236}">
                  <a16:creationId xmlns:a16="http://schemas.microsoft.com/office/drawing/2014/main" id="{1160E1DC-954F-D6F8-B85B-F9669471D4AB}"/>
                </a:ext>
              </a:extLst>
            </p:cNvPr>
            <p:cNvGrpSpPr/>
            <p:nvPr/>
          </p:nvGrpSpPr>
          <p:grpSpPr>
            <a:xfrm>
              <a:off x="8750581" y="4522898"/>
              <a:ext cx="2828803" cy="1965641"/>
              <a:chOff x="8714654" y="4703141"/>
              <a:chExt cx="2828803" cy="1836195"/>
            </a:xfrm>
          </p:grpSpPr>
          <p:grpSp>
            <p:nvGrpSpPr>
              <p:cNvPr id="4" name="Group 83">
                <a:extLst>
                  <a:ext uri="{FF2B5EF4-FFF2-40B4-BE49-F238E27FC236}">
                    <a16:creationId xmlns:a16="http://schemas.microsoft.com/office/drawing/2014/main" id="{BEBC42CC-F24A-9D66-3E7A-F9F190687808}"/>
                  </a:ext>
                </a:extLst>
              </p:cNvPr>
              <p:cNvGrpSpPr/>
              <p:nvPr/>
            </p:nvGrpSpPr>
            <p:grpSpPr>
              <a:xfrm>
                <a:off x="8714654" y="4703141"/>
                <a:ext cx="2828803" cy="1836195"/>
                <a:chOff x="8714654" y="4703141"/>
                <a:chExt cx="2828803" cy="1836195"/>
              </a:xfrm>
            </p:grpSpPr>
            <p:sp>
              <p:nvSpPr>
                <p:cNvPr id="6" name="Rectangle 85">
                  <a:extLst>
                    <a:ext uri="{FF2B5EF4-FFF2-40B4-BE49-F238E27FC236}">
                      <a16:creationId xmlns:a16="http://schemas.microsoft.com/office/drawing/2014/main" id="{AEBFD13F-DEDC-B926-9260-1156FCC3F5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714654" y="4703141"/>
                  <a:ext cx="2828803" cy="361917"/>
                </a:xfrm>
                <a:prstGeom prst="rect">
                  <a:avLst/>
                </a:prstGeom>
                <a:solidFill>
                  <a:srgbClr val="425563"/>
                </a:solidFill>
                <a:ln w="34925">
                  <a:solidFill>
                    <a:srgbClr val="425563"/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HPE </a:t>
                  </a:r>
                  <a:r>
                    <a:rPr lang="en-US" altLang="ko-KR" sz="1400" b="1" kern="0" dirty="0" err="1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SimpliVity</a:t>
                  </a: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</a:t>
                  </a:r>
                  <a:r>
                    <a:rPr lang="ko-KR" altLang="en-US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는 </a:t>
                  </a:r>
                  <a:r>
                    <a:rPr lang="en-US" altLang="ko-KR" sz="1400" b="1" kern="0" dirty="0">
                      <a:solidFill>
                        <a:prstClr val="white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?</a:t>
                  </a:r>
                  <a:endParaRPr kumimoji="1" lang="ko-KR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" name="Rectangle 85">
                  <a:extLst>
                    <a:ext uri="{FF2B5EF4-FFF2-40B4-BE49-F238E27FC236}">
                      <a16:creationId xmlns:a16="http://schemas.microsoft.com/office/drawing/2014/main" id="{D85B4F0F-0B34-5F51-FD21-CB401666C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8714654" y="5061767"/>
                  <a:ext cx="2828803" cy="1477569"/>
                </a:xfrm>
                <a:prstGeom prst="rect">
                  <a:avLst/>
                </a:prstGeom>
                <a:solidFill>
                  <a:sysClr val="window" lastClr="FFFFFF"/>
                </a:solidFill>
                <a:ln w="34925">
                  <a:solidFill>
                    <a:srgbClr val="425563"/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265778E-F14C-1254-15ED-D85867649A14}"/>
                  </a:ext>
                </a:extLst>
              </p:cNvPr>
              <p:cNvSpPr txBox="1"/>
              <p:nvPr/>
            </p:nvSpPr>
            <p:spPr>
              <a:xfrm>
                <a:off x="8822597" y="5136379"/>
                <a:ext cx="2641412" cy="159961"/>
              </a:xfrm>
              <a:prstGeom prst="rect">
                <a:avLst/>
              </a:prstGeom>
              <a:noFill/>
            </p:spPr>
            <p:txBody>
              <a:bodyPr wrap="square" lIns="0" tIns="0" rIns="36000" bIns="0" rtlCol="0">
                <a:spAutoFit/>
              </a:bodyPr>
              <a:lstStyle/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ko-KR" altLang="en-US" sz="1100" u="sng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8" name="Rectangle 71">
              <a:extLst>
                <a:ext uri="{FF2B5EF4-FFF2-40B4-BE49-F238E27FC236}">
                  <a16:creationId xmlns:a16="http://schemas.microsoft.com/office/drawing/2014/main" id="{F9AE676B-38C0-F3C7-94CA-21F5C0AB398A}"/>
                </a:ext>
              </a:extLst>
            </p:cNvPr>
            <p:cNvSpPr/>
            <p:nvPr/>
          </p:nvSpPr>
          <p:spPr>
            <a:xfrm>
              <a:off x="8847960" y="4981935"/>
              <a:ext cx="865034" cy="839908"/>
            </a:xfrm>
            <a:prstGeom prst="rect">
              <a:avLst/>
            </a:prstGeom>
            <a:solidFill>
              <a:srgbClr val="BDD7EE"/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105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grpSp>
          <p:nvGrpSpPr>
            <p:cNvPr id="9" name="Group 135">
              <a:extLst>
                <a:ext uri="{FF2B5EF4-FFF2-40B4-BE49-F238E27FC236}">
                  <a16:creationId xmlns:a16="http://schemas.microsoft.com/office/drawing/2014/main" id="{99EC2220-34C9-1001-36D6-C9A8F00B3BA2}"/>
                </a:ext>
              </a:extLst>
            </p:cNvPr>
            <p:cNvGrpSpPr/>
            <p:nvPr/>
          </p:nvGrpSpPr>
          <p:grpSpPr>
            <a:xfrm>
              <a:off x="507958" y="1642108"/>
              <a:ext cx="7961955" cy="4925012"/>
              <a:chOff x="695318" y="1278818"/>
              <a:chExt cx="7961955" cy="4632912"/>
            </a:xfrm>
          </p:grpSpPr>
          <p:grpSp>
            <p:nvGrpSpPr>
              <p:cNvPr id="10" name="Group 136">
                <a:extLst>
                  <a:ext uri="{FF2B5EF4-FFF2-40B4-BE49-F238E27FC236}">
                    <a16:creationId xmlns:a16="http://schemas.microsoft.com/office/drawing/2014/main" id="{41A17B04-1CCB-30C6-6A55-3D19E563357A}"/>
                  </a:ext>
                </a:extLst>
              </p:cNvPr>
              <p:cNvGrpSpPr/>
              <p:nvPr/>
            </p:nvGrpSpPr>
            <p:grpSpPr>
              <a:xfrm>
                <a:off x="5822731" y="1281788"/>
                <a:ext cx="2820110" cy="379227"/>
                <a:chOff x="-7523312" y="1290110"/>
                <a:chExt cx="7943584" cy="379227"/>
              </a:xfrm>
              <a:solidFill>
                <a:srgbClr val="92D050"/>
              </a:solidFill>
            </p:grpSpPr>
            <p:sp>
              <p:nvSpPr>
                <p:cNvPr id="16" name="Rectangle 48">
                  <a:extLst>
                    <a:ext uri="{FF2B5EF4-FFF2-40B4-BE49-F238E27FC236}">
                      <a16:creationId xmlns:a16="http://schemas.microsoft.com/office/drawing/2014/main" id="{3893EA5C-09A6-5AF8-1F9F-B067E49D90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-7523312" y="1290110"/>
                  <a:ext cx="7924128" cy="379227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 w="15875" algn="ctr">
                  <a:solidFill>
                    <a:schemeClr val="bg1">
                      <a:lumMod val="75000"/>
                    </a:schemeClr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75767D">
                      <a:alpha val="50000"/>
                    </a:srgbClr>
                  </a:outerShdw>
                </a:effectLst>
              </p:spPr>
              <p:txBody>
                <a:bodyPr lIns="108000" tIns="36000" rIns="108000" bIns="36000" anchor="ctr"/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464646"/>
                    </a:buClr>
                    <a:buSzTx/>
                    <a:buFontTx/>
                    <a:buNone/>
                    <a:tabLst/>
                    <a:defRPr/>
                  </a:pPr>
                  <a:endPara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7" name="Rectangle 143">
                  <a:extLst>
                    <a:ext uri="{FF2B5EF4-FFF2-40B4-BE49-F238E27FC236}">
                      <a16:creationId xmlns:a16="http://schemas.microsoft.com/office/drawing/2014/main" id="{4D5092AA-FDC5-AB4E-071A-496F96B828BC}"/>
                    </a:ext>
                  </a:extLst>
                </p:cNvPr>
                <p:cNvSpPr/>
                <p:nvPr/>
              </p:nvSpPr>
              <p:spPr>
                <a:xfrm>
                  <a:off x="-7503852" y="1350291"/>
                  <a:ext cx="7924124" cy="26358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재해복구센터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grpSp>
            <p:nvGrpSpPr>
              <p:cNvPr id="11" name="Group 137">
                <a:extLst>
                  <a:ext uri="{FF2B5EF4-FFF2-40B4-BE49-F238E27FC236}">
                    <a16:creationId xmlns:a16="http://schemas.microsoft.com/office/drawing/2014/main" id="{3EF4CAD8-A6F0-23DE-DF4F-8331C1DB88E8}"/>
                  </a:ext>
                </a:extLst>
              </p:cNvPr>
              <p:cNvGrpSpPr/>
              <p:nvPr/>
            </p:nvGrpSpPr>
            <p:grpSpPr>
              <a:xfrm>
                <a:off x="695318" y="1278818"/>
                <a:ext cx="4846082" cy="379227"/>
                <a:chOff x="695318" y="1278818"/>
                <a:chExt cx="4846082" cy="379227"/>
              </a:xfrm>
            </p:grpSpPr>
            <p:sp>
              <p:nvSpPr>
                <p:cNvPr id="14" name="Rectangle 48">
                  <a:extLst>
                    <a:ext uri="{FF2B5EF4-FFF2-40B4-BE49-F238E27FC236}">
                      <a16:creationId xmlns:a16="http://schemas.microsoft.com/office/drawing/2014/main" id="{71C4921A-F3F8-083A-80F6-BDD0F2EA1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>
                  <a:off x="695318" y="1278818"/>
                  <a:ext cx="4836795" cy="379227"/>
                </a:xfrm>
                <a:prstGeom prst="rect">
                  <a:avLst/>
                </a:prstGeom>
                <a:solidFill>
                  <a:srgbClr val="CDE188"/>
                </a:solidFill>
                <a:ln w="15875" algn="ctr">
                  <a:solidFill>
                    <a:srgbClr val="CDE188"/>
                  </a:solidFill>
                  <a:miter lim="800000"/>
                  <a:headEnd/>
                  <a:tailEnd/>
                </a:ln>
                <a:effectLst>
                  <a:outerShdw dist="35921" dir="2700000" algn="ctr" rotWithShape="0">
                    <a:srgbClr val="75767D">
                      <a:alpha val="50000"/>
                    </a:srgbClr>
                  </a:outerShdw>
                </a:effectLst>
              </p:spPr>
              <p:txBody>
                <a:bodyPr lIns="108000" tIns="36000" rIns="108000" bIns="36000" anchor="ctr"/>
                <a:lstStyle>
                  <a:defPPr>
                    <a:defRPr lang="ko-KR"/>
                  </a:defPPr>
                  <a:lvl1pPr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1pPr>
                  <a:lvl2pPr marL="4572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2pPr>
                  <a:lvl3pPr marL="9144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3pPr>
                  <a:lvl4pPr marL="13716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4pPr>
                  <a:lvl5pPr marL="1828800" algn="ctr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sz="1200" kern="1200">
                      <a:solidFill>
                        <a:schemeClr val="tx1"/>
                      </a:solidFill>
                      <a:latin typeface="Arial" pitchFamily="34" charset="0"/>
                      <a:ea typeface="가는각진제목체" pitchFamily="18" charset="-127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464646"/>
                    </a:buClr>
                    <a:buSzTx/>
                    <a:buFontTx/>
                    <a:buNone/>
                    <a:tabLst/>
                    <a:defRPr/>
                  </a:pPr>
                  <a:endPara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5" name="Rectangle 141">
                  <a:extLst>
                    <a:ext uri="{FF2B5EF4-FFF2-40B4-BE49-F238E27FC236}">
                      <a16:creationId xmlns:a16="http://schemas.microsoft.com/office/drawing/2014/main" id="{9E885DB1-E85A-53B0-730D-C63B8179F477}"/>
                    </a:ext>
                  </a:extLst>
                </p:cNvPr>
                <p:cNvSpPr/>
                <p:nvPr/>
              </p:nvSpPr>
              <p:spPr>
                <a:xfrm>
                  <a:off x="695325" y="1350292"/>
                  <a:ext cx="4846075" cy="263589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주센터</a:t>
                  </a: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12" name="Rectangle 48">
                <a:extLst>
                  <a:ext uri="{FF2B5EF4-FFF2-40B4-BE49-F238E27FC236}">
                    <a16:creationId xmlns:a16="http://schemas.microsoft.com/office/drawing/2014/main" id="{16942244-7398-AA96-D30E-AA6630A2E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325" y="1665289"/>
                <a:ext cx="4836795" cy="4246441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3" name="Rectangle 48">
                <a:extLst>
                  <a:ext uri="{FF2B5EF4-FFF2-40B4-BE49-F238E27FC236}">
                    <a16:creationId xmlns:a16="http://schemas.microsoft.com/office/drawing/2014/main" id="{F0213E47-478B-BFE1-540D-51A2F97F92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29639" y="1665289"/>
                <a:ext cx="2827634" cy="4158184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18" name="Straight Connector 144">
              <a:extLst>
                <a:ext uri="{FF2B5EF4-FFF2-40B4-BE49-F238E27FC236}">
                  <a16:creationId xmlns:a16="http://schemas.microsoft.com/office/drawing/2014/main" id="{027AE923-4FEA-8B26-8897-4814F2593AAC}"/>
                </a:ext>
              </a:extLst>
            </p:cNvPr>
            <p:cNvCxnSpPr/>
            <p:nvPr/>
          </p:nvCxnSpPr>
          <p:spPr>
            <a:xfrm>
              <a:off x="649656" y="4880556"/>
              <a:ext cx="3417991" cy="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19" name="Straight Connector 145">
              <a:extLst>
                <a:ext uri="{FF2B5EF4-FFF2-40B4-BE49-F238E27FC236}">
                  <a16:creationId xmlns:a16="http://schemas.microsoft.com/office/drawing/2014/main" id="{3BCB36CC-1DD1-23A7-FEB7-07F1609BA4AF}"/>
                </a:ext>
              </a:extLst>
            </p:cNvPr>
            <p:cNvCxnSpPr/>
            <p:nvPr/>
          </p:nvCxnSpPr>
          <p:spPr>
            <a:xfrm>
              <a:off x="649656" y="4981935"/>
              <a:ext cx="3417991" cy="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grpSp>
          <p:nvGrpSpPr>
            <p:cNvPr id="20" name="Group 146">
              <a:extLst>
                <a:ext uri="{FF2B5EF4-FFF2-40B4-BE49-F238E27FC236}">
                  <a16:creationId xmlns:a16="http://schemas.microsoft.com/office/drawing/2014/main" id="{A7B2D526-A567-F13E-B63D-7847415D9A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9656" y="4162429"/>
              <a:ext cx="1079513" cy="582544"/>
              <a:chOff x="695325" y="3541596"/>
              <a:chExt cx="717282" cy="387072"/>
            </a:xfrm>
          </p:grpSpPr>
          <p:pic>
            <p:nvPicPr>
              <p:cNvPr id="2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D8153159-36D4-230A-407D-70CE8BE4D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Rectangle 148">
                <a:extLst>
                  <a:ext uri="{FF2B5EF4-FFF2-40B4-BE49-F238E27FC236}">
                    <a16:creationId xmlns:a16="http://schemas.microsoft.com/office/drawing/2014/main" id="{15F3009F-C257-1D15-91DC-883EF5A42E52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23" name="Straight Connector 149">
              <a:extLst>
                <a:ext uri="{FF2B5EF4-FFF2-40B4-BE49-F238E27FC236}">
                  <a16:creationId xmlns:a16="http://schemas.microsoft.com/office/drawing/2014/main" id="{DBBCDF02-0E8B-1AFB-5AB5-33C0D724D3C9}"/>
                </a:ext>
              </a:extLst>
            </p:cNvPr>
            <p:cNvCxnSpPr/>
            <p:nvPr/>
          </p:nvCxnSpPr>
          <p:spPr>
            <a:xfrm>
              <a:off x="1117403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4" name="Straight Connector 150">
              <a:extLst>
                <a:ext uri="{FF2B5EF4-FFF2-40B4-BE49-F238E27FC236}">
                  <a16:creationId xmlns:a16="http://schemas.microsoft.com/office/drawing/2014/main" id="{63A9AC43-3A9C-C08B-1CFA-951848A3F92D}"/>
                </a:ext>
              </a:extLst>
            </p:cNvPr>
            <p:cNvCxnSpPr/>
            <p:nvPr/>
          </p:nvCxnSpPr>
          <p:spPr>
            <a:xfrm>
              <a:off x="1182046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5" name="Straight Connector 151">
              <a:extLst>
                <a:ext uri="{FF2B5EF4-FFF2-40B4-BE49-F238E27FC236}">
                  <a16:creationId xmlns:a16="http://schemas.microsoft.com/office/drawing/2014/main" id="{55C3DE09-D83D-6CB9-5EBD-09536377AEDA}"/>
                </a:ext>
              </a:extLst>
            </p:cNvPr>
            <p:cNvCxnSpPr/>
            <p:nvPr/>
          </p:nvCxnSpPr>
          <p:spPr>
            <a:xfrm>
              <a:off x="1248597" y="2389489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26" name="Straight Connector 152">
              <a:extLst>
                <a:ext uri="{FF2B5EF4-FFF2-40B4-BE49-F238E27FC236}">
                  <a16:creationId xmlns:a16="http://schemas.microsoft.com/office/drawing/2014/main" id="{AD8A96C1-5976-6F14-455D-AEE955056367}"/>
                </a:ext>
              </a:extLst>
            </p:cNvPr>
            <p:cNvCxnSpPr/>
            <p:nvPr/>
          </p:nvCxnSpPr>
          <p:spPr>
            <a:xfrm>
              <a:off x="1117402" y="4731642"/>
              <a:ext cx="0" cy="14892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27" name="Straight Connector 153">
              <a:extLst>
                <a:ext uri="{FF2B5EF4-FFF2-40B4-BE49-F238E27FC236}">
                  <a16:creationId xmlns:a16="http://schemas.microsoft.com/office/drawing/2014/main" id="{CC47F1F0-82FE-D2DC-1FFC-0FDE120E3351}"/>
                </a:ext>
              </a:extLst>
            </p:cNvPr>
            <p:cNvCxnSpPr/>
            <p:nvPr/>
          </p:nvCxnSpPr>
          <p:spPr>
            <a:xfrm>
              <a:off x="1182046" y="4731642"/>
              <a:ext cx="0" cy="250294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grpSp>
          <p:nvGrpSpPr>
            <p:cNvPr id="28" name="Group 155">
              <a:extLst>
                <a:ext uri="{FF2B5EF4-FFF2-40B4-BE49-F238E27FC236}">
                  <a16:creationId xmlns:a16="http://schemas.microsoft.com/office/drawing/2014/main" id="{88BAC65D-28D2-CE16-5EA0-57F69688F7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21370" y="4162429"/>
              <a:ext cx="1079513" cy="582544"/>
              <a:chOff x="695325" y="3541596"/>
              <a:chExt cx="717282" cy="387072"/>
            </a:xfrm>
          </p:grpSpPr>
          <p:pic>
            <p:nvPicPr>
              <p:cNvPr id="29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F22703FE-A480-7D64-18F9-661CA541A2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Rectangle 157">
                <a:extLst>
                  <a:ext uri="{FF2B5EF4-FFF2-40B4-BE49-F238E27FC236}">
                    <a16:creationId xmlns:a16="http://schemas.microsoft.com/office/drawing/2014/main" id="{287296B2-8030-20E9-A483-E7D5C7389D7A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#2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31" name="Straight Connector 158">
              <a:extLst>
                <a:ext uri="{FF2B5EF4-FFF2-40B4-BE49-F238E27FC236}">
                  <a16:creationId xmlns:a16="http://schemas.microsoft.com/office/drawing/2014/main" id="{4D119821-5AAB-FCC1-4BEE-B22666130D42}"/>
                </a:ext>
              </a:extLst>
            </p:cNvPr>
            <p:cNvCxnSpPr/>
            <p:nvPr/>
          </p:nvCxnSpPr>
          <p:spPr>
            <a:xfrm>
              <a:off x="2289117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2" name="Straight Connector 159">
              <a:extLst>
                <a:ext uri="{FF2B5EF4-FFF2-40B4-BE49-F238E27FC236}">
                  <a16:creationId xmlns:a16="http://schemas.microsoft.com/office/drawing/2014/main" id="{6EDAAF6D-D41E-C522-3430-DFFFB1127E26}"/>
                </a:ext>
              </a:extLst>
            </p:cNvPr>
            <p:cNvCxnSpPr/>
            <p:nvPr/>
          </p:nvCxnSpPr>
          <p:spPr>
            <a:xfrm>
              <a:off x="2353760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3" name="Straight Connector 160">
              <a:extLst>
                <a:ext uri="{FF2B5EF4-FFF2-40B4-BE49-F238E27FC236}">
                  <a16:creationId xmlns:a16="http://schemas.microsoft.com/office/drawing/2014/main" id="{3770337A-68F9-7448-928F-8C2AF3EE205B}"/>
                </a:ext>
              </a:extLst>
            </p:cNvPr>
            <p:cNvCxnSpPr/>
            <p:nvPr/>
          </p:nvCxnSpPr>
          <p:spPr>
            <a:xfrm>
              <a:off x="2420311" y="2389489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34" name="Straight Connector 161">
              <a:extLst>
                <a:ext uri="{FF2B5EF4-FFF2-40B4-BE49-F238E27FC236}">
                  <a16:creationId xmlns:a16="http://schemas.microsoft.com/office/drawing/2014/main" id="{743EE026-6F77-BA20-BA12-8164D3F6BC30}"/>
                </a:ext>
              </a:extLst>
            </p:cNvPr>
            <p:cNvCxnSpPr/>
            <p:nvPr/>
          </p:nvCxnSpPr>
          <p:spPr>
            <a:xfrm>
              <a:off x="2289116" y="4731642"/>
              <a:ext cx="0" cy="14892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5" name="Straight Connector 162">
              <a:extLst>
                <a:ext uri="{FF2B5EF4-FFF2-40B4-BE49-F238E27FC236}">
                  <a16:creationId xmlns:a16="http://schemas.microsoft.com/office/drawing/2014/main" id="{CDBB2E2D-5E66-FCD0-018A-D6E885531536}"/>
                </a:ext>
              </a:extLst>
            </p:cNvPr>
            <p:cNvCxnSpPr/>
            <p:nvPr/>
          </p:nvCxnSpPr>
          <p:spPr>
            <a:xfrm>
              <a:off x="2353760" y="4731642"/>
              <a:ext cx="0" cy="250294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36" name="Straight Connector 164">
              <a:extLst>
                <a:ext uri="{FF2B5EF4-FFF2-40B4-BE49-F238E27FC236}">
                  <a16:creationId xmlns:a16="http://schemas.microsoft.com/office/drawing/2014/main" id="{F12892BF-E4EF-2CE3-450D-D4B2A88B37F9}"/>
                </a:ext>
              </a:extLst>
            </p:cNvPr>
            <p:cNvCxnSpPr/>
            <p:nvPr/>
          </p:nvCxnSpPr>
          <p:spPr>
            <a:xfrm>
              <a:off x="747724" y="2169362"/>
              <a:ext cx="2772803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37" name="Straight Connector 165">
              <a:extLst>
                <a:ext uri="{FF2B5EF4-FFF2-40B4-BE49-F238E27FC236}">
                  <a16:creationId xmlns:a16="http://schemas.microsoft.com/office/drawing/2014/main" id="{95C35E51-E940-9456-7096-9622BFC4256B}"/>
                </a:ext>
              </a:extLst>
            </p:cNvPr>
            <p:cNvCxnSpPr/>
            <p:nvPr/>
          </p:nvCxnSpPr>
          <p:spPr>
            <a:xfrm>
              <a:off x="747724" y="2283037"/>
              <a:ext cx="2838010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38" name="Straight Connector 166">
              <a:extLst>
                <a:ext uri="{FF2B5EF4-FFF2-40B4-BE49-F238E27FC236}">
                  <a16:creationId xmlns:a16="http://schemas.microsoft.com/office/drawing/2014/main" id="{5A5CD6DF-615B-13D9-99C1-6CB60292B1BE}"/>
                </a:ext>
              </a:extLst>
            </p:cNvPr>
            <p:cNvCxnSpPr/>
            <p:nvPr/>
          </p:nvCxnSpPr>
          <p:spPr>
            <a:xfrm>
              <a:off x="844005" y="2390387"/>
              <a:ext cx="3223642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oval"/>
              <a:tailEnd type="oval"/>
            </a:ln>
            <a:effectLst/>
          </p:spPr>
        </p:cxnSp>
        <p:grpSp>
          <p:nvGrpSpPr>
            <p:cNvPr id="39" name="Group 168">
              <a:extLst>
                <a:ext uri="{FF2B5EF4-FFF2-40B4-BE49-F238E27FC236}">
                  <a16:creationId xmlns:a16="http://schemas.microsoft.com/office/drawing/2014/main" id="{70C2574A-476B-5848-F31B-34870645A1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88136" y="4165738"/>
              <a:ext cx="1079513" cy="582544"/>
              <a:chOff x="695325" y="3541596"/>
              <a:chExt cx="717282" cy="387072"/>
            </a:xfrm>
          </p:grpSpPr>
          <p:pic>
            <p:nvPicPr>
              <p:cNvPr id="40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0521C2B3-BF5E-8C07-7524-CE3E73C28B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" name="Rectangle 170">
                <a:extLst>
                  <a:ext uri="{FF2B5EF4-FFF2-40B4-BE49-F238E27FC236}">
                    <a16:creationId xmlns:a16="http://schemas.microsoft.com/office/drawing/2014/main" id="{76429D10-B375-5A6D-0495-2BE6B7942733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#3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42" name="Straight Connector 171">
              <a:extLst>
                <a:ext uri="{FF2B5EF4-FFF2-40B4-BE49-F238E27FC236}">
                  <a16:creationId xmlns:a16="http://schemas.microsoft.com/office/drawing/2014/main" id="{F1EE19A4-8D97-40AD-A764-41DDD31B79A8}"/>
                </a:ext>
              </a:extLst>
            </p:cNvPr>
            <p:cNvCxnSpPr/>
            <p:nvPr/>
          </p:nvCxnSpPr>
          <p:spPr>
            <a:xfrm>
              <a:off x="3455883" y="2172670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3" name="Straight Connector 172">
              <a:extLst>
                <a:ext uri="{FF2B5EF4-FFF2-40B4-BE49-F238E27FC236}">
                  <a16:creationId xmlns:a16="http://schemas.microsoft.com/office/drawing/2014/main" id="{518172D3-1961-9A45-28E1-4C121B8DBE4D}"/>
                </a:ext>
              </a:extLst>
            </p:cNvPr>
            <p:cNvCxnSpPr/>
            <p:nvPr/>
          </p:nvCxnSpPr>
          <p:spPr>
            <a:xfrm>
              <a:off x="3520526" y="2286347"/>
              <a:ext cx="0" cy="498824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4" name="Straight Connector 173">
              <a:extLst>
                <a:ext uri="{FF2B5EF4-FFF2-40B4-BE49-F238E27FC236}">
                  <a16:creationId xmlns:a16="http://schemas.microsoft.com/office/drawing/2014/main" id="{E77F022E-F324-5385-88EF-237EE0D1488E}"/>
                </a:ext>
              </a:extLst>
            </p:cNvPr>
            <p:cNvCxnSpPr/>
            <p:nvPr/>
          </p:nvCxnSpPr>
          <p:spPr>
            <a:xfrm>
              <a:off x="3587077" y="2392798"/>
              <a:ext cx="0" cy="392373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dash"/>
              <a:miter lim="800000"/>
              <a:headEnd type="none"/>
              <a:tailEnd type="none"/>
            </a:ln>
            <a:effectLst/>
          </p:spPr>
        </p:cxnSp>
        <p:cxnSp>
          <p:nvCxnSpPr>
            <p:cNvPr id="45" name="Straight Connector 174">
              <a:extLst>
                <a:ext uri="{FF2B5EF4-FFF2-40B4-BE49-F238E27FC236}">
                  <a16:creationId xmlns:a16="http://schemas.microsoft.com/office/drawing/2014/main" id="{BB9513B2-6998-F216-82B3-66919E86D2C3}"/>
                </a:ext>
              </a:extLst>
            </p:cNvPr>
            <p:cNvCxnSpPr/>
            <p:nvPr/>
          </p:nvCxnSpPr>
          <p:spPr>
            <a:xfrm>
              <a:off x="3455882" y="4731642"/>
              <a:ext cx="0" cy="152230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46" name="Straight Connector 175">
              <a:extLst>
                <a:ext uri="{FF2B5EF4-FFF2-40B4-BE49-F238E27FC236}">
                  <a16:creationId xmlns:a16="http://schemas.microsoft.com/office/drawing/2014/main" id="{9E42E34E-152E-5CA6-067E-F6E03E71FA5A}"/>
                </a:ext>
              </a:extLst>
            </p:cNvPr>
            <p:cNvCxnSpPr/>
            <p:nvPr/>
          </p:nvCxnSpPr>
          <p:spPr>
            <a:xfrm>
              <a:off x="3520526" y="4731642"/>
              <a:ext cx="0" cy="253602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47" name="Rounded Rectangle 177">
              <a:extLst>
                <a:ext uri="{FF2B5EF4-FFF2-40B4-BE49-F238E27FC236}">
                  <a16:creationId xmlns:a16="http://schemas.microsoft.com/office/drawing/2014/main" id="{729539EA-A845-F18E-CE7C-25F64607371E}"/>
                </a:ext>
              </a:extLst>
            </p:cNvPr>
            <p:cNvSpPr/>
            <p:nvPr/>
          </p:nvSpPr>
          <p:spPr>
            <a:xfrm>
              <a:off x="735184" y="4799739"/>
              <a:ext cx="1802694" cy="264638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9525" cap="flat" cmpd="sng" algn="ctr">
              <a:solidFill>
                <a:srgbClr val="5B9BD5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스토리지 네트워크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(10Gb)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48" name="Straight Connector 178">
              <a:extLst>
                <a:ext uri="{FF2B5EF4-FFF2-40B4-BE49-F238E27FC236}">
                  <a16:creationId xmlns:a16="http://schemas.microsoft.com/office/drawing/2014/main" id="{BFD3C94E-8736-04B7-DB3B-35451A4E17B1}"/>
                </a:ext>
              </a:extLst>
            </p:cNvPr>
            <p:cNvCxnSpPr/>
            <p:nvPr/>
          </p:nvCxnSpPr>
          <p:spPr>
            <a:xfrm>
              <a:off x="5798946" y="2169362"/>
              <a:ext cx="244997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cxnSp>
          <p:nvCxnSpPr>
            <p:cNvPr id="49" name="Straight Connector 179">
              <a:extLst>
                <a:ext uri="{FF2B5EF4-FFF2-40B4-BE49-F238E27FC236}">
                  <a16:creationId xmlns:a16="http://schemas.microsoft.com/office/drawing/2014/main" id="{CDF002F0-E844-93DF-A93E-E86DF6E42B89}"/>
                </a:ext>
              </a:extLst>
            </p:cNvPr>
            <p:cNvCxnSpPr/>
            <p:nvPr/>
          </p:nvCxnSpPr>
          <p:spPr>
            <a:xfrm>
              <a:off x="5798946" y="2283037"/>
              <a:ext cx="2449978" cy="0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oval"/>
              <a:tailEnd type="oval"/>
            </a:ln>
            <a:effectLst/>
          </p:spPr>
        </p:cxnSp>
        <p:grpSp>
          <p:nvGrpSpPr>
            <p:cNvPr id="50" name="Group 180">
              <a:extLst>
                <a:ext uri="{FF2B5EF4-FFF2-40B4-BE49-F238E27FC236}">
                  <a16:creationId xmlns:a16="http://schemas.microsoft.com/office/drawing/2014/main" id="{781449F7-F2E1-BBFF-CD07-27F24889C0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9298" y="4159291"/>
              <a:ext cx="1079513" cy="582544"/>
              <a:chOff x="695325" y="3541596"/>
              <a:chExt cx="717282" cy="387072"/>
            </a:xfrm>
          </p:grpSpPr>
          <p:pic>
            <p:nvPicPr>
              <p:cNvPr id="5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0447C9AA-3A57-4464-DF93-24A3D0DA7E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Rectangle 182">
                <a:extLst>
                  <a:ext uri="{FF2B5EF4-FFF2-40B4-BE49-F238E27FC236}">
                    <a16:creationId xmlns:a16="http://schemas.microsoft.com/office/drawing/2014/main" id="{ED4B48BE-8C1E-8A41-6390-F87D07D19A24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#1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53" name="Straight Connector 183">
              <a:extLst>
                <a:ext uri="{FF2B5EF4-FFF2-40B4-BE49-F238E27FC236}">
                  <a16:creationId xmlns:a16="http://schemas.microsoft.com/office/drawing/2014/main" id="{4F196679-C5BC-E25C-5153-EAAF3418BB68}"/>
                </a:ext>
              </a:extLst>
            </p:cNvPr>
            <p:cNvCxnSpPr/>
            <p:nvPr/>
          </p:nvCxnSpPr>
          <p:spPr>
            <a:xfrm>
              <a:off x="6297045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4" name="Straight Connector 184">
              <a:extLst>
                <a:ext uri="{FF2B5EF4-FFF2-40B4-BE49-F238E27FC236}">
                  <a16:creationId xmlns:a16="http://schemas.microsoft.com/office/drawing/2014/main" id="{22E8EE28-F85C-7471-B4B1-C88D09512E92}"/>
                </a:ext>
              </a:extLst>
            </p:cNvPr>
            <p:cNvCxnSpPr/>
            <p:nvPr/>
          </p:nvCxnSpPr>
          <p:spPr>
            <a:xfrm>
              <a:off x="6361688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grpSp>
          <p:nvGrpSpPr>
            <p:cNvPr id="55" name="Group 186">
              <a:extLst>
                <a:ext uri="{FF2B5EF4-FFF2-40B4-BE49-F238E27FC236}">
                  <a16:creationId xmlns:a16="http://schemas.microsoft.com/office/drawing/2014/main" id="{CCA61234-AFC0-DD34-7DF8-98341333D7D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98944" y="4159291"/>
              <a:ext cx="1079513" cy="582544"/>
              <a:chOff x="695325" y="3541596"/>
              <a:chExt cx="717282" cy="387072"/>
            </a:xfrm>
          </p:grpSpPr>
          <p:pic>
            <p:nvPicPr>
              <p:cNvPr id="56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2773C8CB-8112-789D-084E-53E2BE5F7A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325" y="3541596"/>
                <a:ext cx="717281" cy="205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Rectangle 188">
                <a:extLst>
                  <a:ext uri="{FF2B5EF4-FFF2-40B4-BE49-F238E27FC236}">
                    <a16:creationId xmlns:a16="http://schemas.microsoft.com/office/drawing/2014/main" id="{08C8A673-63B1-8852-5A9C-DC88F136A30C}"/>
                  </a:ext>
                </a:extLst>
              </p:cNvPr>
              <p:cNvSpPr/>
              <p:nvPr/>
            </p:nvSpPr>
            <p:spPr>
              <a:xfrm>
                <a:off x="695325" y="3752827"/>
                <a:ext cx="717282" cy="175841"/>
              </a:xfrm>
              <a:prstGeom prst="rect">
                <a:avLst/>
              </a:prstGeom>
            </p:spPr>
            <p:txBody>
              <a:bodyPr wrap="square" lIns="36000" rIns="36000" anchor="ctr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HCI </a:t>
                </a:r>
                <a:r>
                  <a:rPr lang="ko-KR" altLang="en-US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노드</a:t>
                </a:r>
                <a:r>
                  <a:rPr lang="en-US" altLang="ko-KR" sz="11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#2</a:t>
                </a:r>
                <a:endParaRPr 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cxnSp>
          <p:nvCxnSpPr>
            <p:cNvPr id="58" name="Straight Connector 189">
              <a:extLst>
                <a:ext uri="{FF2B5EF4-FFF2-40B4-BE49-F238E27FC236}">
                  <a16:creationId xmlns:a16="http://schemas.microsoft.com/office/drawing/2014/main" id="{A98185CA-03AB-9FA8-6AA7-3902D5520F2A}"/>
                </a:ext>
              </a:extLst>
            </p:cNvPr>
            <p:cNvCxnSpPr/>
            <p:nvPr/>
          </p:nvCxnSpPr>
          <p:spPr>
            <a:xfrm>
              <a:off x="7666691" y="2169361"/>
              <a:ext cx="0" cy="612501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59" name="Straight Connector 190">
              <a:extLst>
                <a:ext uri="{FF2B5EF4-FFF2-40B4-BE49-F238E27FC236}">
                  <a16:creationId xmlns:a16="http://schemas.microsoft.com/office/drawing/2014/main" id="{D5899E9E-05EA-2720-71D5-EF9BC18D45D4}"/>
                </a:ext>
              </a:extLst>
            </p:cNvPr>
            <p:cNvCxnSpPr/>
            <p:nvPr/>
          </p:nvCxnSpPr>
          <p:spPr>
            <a:xfrm>
              <a:off x="7731334" y="2283038"/>
              <a:ext cx="0" cy="498825"/>
            </a:xfrm>
            <a:prstGeom prst="line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cxnSp>
          <p:nvCxnSpPr>
            <p:cNvPr id="60" name="Straight Connector 192">
              <a:extLst>
                <a:ext uri="{FF2B5EF4-FFF2-40B4-BE49-F238E27FC236}">
                  <a16:creationId xmlns:a16="http://schemas.microsoft.com/office/drawing/2014/main" id="{EEC30DE7-D76C-1B96-B6AA-0B6651A70C0F}"/>
                </a:ext>
              </a:extLst>
            </p:cNvPr>
            <p:cNvCxnSpPr>
              <a:stCxn id="51" idx="3"/>
              <a:endCxn id="56" idx="1"/>
            </p:cNvCxnSpPr>
            <p:nvPr/>
          </p:nvCxnSpPr>
          <p:spPr>
            <a:xfrm>
              <a:off x="6908809" y="4314020"/>
              <a:ext cx="290135" cy="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headEnd type="none"/>
              <a:tailEnd type="none"/>
            </a:ln>
            <a:effectLst/>
          </p:spPr>
        </p:cxnSp>
        <p:sp>
          <p:nvSpPr>
            <p:cNvPr id="61" name="직사각형 6">
              <a:extLst>
                <a:ext uri="{FF2B5EF4-FFF2-40B4-BE49-F238E27FC236}">
                  <a16:creationId xmlns:a16="http://schemas.microsoft.com/office/drawing/2014/main" id="{32A098C5-D6FA-2D96-C7AB-18611584C2E2}"/>
                </a:ext>
              </a:extLst>
            </p:cNvPr>
            <p:cNvSpPr/>
            <p:nvPr/>
          </p:nvSpPr>
          <p:spPr bwMode="ltGray">
            <a:xfrm>
              <a:off x="660998" y="3885896"/>
              <a:ext cx="340664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스토리지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2" name="직사각형 6">
              <a:extLst>
                <a:ext uri="{FF2B5EF4-FFF2-40B4-BE49-F238E27FC236}">
                  <a16:creationId xmlns:a16="http://schemas.microsoft.com/office/drawing/2014/main" id="{7D251F55-CD09-4815-53F2-6EB9C1CE4BB2}"/>
                </a:ext>
              </a:extLst>
            </p:cNvPr>
            <p:cNvSpPr/>
            <p:nvPr/>
          </p:nvSpPr>
          <p:spPr bwMode="ltGray">
            <a:xfrm>
              <a:off x="660997" y="2580459"/>
              <a:ext cx="3406650" cy="69242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63" name="Rectangle 195">
              <a:extLst>
                <a:ext uri="{FF2B5EF4-FFF2-40B4-BE49-F238E27FC236}">
                  <a16:creationId xmlns:a16="http://schemas.microsoft.com/office/drawing/2014/main" id="{FDEE1D9F-6B79-75E9-EA53-0836CC76E7DF}"/>
                </a:ext>
              </a:extLst>
            </p:cNvPr>
            <p:cNvSpPr/>
            <p:nvPr/>
          </p:nvSpPr>
          <p:spPr>
            <a:xfrm>
              <a:off x="660997" y="2649691"/>
              <a:ext cx="3406651" cy="264641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x</a:t>
              </a:r>
              <a:r>
                <a:rPr lang="ko-KR" altLang="en-US" sz="110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업무서버</a:t>
              </a:r>
              <a:endPara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64" name="Group 196">
              <a:extLst>
                <a:ext uri="{FF2B5EF4-FFF2-40B4-BE49-F238E27FC236}">
                  <a16:creationId xmlns:a16="http://schemas.microsoft.com/office/drawing/2014/main" id="{5E46ADC9-CB7B-A12E-EADD-23C79E35ACA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80533" y="2892673"/>
              <a:ext cx="2223032" cy="342847"/>
              <a:chOff x="2642065" y="2687155"/>
              <a:chExt cx="2024848" cy="384798"/>
            </a:xfrm>
          </p:grpSpPr>
          <p:sp>
            <p:nvSpPr>
              <p:cNvPr id="65" name="직사각형 6">
                <a:extLst>
                  <a:ext uri="{FF2B5EF4-FFF2-40B4-BE49-F238E27FC236}">
                    <a16:creationId xmlns:a16="http://schemas.microsoft.com/office/drawing/2014/main" id="{2B079FF0-FE5C-6D80-D263-9703C62479A3}"/>
                  </a:ext>
                </a:extLst>
              </p:cNvPr>
              <p:cNvSpPr/>
              <p:nvPr/>
            </p:nvSpPr>
            <p:spPr bwMode="ltGray">
              <a:xfrm>
                <a:off x="2642065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6" name="직사각형 6">
                <a:extLst>
                  <a:ext uri="{FF2B5EF4-FFF2-40B4-BE49-F238E27FC236}">
                    <a16:creationId xmlns:a16="http://schemas.microsoft.com/office/drawing/2014/main" id="{AB36ED3E-2FDD-B0ED-317A-9D3788825DF8}"/>
                  </a:ext>
                </a:extLst>
              </p:cNvPr>
              <p:cNvSpPr/>
              <p:nvPr/>
            </p:nvSpPr>
            <p:spPr bwMode="ltGray">
              <a:xfrm>
                <a:off x="3048928" y="268715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7" name="직사각형 6">
                <a:extLst>
                  <a:ext uri="{FF2B5EF4-FFF2-40B4-BE49-F238E27FC236}">
                    <a16:creationId xmlns:a16="http://schemas.microsoft.com/office/drawing/2014/main" id="{64740600-D7D7-F9CA-60BE-91D2DCE5680A}"/>
                  </a:ext>
                </a:extLst>
              </p:cNvPr>
              <p:cNvSpPr/>
              <p:nvPr/>
            </p:nvSpPr>
            <p:spPr bwMode="ltGray">
              <a:xfrm>
                <a:off x="3892447" y="268961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8" name="직사각형 6">
                <a:extLst>
                  <a:ext uri="{FF2B5EF4-FFF2-40B4-BE49-F238E27FC236}">
                    <a16:creationId xmlns:a16="http://schemas.microsoft.com/office/drawing/2014/main" id="{96D91380-9416-CA9A-96DE-2B2B3C0834DA}"/>
                  </a:ext>
                </a:extLst>
              </p:cNvPr>
              <p:cNvSpPr/>
              <p:nvPr/>
            </p:nvSpPr>
            <p:spPr bwMode="ltGray">
              <a:xfrm>
                <a:off x="4312177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69" name="Rectangle 201">
                <a:extLst>
                  <a:ext uri="{FF2B5EF4-FFF2-40B4-BE49-F238E27FC236}">
                    <a16:creationId xmlns:a16="http://schemas.microsoft.com/office/drawing/2014/main" id="{A07D4AFF-0598-FB70-DDB6-77DF39490504}"/>
                  </a:ext>
                </a:extLst>
              </p:cNvPr>
              <p:cNvSpPr/>
              <p:nvPr/>
            </p:nvSpPr>
            <p:spPr>
              <a:xfrm>
                <a:off x="3402382" y="2688374"/>
                <a:ext cx="490063" cy="297022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 .  .</a:t>
                </a:r>
                <a:endParaRPr 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0" name="직사각형 6">
              <a:extLst>
                <a:ext uri="{FF2B5EF4-FFF2-40B4-BE49-F238E27FC236}">
                  <a16:creationId xmlns:a16="http://schemas.microsoft.com/office/drawing/2014/main" id="{139110F1-28DF-9813-2BCA-E78B581C8762}"/>
                </a:ext>
              </a:extLst>
            </p:cNvPr>
            <p:cNvSpPr/>
            <p:nvPr/>
          </p:nvSpPr>
          <p:spPr bwMode="ltGray">
            <a:xfrm>
              <a:off x="3574921" y="2893758"/>
              <a:ext cx="389456" cy="340655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9525" cap="flat" cmpd="sng" algn="ctr">
              <a:solidFill>
                <a:srgbClr val="5B9BD5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</a:p>
          </p:txBody>
        </p:sp>
        <p:sp>
          <p:nvSpPr>
            <p:cNvPr id="71" name="직사각형 6">
              <a:extLst>
                <a:ext uri="{FF2B5EF4-FFF2-40B4-BE49-F238E27FC236}">
                  <a16:creationId xmlns:a16="http://schemas.microsoft.com/office/drawing/2014/main" id="{1039F540-130C-D021-171C-C14B885A1736}"/>
                </a:ext>
              </a:extLst>
            </p:cNvPr>
            <p:cNvSpPr/>
            <p:nvPr/>
          </p:nvSpPr>
          <p:spPr bwMode="ltGray">
            <a:xfrm>
              <a:off x="5821613" y="2580459"/>
              <a:ext cx="2448399" cy="692423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2" name="Rectangle 206">
              <a:extLst>
                <a:ext uri="{FF2B5EF4-FFF2-40B4-BE49-F238E27FC236}">
                  <a16:creationId xmlns:a16="http://schemas.microsoft.com/office/drawing/2014/main" id="{BBB36992-BA90-7C4F-192B-62FF1D355D89}"/>
                </a:ext>
              </a:extLst>
            </p:cNvPr>
            <p:cNvSpPr/>
            <p:nvPr/>
          </p:nvSpPr>
          <p:spPr>
            <a:xfrm>
              <a:off x="5821614" y="2649691"/>
              <a:ext cx="2448399" cy="264641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x</a:t>
              </a:r>
              <a:r>
                <a:rPr lang="ko-KR" altLang="en-US" sz="110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1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업무서버</a:t>
              </a:r>
              <a:endParaRPr lang="en-US" sz="11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73" name="Group 207">
              <a:extLst>
                <a:ext uri="{FF2B5EF4-FFF2-40B4-BE49-F238E27FC236}">
                  <a16:creationId xmlns:a16="http://schemas.microsoft.com/office/drawing/2014/main" id="{9612C3CF-999E-5A6B-0EB4-FE8CBA9A847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38226" y="2892673"/>
              <a:ext cx="2223022" cy="342847"/>
              <a:chOff x="2183980" y="2687155"/>
              <a:chExt cx="2024838" cy="384798"/>
            </a:xfrm>
          </p:grpSpPr>
          <p:sp>
            <p:nvSpPr>
              <p:cNvPr id="74" name="직사각형 6">
                <a:extLst>
                  <a:ext uri="{FF2B5EF4-FFF2-40B4-BE49-F238E27FC236}">
                    <a16:creationId xmlns:a16="http://schemas.microsoft.com/office/drawing/2014/main" id="{46185E85-4372-F293-D019-4AC6AAD0C0AB}"/>
                  </a:ext>
                </a:extLst>
              </p:cNvPr>
              <p:cNvSpPr/>
              <p:nvPr/>
            </p:nvSpPr>
            <p:spPr bwMode="ltGray">
              <a:xfrm>
                <a:off x="2183980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5" name="직사각형 6">
                <a:extLst>
                  <a:ext uri="{FF2B5EF4-FFF2-40B4-BE49-F238E27FC236}">
                    <a16:creationId xmlns:a16="http://schemas.microsoft.com/office/drawing/2014/main" id="{F0861741-CF37-0AE5-EF73-21B28800F150}"/>
                  </a:ext>
                </a:extLst>
              </p:cNvPr>
              <p:cNvSpPr/>
              <p:nvPr/>
            </p:nvSpPr>
            <p:spPr bwMode="ltGray">
              <a:xfrm>
                <a:off x="2590844" y="268715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6" name="직사각형 6">
                <a:extLst>
                  <a:ext uri="{FF2B5EF4-FFF2-40B4-BE49-F238E27FC236}">
                    <a16:creationId xmlns:a16="http://schemas.microsoft.com/office/drawing/2014/main" id="{6096FAF5-868C-0E77-01AB-EA6EC7EE99A0}"/>
                  </a:ext>
                </a:extLst>
              </p:cNvPr>
              <p:cNvSpPr/>
              <p:nvPr/>
            </p:nvSpPr>
            <p:spPr bwMode="ltGray">
              <a:xfrm>
                <a:off x="3434359" y="2689615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7" name="직사각형 6">
                <a:extLst>
                  <a:ext uri="{FF2B5EF4-FFF2-40B4-BE49-F238E27FC236}">
                    <a16:creationId xmlns:a16="http://schemas.microsoft.com/office/drawing/2014/main" id="{10E48DB5-737D-91DD-F9E7-3C24E5AE5AB0}"/>
                  </a:ext>
                </a:extLst>
              </p:cNvPr>
              <p:cNvSpPr/>
              <p:nvPr/>
            </p:nvSpPr>
            <p:spPr bwMode="ltGray">
              <a:xfrm>
                <a:off x="3854082" y="2688373"/>
                <a:ext cx="354736" cy="38233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78" name="Rectangle 212">
                <a:extLst>
                  <a:ext uri="{FF2B5EF4-FFF2-40B4-BE49-F238E27FC236}">
                    <a16:creationId xmlns:a16="http://schemas.microsoft.com/office/drawing/2014/main" id="{8471DB78-85B3-F6DE-FB91-EDE625E61699}"/>
                  </a:ext>
                </a:extLst>
              </p:cNvPr>
              <p:cNvSpPr/>
              <p:nvPr/>
            </p:nvSpPr>
            <p:spPr>
              <a:xfrm>
                <a:off x="2944296" y="2688374"/>
                <a:ext cx="490063" cy="297022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1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.  .  .</a:t>
                </a:r>
                <a:endParaRPr 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sp>
          <p:nvSpPr>
            <p:cNvPr id="79" name="Rounded Rectangle 213">
              <a:extLst>
                <a:ext uri="{FF2B5EF4-FFF2-40B4-BE49-F238E27FC236}">
                  <a16:creationId xmlns:a16="http://schemas.microsoft.com/office/drawing/2014/main" id="{EEFCE235-A758-29EA-5F33-13D0FAC610F5}"/>
                </a:ext>
              </a:extLst>
            </p:cNvPr>
            <p:cNvSpPr/>
            <p:nvPr/>
          </p:nvSpPr>
          <p:spPr>
            <a:xfrm>
              <a:off x="1038904" y="2495871"/>
              <a:ext cx="2686231" cy="170520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9525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vMotion(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온라인 이동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  HA(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이중화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0" name="Rounded Rectangle 214">
              <a:extLst>
                <a:ext uri="{FF2B5EF4-FFF2-40B4-BE49-F238E27FC236}">
                  <a16:creationId xmlns:a16="http://schemas.microsoft.com/office/drawing/2014/main" id="{4D4E1C00-D5A5-18D4-91BC-919AB60BD244}"/>
                </a:ext>
              </a:extLst>
            </p:cNvPr>
            <p:cNvSpPr/>
            <p:nvPr/>
          </p:nvSpPr>
          <p:spPr>
            <a:xfrm>
              <a:off x="6088086" y="2500355"/>
              <a:ext cx="1927860" cy="170520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9525" cap="flat" cmpd="sng" algn="ctr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vMotion    HA(</a:t>
              </a:r>
              <a:r>
                <a:rPr kumimoji="0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이중화</a:t>
              </a: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1" name="직사각형 6">
              <a:extLst>
                <a:ext uri="{FF2B5EF4-FFF2-40B4-BE49-F238E27FC236}">
                  <a16:creationId xmlns:a16="http://schemas.microsoft.com/office/drawing/2014/main" id="{1ABD5D9D-04D3-679D-2FE1-AE77D3CC4BF5}"/>
                </a:ext>
              </a:extLst>
            </p:cNvPr>
            <p:cNvSpPr/>
            <p:nvPr/>
          </p:nvSpPr>
          <p:spPr bwMode="ltGray">
            <a:xfrm>
              <a:off x="660997" y="3607703"/>
              <a:ext cx="340664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정의 컴퓨팅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82" name="직사각형 6">
              <a:extLst>
                <a:ext uri="{FF2B5EF4-FFF2-40B4-BE49-F238E27FC236}">
                  <a16:creationId xmlns:a16="http://schemas.microsoft.com/office/drawing/2014/main" id="{C2B4E870-B7D0-B0C3-98D3-C4129F5F4A6C}"/>
                </a:ext>
              </a:extLst>
            </p:cNvPr>
            <p:cNvSpPr/>
            <p:nvPr/>
          </p:nvSpPr>
          <p:spPr bwMode="ltGray">
            <a:xfrm>
              <a:off x="660997" y="3330083"/>
              <a:ext cx="3406649" cy="236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cxnSp>
          <p:nvCxnSpPr>
            <p:cNvPr id="83" name="Elbow Connector 222">
              <a:extLst>
                <a:ext uri="{FF2B5EF4-FFF2-40B4-BE49-F238E27FC236}">
                  <a16:creationId xmlns:a16="http://schemas.microsoft.com/office/drawing/2014/main" id="{2D7460C1-C0DA-AFA4-58BC-A5C7774F63B1}"/>
                </a:ext>
              </a:extLst>
            </p:cNvPr>
            <p:cNvCxnSpPr>
              <a:stCxn id="92" idx="2"/>
              <a:endCxn id="88" idx="1"/>
            </p:cNvCxnSpPr>
            <p:nvPr/>
          </p:nvCxnSpPr>
          <p:spPr>
            <a:xfrm rot="16200000" flipH="1">
              <a:off x="1264368" y="2954089"/>
              <a:ext cx="1049024" cy="1622664"/>
            </a:xfrm>
            <a:prstGeom prst="bentConnector2">
              <a:avLst/>
            </a:prstGeom>
            <a:noFill/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</p:cxnSp>
        <p:grpSp>
          <p:nvGrpSpPr>
            <p:cNvPr id="84" name="Group 223">
              <a:extLst>
                <a:ext uri="{FF2B5EF4-FFF2-40B4-BE49-F238E27FC236}">
                  <a16:creationId xmlns:a16="http://schemas.microsoft.com/office/drawing/2014/main" id="{D9F3C040-5F35-17FC-41A2-083B7AB29422}"/>
                </a:ext>
              </a:extLst>
            </p:cNvPr>
            <p:cNvGrpSpPr/>
            <p:nvPr/>
          </p:nvGrpSpPr>
          <p:grpSpPr>
            <a:xfrm>
              <a:off x="2793173" y="4463892"/>
              <a:ext cx="951186" cy="654561"/>
              <a:chOff x="3492031" y="4519022"/>
              <a:chExt cx="951186" cy="287876"/>
            </a:xfrm>
          </p:grpSpPr>
          <p:cxnSp>
            <p:nvCxnSpPr>
              <p:cNvPr id="85" name="Straight Connector 384">
                <a:extLst>
                  <a:ext uri="{FF2B5EF4-FFF2-40B4-BE49-F238E27FC236}">
                    <a16:creationId xmlns:a16="http://schemas.microsoft.com/office/drawing/2014/main" id="{DB83C342-1739-BA9D-87EC-4A35C8942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92031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384">
                <a:extLst>
                  <a:ext uri="{FF2B5EF4-FFF2-40B4-BE49-F238E27FC236}">
                    <a16:creationId xmlns:a16="http://schemas.microsoft.com/office/drawing/2014/main" id="{47C05789-B1F3-4193-CF84-81D6382413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7624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Straight Connector 384">
                <a:extLst>
                  <a:ext uri="{FF2B5EF4-FFF2-40B4-BE49-F238E27FC236}">
                    <a16:creationId xmlns:a16="http://schemas.microsoft.com/office/drawing/2014/main" id="{5B587A09-DBD3-BE03-3A05-C711A75A09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43217" y="4525047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8" name="AutoShape 118">
              <a:extLst>
                <a:ext uri="{FF2B5EF4-FFF2-40B4-BE49-F238E27FC236}">
                  <a16:creationId xmlns:a16="http://schemas.microsoft.com/office/drawing/2014/main" id="{2FD35A82-79E5-023D-B84D-6312C88CE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212" y="4115974"/>
              <a:ext cx="1339415" cy="347918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38100" algn="ctr">
              <a:solidFill>
                <a:srgbClr val="FF505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24" tIns="45712" rIns="91424" bIns="45712" anchor="ctr"/>
            <a:lstStyle/>
            <a:p>
              <a:pPr marL="0" marR="0" lvl="0" indent="0" algn="ctr" defTabSz="8396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로컬 백업</a:t>
              </a:r>
            </a:p>
          </p:txBody>
        </p:sp>
        <p:sp>
          <p:nvSpPr>
            <p:cNvPr id="89" name="Rectangle 228">
              <a:extLst>
                <a:ext uri="{FF2B5EF4-FFF2-40B4-BE49-F238E27FC236}">
                  <a16:creationId xmlns:a16="http://schemas.microsoft.com/office/drawing/2014/main" id="{C8D36103-D894-321D-0CAD-43F673CCE765}"/>
                </a:ext>
              </a:extLst>
            </p:cNvPr>
            <p:cNvSpPr/>
            <p:nvPr/>
          </p:nvSpPr>
          <p:spPr>
            <a:xfrm>
              <a:off x="2597905" y="511845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#1</a:t>
              </a:r>
            </a:p>
          </p:txBody>
        </p:sp>
        <p:sp>
          <p:nvSpPr>
            <p:cNvPr id="90" name="Rectangle 229">
              <a:extLst>
                <a:ext uri="{FF2B5EF4-FFF2-40B4-BE49-F238E27FC236}">
                  <a16:creationId xmlns:a16="http://schemas.microsoft.com/office/drawing/2014/main" id="{76B6A044-E472-0AE9-C66A-DB9319FC1F69}"/>
                </a:ext>
              </a:extLst>
            </p:cNvPr>
            <p:cNvSpPr/>
            <p:nvPr/>
          </p:nvSpPr>
          <p:spPr>
            <a:xfrm>
              <a:off x="3073498" y="511845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#2</a:t>
              </a:r>
            </a:p>
          </p:txBody>
        </p:sp>
        <p:sp>
          <p:nvSpPr>
            <p:cNvPr id="91" name="Rectangle 230">
              <a:extLst>
                <a:ext uri="{FF2B5EF4-FFF2-40B4-BE49-F238E27FC236}">
                  <a16:creationId xmlns:a16="http://schemas.microsoft.com/office/drawing/2014/main" id="{64C44B57-6BF8-CB75-5828-62BF79543D91}"/>
                </a:ext>
              </a:extLst>
            </p:cNvPr>
            <p:cNvSpPr/>
            <p:nvPr/>
          </p:nvSpPr>
          <p:spPr>
            <a:xfrm>
              <a:off x="3549091" y="5124479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#3</a:t>
              </a:r>
            </a:p>
          </p:txBody>
        </p:sp>
        <p:sp>
          <p:nvSpPr>
            <p:cNvPr id="92" name="직사각형 6">
              <a:extLst>
                <a:ext uri="{FF2B5EF4-FFF2-40B4-BE49-F238E27FC236}">
                  <a16:creationId xmlns:a16="http://schemas.microsoft.com/office/drawing/2014/main" id="{F2F2C09D-0B1E-83B0-2FA9-2ABA26DA86B4}"/>
                </a:ext>
              </a:extLst>
            </p:cNvPr>
            <p:cNvSpPr/>
            <p:nvPr/>
          </p:nvSpPr>
          <p:spPr bwMode="ltGray">
            <a:xfrm>
              <a:off x="742179" y="2728526"/>
              <a:ext cx="470738" cy="512383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38100" cap="flat" cmpd="sng" algn="ctr">
              <a:solidFill>
                <a:srgbClr val="FF5050"/>
              </a:solidFill>
              <a:prstDash val="solid"/>
            </a:ln>
            <a:effectLst/>
          </p:spPr>
          <p:txBody>
            <a:bodyPr lIns="72000" tIns="0" rIns="72000" bIns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  <a:endParaRPr lang="en-US" altLang="ko-KR" sz="10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3" name="직사각형 6">
              <a:extLst>
                <a:ext uri="{FF2B5EF4-FFF2-40B4-BE49-F238E27FC236}">
                  <a16:creationId xmlns:a16="http://schemas.microsoft.com/office/drawing/2014/main" id="{1C630E25-A544-3541-2544-B22CB3E1A2E7}"/>
                </a:ext>
              </a:extLst>
            </p:cNvPr>
            <p:cNvSpPr/>
            <p:nvPr/>
          </p:nvSpPr>
          <p:spPr bwMode="ltGray">
            <a:xfrm>
              <a:off x="5821614" y="3886232"/>
              <a:ext cx="244839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스토리지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4" name="직사각형 6">
              <a:extLst>
                <a:ext uri="{FF2B5EF4-FFF2-40B4-BE49-F238E27FC236}">
                  <a16:creationId xmlns:a16="http://schemas.microsoft.com/office/drawing/2014/main" id="{2F042B92-7988-F73F-2C7E-F14C61BA4D1B}"/>
                </a:ext>
              </a:extLst>
            </p:cNvPr>
            <p:cNvSpPr/>
            <p:nvPr/>
          </p:nvSpPr>
          <p:spPr bwMode="ltGray">
            <a:xfrm>
              <a:off x="5821613" y="3608039"/>
              <a:ext cx="2448399" cy="236402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</a:t>
              </a:r>
              <a:r>
                <a: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정의 컴퓨팅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95" name="직사각형 6">
              <a:extLst>
                <a:ext uri="{FF2B5EF4-FFF2-40B4-BE49-F238E27FC236}">
                  <a16:creationId xmlns:a16="http://schemas.microsoft.com/office/drawing/2014/main" id="{2CD956F3-A735-5605-2D2E-D533D7DAF3D7}"/>
                </a:ext>
              </a:extLst>
            </p:cNvPr>
            <p:cNvSpPr/>
            <p:nvPr/>
          </p:nvSpPr>
          <p:spPr bwMode="ltGray">
            <a:xfrm>
              <a:off x="5821613" y="3330419"/>
              <a:ext cx="2448399" cy="23640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ysClr val="window" lastClr="FFFFFF">
                  <a:lumMod val="85000"/>
                </a:sysClr>
              </a:solidFill>
              <a:prstDash val="solid"/>
            </a:ln>
            <a:effectLst/>
          </p:spPr>
          <p:txBody>
            <a:bodyPr lIns="36000" tIns="0" rIns="36000" bIns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</a:t>
              </a:r>
              <a:endPara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96" name="Group 236">
              <a:extLst>
                <a:ext uri="{FF2B5EF4-FFF2-40B4-BE49-F238E27FC236}">
                  <a16:creationId xmlns:a16="http://schemas.microsoft.com/office/drawing/2014/main" id="{C526276E-0E01-B5D1-984F-535F14B028CE}"/>
                </a:ext>
              </a:extLst>
            </p:cNvPr>
            <p:cNvGrpSpPr/>
            <p:nvPr/>
          </p:nvGrpSpPr>
          <p:grpSpPr>
            <a:xfrm>
              <a:off x="7043477" y="4470552"/>
              <a:ext cx="951186" cy="654561"/>
              <a:chOff x="3492031" y="4519022"/>
              <a:chExt cx="951186" cy="287876"/>
            </a:xfrm>
          </p:grpSpPr>
          <p:cxnSp>
            <p:nvCxnSpPr>
              <p:cNvPr id="97" name="Straight Connector 384">
                <a:extLst>
                  <a:ext uri="{FF2B5EF4-FFF2-40B4-BE49-F238E27FC236}">
                    <a16:creationId xmlns:a16="http://schemas.microsoft.com/office/drawing/2014/main" id="{1E3A70EE-5E2D-B0F1-1F61-A785BF047B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492031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8" name="Straight Connector 384">
                <a:extLst>
                  <a:ext uri="{FF2B5EF4-FFF2-40B4-BE49-F238E27FC236}">
                    <a16:creationId xmlns:a16="http://schemas.microsoft.com/office/drawing/2014/main" id="{57163566-143D-1953-D0C3-5C4E447DF6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967624" y="4519022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9" name="Straight Connector 384">
                <a:extLst>
                  <a:ext uri="{FF2B5EF4-FFF2-40B4-BE49-F238E27FC236}">
                    <a16:creationId xmlns:a16="http://schemas.microsoft.com/office/drawing/2014/main" id="{58044E41-8F33-4727-0562-F6E878589F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443217" y="4525047"/>
                <a:ext cx="0" cy="281851"/>
              </a:xfrm>
              <a:prstGeom prst="line">
                <a:avLst/>
              </a:prstGeom>
              <a:noFill/>
              <a:ln w="38100" algn="ctr">
                <a:solidFill>
                  <a:srgbClr val="FF5050"/>
                </a:solidFill>
                <a:round/>
                <a:headEnd/>
                <a:tailEnd type="stealth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0" name="AutoShape 118">
              <a:extLst>
                <a:ext uri="{FF2B5EF4-FFF2-40B4-BE49-F238E27FC236}">
                  <a16:creationId xmlns:a16="http://schemas.microsoft.com/office/drawing/2014/main" id="{6028CF89-3DC5-C235-E029-5DAABBFB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516" y="4122634"/>
              <a:ext cx="1339415" cy="347918"/>
            </a:xfrm>
            <a:prstGeom prst="roundRect">
              <a:avLst>
                <a:gd name="adj" fmla="val 0"/>
              </a:avLst>
            </a:prstGeom>
            <a:solidFill>
              <a:sysClr val="window" lastClr="FFFFFF"/>
            </a:solidFill>
            <a:ln w="38100" algn="ctr">
              <a:solidFill>
                <a:srgbClr val="FF505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24" tIns="45712" rIns="91424" bIns="45712" anchor="ctr"/>
            <a:lstStyle/>
            <a:p>
              <a:pPr marL="0" marR="0" lvl="0" indent="0" algn="ctr" defTabSz="83969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원격지 백업</a:t>
              </a:r>
            </a:p>
          </p:txBody>
        </p:sp>
        <p:sp>
          <p:nvSpPr>
            <p:cNvPr id="101" name="Rectangle 241">
              <a:extLst>
                <a:ext uri="{FF2B5EF4-FFF2-40B4-BE49-F238E27FC236}">
                  <a16:creationId xmlns:a16="http://schemas.microsoft.com/office/drawing/2014/main" id="{AB3EF970-5B16-1902-6B03-DF86FA33317F}"/>
                </a:ext>
              </a:extLst>
            </p:cNvPr>
            <p:cNvSpPr/>
            <p:nvPr/>
          </p:nvSpPr>
          <p:spPr>
            <a:xfrm>
              <a:off x="6848209" y="512511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#1</a:t>
              </a:r>
            </a:p>
          </p:txBody>
        </p:sp>
        <p:sp>
          <p:nvSpPr>
            <p:cNvPr id="102" name="Rectangle 242">
              <a:extLst>
                <a:ext uri="{FF2B5EF4-FFF2-40B4-BE49-F238E27FC236}">
                  <a16:creationId xmlns:a16="http://schemas.microsoft.com/office/drawing/2014/main" id="{BD81C41D-F7EB-3ECC-F6C9-38FCBB777064}"/>
                </a:ext>
              </a:extLst>
            </p:cNvPr>
            <p:cNvSpPr/>
            <p:nvPr/>
          </p:nvSpPr>
          <p:spPr>
            <a:xfrm>
              <a:off x="7323802" y="5125114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#2</a:t>
              </a:r>
            </a:p>
          </p:txBody>
        </p:sp>
        <p:sp>
          <p:nvSpPr>
            <p:cNvPr id="103" name="Rectangle 243">
              <a:extLst>
                <a:ext uri="{FF2B5EF4-FFF2-40B4-BE49-F238E27FC236}">
                  <a16:creationId xmlns:a16="http://schemas.microsoft.com/office/drawing/2014/main" id="{BA4D6A2D-E1CA-3EF9-3BBA-5F54794CDBE5}"/>
                </a:ext>
              </a:extLst>
            </p:cNvPr>
            <p:cNvSpPr/>
            <p:nvPr/>
          </p:nvSpPr>
          <p:spPr>
            <a:xfrm>
              <a:off x="7799395" y="5131139"/>
              <a:ext cx="390536" cy="479988"/>
            </a:xfrm>
            <a:prstGeom prst="rect">
              <a:avLst/>
            </a:prstGeom>
            <a:solidFill>
              <a:sysClr val="window" lastClr="FFFFFF"/>
            </a:solidFill>
            <a:ln w="38100" cap="flat" cmpd="sng" algn="ctr">
              <a:solidFill>
                <a:srgbClr val="FF5050"/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</a:t>
              </a: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#3</a:t>
              </a:r>
            </a:p>
          </p:txBody>
        </p:sp>
        <p:cxnSp>
          <p:nvCxnSpPr>
            <p:cNvPr id="104" name="Straight Connector 384">
              <a:extLst>
                <a:ext uri="{FF2B5EF4-FFF2-40B4-BE49-F238E27FC236}">
                  <a16:creationId xmlns:a16="http://schemas.microsoft.com/office/drawing/2014/main" id="{60C202BA-A432-436D-049F-2C88CFDC6523}"/>
                </a:ext>
              </a:extLst>
            </p:cNvPr>
            <p:cNvCxnSpPr>
              <a:cxnSpLocks noChangeShapeType="1"/>
              <a:stCxn id="88" idx="3"/>
              <a:endCxn id="100" idx="1"/>
            </p:cNvCxnSpPr>
            <p:nvPr/>
          </p:nvCxnSpPr>
          <p:spPr bwMode="auto">
            <a:xfrm>
              <a:off x="3939627" y="4289933"/>
              <a:ext cx="2910889" cy="6660"/>
            </a:xfrm>
            <a:prstGeom prst="line">
              <a:avLst/>
            </a:prstGeom>
            <a:noFill/>
            <a:ln w="38100" algn="ctr">
              <a:solidFill>
                <a:srgbClr val="FF5050"/>
              </a:solidFill>
              <a:prstDash val="sysDot"/>
              <a:round/>
              <a:headEnd/>
              <a:tailEnd type="non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5" name="Group 17">
              <a:extLst>
                <a:ext uri="{FF2B5EF4-FFF2-40B4-BE49-F238E27FC236}">
                  <a16:creationId xmlns:a16="http://schemas.microsoft.com/office/drawing/2014/main" id="{DEDFD17C-B5E3-0364-B309-BCD9C115D607}"/>
                </a:ext>
              </a:extLst>
            </p:cNvPr>
            <p:cNvGrpSpPr/>
            <p:nvPr/>
          </p:nvGrpSpPr>
          <p:grpSpPr>
            <a:xfrm>
              <a:off x="4184203" y="4748281"/>
              <a:ext cx="2638452" cy="1818839"/>
              <a:chOff x="4290138" y="4679306"/>
              <a:chExt cx="3667279" cy="1558722"/>
            </a:xfrm>
          </p:grpSpPr>
          <p:sp>
            <p:nvSpPr>
              <p:cNvPr id="106" name="Rectangle 48">
                <a:extLst>
                  <a:ext uri="{FF2B5EF4-FFF2-40B4-BE49-F238E27FC236}">
                    <a16:creationId xmlns:a16="http://schemas.microsoft.com/office/drawing/2014/main" id="{3F696453-010E-B4A3-EA56-93C5F266F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2949" y="4679306"/>
                <a:ext cx="3520535" cy="1558722"/>
              </a:xfrm>
              <a:prstGeom prst="rect">
                <a:avLst/>
              </a:prstGeom>
              <a:solidFill>
                <a:sysClr val="window" lastClr="FFFFFF"/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endParaRPr kumimoji="1" lang="ko-KR" altLang="en-US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107" name="Group 246">
                <a:extLst>
                  <a:ext uri="{FF2B5EF4-FFF2-40B4-BE49-F238E27FC236}">
                    <a16:creationId xmlns:a16="http://schemas.microsoft.com/office/drawing/2014/main" id="{F3DDB70D-7EB8-E73D-06F3-590E6B76CE30}"/>
                  </a:ext>
                </a:extLst>
              </p:cNvPr>
              <p:cNvGrpSpPr/>
              <p:nvPr/>
            </p:nvGrpSpPr>
            <p:grpSpPr>
              <a:xfrm>
                <a:off x="4290138" y="4715902"/>
                <a:ext cx="3667279" cy="1023562"/>
                <a:chOff x="5217649" y="1726394"/>
                <a:chExt cx="3667279" cy="1023562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76AFD7C9-A6B6-D183-0E61-27A87F397565}"/>
                    </a:ext>
                  </a:extLst>
                </p:cNvPr>
                <p:cNvSpPr txBox="1"/>
                <p:nvPr/>
              </p:nvSpPr>
              <p:spPr>
                <a:xfrm>
                  <a:off x="5217649" y="1726394"/>
                  <a:ext cx="3667279" cy="271258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6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정책 설정 및 적용</a:t>
                  </a:r>
                  <a:endParaRPr kumimoji="0" lang="en-US" altLang="ko-KR" sz="1600" b="1" i="0" u="sng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32E6AC5-2E45-9E06-A38D-314C82C14AF7}"/>
                    </a:ext>
                  </a:extLst>
                </p:cNvPr>
                <p:cNvSpPr txBox="1"/>
                <p:nvPr/>
              </p:nvSpPr>
              <p:spPr>
                <a:xfrm>
                  <a:off x="5399829" y="2011957"/>
                  <a:ext cx="3411167" cy="73799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 anchor="t"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도구</a:t>
                  </a:r>
                  <a:br>
                    <a:rPr kumimoji="0" lang="en-US" altLang="ko-KR" sz="11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VMWare vSphere Web Client</a:t>
                  </a:r>
                  <a:b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별도 백업서버 및 백업 클라이언트 구성 無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5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정책 설정 및 </a:t>
                  </a:r>
                  <a:r>
                    <a:rPr kumimoji="0" lang="en-US" altLang="ko-KR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kumimoji="0" lang="ko-KR" altLang="en-US" sz="1200" b="1" i="0" u="sng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정책 적용</a:t>
                  </a:r>
                  <a:b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주기 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: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분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시간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,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월 등</a:t>
                  </a:r>
                  <a:b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</a:b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- 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백업 저장소 위치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로컬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0" lang="ko-KR" altLang="en-US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원격지</a:t>
                  </a: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110" name="Group 18">
              <a:extLst>
                <a:ext uri="{FF2B5EF4-FFF2-40B4-BE49-F238E27FC236}">
                  <a16:creationId xmlns:a16="http://schemas.microsoft.com/office/drawing/2014/main" id="{799D80A7-FD42-1220-E7BE-D202ACA8A7D0}"/>
                </a:ext>
              </a:extLst>
            </p:cNvPr>
            <p:cNvGrpSpPr/>
            <p:nvPr/>
          </p:nvGrpSpPr>
          <p:grpSpPr>
            <a:xfrm>
              <a:off x="507965" y="5706910"/>
              <a:ext cx="3636129" cy="836977"/>
              <a:chOff x="608102" y="5888363"/>
              <a:chExt cx="3928204" cy="1248332"/>
            </a:xfrm>
          </p:grpSpPr>
          <p:sp>
            <p:nvSpPr>
              <p:cNvPr id="111" name="Rectangle 48">
                <a:extLst>
                  <a:ext uri="{FF2B5EF4-FFF2-40B4-BE49-F238E27FC236}">
                    <a16:creationId xmlns:a16="http://schemas.microsoft.com/office/drawing/2014/main" id="{32CBC28A-6550-0B8B-4C2B-3917FD24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102" y="5888363"/>
                <a:ext cx="3928204" cy="593594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별도 백업 및 복구를 위한 </a:t>
                </a: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IT </a:t>
                </a: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예산투자 불필요</a:t>
                </a: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2" name="Rectangle 48">
                <a:extLst>
                  <a:ext uri="{FF2B5EF4-FFF2-40B4-BE49-F238E27FC236}">
                    <a16:creationId xmlns:a16="http://schemas.microsoft.com/office/drawing/2014/main" id="{685CDA09-E43F-877A-7192-AB62058C1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102" y="6543101"/>
                <a:ext cx="3928204" cy="593594"/>
              </a:xfrm>
              <a:prstGeom prst="rect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5875" algn="ctr">
                <a:solidFill>
                  <a:sysClr val="windowText" lastClr="000000">
                    <a:lumMod val="50000"/>
                    <a:lumOff val="50000"/>
                  </a:sysClr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75767D">
                    <a:alpha val="50000"/>
                  </a:srgbClr>
                </a:outerShdw>
              </a:effectLst>
            </p:spPr>
            <p:txBody>
              <a:bodyPr lIns="108000" tIns="36000" rIns="108000" bIns="36000" anchor="ctr"/>
              <a:lstStyle>
                <a:defPPr>
                  <a:defRPr lang="ko-KR"/>
                </a:defPPr>
                <a:lvl1pPr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1pPr>
                <a:lvl2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2pPr>
                <a:lvl3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3pPr>
                <a:lvl4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4pPr>
                <a:lvl5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sz="1200" kern="1200">
                    <a:solidFill>
                      <a:schemeClr val="tx1"/>
                    </a:solidFill>
                    <a:latin typeface="Arial" pitchFamily="34" charset="0"/>
                    <a:ea typeface="가는각진제목체" pitchFamily="18" charset="-127"/>
                    <a:cs typeface="+mn-cs"/>
                  </a:defRPr>
                </a:lvl9pPr>
              </a:lstStyle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랜섬웨어 감염시 신속한 업무서버 복구</a:t>
                </a:r>
                <a:endParaRPr kumimoji="1" lang="en-US" altLang="ko-KR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464646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(1TB VM=1</a:t>
                </a:r>
                <a:r>
                  <a:rPr kumimoji="1" lang="ko-KR" altLang="en-US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분</a:t>
                </a:r>
                <a:r>
                  <a:rPr kumimoji="1" lang="en-US" altLang="ko-KR" b="0" i="0" u="none" strike="noStrike" kern="1200" cap="none" spc="0" normalizeH="0" baseline="0" noProof="0" dirty="0">
                    <a:ln w="127">
                      <a:solidFill>
                        <a:srgbClr val="464646">
                          <a:alpha val="10000"/>
                        </a:srgbClr>
                      </a:solidFill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)</a:t>
                </a:r>
                <a:endParaRPr kumimoji="1" lang="ko-KR" altLang="en-US" b="0" i="0" u="none" strike="noStrike" kern="1200" cap="none" spc="0" normalizeH="0" baseline="0" noProof="0" dirty="0">
                  <a:ln w="127">
                    <a:solidFill>
                      <a:srgbClr val="464646">
                        <a:alpha val="1000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113" name="Group 39">
              <a:extLst>
                <a:ext uri="{FF2B5EF4-FFF2-40B4-BE49-F238E27FC236}">
                  <a16:creationId xmlns:a16="http://schemas.microsoft.com/office/drawing/2014/main" id="{67F10192-9018-491C-A13F-043CE81BAB20}"/>
                </a:ext>
              </a:extLst>
            </p:cNvPr>
            <p:cNvGrpSpPr/>
            <p:nvPr/>
          </p:nvGrpSpPr>
          <p:grpSpPr>
            <a:xfrm>
              <a:off x="8749017" y="1673474"/>
              <a:ext cx="2844041" cy="2731788"/>
              <a:chOff x="8714654" y="1763631"/>
              <a:chExt cx="2844041" cy="2731788"/>
            </a:xfrm>
          </p:grpSpPr>
          <p:sp>
            <p:nvSpPr>
              <p:cNvPr id="114" name="Rectangle 85">
                <a:extLst>
                  <a:ext uri="{FF2B5EF4-FFF2-40B4-BE49-F238E27FC236}">
                    <a16:creationId xmlns:a16="http://schemas.microsoft.com/office/drawing/2014/main" id="{7D4335AA-A869-FC70-F87C-75EDC54E0FD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714654" y="1763631"/>
                <a:ext cx="2828803" cy="2731788"/>
              </a:xfrm>
              <a:prstGeom prst="rect">
                <a:avLst/>
              </a:prstGeom>
              <a:solidFill>
                <a:sysClr val="window" lastClr="FFFFFF"/>
              </a:solidFill>
              <a:ln w="34925">
                <a:solidFill>
                  <a:srgbClr val="FFC000"/>
                </a:solidFill>
                <a:miter lim="800000"/>
                <a:headEnd/>
                <a:tailEnd/>
              </a:ln>
            </p:spPr>
            <p:txBody>
              <a:bodyPr wrap="none" lIns="91427" tIns="45713" rIns="91427" bIns="45713" anchor="ctr"/>
              <a:lstStyle>
                <a:lvl1pPr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 sz="26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975A3F-1A89-2622-6312-094EC1B96FE8}"/>
                  </a:ext>
                </a:extLst>
              </p:cNvPr>
              <p:cNvSpPr txBox="1"/>
              <p:nvPr/>
            </p:nvSpPr>
            <p:spPr>
              <a:xfrm>
                <a:off x="8822597" y="2597045"/>
                <a:ext cx="2641412" cy="1743516"/>
              </a:xfrm>
              <a:prstGeom prst="rect">
                <a:avLst/>
              </a:prstGeom>
              <a:noFill/>
            </p:spPr>
            <p:txBody>
              <a:bodyPr wrap="square" lIns="0" tIns="0" rIns="36000" bIns="0" rtlCol="0">
                <a:spAutoFit/>
              </a:bodyPr>
              <a:lstStyle/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이원화된 데이터 </a:t>
                </a:r>
                <a:r>
                  <a:rPr lang="ko-KR" altLang="en-US" sz="1000" kern="0" dirty="0" err="1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백업인프라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구축</a:t>
                </a: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lvl="0">
                  <a:defRPr/>
                </a:pPr>
                <a:endParaRPr lang="ko-KR" altLang="en-US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endParaRPr lang="en-US" altLang="ko-KR" sz="10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  <a:p>
                <a:pPr marL="182563" lvl="0" indent="-182563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클라우드 서비스 플랫폼 환경에서는 업무서버가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단위로 구성되기 때문에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단위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백업 </a:t>
                </a:r>
                <a:r>
                  <a:rPr lang="en-US" altLang="ko-KR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 </a:t>
                </a:r>
                <a:r>
                  <a:rPr lang="ko-KR" alt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복구인프라 필요</a:t>
                </a:r>
              </a:p>
            </p:txBody>
          </p:sp>
          <p:sp>
            <p:nvSpPr>
              <p:cNvPr id="116" name="AutoShape 239">
                <a:extLst>
                  <a:ext uri="{FF2B5EF4-FFF2-40B4-BE49-F238E27FC236}">
                    <a16:creationId xmlns:a16="http://schemas.microsoft.com/office/drawing/2014/main" id="{954BAD4F-5B3D-7712-5646-3931CD0E1E0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8735993" y="2192042"/>
                <a:ext cx="2822702" cy="366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  <a:ln w="9525" algn="ctr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1pPr>
                <a:lvl2pPr marL="742950" indent="-28575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2pPr>
                <a:lvl3pPr marL="11430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3pPr>
                <a:lvl4pPr marL="16002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4pPr>
                <a:lvl5pPr marL="2057400" indent="-228600" eaLnBrk="0" hangingPunct="0"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rgbClr val="000000"/>
                    </a:solidFill>
                    <a:latin typeface="굴림"/>
                    <a:ea typeface="굴림"/>
                    <a:cs typeface="굴림"/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200" b="1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전통적인 백업인프라 한계</a:t>
                </a:r>
                <a:endParaRPr kumimoji="1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117" name="Group 1187">
                <a:extLst>
                  <a:ext uri="{FF2B5EF4-FFF2-40B4-BE49-F238E27FC236}">
                    <a16:creationId xmlns:a16="http://schemas.microsoft.com/office/drawing/2014/main" id="{1C89C3CF-B458-D9B5-588B-D1C52B31A5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19439" y="1898044"/>
                <a:ext cx="1571628" cy="187324"/>
                <a:chOff x="7346" y="2093"/>
                <a:chExt cx="990" cy="118"/>
              </a:xfrm>
            </p:grpSpPr>
            <p:sp>
              <p:nvSpPr>
                <p:cNvPr id="118" name="AutoShape 69">
                  <a:extLst>
                    <a:ext uri="{FF2B5EF4-FFF2-40B4-BE49-F238E27FC236}">
                      <a16:creationId xmlns:a16="http://schemas.microsoft.com/office/drawing/2014/main" id="{274DE5F8-B8D1-61D8-2001-FC885673C4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7560" y="2093"/>
                  <a:ext cx="562" cy="1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1pPr>
                  <a:lvl2pPr marL="742950" indent="-28575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2pPr>
                  <a:lvl3pPr marL="11430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3pPr>
                  <a:lvl4pPr marL="16002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4pPr>
                  <a:lvl5pPr marL="2057400" indent="-228600" eaLnBrk="0" hangingPunct="0"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rgbClr val="000000"/>
                      </a:solidFill>
                      <a:latin typeface="굴림"/>
                      <a:ea typeface="굴림"/>
                      <a:cs typeface="굴림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이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슈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사</a:t>
                  </a:r>
                  <a:r>
                    <a:rPr kumimoji="1" lang="en-US" altLang="ko-KR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/</a:t>
                  </a:r>
                  <a:r>
                    <a:rPr kumimoji="1" lang="ko-KR" altLang="en-US" sz="12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항</a:t>
                  </a:r>
                </a:p>
              </p:txBody>
            </p:sp>
            <p:grpSp>
              <p:nvGrpSpPr>
                <p:cNvPr id="119" name="Group 1181">
                  <a:extLst>
                    <a:ext uri="{FF2B5EF4-FFF2-40B4-BE49-F238E27FC236}">
                      <a16:creationId xmlns:a16="http://schemas.microsoft.com/office/drawing/2014/main" id="{45E1748C-6709-5F0E-B900-7CFB9E7121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46" y="2129"/>
                  <a:ext cx="100" cy="58"/>
                  <a:chOff x="3041" y="2654"/>
                  <a:chExt cx="147" cy="86"/>
                </a:xfrm>
              </p:grpSpPr>
              <p:sp>
                <p:nvSpPr>
                  <p:cNvPr id="123" name="Oval 155">
                    <a:extLst>
                      <a:ext uri="{FF2B5EF4-FFF2-40B4-BE49-F238E27FC236}">
                        <a16:creationId xmlns:a16="http://schemas.microsoft.com/office/drawing/2014/main" id="{EE20325F-56A6-F293-60F3-2FF972353A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041" y="2654"/>
                    <a:ext cx="84" cy="86"/>
                  </a:xfrm>
                  <a:prstGeom prst="ellipse">
                    <a:avLst/>
                  </a:prstGeom>
                  <a:solidFill>
                    <a:srgbClr val="498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sp>
                <p:nvSpPr>
                  <p:cNvPr id="124" name="Oval 155">
                    <a:extLst>
                      <a:ext uri="{FF2B5EF4-FFF2-40B4-BE49-F238E27FC236}">
                        <a16:creationId xmlns:a16="http://schemas.microsoft.com/office/drawing/2014/main" id="{FD88DD7B-53FF-9760-01BF-62955DB8FF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04" y="2654"/>
                    <a:ext cx="84" cy="86"/>
                  </a:xfrm>
                  <a:prstGeom prst="ellipse">
                    <a:avLst/>
                  </a:prstGeom>
                  <a:solidFill>
                    <a:srgbClr val="2457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grpSp>
              <p:nvGrpSpPr>
                <p:cNvPr id="120" name="Group 1184">
                  <a:extLst>
                    <a:ext uri="{FF2B5EF4-FFF2-40B4-BE49-F238E27FC236}">
                      <a16:creationId xmlns:a16="http://schemas.microsoft.com/office/drawing/2014/main" id="{B7B9E183-FD5F-1A6E-94A0-29248738DF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36" y="2129"/>
                  <a:ext cx="100" cy="58"/>
                  <a:chOff x="3111" y="2654"/>
                  <a:chExt cx="147" cy="86"/>
                </a:xfrm>
              </p:grpSpPr>
              <p:sp>
                <p:nvSpPr>
                  <p:cNvPr id="121" name="Oval 155">
                    <a:extLst>
                      <a:ext uri="{FF2B5EF4-FFF2-40B4-BE49-F238E27FC236}">
                        <a16:creationId xmlns:a16="http://schemas.microsoft.com/office/drawing/2014/main" id="{4EDA0FC9-6005-F4CB-0BEA-9073A7BBC1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11" y="2654"/>
                    <a:ext cx="84" cy="86"/>
                  </a:xfrm>
                  <a:prstGeom prst="ellipse">
                    <a:avLst/>
                  </a:prstGeom>
                  <a:solidFill>
                    <a:srgbClr val="498DC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sp>
                <p:nvSpPr>
                  <p:cNvPr id="122" name="Oval 155">
                    <a:extLst>
                      <a:ext uri="{FF2B5EF4-FFF2-40B4-BE49-F238E27FC236}">
                        <a16:creationId xmlns:a16="http://schemas.microsoft.com/office/drawing/2014/main" id="{35DB143B-381A-3196-11C9-D2123163A7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 flipH="1">
                    <a:off x="3174" y="2654"/>
                    <a:ext cx="84" cy="86"/>
                  </a:xfrm>
                  <a:prstGeom prst="ellipse">
                    <a:avLst/>
                  </a:prstGeom>
                  <a:solidFill>
                    <a:srgbClr val="2457B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1pPr>
                    <a:lvl2pPr marL="742950" indent="-28575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2pPr>
                    <a:lvl3pPr marL="11430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3pPr>
                    <a:lvl4pPr marL="16002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4pPr>
                    <a:lvl5pPr marL="2057400" indent="-228600" eaLnBrk="0" hangingPunct="0"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5pPr>
                    <a:lvl6pPr marL="25146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6pPr>
                    <a:lvl7pPr marL="29718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7pPr>
                    <a:lvl8pPr marL="34290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8pPr>
                    <a:lvl9pPr marL="3886200" indent="-228600" eaLnBrk="0" fontAlgn="base" latinLnBrk="1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rgbClr val="000000"/>
                        </a:solidFill>
                        <a:latin typeface="굴림"/>
                        <a:ea typeface="굴림"/>
                        <a:cs typeface="굴림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</p:grpSp>
        </p:grpSp>
        <p:grpSp>
          <p:nvGrpSpPr>
            <p:cNvPr id="125" name="Group 65">
              <a:extLst>
                <a:ext uri="{FF2B5EF4-FFF2-40B4-BE49-F238E27FC236}">
                  <a16:creationId xmlns:a16="http://schemas.microsoft.com/office/drawing/2014/main" id="{B27BCD9A-3352-B581-F260-45AD0AAC25D3}"/>
                </a:ext>
              </a:extLst>
            </p:cNvPr>
            <p:cNvGrpSpPr/>
            <p:nvPr/>
          </p:nvGrpSpPr>
          <p:grpSpPr>
            <a:xfrm>
              <a:off x="8958835" y="2738144"/>
              <a:ext cx="2539539" cy="916473"/>
              <a:chOff x="4374429" y="3186678"/>
              <a:chExt cx="2689662" cy="1170006"/>
            </a:xfrm>
          </p:grpSpPr>
          <p:grpSp>
            <p:nvGrpSpPr>
              <p:cNvPr id="126" name="Group 66">
                <a:extLst>
                  <a:ext uri="{FF2B5EF4-FFF2-40B4-BE49-F238E27FC236}">
                    <a16:creationId xmlns:a16="http://schemas.microsoft.com/office/drawing/2014/main" id="{7FF1419B-F3A7-0F47-13D6-C7391C42058D}"/>
                  </a:ext>
                </a:extLst>
              </p:cNvPr>
              <p:cNvGrpSpPr/>
              <p:nvPr/>
            </p:nvGrpSpPr>
            <p:grpSpPr>
              <a:xfrm>
                <a:off x="4374429" y="3186678"/>
                <a:ext cx="798751" cy="1170004"/>
                <a:chOff x="4373964" y="4246252"/>
                <a:chExt cx="1454183" cy="760214"/>
              </a:xfrm>
            </p:grpSpPr>
            <p:sp>
              <p:nvSpPr>
                <p:cNvPr id="133" name="Rectangle 88">
                  <a:extLst>
                    <a:ext uri="{FF2B5EF4-FFF2-40B4-BE49-F238E27FC236}">
                      <a16:creationId xmlns:a16="http://schemas.microsoft.com/office/drawing/2014/main" id="{4A7DE1DE-124E-595F-DC73-5FB4C0845F42}"/>
                    </a:ext>
                  </a:extLst>
                </p:cNvPr>
                <p:cNvSpPr/>
                <p:nvPr/>
              </p:nvSpPr>
              <p:spPr>
                <a:xfrm>
                  <a:off x="4373964" y="4653607"/>
                  <a:ext cx="1454178" cy="352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05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OS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itchFamily="2" charset="2"/>
                  </a:endParaRPr>
                </a:p>
              </p:txBody>
            </p:sp>
            <p:sp>
              <p:nvSpPr>
                <p:cNvPr id="134" name="Rectangle 126">
                  <a:extLst>
                    <a:ext uri="{FF2B5EF4-FFF2-40B4-BE49-F238E27FC236}">
                      <a16:creationId xmlns:a16="http://schemas.microsoft.com/office/drawing/2014/main" id="{AC35B23C-BE47-7FAD-E278-7590F1B75C52}"/>
                    </a:ext>
                  </a:extLst>
                </p:cNvPr>
                <p:cNvSpPr/>
                <p:nvPr/>
              </p:nvSpPr>
              <p:spPr>
                <a:xfrm>
                  <a:off x="4374597" y="4246252"/>
                  <a:ext cx="1453550" cy="35285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05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DATA</a:t>
                  </a: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  <a:sym typeface="Wingdings" pitchFamily="2" charset="2"/>
                  </a:endParaRPr>
                </a:p>
              </p:txBody>
            </p:sp>
          </p:grpSp>
          <p:grpSp>
            <p:nvGrpSpPr>
              <p:cNvPr id="127" name="Group 67">
                <a:extLst>
                  <a:ext uri="{FF2B5EF4-FFF2-40B4-BE49-F238E27FC236}">
                    <a16:creationId xmlns:a16="http://schemas.microsoft.com/office/drawing/2014/main" id="{86D62E9A-17A8-46EC-F2AC-5D315D679F55}"/>
                  </a:ext>
                </a:extLst>
              </p:cNvPr>
              <p:cNvGrpSpPr/>
              <p:nvPr/>
            </p:nvGrpSpPr>
            <p:grpSpPr>
              <a:xfrm>
                <a:off x="5173170" y="3458212"/>
                <a:ext cx="316606" cy="626935"/>
                <a:chOff x="5504874" y="3561000"/>
                <a:chExt cx="704568" cy="530574"/>
              </a:xfrm>
            </p:grpSpPr>
            <p:cxnSp>
              <p:nvCxnSpPr>
                <p:cNvPr id="131" name="Straight Arrow Connector 72">
                  <a:extLst>
                    <a:ext uri="{FF2B5EF4-FFF2-40B4-BE49-F238E27FC236}">
                      <a16:creationId xmlns:a16="http://schemas.microsoft.com/office/drawing/2014/main" id="{CED26794-1573-BC94-B9A8-51823FA8E047}"/>
                    </a:ext>
                  </a:extLst>
                </p:cNvPr>
                <p:cNvCxnSpPr>
                  <a:stCxn id="133" idx="3"/>
                  <a:endCxn id="129" idx="1"/>
                </p:cNvCxnSpPr>
                <p:nvPr/>
              </p:nvCxnSpPr>
              <p:spPr>
                <a:xfrm>
                  <a:off x="5504886" y="4091572"/>
                  <a:ext cx="704556" cy="2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76">
                  <a:extLst>
                    <a:ext uri="{FF2B5EF4-FFF2-40B4-BE49-F238E27FC236}">
                      <a16:creationId xmlns:a16="http://schemas.microsoft.com/office/drawing/2014/main" id="{86AFA505-A955-B915-1271-0D54FDF505F4}"/>
                    </a:ext>
                  </a:extLst>
                </p:cNvPr>
                <p:cNvCxnSpPr>
                  <a:endCxn id="130" idx="1"/>
                </p:cNvCxnSpPr>
                <p:nvPr/>
              </p:nvCxnSpPr>
              <p:spPr>
                <a:xfrm flipV="1">
                  <a:off x="5504874" y="3561000"/>
                  <a:ext cx="704568" cy="0"/>
                </a:xfrm>
                <a:prstGeom prst="straightConnector1">
                  <a:avLst/>
                </a:prstGeom>
                <a:ln w="9525">
                  <a:solidFill>
                    <a:schemeClr val="tx1">
                      <a:lumMod val="50000"/>
                      <a:lumOff val="50000"/>
                    </a:schemeClr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68">
                <a:extLst>
                  <a:ext uri="{FF2B5EF4-FFF2-40B4-BE49-F238E27FC236}">
                    <a16:creationId xmlns:a16="http://schemas.microsoft.com/office/drawing/2014/main" id="{936590BD-0AD2-F893-AFC2-7F5934C5350B}"/>
                  </a:ext>
                </a:extLst>
              </p:cNvPr>
              <p:cNvGrpSpPr/>
              <p:nvPr/>
            </p:nvGrpSpPr>
            <p:grpSpPr>
              <a:xfrm>
                <a:off x="5489778" y="3186680"/>
                <a:ext cx="1574313" cy="1170004"/>
                <a:chOff x="4281004" y="4229300"/>
                <a:chExt cx="1547142" cy="760214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29" name="Rectangle 70">
                  <a:extLst>
                    <a:ext uri="{FF2B5EF4-FFF2-40B4-BE49-F238E27FC236}">
                      <a16:creationId xmlns:a16="http://schemas.microsoft.com/office/drawing/2014/main" id="{48F83D7E-0FB9-A1EA-0E02-656B09D38A86}"/>
                    </a:ext>
                  </a:extLst>
                </p:cNvPr>
                <p:cNvSpPr/>
                <p:nvPr/>
              </p:nvSpPr>
              <p:spPr>
                <a:xfrm>
                  <a:off x="4281005" y="4636655"/>
                  <a:ext cx="1547141" cy="352859"/>
                </a:xfrm>
                <a:prstGeom prst="rect">
                  <a:avLst/>
                </a:prstGeom>
                <a:grpFill/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R="0" lvl="0" indent="0" algn="ctr" fontAlgn="auto" latinLnBrk="0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OS 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백업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SW</a:t>
                  </a:r>
                </a:p>
                <a:p>
                  <a:pPr algn="ctr"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(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예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)Acronis </a:t>
                  </a:r>
                </a:p>
              </p:txBody>
            </p:sp>
            <p:sp>
              <p:nvSpPr>
                <p:cNvPr id="130" name="Rectangle 71">
                  <a:extLst>
                    <a:ext uri="{FF2B5EF4-FFF2-40B4-BE49-F238E27FC236}">
                      <a16:creationId xmlns:a16="http://schemas.microsoft.com/office/drawing/2014/main" id="{7783F423-7D9E-6444-35A0-D2F5BD2305F3}"/>
                    </a:ext>
                  </a:extLst>
                </p:cNvPr>
                <p:cNvSpPr/>
                <p:nvPr/>
              </p:nvSpPr>
              <p:spPr>
                <a:xfrm>
                  <a:off x="4281004" y="4229300"/>
                  <a:ext cx="1547141" cy="352859"/>
                </a:xfrm>
                <a:prstGeom prst="rect">
                  <a:avLst/>
                </a:prstGeom>
                <a:grpFill/>
                <a:ln w="6350" cap="flat" cmpd="sng" algn="ctr">
                  <a:solidFill>
                    <a:schemeClr val="bg1">
                      <a:lumMod val="65000"/>
                    </a:schemeClr>
                  </a:solidFill>
                  <a:prstDash val="solid"/>
                  <a:miter lim="800000"/>
                </a:ln>
                <a:effectLst/>
              </p:spPr>
              <p:txBody>
                <a:bodyPr lIns="36000" rIns="36000" anchor="ctr"/>
                <a:lstStyle/>
                <a:p>
                  <a:pPr marL="0" marR="0" lvl="0" indent="0" algn="ctr" defTabSz="91440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ko-KR" altLang="en-US" sz="900" kern="0" noProof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데이터 백업 </a:t>
                  </a:r>
                  <a:r>
                    <a:rPr lang="en-US" altLang="ko-KR" sz="900" kern="0" noProof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SW</a:t>
                  </a:r>
                </a:p>
                <a:p>
                  <a:pPr algn="ctr">
                    <a:defRPr/>
                  </a:pP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(</a:t>
                  </a:r>
                  <a:r>
                    <a:rPr lang="ko-KR" altLang="en-US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예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)Veritas </a:t>
                  </a:r>
                  <a:r>
                    <a:rPr lang="en-US" altLang="ko-KR" sz="9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Netbackup</a:t>
                  </a:r>
                  <a:r>
                    <a:rPr lang="en-US" altLang="ko-KR" sz="9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sym typeface="Wingdings" pitchFamily="2" charset="2"/>
                    </a:rPr>
                    <a:t> </a:t>
                  </a:r>
                </a:p>
              </p:txBody>
            </p:sp>
          </p:grpSp>
        </p:grpSp>
        <p:sp>
          <p:nvSpPr>
            <p:cNvPr id="135" name="Rectangle 88">
              <a:extLst>
                <a:ext uri="{FF2B5EF4-FFF2-40B4-BE49-F238E27FC236}">
                  <a16:creationId xmlns:a16="http://schemas.microsoft.com/office/drawing/2014/main" id="{1B9F1B88-9F5C-6B67-2867-20EECDF5D084}"/>
                </a:ext>
              </a:extLst>
            </p:cNvPr>
            <p:cNvSpPr/>
            <p:nvPr/>
          </p:nvSpPr>
          <p:spPr>
            <a:xfrm>
              <a:off x="8903394" y="5563640"/>
              <a:ext cx="754166" cy="22973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OS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sp>
          <p:nvSpPr>
            <p:cNvPr id="136" name="Rectangle 126">
              <a:extLst>
                <a:ext uri="{FF2B5EF4-FFF2-40B4-BE49-F238E27FC236}">
                  <a16:creationId xmlns:a16="http://schemas.microsoft.com/office/drawing/2014/main" id="{4EE2AF2B-233F-D395-40B5-55FC2F89E750}"/>
                </a:ext>
              </a:extLst>
            </p:cNvPr>
            <p:cNvSpPr/>
            <p:nvPr/>
          </p:nvSpPr>
          <p:spPr>
            <a:xfrm>
              <a:off x="8903719" y="5233007"/>
              <a:ext cx="753841" cy="2955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DATA</a:t>
              </a:r>
              <a:endPara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132121D-1DB6-378B-BC37-9EFB463A592F}"/>
                </a:ext>
              </a:extLst>
            </p:cNvPr>
            <p:cNvSpPr/>
            <p:nvPr/>
          </p:nvSpPr>
          <p:spPr>
            <a:xfrm>
              <a:off x="9044690" y="4961839"/>
              <a:ext cx="483459" cy="2646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</a:t>
              </a:r>
            </a:p>
          </p:txBody>
        </p:sp>
        <p:cxnSp>
          <p:nvCxnSpPr>
            <p:cNvPr id="138" name="Straight Arrow Connector 72">
              <a:extLst>
                <a:ext uri="{FF2B5EF4-FFF2-40B4-BE49-F238E27FC236}">
                  <a16:creationId xmlns:a16="http://schemas.microsoft.com/office/drawing/2014/main" id="{1CCA340F-4B5E-8D85-0048-FAF2FD9CDDF9}"/>
                </a:ext>
              </a:extLst>
            </p:cNvPr>
            <p:cNvCxnSpPr/>
            <p:nvPr/>
          </p:nvCxnSpPr>
          <p:spPr>
            <a:xfrm>
              <a:off x="9736683" y="5488282"/>
              <a:ext cx="298930" cy="2"/>
            </a:xfrm>
            <a:prstGeom prst="straightConnector1">
              <a:avLst/>
            </a:prstGeom>
            <a:ln w="9525">
              <a:solidFill>
                <a:schemeClr val="tx1">
                  <a:lumMod val="50000"/>
                  <a:lumOff val="50000"/>
                </a:schemeClr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70">
              <a:extLst>
                <a:ext uri="{FF2B5EF4-FFF2-40B4-BE49-F238E27FC236}">
                  <a16:creationId xmlns:a16="http://schemas.microsoft.com/office/drawing/2014/main" id="{49F65C36-5CA6-80A9-F1B6-1F2E7DF835D3}"/>
                </a:ext>
              </a:extLst>
            </p:cNvPr>
            <p:cNvSpPr/>
            <p:nvPr/>
          </p:nvSpPr>
          <p:spPr>
            <a:xfrm>
              <a:off x="9993662" y="4981295"/>
              <a:ext cx="1486442" cy="84054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anchor="ctr"/>
            <a:lstStyle/>
            <a:p>
              <a:pPr algn="ctr"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VM </a:t>
              </a:r>
              <a:r>
                <a:rPr lang="ko-KR" altLang="en-US" sz="1050" kern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백업</a:t>
              </a:r>
              <a:endParaRPr lang="en-US" altLang="ko-KR" sz="105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sym typeface="Wingdings" pitchFamily="2" charset="2"/>
              </a:endParaRPr>
            </a:p>
            <a:p>
              <a:pPr algn="ctr">
                <a:defRPr/>
              </a:pP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(</a:t>
              </a:r>
              <a:r>
                <a:rPr lang="en-US" altLang="ko-KR" sz="105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SimpliVity</a:t>
              </a:r>
              <a:r>
                <a:rPr lang="en-US" altLang="ko-KR" sz="105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Wingdings" pitchFamily="2" charset="2"/>
                </a:rPr>
                <a:t> Backup)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CB7DE95-F0F0-D96B-6C04-3E96D3A01A8A}"/>
                </a:ext>
              </a:extLst>
            </p:cNvPr>
            <p:cNvSpPr txBox="1"/>
            <p:nvPr/>
          </p:nvSpPr>
          <p:spPr>
            <a:xfrm>
              <a:off x="8856960" y="5886491"/>
              <a:ext cx="2641413" cy="420312"/>
            </a:xfrm>
            <a:prstGeom prst="rect">
              <a:avLst/>
            </a:prstGeom>
            <a:noFill/>
          </p:spPr>
          <p:txBody>
            <a:bodyPr wrap="square" lIns="0" tIns="0" rIns="36000" bIns="0" rtlCol="0">
              <a:spAutoFit/>
            </a:bodyPr>
            <a:lstStyle/>
            <a:p>
              <a:pPr marL="182563" lvl="0" indent="-182563">
                <a:buFont typeface="Arial" panose="020B0604020202020204" pitchFamily="34" charset="0"/>
                <a:buChar char="•"/>
                <a:defRPr/>
              </a:pP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정의 데이터 보호기능 제공</a:t>
              </a:r>
              <a:endParaRPr lang="en-US" altLang="ko-KR" sz="9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182563" lvl="0" indent="-182563">
                <a:buFont typeface="Arial" panose="020B0604020202020204" pitchFamily="34" charset="0"/>
                <a:buChar char="•"/>
                <a:defRPr/>
              </a:pP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백업 </a:t>
              </a:r>
              <a:r>
                <a:rPr lang="en-US" altLang="ko-KR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</a:t>
              </a: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라이선스 </a:t>
              </a:r>
              <a:r>
                <a:rPr lang="ko-KR" altLang="en-US" sz="900" kern="0" dirty="0" err="1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제약없이</a:t>
              </a:r>
              <a:r>
                <a:rPr lang="ko-KR" altLang="en-US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무제한 제공</a:t>
              </a:r>
              <a:r>
                <a:rPr lang="en-US" altLang="ko-KR" sz="900" kern="0" dirty="0"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(unlimited) </a:t>
              </a:r>
              <a:endParaRPr lang="en-US" altLang="ko-KR" sz="1100" kern="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43" name="내용 개체 틀 4">
            <a:extLst>
              <a:ext uri="{FF2B5EF4-FFF2-40B4-BE49-F238E27FC236}">
                <a16:creationId xmlns:a16="http://schemas.microsoft.com/office/drawing/2014/main" id="{03A833FA-78E6-9D56-6378-62904662D30B}"/>
              </a:ext>
            </a:extLst>
          </p:cNvPr>
          <p:cNvSpPr txBox="1">
            <a:spLocks/>
          </p:cNvSpPr>
          <p:nvPr/>
        </p:nvSpPr>
        <p:spPr>
          <a:xfrm>
            <a:off x="324725" y="835221"/>
            <a:ext cx="927659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HPE SimpliVity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자체 개발한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SDS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기반의 백업 및 복구 기능을 무상으로 제공합니다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기능을 통해 별도의 백업 디바이스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백업 솔루션이 필요가 없으며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RPO = 1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RTO = 1</a:t>
            </a:r>
            <a:r>
              <a:rPr lang="ko-KR" altLang="en-US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분미만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(1TB VM 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lang="ko-KR" altLang="en-US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 초고속 백업을 제공합니다</a:t>
            </a:r>
            <a:r>
              <a:rPr lang="en-US" altLang="ko-KR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40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9F38A-DD43-0E3A-E191-1B526AADFBD5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 HCI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Active-Standby DR </a:t>
            </a:r>
            <a:r>
              <a:rPr lang="ko-KR" altLang="en-US" b="1" spc="-1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구성방안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51E2EBFB-A0C8-E8E5-05B3-7F8B0AFC59E1}"/>
              </a:ext>
            </a:extLst>
          </p:cNvPr>
          <p:cNvSpPr txBox="1">
            <a:spLocks/>
          </p:cNvSpPr>
          <p:nvPr/>
        </p:nvSpPr>
        <p:spPr>
          <a:xfrm>
            <a:off x="324725" y="835221"/>
            <a:ext cx="927659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주센터와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DR(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 복구 센터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와의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Active – Standby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구성을 사용할 경우 복제 방안입니다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FD0B703-CB4D-A6BA-74DB-4DF3112BAFC1}"/>
              </a:ext>
            </a:extLst>
          </p:cNvPr>
          <p:cNvGrpSpPr/>
          <p:nvPr/>
        </p:nvGrpSpPr>
        <p:grpSpPr>
          <a:xfrm>
            <a:off x="344488" y="1572600"/>
            <a:ext cx="9276599" cy="4664711"/>
            <a:chOff x="609439" y="1572601"/>
            <a:chExt cx="10969943" cy="4752000"/>
          </a:xfrm>
        </p:grpSpPr>
        <p:sp>
          <p:nvSpPr>
            <p:cNvPr id="6" name="직사각형 41">
              <a:extLst>
                <a:ext uri="{FF2B5EF4-FFF2-40B4-BE49-F238E27FC236}">
                  <a16:creationId xmlns:a16="http://schemas.microsoft.com/office/drawing/2014/main" id="{6FDA68CF-D174-066B-D8B2-47A42D2C9721}"/>
                </a:ext>
              </a:extLst>
            </p:cNvPr>
            <p:cNvSpPr/>
            <p:nvPr/>
          </p:nvSpPr>
          <p:spPr>
            <a:xfrm>
              <a:off x="609440" y="1737652"/>
              <a:ext cx="10969942" cy="4586949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9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7" name="양쪽 모서리가 둥근 사각형 43">
              <a:extLst>
                <a:ext uri="{FF2B5EF4-FFF2-40B4-BE49-F238E27FC236}">
                  <a16:creationId xmlns:a16="http://schemas.microsoft.com/office/drawing/2014/main" id="{BBA22553-D866-1721-37E6-4EF1C730EA9D}"/>
                </a:ext>
              </a:extLst>
            </p:cNvPr>
            <p:cNvSpPr/>
            <p:nvPr/>
          </p:nvSpPr>
          <p:spPr>
            <a:xfrm>
              <a:off x="609439" y="1572601"/>
              <a:ext cx="4841510" cy="330101"/>
            </a:xfrm>
            <a:prstGeom prst="round2SameRect">
              <a:avLst>
                <a:gd name="adj1" fmla="val 11268"/>
                <a:gd name="adj2" fmla="val 0"/>
              </a:avLst>
            </a:prstGeom>
            <a:solidFill>
              <a:srgbClr val="425563"/>
            </a:solidFill>
            <a:ln w="6350" cap="flat" cmpd="sng" algn="ctr">
              <a:solidFill>
                <a:srgbClr val="425563"/>
              </a:solidFill>
              <a:prstDash val="solid"/>
            </a:ln>
            <a:effectLst/>
          </p:spPr>
          <p:txBody>
            <a:bodyPr lIns="36000" tIns="0" rIns="36000" bIns="0" rtlCol="0" anchor="ctr" anchorCtr="0"/>
            <a:lstStyle/>
            <a:p>
              <a:pPr marL="0" lvl="1" algn="ctr">
                <a:lnSpc>
                  <a:spcPts val="1700"/>
                </a:lnSpc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sym typeface="Monotype Sorts"/>
                </a:rPr>
                <a:t>원격지 백업</a:t>
              </a:r>
            </a:p>
          </p:txBody>
        </p:sp>
        <p:pic>
          <p:nvPicPr>
            <p:cNvPr id="8" name="Picture 101">
              <a:extLst>
                <a:ext uri="{FF2B5EF4-FFF2-40B4-BE49-F238E27FC236}">
                  <a16:creationId xmlns:a16="http://schemas.microsoft.com/office/drawing/2014/main" id="{31CA72D4-B2AB-26A8-8232-6B5937440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1195" y="1644339"/>
              <a:ext cx="255863" cy="165459"/>
            </a:xfrm>
            <a:prstGeom prst="rect">
              <a:avLst/>
            </a:prstGeom>
          </p:spPr>
        </p:pic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8AF9253C-2EBC-3B15-756E-05242763717F}"/>
                </a:ext>
              </a:extLst>
            </p:cNvPr>
            <p:cNvGrpSpPr/>
            <p:nvPr/>
          </p:nvGrpSpPr>
          <p:grpSpPr>
            <a:xfrm>
              <a:off x="609439" y="1950695"/>
              <a:ext cx="10969943" cy="4373905"/>
              <a:chOff x="1765683" y="1735291"/>
              <a:chExt cx="8672240" cy="4652845"/>
            </a:xfrm>
          </p:grpSpPr>
          <p:sp>
            <p:nvSpPr>
              <p:cNvPr id="10" name="Rectangle 22">
                <a:extLst>
                  <a:ext uri="{FF2B5EF4-FFF2-40B4-BE49-F238E27FC236}">
                    <a16:creationId xmlns:a16="http://schemas.microsoft.com/office/drawing/2014/main" id="{D3BFAA82-DA06-AA3D-F8B4-B322CFA2DEAF}"/>
                  </a:ext>
                </a:extLst>
              </p:cNvPr>
              <p:cNvSpPr/>
              <p:nvPr/>
            </p:nvSpPr>
            <p:spPr bwMode="gray">
              <a:xfrm>
                <a:off x="1765683" y="5542404"/>
                <a:ext cx="1751648" cy="845731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8500" tIns="29250" rIns="58500" bIns="292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244"/>
                  </a:spcBef>
                  <a:spcAft>
                    <a:spcPts val="244"/>
                  </a:spcAft>
                  <a:defRPr/>
                </a:pPr>
                <a:r>
                  <a:rPr lang="en-US" altLang="ko-KR" sz="1138" b="1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Active - Standby</a:t>
                </a:r>
              </a:p>
            </p:txBody>
          </p:sp>
          <p:sp>
            <p:nvSpPr>
              <p:cNvPr id="11" name="Rectangle 30">
                <a:extLst>
                  <a:ext uri="{FF2B5EF4-FFF2-40B4-BE49-F238E27FC236}">
                    <a16:creationId xmlns:a16="http://schemas.microsoft.com/office/drawing/2014/main" id="{2FE89124-683A-660E-2D28-229957684E05}"/>
                  </a:ext>
                </a:extLst>
              </p:cNvPr>
              <p:cNvSpPr/>
              <p:nvPr/>
            </p:nvSpPr>
            <p:spPr bwMode="gray">
              <a:xfrm>
                <a:off x="3519708" y="5537391"/>
                <a:ext cx="6918215" cy="850745"/>
              </a:xfrm>
              <a:prstGeom prst="rect">
                <a:avLst/>
              </a:prstGeom>
              <a:noFill/>
              <a:ln w="127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58500" tIns="29250" rIns="58500" bIns="2925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232172" indent="-232172">
                  <a:spcBef>
                    <a:spcPts val="244"/>
                  </a:spcBef>
                  <a:spcAft>
                    <a:spcPts val="244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모든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은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단위로 재해 복구 센터에 주기적으로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Full Copy (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특정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Meta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정보와 재해 복구 센터에 존재하지 않는 데이터만 전송하여 최적화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)</a:t>
                </a:r>
              </a:p>
              <a:p>
                <a:pPr marL="232172" indent="-232172">
                  <a:spcBef>
                    <a:spcPts val="244"/>
                  </a:spcBef>
                  <a:spcAft>
                    <a:spcPts val="244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주센터의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IP,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Pre/Post Script 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정보를 넘기는 것과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VM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의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Power On/Off</a:t>
                </a:r>
                <a:r>
                  <a:rPr lang="ko-KR" altLang="en-US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를 자동으로 수행 </a:t>
                </a:r>
                <a:r>
                  <a:rPr lang="en-US" altLang="ko-KR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rPr>
                  <a:t>(Rapid DR)</a:t>
                </a:r>
              </a:p>
            </p:txBody>
          </p:sp>
          <p:grpSp>
            <p:nvGrpSpPr>
              <p:cNvPr id="12" name="그룹 4">
                <a:extLst>
                  <a:ext uri="{FF2B5EF4-FFF2-40B4-BE49-F238E27FC236}">
                    <a16:creationId xmlns:a16="http://schemas.microsoft.com/office/drawing/2014/main" id="{870221CC-C6A9-603B-0DE0-EB0271D516DB}"/>
                  </a:ext>
                </a:extLst>
              </p:cNvPr>
              <p:cNvGrpSpPr/>
              <p:nvPr/>
            </p:nvGrpSpPr>
            <p:grpSpPr>
              <a:xfrm>
                <a:off x="1922710" y="1735291"/>
                <a:ext cx="8352098" cy="3714543"/>
                <a:chOff x="572446" y="1378683"/>
                <a:chExt cx="8747020" cy="4081956"/>
              </a:xfrm>
            </p:grpSpPr>
            <p:grpSp>
              <p:nvGrpSpPr>
                <p:cNvPr id="13" name="그룹 18">
                  <a:extLst>
                    <a:ext uri="{FF2B5EF4-FFF2-40B4-BE49-F238E27FC236}">
                      <a16:creationId xmlns:a16="http://schemas.microsoft.com/office/drawing/2014/main" id="{31DD04FE-FD9B-84A6-5818-2A56AF210DEC}"/>
                    </a:ext>
                  </a:extLst>
                </p:cNvPr>
                <p:cNvGrpSpPr/>
                <p:nvPr/>
              </p:nvGrpSpPr>
              <p:grpSpPr>
                <a:xfrm>
                  <a:off x="572446" y="1379040"/>
                  <a:ext cx="3790800" cy="336424"/>
                  <a:chOff x="336510" y="1844689"/>
                  <a:chExt cx="7283584" cy="414060"/>
                </a:xfrm>
              </p:grpSpPr>
              <p:sp>
                <p:nvSpPr>
                  <p:cNvPr id="62" name="Text Placeholder 4">
                    <a:extLst>
                      <a:ext uri="{FF2B5EF4-FFF2-40B4-BE49-F238E27FC236}">
                        <a16:creationId xmlns:a16="http://schemas.microsoft.com/office/drawing/2014/main" id="{AD7EAB2D-2B69-0C29-B472-BA4EA8A3DC2F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36510" y="1844689"/>
                    <a:ext cx="7283584" cy="361239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1828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buFont typeface="Arial" panose="020B0604020202020204" pitchFamily="34" charset="0"/>
                      <a:buChar char="–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114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800"/>
                      </a:spcBef>
                      <a:buFont typeface="Arial" panose="020B0604020202020204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4864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315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686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5156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887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37160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5544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fontAlgn="base">
                      <a:lnSpc>
                        <a:spcPct val="100000"/>
                      </a:lnSpc>
                      <a:spcBef>
                        <a:spcPts val="244"/>
                      </a:spcBef>
                      <a:spcAft>
                        <a:spcPts val="244"/>
                      </a:spcAft>
                      <a:buFont typeface="Arial" panose="020B0604020202020204" pitchFamily="34" charset="0"/>
                      <a:buNone/>
                      <a:defRPr/>
                    </a:pPr>
                    <a:r>
                      <a:rPr lang="ko-KR" altLang="en-US" sz="1625" b="1" dirty="0">
                        <a:solidFill>
                          <a:srgbClr val="000000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주센터</a:t>
                    </a:r>
                    <a:endParaRPr lang="en-US" sz="1625" b="1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cxnSp>
                <p:nvCxnSpPr>
                  <p:cNvPr id="63" name="직선 연결선 20">
                    <a:extLst>
                      <a:ext uri="{FF2B5EF4-FFF2-40B4-BE49-F238E27FC236}">
                        <a16:creationId xmlns:a16="http://schemas.microsoft.com/office/drawing/2014/main" id="{65F1C528-8873-E47C-489B-3228C294CFCD}"/>
                      </a:ext>
                    </a:extLst>
                  </p:cNvPr>
                  <p:cNvCxnSpPr/>
                  <p:nvPr/>
                </p:nvCxnSpPr>
                <p:spPr>
                  <a:xfrm>
                    <a:off x="336510" y="2258749"/>
                    <a:ext cx="7283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grpSp>
              <p:nvGrpSpPr>
                <p:cNvPr id="14" name="그룹 18">
                  <a:extLst>
                    <a:ext uri="{FF2B5EF4-FFF2-40B4-BE49-F238E27FC236}">
                      <a16:creationId xmlns:a16="http://schemas.microsoft.com/office/drawing/2014/main" id="{AA5D8409-4460-6C20-3492-1685C4615D99}"/>
                    </a:ext>
                  </a:extLst>
                </p:cNvPr>
                <p:cNvGrpSpPr/>
                <p:nvPr/>
              </p:nvGrpSpPr>
              <p:grpSpPr>
                <a:xfrm>
                  <a:off x="5528666" y="1378683"/>
                  <a:ext cx="3790800" cy="336424"/>
                  <a:chOff x="336510" y="1844689"/>
                  <a:chExt cx="7283584" cy="414060"/>
                </a:xfrm>
              </p:grpSpPr>
              <p:sp>
                <p:nvSpPr>
                  <p:cNvPr id="60" name="Text Placeholder 4">
                    <a:extLst>
                      <a:ext uri="{FF2B5EF4-FFF2-40B4-BE49-F238E27FC236}">
                        <a16:creationId xmlns:a16="http://schemas.microsoft.com/office/drawing/2014/main" id="{E64892D1-0C0F-4CDD-2E3B-37A509FD9BA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336510" y="1844689"/>
                    <a:ext cx="7283584" cy="361239"/>
                  </a:xfrm>
                  <a:prstGeom prst="rect">
                    <a:avLst/>
                  </a:prstGeom>
                </p:spPr>
                <p:txBody>
                  <a:bodyPr/>
                  <a:lstStyle>
                    <a:lvl1pPr marL="1828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1200"/>
                      </a:spcBef>
                      <a:buFont typeface="Arial" panose="020B0604020202020204" pitchFamily="34" charset="0"/>
                      <a:buChar char="–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11480" indent="-182880" algn="l" defTabSz="914400" rtl="0" eaLnBrk="1" latinLnBrk="0" hangingPunct="1">
                      <a:lnSpc>
                        <a:spcPct val="90000"/>
                      </a:lnSpc>
                      <a:spcBef>
                        <a:spcPts val="800"/>
                      </a:spcBef>
                      <a:buFont typeface="Arial" panose="020B0604020202020204" pitchFamily="34" charset="0"/>
                      <a:buChar char="–"/>
                      <a:defRPr sz="16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54864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7315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8686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105156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118872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137160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1554480" indent="-137160" algn="l" defTabSz="914400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buFont typeface="Arial" panose="020B0604020202020204" pitchFamily="34" charset="0"/>
                      <a:buChar char="–"/>
                      <a:defRPr sz="1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indent="0" algn="ctr" fontAlgn="base">
                      <a:lnSpc>
                        <a:spcPct val="100000"/>
                      </a:lnSpc>
                      <a:spcBef>
                        <a:spcPts val="244"/>
                      </a:spcBef>
                      <a:spcAft>
                        <a:spcPts val="244"/>
                      </a:spcAft>
                      <a:buFont typeface="Arial" panose="020B0604020202020204" pitchFamily="34" charset="0"/>
                      <a:buNone/>
                      <a:defRPr/>
                    </a:pPr>
                    <a:r>
                      <a:rPr lang="ko-KR" altLang="en-US" sz="1625" b="1" dirty="0">
                        <a:solidFill>
                          <a:srgbClr val="000000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재해 복구 센터</a:t>
                    </a:r>
                    <a:endParaRPr lang="en-US" sz="1625" b="1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  <p:cxnSp>
                <p:nvCxnSpPr>
                  <p:cNvPr id="61" name="직선 연결선 20">
                    <a:extLst>
                      <a:ext uri="{FF2B5EF4-FFF2-40B4-BE49-F238E27FC236}">
                        <a16:creationId xmlns:a16="http://schemas.microsoft.com/office/drawing/2014/main" id="{8CE2BB60-0DA9-9F9D-CEBD-0664139DEC02}"/>
                      </a:ext>
                    </a:extLst>
                  </p:cNvPr>
                  <p:cNvCxnSpPr/>
                  <p:nvPr/>
                </p:nvCxnSpPr>
                <p:spPr>
                  <a:xfrm>
                    <a:off x="336510" y="2258749"/>
                    <a:ext cx="7283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5" name="Rectangle 38">
                  <a:extLst>
                    <a:ext uri="{FF2B5EF4-FFF2-40B4-BE49-F238E27FC236}">
                      <a16:creationId xmlns:a16="http://schemas.microsoft.com/office/drawing/2014/main" id="{D56198EC-2B2B-F8C3-56E4-6923AF2B3FAC}"/>
                    </a:ext>
                  </a:extLst>
                </p:cNvPr>
                <p:cNvSpPr/>
                <p:nvPr/>
              </p:nvSpPr>
              <p:spPr bwMode="gray">
                <a:xfrm>
                  <a:off x="783849" y="3155011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Solution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ctangle 49">
                  <a:extLst>
                    <a:ext uri="{FF2B5EF4-FFF2-40B4-BE49-F238E27FC236}">
                      <a16:creationId xmlns:a16="http://schemas.microsoft.com/office/drawing/2014/main" id="{822D1FFE-5280-0ED8-E7D0-0070DCA997D5}"/>
                    </a:ext>
                  </a:extLst>
                </p:cNvPr>
                <p:cNvSpPr/>
                <p:nvPr/>
              </p:nvSpPr>
              <p:spPr bwMode="gray">
                <a:xfrm>
                  <a:off x="579605" y="1895831"/>
                  <a:ext cx="3780059" cy="3564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425563"/>
                  </a:solidFill>
                  <a:prstDash val="dash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163"/>
                    </a:spcBef>
                    <a:spcAft>
                      <a:spcPts val="163"/>
                    </a:spcAft>
                    <a:defRPr/>
                  </a:pP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Cluster</a:t>
                  </a:r>
                  <a:r>
                    <a:rPr lang="ko-KR" altLang="en-US" sz="1463" kern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#1</a:t>
                  </a:r>
                  <a:endParaRPr lang="en-US" sz="1463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Rectangle 38">
                  <a:extLst>
                    <a:ext uri="{FF2B5EF4-FFF2-40B4-BE49-F238E27FC236}">
                      <a16:creationId xmlns:a16="http://schemas.microsoft.com/office/drawing/2014/main" id="{5F40A1CB-2D20-F543-B61E-8A5F1AB77994}"/>
                    </a:ext>
                  </a:extLst>
                </p:cNvPr>
                <p:cNvSpPr/>
                <p:nvPr/>
              </p:nvSpPr>
              <p:spPr bwMode="gray">
                <a:xfrm>
                  <a:off x="783849" y="2179507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Rectangle 51">
                  <a:extLst>
                    <a:ext uri="{FF2B5EF4-FFF2-40B4-BE49-F238E27FC236}">
                      <a16:creationId xmlns:a16="http://schemas.microsoft.com/office/drawing/2014/main" id="{7B2BCC03-7BC0-1E82-1CA6-5ADB583A42CC}"/>
                    </a:ext>
                  </a:extLst>
                </p:cNvPr>
                <p:cNvSpPr/>
                <p:nvPr/>
              </p:nvSpPr>
              <p:spPr bwMode="gray">
                <a:xfrm>
                  <a:off x="5528666" y="1895831"/>
                  <a:ext cx="3780059" cy="3564808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425563"/>
                  </a:solidFill>
                  <a:prstDash val="dash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Bef>
                      <a:spcPts val="163"/>
                    </a:spcBef>
                    <a:spcAft>
                      <a:spcPts val="163"/>
                    </a:spcAft>
                    <a:defRPr/>
                  </a:pP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Cluster</a:t>
                  </a:r>
                  <a:r>
                    <a:rPr lang="ko-KR" altLang="en-US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463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#2</a:t>
                  </a:r>
                  <a:endParaRPr lang="en-US" sz="1463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Rectangle 38">
                  <a:extLst>
                    <a:ext uri="{FF2B5EF4-FFF2-40B4-BE49-F238E27FC236}">
                      <a16:creationId xmlns:a16="http://schemas.microsoft.com/office/drawing/2014/main" id="{36170F54-B50E-2A0B-71E0-3FBE28101665}"/>
                    </a:ext>
                  </a:extLst>
                </p:cNvPr>
                <p:cNvSpPr/>
                <p:nvPr/>
              </p:nvSpPr>
              <p:spPr bwMode="gray">
                <a:xfrm>
                  <a:off x="5734699" y="2179507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Rectangle 38">
                  <a:extLst>
                    <a:ext uri="{FF2B5EF4-FFF2-40B4-BE49-F238E27FC236}">
                      <a16:creationId xmlns:a16="http://schemas.microsoft.com/office/drawing/2014/main" id="{8454537B-D730-0423-7D02-60447B4D5F51}"/>
                    </a:ext>
                  </a:extLst>
                </p:cNvPr>
                <p:cNvSpPr/>
                <p:nvPr/>
              </p:nvSpPr>
              <p:spPr bwMode="gray">
                <a:xfrm>
                  <a:off x="5734699" y="3156494"/>
                  <a:ext cx="3367991" cy="847010"/>
                </a:xfrm>
                <a:prstGeom prst="rect">
                  <a:avLst/>
                </a:prstGeom>
                <a:solidFill>
                  <a:srgbClr val="425563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Application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13962847-281B-5304-06AD-2D76DB7601E8}"/>
                    </a:ext>
                  </a:extLst>
                </p:cNvPr>
                <p:cNvSpPr/>
                <p:nvPr/>
              </p:nvSpPr>
              <p:spPr bwMode="gray">
                <a:xfrm>
                  <a:off x="904166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22" name="Rectangle 40">
                  <a:extLst>
                    <a:ext uri="{FF2B5EF4-FFF2-40B4-BE49-F238E27FC236}">
                      <a16:creationId xmlns:a16="http://schemas.microsoft.com/office/drawing/2014/main" id="{FEE575B3-CB92-B479-EF81-469324B7C170}"/>
                    </a:ext>
                  </a:extLst>
                </p:cNvPr>
                <p:cNvSpPr/>
                <p:nvPr/>
              </p:nvSpPr>
              <p:spPr bwMode="gray">
                <a:xfrm>
                  <a:off x="1536993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23" name="Rectangle 40">
                  <a:extLst>
                    <a:ext uri="{FF2B5EF4-FFF2-40B4-BE49-F238E27FC236}">
                      <a16:creationId xmlns:a16="http://schemas.microsoft.com/office/drawing/2014/main" id="{C9F19C91-7745-92BB-11C7-FA940349530C}"/>
                    </a:ext>
                  </a:extLst>
                </p:cNvPr>
                <p:cNvSpPr/>
                <p:nvPr/>
              </p:nvSpPr>
              <p:spPr bwMode="gray">
                <a:xfrm>
                  <a:off x="2169820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24" name="Rectangle 40">
                  <a:extLst>
                    <a:ext uri="{FF2B5EF4-FFF2-40B4-BE49-F238E27FC236}">
                      <a16:creationId xmlns:a16="http://schemas.microsoft.com/office/drawing/2014/main" id="{4C065971-1202-BFEA-6259-66937FE4FBC4}"/>
                    </a:ext>
                  </a:extLst>
                </p:cNvPr>
                <p:cNvSpPr/>
                <p:nvPr/>
              </p:nvSpPr>
              <p:spPr bwMode="gray">
                <a:xfrm>
                  <a:off x="3550486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360FB2-CB9E-93F9-1548-7E676248938B}"/>
                    </a:ext>
                  </a:extLst>
                </p:cNvPr>
                <p:cNvSpPr txBox="1"/>
                <p:nvPr/>
              </p:nvSpPr>
              <p:spPr>
                <a:xfrm>
                  <a:off x="2943417" y="2537739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26" name="Rectangle 40">
                  <a:extLst>
                    <a:ext uri="{FF2B5EF4-FFF2-40B4-BE49-F238E27FC236}">
                      <a16:creationId xmlns:a16="http://schemas.microsoft.com/office/drawing/2014/main" id="{8163EDF1-2754-7AA2-8AFB-BFBA0415B89D}"/>
                    </a:ext>
                  </a:extLst>
                </p:cNvPr>
                <p:cNvSpPr/>
                <p:nvPr/>
              </p:nvSpPr>
              <p:spPr bwMode="gray">
                <a:xfrm>
                  <a:off x="904166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27" name="Rectangle 40">
                  <a:extLst>
                    <a:ext uri="{FF2B5EF4-FFF2-40B4-BE49-F238E27FC236}">
                      <a16:creationId xmlns:a16="http://schemas.microsoft.com/office/drawing/2014/main" id="{17A33C43-1554-0B24-B179-5662AF926682}"/>
                    </a:ext>
                  </a:extLst>
                </p:cNvPr>
                <p:cNvSpPr/>
                <p:nvPr/>
              </p:nvSpPr>
              <p:spPr bwMode="gray">
                <a:xfrm>
                  <a:off x="1536993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28" name="Rectangle 40">
                  <a:extLst>
                    <a:ext uri="{FF2B5EF4-FFF2-40B4-BE49-F238E27FC236}">
                      <a16:creationId xmlns:a16="http://schemas.microsoft.com/office/drawing/2014/main" id="{58AAE6EB-5BD3-3DAF-6C42-B8EC1BC0116A}"/>
                    </a:ext>
                  </a:extLst>
                </p:cNvPr>
                <p:cNvSpPr/>
                <p:nvPr/>
              </p:nvSpPr>
              <p:spPr bwMode="gray">
                <a:xfrm>
                  <a:off x="2169820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29" name="Rectangle 40">
                  <a:extLst>
                    <a:ext uri="{FF2B5EF4-FFF2-40B4-BE49-F238E27FC236}">
                      <a16:creationId xmlns:a16="http://schemas.microsoft.com/office/drawing/2014/main" id="{D04F3432-8BF8-7B74-96C5-B6B273777255}"/>
                    </a:ext>
                  </a:extLst>
                </p:cNvPr>
                <p:cNvSpPr/>
                <p:nvPr/>
              </p:nvSpPr>
              <p:spPr bwMode="gray">
                <a:xfrm>
                  <a:off x="3550486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Active</a:t>
                  </a: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C15A80-38DC-2D47-0CE8-B1EE77698E57}"/>
                    </a:ext>
                  </a:extLst>
                </p:cNvPr>
                <p:cNvSpPr txBox="1"/>
                <p:nvPr/>
              </p:nvSpPr>
              <p:spPr>
                <a:xfrm>
                  <a:off x="2943417" y="3535113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31" name="Rectangle 40">
                  <a:extLst>
                    <a:ext uri="{FF2B5EF4-FFF2-40B4-BE49-F238E27FC236}">
                      <a16:creationId xmlns:a16="http://schemas.microsoft.com/office/drawing/2014/main" id="{5649060B-CC03-4368-84C7-10DECCA05467}"/>
                    </a:ext>
                  </a:extLst>
                </p:cNvPr>
                <p:cNvSpPr/>
                <p:nvPr/>
              </p:nvSpPr>
              <p:spPr bwMode="gray">
                <a:xfrm>
                  <a:off x="5856738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32" name="Rectangle 40">
                  <a:extLst>
                    <a:ext uri="{FF2B5EF4-FFF2-40B4-BE49-F238E27FC236}">
                      <a16:creationId xmlns:a16="http://schemas.microsoft.com/office/drawing/2014/main" id="{CE00857C-25D3-BC49-A845-5F6267BD8452}"/>
                    </a:ext>
                  </a:extLst>
                </p:cNvPr>
                <p:cNvSpPr/>
                <p:nvPr/>
              </p:nvSpPr>
              <p:spPr bwMode="gray">
                <a:xfrm>
                  <a:off x="6489565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33" name="Rectangle 40">
                  <a:extLst>
                    <a:ext uri="{FF2B5EF4-FFF2-40B4-BE49-F238E27FC236}">
                      <a16:creationId xmlns:a16="http://schemas.microsoft.com/office/drawing/2014/main" id="{F22D0EFB-DD59-4BD0-CEAD-4D8E4FA6356B}"/>
                    </a:ext>
                  </a:extLst>
                </p:cNvPr>
                <p:cNvSpPr/>
                <p:nvPr/>
              </p:nvSpPr>
              <p:spPr bwMode="gray">
                <a:xfrm>
                  <a:off x="7122392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34" name="Rectangle 40">
                  <a:extLst>
                    <a:ext uri="{FF2B5EF4-FFF2-40B4-BE49-F238E27FC236}">
                      <a16:creationId xmlns:a16="http://schemas.microsoft.com/office/drawing/2014/main" id="{41BC5BA3-2948-8151-6873-D45FD8101823}"/>
                    </a:ext>
                  </a:extLst>
                </p:cNvPr>
                <p:cNvSpPr/>
                <p:nvPr/>
              </p:nvSpPr>
              <p:spPr bwMode="gray">
                <a:xfrm>
                  <a:off x="8503058" y="2564411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556EDA3-247A-F55F-E727-C41837E4A4AE}"/>
                    </a:ext>
                  </a:extLst>
                </p:cNvPr>
                <p:cNvSpPr txBox="1"/>
                <p:nvPr/>
              </p:nvSpPr>
              <p:spPr>
                <a:xfrm>
                  <a:off x="7895989" y="2537739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36" name="Rectangle 40">
                  <a:extLst>
                    <a:ext uri="{FF2B5EF4-FFF2-40B4-BE49-F238E27FC236}">
                      <a16:creationId xmlns:a16="http://schemas.microsoft.com/office/drawing/2014/main" id="{DF2A48AE-2F09-14FE-3076-5B683163EAA7}"/>
                    </a:ext>
                  </a:extLst>
                </p:cNvPr>
                <p:cNvSpPr/>
                <p:nvPr/>
              </p:nvSpPr>
              <p:spPr bwMode="gray">
                <a:xfrm>
                  <a:off x="5856738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#1</a:t>
                  </a:r>
                </a:p>
              </p:txBody>
            </p:sp>
            <p:sp>
              <p:nvSpPr>
                <p:cNvPr id="37" name="Rectangle 40">
                  <a:extLst>
                    <a:ext uri="{FF2B5EF4-FFF2-40B4-BE49-F238E27FC236}">
                      <a16:creationId xmlns:a16="http://schemas.microsoft.com/office/drawing/2014/main" id="{B8FC8437-65A3-75D7-9FF5-2C1DFB6F0BFB}"/>
                    </a:ext>
                  </a:extLst>
                </p:cNvPr>
                <p:cNvSpPr/>
                <p:nvPr/>
              </p:nvSpPr>
              <p:spPr bwMode="gray">
                <a:xfrm>
                  <a:off x="6489565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#2</a:t>
                  </a:r>
                </a:p>
              </p:txBody>
            </p:sp>
            <p:sp>
              <p:nvSpPr>
                <p:cNvPr id="38" name="Rectangle 40">
                  <a:extLst>
                    <a:ext uri="{FF2B5EF4-FFF2-40B4-BE49-F238E27FC236}">
                      <a16:creationId xmlns:a16="http://schemas.microsoft.com/office/drawing/2014/main" id="{D47E8BA2-65A4-049B-1472-70FA0CBA124F}"/>
                    </a:ext>
                  </a:extLst>
                </p:cNvPr>
                <p:cNvSpPr/>
                <p:nvPr/>
              </p:nvSpPr>
              <p:spPr bwMode="gray">
                <a:xfrm>
                  <a:off x="7122392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#3</a:t>
                  </a:r>
                </a:p>
              </p:txBody>
            </p:sp>
            <p:sp>
              <p:nvSpPr>
                <p:cNvPr id="39" name="Rectangle 40">
                  <a:extLst>
                    <a:ext uri="{FF2B5EF4-FFF2-40B4-BE49-F238E27FC236}">
                      <a16:creationId xmlns:a16="http://schemas.microsoft.com/office/drawing/2014/main" id="{C841A730-0AC0-11EE-92F6-45496156D613}"/>
                    </a:ext>
                  </a:extLst>
                </p:cNvPr>
                <p:cNvSpPr/>
                <p:nvPr/>
              </p:nvSpPr>
              <p:spPr bwMode="gray">
                <a:xfrm>
                  <a:off x="8503058" y="3561784"/>
                  <a:ext cx="486753" cy="35100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 err="1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Stby</a:t>
                  </a:r>
                  <a:endParaRPr lang="en-US" sz="10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0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VM #~</a:t>
                  </a: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AD73F8C-C725-4E13-858F-82B127B4A52F}"/>
                    </a:ext>
                  </a:extLst>
                </p:cNvPr>
                <p:cNvSpPr txBox="1"/>
                <p:nvPr/>
              </p:nvSpPr>
              <p:spPr>
                <a:xfrm>
                  <a:off x="7895989" y="3535113"/>
                  <a:ext cx="743319" cy="40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6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…</a:t>
                  </a:r>
                  <a:endParaRPr lang="en-GB" sz="16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41" name="Curved Down Arrow 74">
                  <a:extLst>
                    <a:ext uri="{FF2B5EF4-FFF2-40B4-BE49-F238E27FC236}">
                      <a16:creationId xmlns:a16="http://schemas.microsoft.com/office/drawing/2014/main" id="{170C2512-148F-1FCA-7650-45BC3F401A2B}"/>
                    </a:ext>
                  </a:extLst>
                </p:cNvPr>
                <p:cNvSpPr/>
                <p:nvPr/>
              </p:nvSpPr>
              <p:spPr>
                <a:xfrm>
                  <a:off x="4037239" y="1421957"/>
                  <a:ext cx="1977196" cy="757550"/>
                </a:xfrm>
                <a:prstGeom prst="curvedDownArrow">
                  <a:avLst/>
                </a:prstGeom>
                <a:solidFill>
                  <a:srgbClr val="0087DA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en-GB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C7F4F80-91FD-6561-28FC-63E3B7CA1E92}"/>
                    </a:ext>
                  </a:extLst>
                </p:cNvPr>
                <p:cNvSpPr txBox="1"/>
                <p:nvPr/>
              </p:nvSpPr>
              <p:spPr>
                <a:xfrm>
                  <a:off x="4282390" y="1732893"/>
                  <a:ext cx="1614858" cy="5497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Rapid DR</a:t>
                  </a:r>
                  <a:r>
                    <a:rPr lang="ko-KR" alt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을 통한 </a:t>
                  </a:r>
                  <a:r>
                    <a:rPr lang="en-US" altLang="ko-KR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Operation </a:t>
                  </a:r>
                  <a:r>
                    <a:rPr lang="ko-KR" alt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자동화 </a:t>
                  </a:r>
                  <a:endParaRPr lang="en-GB" sz="12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43" name="Right Arrow 41">
                  <a:extLst>
                    <a:ext uri="{FF2B5EF4-FFF2-40B4-BE49-F238E27FC236}">
                      <a16:creationId xmlns:a16="http://schemas.microsoft.com/office/drawing/2014/main" id="{1D0BDC43-83EC-19BA-440A-A7DD7B032F0D}"/>
                    </a:ext>
                  </a:extLst>
                </p:cNvPr>
                <p:cNvSpPr/>
                <p:nvPr/>
              </p:nvSpPr>
              <p:spPr bwMode="ltGray">
                <a:xfrm>
                  <a:off x="4126388" y="2691721"/>
                  <a:ext cx="1653076" cy="1619393"/>
                </a:xfrm>
                <a:prstGeom prst="leftRightArrow">
                  <a:avLst>
                    <a:gd name="adj1" fmla="val 50000"/>
                    <a:gd name="adj2" fmla="val 21051"/>
                  </a:avLst>
                </a:prstGeom>
                <a:solidFill>
                  <a:srgbClr val="FF8D6D">
                    <a:lumMod val="40000"/>
                    <a:lumOff val="60000"/>
                  </a:srgbClr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lnSpc>
                      <a:spcPct val="90000"/>
                    </a:lnSpc>
                    <a:defRPr/>
                  </a:pPr>
                  <a:endParaRPr lang="en-US" sz="1463" kern="0" dirty="0">
                    <a:solidFill>
                      <a:prstClr val="white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4" name="직사각형 16">
                  <a:extLst>
                    <a:ext uri="{FF2B5EF4-FFF2-40B4-BE49-F238E27FC236}">
                      <a16:creationId xmlns:a16="http://schemas.microsoft.com/office/drawing/2014/main" id="{45E6034C-4A3C-2776-3B13-B7D9E47843CB}"/>
                    </a:ext>
                  </a:extLst>
                </p:cNvPr>
                <p:cNvSpPr/>
                <p:nvPr/>
              </p:nvSpPr>
              <p:spPr>
                <a:xfrm>
                  <a:off x="4312700" y="3132401"/>
                  <a:ext cx="1275814" cy="7355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단위의 주기적인 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Full Copy </a:t>
                  </a:r>
                </a:p>
                <a:p>
                  <a:pPr algn="ctr">
                    <a:defRPr/>
                  </a:pP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최대 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250,000 </a:t>
                  </a:r>
                  <a:r>
                    <a:rPr lang="ko-KR" alt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벌</a:t>
                  </a:r>
                  <a:r>
                    <a:rPr lang="en-US" altLang="ko-KR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)</a:t>
                  </a:r>
                  <a:endParaRPr lang="en-GB" sz="1138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5" name="Rectangle 38">
                  <a:extLst>
                    <a:ext uri="{FF2B5EF4-FFF2-40B4-BE49-F238E27FC236}">
                      <a16:creationId xmlns:a16="http://schemas.microsoft.com/office/drawing/2014/main" id="{F64B8521-E1BE-65EE-47F8-3BE89DD3AEC9}"/>
                    </a:ext>
                  </a:extLst>
                </p:cNvPr>
                <p:cNvSpPr/>
                <p:nvPr/>
              </p:nvSpPr>
              <p:spPr bwMode="gray">
                <a:xfrm>
                  <a:off x="783848" y="4130515"/>
                  <a:ext cx="3367991" cy="1188458"/>
                </a:xfrm>
                <a:prstGeom prst="rect">
                  <a:avLst/>
                </a:prstGeom>
                <a:solidFill>
                  <a:srgbClr val="A9EEEA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6" name="Rectangle 38">
                  <a:extLst>
                    <a:ext uri="{FF2B5EF4-FFF2-40B4-BE49-F238E27FC236}">
                      <a16:creationId xmlns:a16="http://schemas.microsoft.com/office/drawing/2014/main" id="{DCAA60E8-28B1-8277-4D6A-B66529BD7635}"/>
                    </a:ext>
                  </a:extLst>
                </p:cNvPr>
                <p:cNvSpPr/>
                <p:nvPr/>
              </p:nvSpPr>
              <p:spPr bwMode="gray">
                <a:xfrm>
                  <a:off x="5734699" y="4130515"/>
                  <a:ext cx="3367991" cy="1188458"/>
                </a:xfrm>
                <a:prstGeom prst="rect">
                  <a:avLst/>
                </a:prstGeom>
                <a:solidFill>
                  <a:srgbClr val="A9EEEA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58500" tIns="29250" rIns="58500" bIns="2925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</a:t>
                  </a:r>
                  <a:r>
                    <a:rPr lang="ko-KR" altLang="en-US" sz="13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영역</a:t>
                  </a:r>
                  <a:endParaRPr lang="en-US" sz="1300" kern="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7" name="Can 68">
                  <a:extLst>
                    <a:ext uri="{FF2B5EF4-FFF2-40B4-BE49-F238E27FC236}">
                      <a16:creationId xmlns:a16="http://schemas.microsoft.com/office/drawing/2014/main" id="{824F4CD4-2EAD-1827-E351-26FD8A2CD36F}"/>
                    </a:ext>
                  </a:extLst>
                </p:cNvPr>
                <p:cNvSpPr/>
                <p:nvPr/>
              </p:nvSpPr>
              <p:spPr bwMode="gray">
                <a:xfrm>
                  <a:off x="1775089" y="4829472"/>
                  <a:ext cx="1385507" cy="468000"/>
                </a:xfrm>
                <a:prstGeom prst="ca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Volume</a:t>
                  </a:r>
                </a:p>
              </p:txBody>
            </p:sp>
            <p:sp>
              <p:nvSpPr>
                <p:cNvPr id="48" name="Rectangle 40">
                  <a:extLst>
                    <a:ext uri="{FF2B5EF4-FFF2-40B4-BE49-F238E27FC236}">
                      <a16:creationId xmlns:a16="http://schemas.microsoft.com/office/drawing/2014/main" id="{AA91D8A4-96CD-41DA-FF8A-3FFBD6B56234}"/>
                    </a:ext>
                  </a:extLst>
                </p:cNvPr>
                <p:cNvSpPr/>
                <p:nvPr/>
              </p:nvSpPr>
              <p:spPr bwMode="gray">
                <a:xfrm>
                  <a:off x="906705" y="4358194"/>
                  <a:ext cx="1263115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VM #1</a:t>
                  </a:r>
                </a:p>
              </p:txBody>
            </p:sp>
            <p:sp>
              <p:nvSpPr>
                <p:cNvPr id="49" name="Rectangle 40">
                  <a:extLst>
                    <a:ext uri="{FF2B5EF4-FFF2-40B4-BE49-F238E27FC236}">
                      <a16:creationId xmlns:a16="http://schemas.microsoft.com/office/drawing/2014/main" id="{F90A1E4C-7B77-62AE-7E29-951A41B139EA}"/>
                    </a:ext>
                  </a:extLst>
                </p:cNvPr>
                <p:cNvSpPr/>
                <p:nvPr/>
              </p:nvSpPr>
              <p:spPr bwMode="gray">
                <a:xfrm>
                  <a:off x="2759923" y="4344093"/>
                  <a:ext cx="1263115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VM #2</a:t>
                  </a:r>
                </a:p>
              </p:txBody>
            </p:sp>
            <p:cxnSp>
              <p:nvCxnSpPr>
                <p:cNvPr id="50" name="Straight Arrow Connector 20">
                  <a:extLst>
                    <a:ext uri="{FF2B5EF4-FFF2-40B4-BE49-F238E27FC236}">
                      <a16:creationId xmlns:a16="http://schemas.microsoft.com/office/drawing/2014/main" id="{81359A14-7C9D-5DA8-6986-52BD0E29D4C2}"/>
                    </a:ext>
                  </a:extLst>
                </p:cNvPr>
                <p:cNvCxnSpPr>
                  <a:cxnSpLocks/>
                  <a:stCxn id="49" idx="2"/>
                  <a:endCxn id="47" idx="1"/>
                </p:cNvCxnSpPr>
                <p:nvPr/>
              </p:nvCxnSpPr>
              <p:spPr>
                <a:xfrm flipH="1">
                  <a:off x="2467843" y="4687285"/>
                  <a:ext cx="923638" cy="142187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cxnSp>
              <p:nvCxnSpPr>
                <p:cNvPr id="51" name="Straight Arrow Connector 20">
                  <a:extLst>
                    <a:ext uri="{FF2B5EF4-FFF2-40B4-BE49-F238E27FC236}">
                      <a16:creationId xmlns:a16="http://schemas.microsoft.com/office/drawing/2014/main" id="{734677F8-899E-A469-7287-BA53C9291843}"/>
                    </a:ext>
                  </a:extLst>
                </p:cNvPr>
                <p:cNvCxnSpPr>
                  <a:cxnSpLocks/>
                  <a:stCxn id="48" idx="2"/>
                  <a:endCxn id="47" idx="1"/>
                </p:cNvCxnSpPr>
                <p:nvPr/>
              </p:nvCxnSpPr>
              <p:spPr>
                <a:xfrm>
                  <a:off x="1538263" y="4701386"/>
                  <a:ext cx="929580" cy="128086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cxnSp>
              <p:nvCxnSpPr>
                <p:cNvPr id="52" name="Straight Arrow Connector 86">
                  <a:extLst>
                    <a:ext uri="{FF2B5EF4-FFF2-40B4-BE49-F238E27FC236}">
                      <a16:creationId xmlns:a16="http://schemas.microsoft.com/office/drawing/2014/main" id="{D0741951-B3A1-FC97-9C49-FD978E78C295}"/>
                    </a:ext>
                  </a:extLst>
                </p:cNvPr>
                <p:cNvCxnSpPr>
                  <a:cxnSpLocks/>
                  <a:stCxn id="45" idx="3"/>
                  <a:endCxn id="46" idx="1"/>
                </p:cNvCxnSpPr>
                <p:nvPr/>
              </p:nvCxnSpPr>
              <p:spPr>
                <a:xfrm>
                  <a:off x="4151839" y="4724744"/>
                  <a:ext cx="1582860" cy="0"/>
                </a:xfrm>
                <a:prstGeom prst="straightConnector1">
                  <a:avLst/>
                </a:prstGeom>
                <a:noFill/>
                <a:ln w="38100">
                  <a:solidFill>
                    <a:srgbClr val="2AD2C9">
                      <a:lumMod val="75000"/>
                    </a:srgbClr>
                  </a:solidFill>
                  <a:round/>
                  <a:headEnd type="none" w="med" len="lg"/>
                  <a:tailEnd type="triangle" w="med" len="lg"/>
                </a:ln>
                <a:effectLst/>
              </p:spPr>
            </p:cxnSp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EA92098C-A589-7FBA-2706-138B61093307}"/>
                    </a:ext>
                  </a:extLst>
                </p:cNvPr>
                <p:cNvSpPr/>
                <p:nvPr/>
              </p:nvSpPr>
              <p:spPr bwMode="gray">
                <a:xfrm>
                  <a:off x="6216598" y="4362630"/>
                  <a:ext cx="2422710" cy="343192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00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Oracle Standalone (Standby)</a:t>
                  </a:r>
                </a:p>
              </p:txBody>
            </p:sp>
            <p:sp>
              <p:nvSpPr>
                <p:cNvPr id="54" name="Can 68">
                  <a:extLst>
                    <a:ext uri="{FF2B5EF4-FFF2-40B4-BE49-F238E27FC236}">
                      <a16:creationId xmlns:a16="http://schemas.microsoft.com/office/drawing/2014/main" id="{B87A8FFC-574F-3551-4A15-5E710FBBFE2D}"/>
                    </a:ext>
                  </a:extLst>
                </p:cNvPr>
                <p:cNvSpPr/>
                <p:nvPr/>
              </p:nvSpPr>
              <p:spPr bwMode="gray">
                <a:xfrm>
                  <a:off x="6732941" y="4827291"/>
                  <a:ext cx="1385507" cy="468000"/>
                </a:xfrm>
                <a:prstGeom prst="can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425563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29250" tIns="29250" rIns="29250" bIns="2925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defRPr/>
                  </a:pPr>
                  <a:r>
                    <a:rPr lang="en-US" sz="1138" kern="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Volume</a:t>
                  </a:r>
                </a:p>
              </p:txBody>
            </p:sp>
            <p:cxnSp>
              <p:nvCxnSpPr>
                <p:cNvPr id="55" name="Straight Arrow Connector 20">
                  <a:extLst>
                    <a:ext uri="{FF2B5EF4-FFF2-40B4-BE49-F238E27FC236}">
                      <a16:creationId xmlns:a16="http://schemas.microsoft.com/office/drawing/2014/main" id="{EB7BDF00-1A7D-7958-6976-6B6A9189E504}"/>
                    </a:ext>
                  </a:extLst>
                </p:cNvPr>
                <p:cNvCxnSpPr>
                  <a:cxnSpLocks/>
                  <a:stCxn id="53" idx="2"/>
                  <a:endCxn id="54" idx="0"/>
                </p:cNvCxnSpPr>
                <p:nvPr/>
              </p:nvCxnSpPr>
              <p:spPr>
                <a:xfrm flipH="1">
                  <a:off x="7425695" y="4705822"/>
                  <a:ext cx="2258" cy="238469"/>
                </a:xfrm>
                <a:prstGeom prst="straightConnector1">
                  <a:avLst/>
                </a:prstGeom>
                <a:solidFill>
                  <a:srgbClr val="2AD2C9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2AD2C9">
                      <a:lumMod val="50000"/>
                    </a:srgbClr>
                  </a:solidFill>
                  <a:prstDash val="solid"/>
                  <a:miter lim="800000"/>
                  <a:headEnd type="none"/>
                  <a:tailEnd type="triangle" w="med" len="lg"/>
                </a:ln>
                <a:effectLst/>
              </p:spPr>
            </p:cxnSp>
            <p:sp>
              <p:nvSpPr>
                <p:cNvPr id="56" name="Rectangle 101">
                  <a:extLst>
                    <a:ext uri="{FF2B5EF4-FFF2-40B4-BE49-F238E27FC236}">
                      <a16:creationId xmlns:a16="http://schemas.microsoft.com/office/drawing/2014/main" id="{E1B839FE-699B-AEBF-2602-C9547A461C6B}"/>
                    </a:ext>
                  </a:extLst>
                </p:cNvPr>
                <p:cNvSpPr/>
                <p:nvPr/>
              </p:nvSpPr>
              <p:spPr>
                <a:xfrm>
                  <a:off x="4074112" y="4819498"/>
                  <a:ext cx="1729839" cy="367610"/>
                </a:xfrm>
                <a:prstGeom prst="rect">
                  <a:avLst/>
                </a:prstGeom>
                <a:noFill/>
              </p:spPr>
              <p:txBody>
                <a:bodyPr wrap="square" lIns="29250" tIns="29250" rIns="29250" bIns="29250" anchor="ctr" anchorCtr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DB VM, DB Volume</a:t>
                  </a:r>
                  <a:r>
                    <a:rPr lang="ko-KR" alt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을 </a:t>
                  </a:r>
                  <a:br>
                    <a:rPr lang="en-US" altLang="ko-KR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</a:br>
                  <a:r>
                    <a:rPr lang="ko-KR" altLang="en-US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통째로 복제해서 </a:t>
                  </a:r>
                  <a:r>
                    <a:rPr lang="en-US" altLang="ko-KR" sz="9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Copy</a:t>
                  </a:r>
                  <a:endParaRPr lang="en-US" sz="9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7" name="Straight Arrow Connector 90">
                  <a:extLst>
                    <a:ext uri="{FF2B5EF4-FFF2-40B4-BE49-F238E27FC236}">
                      <a16:creationId xmlns:a16="http://schemas.microsoft.com/office/drawing/2014/main" id="{BBF4EFE5-8B19-5061-3E66-0CD6E733259A}"/>
                    </a:ext>
                  </a:extLst>
                </p:cNvPr>
                <p:cNvCxnSpPr/>
                <p:nvPr/>
              </p:nvCxnSpPr>
              <p:spPr>
                <a:xfrm>
                  <a:off x="2164132" y="4538913"/>
                  <a:ext cx="595791" cy="0"/>
                </a:xfrm>
                <a:prstGeom prst="straightConnector1">
                  <a:avLst/>
                </a:prstGeom>
                <a:ln w="12700" cmpd="sng">
                  <a:solidFill>
                    <a:schemeClr val="tx1"/>
                  </a:solidFill>
                  <a:headEnd type="triangle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9BA465-63CC-B7DA-51F4-F21F923A6F19}"/>
                    </a:ext>
                  </a:extLst>
                </p:cNvPr>
                <p:cNvSpPr txBox="1"/>
                <p:nvPr/>
              </p:nvSpPr>
              <p:spPr>
                <a:xfrm>
                  <a:off x="2252624" y="4276758"/>
                  <a:ext cx="1614858" cy="32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30213" latinLnBrk="1">
                    <a:spcAft>
                      <a:spcPts val="400"/>
                    </a:spcAft>
                    <a:buSzPct val="100000"/>
                  </a:pPr>
                  <a:r>
                    <a:rPr lang="en-US" sz="1200" dirty="0">
                      <a:solidFill>
                        <a:srgbClr val="000000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HP Simplified" pitchFamily="34" charset="0"/>
                    </a:rPr>
                    <a:t>RAC</a:t>
                  </a:r>
                  <a:endParaRPr lang="en-GB" sz="1200" dirty="0">
                    <a:solidFill>
                      <a:srgbClr val="000000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HP Simplified" pitchFamily="34" charset="0"/>
                  </a:endParaRPr>
                </a:p>
              </p:txBody>
            </p:sp>
            <p:sp>
              <p:nvSpPr>
                <p:cNvPr id="59" name="Rectangle 101">
                  <a:extLst>
                    <a:ext uri="{FF2B5EF4-FFF2-40B4-BE49-F238E27FC236}">
                      <a16:creationId xmlns:a16="http://schemas.microsoft.com/office/drawing/2014/main" id="{99364976-0DA4-D239-F234-3A4A5A762796}"/>
                    </a:ext>
                  </a:extLst>
                </p:cNvPr>
                <p:cNvSpPr/>
                <p:nvPr/>
              </p:nvSpPr>
              <p:spPr>
                <a:xfrm>
                  <a:off x="4138774" y="3969033"/>
                  <a:ext cx="1729839" cy="400597"/>
                </a:xfrm>
                <a:prstGeom prst="rect">
                  <a:avLst/>
                </a:prstGeom>
                <a:noFill/>
              </p:spPr>
              <p:txBody>
                <a:bodyPr wrap="square" lIns="29250" tIns="29250" rIns="29250" bIns="29250" anchor="ctr" anchorCtr="0">
                  <a:spAutoFit/>
                </a:bodyPr>
                <a:lstStyle/>
                <a:p>
                  <a:pPr algn="ctr">
                    <a:lnSpc>
                      <a:spcPct val="90000"/>
                    </a:lnSpc>
                  </a:pP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중복 제거와 압축 후 전송</a:t>
                  </a:r>
                  <a:endParaRPr lang="en-US" altLang="ko-KR" sz="10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  <a:p>
                  <a:pPr algn="ctr">
                    <a:lnSpc>
                      <a:spcPct val="90000"/>
                    </a:lnSpc>
                  </a:pPr>
                  <a:r>
                    <a:rPr 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(WAN 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가속</a:t>
                  </a:r>
                  <a:r>
                    <a:rPr lang="en-US" altLang="ko-KR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,RPO=1</a:t>
                  </a:r>
                  <a:r>
                    <a:rPr lang="ko-KR" altLang="en-US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분</a:t>
                  </a:r>
                  <a:r>
                    <a:rPr lang="en-US" altLang="ko-KR" sz="1000" b="1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  <a:cs typeface="Arial" panose="020B0604020202020204" pitchFamily="34" charset="0"/>
                    </a:rPr>
                    <a:t>)</a:t>
                  </a:r>
                  <a:endParaRPr lang="en-US" sz="1000" b="1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2985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8273D-51C9-779C-686E-3804311A10F6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2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. HCI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: DR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 자동화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CFF7C57-32D3-CD0A-1286-B323CBB21CAF}"/>
              </a:ext>
            </a:extLst>
          </p:cNvPr>
          <p:cNvGrpSpPr/>
          <p:nvPr/>
        </p:nvGrpSpPr>
        <p:grpSpPr>
          <a:xfrm>
            <a:off x="348367" y="1370229"/>
            <a:ext cx="9285154" cy="4723067"/>
            <a:chOff x="609441" y="1370229"/>
            <a:chExt cx="10970841" cy="5223885"/>
          </a:xfrm>
        </p:grpSpPr>
        <p:grpSp>
          <p:nvGrpSpPr>
            <p:cNvPr id="3" name="Group 5">
              <a:extLst>
                <a:ext uri="{FF2B5EF4-FFF2-40B4-BE49-F238E27FC236}">
                  <a16:creationId xmlns:a16="http://schemas.microsoft.com/office/drawing/2014/main" id="{B8E79464-AABD-0687-7F20-CD87C84CE3A8}"/>
                </a:ext>
              </a:extLst>
            </p:cNvPr>
            <p:cNvGrpSpPr/>
            <p:nvPr/>
          </p:nvGrpSpPr>
          <p:grpSpPr>
            <a:xfrm>
              <a:off x="996182" y="1370229"/>
              <a:ext cx="4788872" cy="515722"/>
              <a:chOff x="6428858" y="1624857"/>
              <a:chExt cx="4733924" cy="515722"/>
            </a:xfrm>
          </p:grpSpPr>
          <p:sp>
            <p:nvSpPr>
              <p:cNvPr id="4" name="Rectangle 6">
                <a:extLst>
                  <a:ext uri="{FF2B5EF4-FFF2-40B4-BE49-F238E27FC236}">
                    <a16:creationId xmlns:a16="http://schemas.microsoft.com/office/drawing/2014/main" id="{6EBE424F-B240-A0E6-5960-1BCB2C602001}"/>
                  </a:ext>
                </a:extLst>
              </p:cNvPr>
              <p:cNvSpPr/>
              <p:nvPr/>
            </p:nvSpPr>
            <p:spPr>
              <a:xfrm>
                <a:off x="6428858" y="1624857"/>
                <a:ext cx="4733924" cy="378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HPE SVT </a:t>
                </a: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기반 </a:t>
                </a:r>
                <a:r>
                  <a:rPr kumimoji="0" lang="en-US" altLang="ko-KR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DR </a:t>
                </a: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아키텍쳐</a:t>
                </a:r>
                <a:endPara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5" name="Straight Connector 7">
                <a:extLst>
                  <a:ext uri="{FF2B5EF4-FFF2-40B4-BE49-F238E27FC236}">
                    <a16:creationId xmlns:a16="http://schemas.microsoft.com/office/drawing/2014/main" id="{9AF39B60-B994-776A-34D0-0886F24DC2EE}"/>
                  </a:ext>
                </a:extLst>
              </p:cNvPr>
              <p:cNvCxnSpPr/>
              <p:nvPr/>
            </p:nvCxnSpPr>
            <p:spPr>
              <a:xfrm flipV="1">
                <a:off x="6514050" y="2140579"/>
                <a:ext cx="464873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58EACC99-80B1-1029-4D34-836DF5BA0D60}"/>
                </a:ext>
              </a:extLst>
            </p:cNvPr>
            <p:cNvSpPr/>
            <p:nvPr/>
          </p:nvSpPr>
          <p:spPr>
            <a:xfrm>
              <a:off x="634884" y="5139958"/>
              <a:ext cx="5090159" cy="1454156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72000" tIns="36000" rIns="108000" bIns="36000" anchor="t"/>
            <a:lstStyle/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저비용 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&amp;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심플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하고 손쉬운 구조의 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DR </a:t>
              </a:r>
              <a:r>
                <a:rPr kumimoji="0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아키텍쳐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endParaRP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원격지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DR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을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별도의 솔루션</a:t>
              </a:r>
              <a:r>
                <a:rPr kumimoji="0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kumimoji="0" lang="ko-KR" alt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추가 비용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없이 구성 가능</a:t>
              </a:r>
              <a:endPara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HP Simplified" pitchFamily="34" charset="0"/>
              </a:endParaRP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ko-KR" altLang="en-US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재해 복구 자동화 솔루션인 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Rapid DR 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솔루션을 통해 수 십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~ 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수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백개의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VM</a:t>
              </a:r>
              <a:r>
                <a:rPr lang="ko-KR" altLang="en-US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을 자동으로 복구 가능</a:t>
              </a:r>
              <a:r>
                <a:rPr lang="en-US" altLang="ko-KR" sz="1100" kern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.</a:t>
              </a:r>
            </a:p>
            <a:p>
              <a:pPr marL="285750" marR="0" lvl="0" indent="-285750" defTabSz="4302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00"/>
                </a:spcAft>
                <a:buClrTx/>
                <a:buSzPct val="100000"/>
                <a:buFont typeface="Wingdings" panose="05000000000000000000" pitchFamily="2" charset="2"/>
                <a:buChar char="ü"/>
                <a:tabLst/>
                <a:defRPr/>
              </a:pPr>
              <a:r>
                <a:rPr lang="en-US" altLang="ko-KR" sz="1100" b="1" kern="0" dirty="0" err="1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SimpliVity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Backup/DR </a:t>
              </a:r>
              <a:r>
                <a:rPr lang="ko-KR" altLang="en-US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에 다양한 환경의 구축 사례 보유</a:t>
              </a:r>
              <a: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</a:t>
              </a:r>
              <a:br>
                <a:rPr lang="en-US" altLang="ko-KR" sz="1100" b="1" kern="0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</a:b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(ex. </a:t>
              </a:r>
              <a:r>
                <a:rPr lang="ko-KR" altLang="en-US" sz="1100" kern="0" dirty="0" err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나이스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롯데계열사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부산은행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키움 증권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SK 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계열사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국방부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국내 제조사들</a:t>
              </a:r>
              <a:r>
                <a:rPr kumimoji="0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 등등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, 5</a:t>
              </a:r>
              <a:r>
                <a:rPr lang="en-US" altLang="ko-KR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0</a:t>
              </a:r>
              <a:r>
                <a:rPr lang="ko-KR" altLang="en-US" sz="1100" kern="0" noProof="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개 이상의 고객사 확보 중</a:t>
              </a:r>
              <a:r>
                <a: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  <a:cs typeface="HP Simplified" pitchFamily="34" charset="0"/>
                </a:rPr>
                <a:t>)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C75137D-7A2A-5E72-BE6E-F0A22898E78B}"/>
                </a:ext>
              </a:extLst>
            </p:cNvPr>
            <p:cNvGrpSpPr/>
            <p:nvPr/>
          </p:nvGrpSpPr>
          <p:grpSpPr>
            <a:xfrm>
              <a:off x="634884" y="1992668"/>
              <a:ext cx="5079515" cy="2512173"/>
              <a:chOff x="609441" y="1620760"/>
              <a:chExt cx="5630873" cy="2512173"/>
            </a:xfrm>
          </p:grpSpPr>
          <p:sp>
            <p:nvSpPr>
              <p:cNvPr id="8" name="Isosceles Triangle 56">
                <a:extLst>
                  <a:ext uri="{FF2B5EF4-FFF2-40B4-BE49-F238E27FC236}">
                    <a16:creationId xmlns:a16="http://schemas.microsoft.com/office/drawing/2014/main" id="{F17EAA9F-0AEA-D3AF-DA2F-9BE486B29297}"/>
                  </a:ext>
                </a:extLst>
              </p:cNvPr>
              <p:cNvSpPr/>
              <p:nvPr/>
            </p:nvSpPr>
            <p:spPr>
              <a:xfrm rot="10800000">
                <a:off x="2021970" y="3069839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9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12CEA243-2C2E-12AD-0F9E-9515EE331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299" y="3643263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C3B08736-8FBF-183A-C461-C7FCFBBACC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3299" y="3474487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Isosceles Triangle 59">
                <a:extLst>
                  <a:ext uri="{FF2B5EF4-FFF2-40B4-BE49-F238E27FC236}">
                    <a16:creationId xmlns:a16="http://schemas.microsoft.com/office/drawing/2014/main" id="{01F1E428-4DF5-D4C9-C645-172A9945446E}"/>
                  </a:ext>
                </a:extLst>
              </p:cNvPr>
              <p:cNvSpPr/>
              <p:nvPr/>
            </p:nvSpPr>
            <p:spPr>
              <a:xfrm rot="10800000">
                <a:off x="683068" y="3069839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12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6D74C00A-4EC6-698E-C88A-D6AE6C7895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97" y="3643263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25021BC7-58C7-5D11-3633-31C3AE96D1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4397" y="3474487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Rectangle 62">
                <a:extLst>
                  <a:ext uri="{FF2B5EF4-FFF2-40B4-BE49-F238E27FC236}">
                    <a16:creationId xmlns:a16="http://schemas.microsoft.com/office/drawing/2014/main" id="{BB34CEC3-179E-74BF-CD58-3CE463FBB9A2}"/>
                  </a:ext>
                </a:extLst>
              </p:cNvPr>
              <p:cNvSpPr/>
              <p:nvPr/>
            </p:nvSpPr>
            <p:spPr>
              <a:xfrm>
                <a:off x="686383" y="2853588"/>
                <a:ext cx="2601026" cy="2218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15" name="Rectangle 225">
                <a:extLst>
                  <a:ext uri="{FF2B5EF4-FFF2-40B4-BE49-F238E27FC236}">
                    <a16:creationId xmlns:a16="http://schemas.microsoft.com/office/drawing/2014/main" id="{58C5E03A-661D-94E2-502E-11DFF420A93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01978" y="2466169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6" name="Rectangle 225">
                <a:extLst>
                  <a:ext uri="{FF2B5EF4-FFF2-40B4-BE49-F238E27FC236}">
                    <a16:creationId xmlns:a16="http://schemas.microsoft.com/office/drawing/2014/main" id="{814D2030-23B6-2146-C546-E6AE7CF8EFF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02986" y="2464945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7" name="Rectangle 225">
                <a:extLst>
                  <a:ext uri="{FF2B5EF4-FFF2-40B4-BE49-F238E27FC236}">
                    <a16:creationId xmlns:a16="http://schemas.microsoft.com/office/drawing/2014/main" id="{53F31118-BDD1-6B2B-373B-E8C90B159F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498637" y="2465731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8" name="Rectangle 225">
                <a:extLst>
                  <a:ext uri="{FF2B5EF4-FFF2-40B4-BE49-F238E27FC236}">
                    <a16:creationId xmlns:a16="http://schemas.microsoft.com/office/drawing/2014/main" id="{6B8D9214-B244-E065-2CB9-0857F9442A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091792" y="2466169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19" name="Rectangle 225">
                <a:extLst>
                  <a:ext uri="{FF2B5EF4-FFF2-40B4-BE49-F238E27FC236}">
                    <a16:creationId xmlns:a16="http://schemas.microsoft.com/office/drawing/2014/main" id="{CA605874-9BC9-31A9-1A94-0F2E3DE4D5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492799" y="2464945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20" name="Rectangle 225">
                <a:extLst>
                  <a:ext uri="{FF2B5EF4-FFF2-40B4-BE49-F238E27FC236}">
                    <a16:creationId xmlns:a16="http://schemas.microsoft.com/office/drawing/2014/main" id="{9887FA16-E7CC-869E-567A-E9C75B99DCF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888450" y="2465731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21" name="Rectangle 69">
                <a:extLst>
                  <a:ext uri="{FF2B5EF4-FFF2-40B4-BE49-F238E27FC236}">
                    <a16:creationId xmlns:a16="http://schemas.microsoft.com/office/drawing/2014/main" id="{C0CD6E70-D2C4-55B2-3BF6-D711670B1E57}"/>
                  </a:ext>
                </a:extLst>
              </p:cNvPr>
              <p:cNvSpPr/>
              <p:nvPr/>
            </p:nvSpPr>
            <p:spPr>
              <a:xfrm>
                <a:off x="1795073" y="2530190"/>
                <a:ext cx="357136" cy="28935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···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2" name="Rectangle 169">
                <a:extLst>
                  <a:ext uri="{FF2B5EF4-FFF2-40B4-BE49-F238E27FC236}">
                    <a16:creationId xmlns:a16="http://schemas.microsoft.com/office/drawing/2014/main" id="{A4AE220A-5EB8-C397-7CD9-34DFE8825CD6}"/>
                  </a:ext>
                </a:extLst>
              </p:cNvPr>
              <p:cNvSpPr/>
              <p:nvPr/>
            </p:nvSpPr>
            <p:spPr bwMode="auto">
              <a:xfrm>
                <a:off x="683069" y="2281709"/>
                <a:ext cx="2604340" cy="544625"/>
              </a:xfrm>
              <a:prstGeom prst="rect">
                <a:avLst/>
              </a:prstGeom>
              <a:noFill/>
              <a:ln w="63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23" name="Group 80">
                <a:extLst>
                  <a:ext uri="{FF2B5EF4-FFF2-40B4-BE49-F238E27FC236}">
                    <a16:creationId xmlns:a16="http://schemas.microsoft.com/office/drawing/2014/main" id="{7291B52A-22A2-4F00-1944-68CE8F73331C}"/>
                  </a:ext>
                </a:extLst>
              </p:cNvPr>
              <p:cNvGrpSpPr/>
              <p:nvPr/>
            </p:nvGrpSpPr>
            <p:grpSpPr>
              <a:xfrm>
                <a:off x="609441" y="1620760"/>
                <a:ext cx="2776152" cy="2512172"/>
                <a:chOff x="695324" y="1304925"/>
                <a:chExt cx="5203452" cy="3488182"/>
              </a:xfrm>
            </p:grpSpPr>
            <p:sp>
              <p:nvSpPr>
                <p:cNvPr id="45" name="Rectangle 81">
                  <a:extLst>
                    <a:ext uri="{FF2B5EF4-FFF2-40B4-BE49-F238E27FC236}">
                      <a16:creationId xmlns:a16="http://schemas.microsoft.com/office/drawing/2014/main" id="{5BD1B8E5-E897-8C6E-0379-E3C471F254C0}"/>
                    </a:ext>
                  </a:extLst>
                </p:cNvPr>
                <p:cNvSpPr/>
                <p:nvPr/>
              </p:nvSpPr>
              <p:spPr>
                <a:xfrm>
                  <a:off x="695324" y="1304925"/>
                  <a:ext cx="5203451" cy="380440"/>
                </a:xfrm>
                <a:prstGeom prst="rect">
                  <a:avLst/>
                </a:prstGeom>
                <a:solidFill>
                  <a:srgbClr val="5B9BD5"/>
                </a:solidFill>
                <a:ln w="9525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주센터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6" name="Rectangle 82">
                  <a:extLst>
                    <a:ext uri="{FF2B5EF4-FFF2-40B4-BE49-F238E27FC236}">
                      <a16:creationId xmlns:a16="http://schemas.microsoft.com/office/drawing/2014/main" id="{FC9F1760-C081-2E62-2D32-5A4611FDB318}"/>
                    </a:ext>
                  </a:extLst>
                </p:cNvPr>
                <p:cNvSpPr/>
                <p:nvPr/>
              </p:nvSpPr>
              <p:spPr>
                <a:xfrm>
                  <a:off x="695326" y="1685365"/>
                  <a:ext cx="5203450" cy="3107742"/>
                </a:xfrm>
                <a:prstGeom prst="rect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24" name="Rectangle 86">
                <a:extLst>
                  <a:ext uri="{FF2B5EF4-FFF2-40B4-BE49-F238E27FC236}">
                    <a16:creationId xmlns:a16="http://schemas.microsoft.com/office/drawing/2014/main" id="{B9989EF5-ACC0-B990-B692-193078EE698B}"/>
                  </a:ext>
                </a:extLst>
              </p:cNvPr>
              <p:cNvSpPr/>
              <p:nvPr/>
            </p:nvSpPr>
            <p:spPr>
              <a:xfrm>
                <a:off x="686383" y="3098625"/>
                <a:ext cx="2601025" cy="221811"/>
              </a:xfrm>
              <a:prstGeom prst="rect">
                <a:avLst/>
              </a:prstGeom>
              <a:solidFill>
                <a:srgbClr val="614767">
                  <a:lumMod val="75000"/>
                </a:srgbClr>
              </a:solidFill>
              <a:ln w="6350" cap="flat" cmpd="sng" algn="ctr">
                <a:solidFill>
                  <a:srgbClr val="61476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스토리지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5" name="Rounded Rectangle 88">
                <a:extLst>
                  <a:ext uri="{FF2B5EF4-FFF2-40B4-BE49-F238E27FC236}">
                    <a16:creationId xmlns:a16="http://schemas.microsoft.com/office/drawing/2014/main" id="{7395C3A7-908D-D9A5-8E79-8D2F8C1AD283}"/>
                  </a:ext>
                </a:extLst>
              </p:cNvPr>
              <p:cNvSpPr/>
              <p:nvPr/>
            </p:nvSpPr>
            <p:spPr>
              <a:xfrm>
                <a:off x="1157139" y="2056886"/>
                <a:ext cx="4456906" cy="239824"/>
              </a:xfrm>
              <a:prstGeom prst="roundRect">
                <a:avLst/>
              </a:prstGeom>
              <a:solidFill>
                <a:srgbClr val="92D050"/>
              </a:solidFill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재해복구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자동화 솔루션 </a:t>
                </a: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– Rapid DR</a:t>
                </a:r>
                <a:endPara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26" name="Isosceles Triangle 56">
                <a:extLst>
                  <a:ext uri="{FF2B5EF4-FFF2-40B4-BE49-F238E27FC236}">
                    <a16:creationId xmlns:a16="http://schemas.microsoft.com/office/drawing/2014/main" id="{B432FB77-81B4-9DD4-787C-B35A3266F009}"/>
                  </a:ext>
                </a:extLst>
              </p:cNvPr>
              <p:cNvSpPr/>
              <p:nvPr/>
            </p:nvSpPr>
            <p:spPr>
              <a:xfrm rot="10800000">
                <a:off x="4876691" y="3074554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27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8B47A8B3-5B60-C21E-35B0-F6A8A30EA2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020" y="3647978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A783575C-9457-D1BE-E57C-B0260B140F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8020" y="3479202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Isosceles Triangle 59">
                <a:extLst>
                  <a:ext uri="{FF2B5EF4-FFF2-40B4-BE49-F238E27FC236}">
                    <a16:creationId xmlns:a16="http://schemas.microsoft.com/office/drawing/2014/main" id="{5BBF8D17-AE7C-B144-8D5A-A6D3B8ACAFD8}"/>
                  </a:ext>
                </a:extLst>
              </p:cNvPr>
              <p:cNvSpPr/>
              <p:nvPr/>
            </p:nvSpPr>
            <p:spPr>
              <a:xfrm rot="10800000">
                <a:off x="3537789" y="3074554"/>
                <a:ext cx="1265438" cy="689480"/>
              </a:xfrm>
              <a:prstGeom prst="triangle">
                <a:avLst/>
              </a:prstGeom>
              <a:gradFill>
                <a:gsLst>
                  <a:gs pos="38000">
                    <a:srgbClr val="2AD2C9">
                      <a:lumMod val="5000"/>
                      <a:lumOff val="95000"/>
                    </a:srgbClr>
                  </a:gs>
                  <a:gs pos="74000">
                    <a:srgbClr val="2AD2C9">
                      <a:lumMod val="45000"/>
                      <a:lumOff val="55000"/>
                    </a:srgbClr>
                  </a:gs>
                  <a:gs pos="83000">
                    <a:srgbClr val="2AD2C9">
                      <a:lumMod val="45000"/>
                      <a:lumOff val="55000"/>
                    </a:srgbClr>
                  </a:gs>
                  <a:gs pos="100000">
                    <a:srgbClr val="2AD2C9">
                      <a:lumMod val="30000"/>
                      <a:lumOff val="70000"/>
                    </a:srgb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30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C02E29F6-7454-716D-4410-60239288EF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9118" y="3647978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" name="Picture 2" descr="x86ìë² iconì ëí ì´ë¯¸ì§ ê²ìê²°ê³¼">
                <a:extLst>
                  <a:ext uri="{FF2B5EF4-FFF2-40B4-BE49-F238E27FC236}">
                    <a16:creationId xmlns:a16="http://schemas.microsoft.com/office/drawing/2014/main" id="{549E2A0A-7E65-4A54-EF2B-F5AE6CA2A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9118" y="3479202"/>
                <a:ext cx="662041" cy="168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2" name="Rectangle 62">
                <a:extLst>
                  <a:ext uri="{FF2B5EF4-FFF2-40B4-BE49-F238E27FC236}">
                    <a16:creationId xmlns:a16="http://schemas.microsoft.com/office/drawing/2014/main" id="{18CBB785-3B33-26C9-33E4-490EE95F0D8A}"/>
                  </a:ext>
                </a:extLst>
              </p:cNvPr>
              <p:cNvSpPr/>
              <p:nvPr/>
            </p:nvSpPr>
            <p:spPr>
              <a:xfrm>
                <a:off x="3541104" y="2858303"/>
                <a:ext cx="2601026" cy="221811"/>
              </a:xfrm>
              <a:prstGeom prst="rect">
                <a:avLst/>
              </a:prstGeom>
              <a:solidFill>
                <a:srgbClr val="0070C0"/>
              </a:solidFill>
              <a:ln w="6350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서버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33" name="Rectangle 225">
                <a:extLst>
                  <a:ext uri="{FF2B5EF4-FFF2-40B4-BE49-F238E27FC236}">
                    <a16:creationId xmlns:a16="http://schemas.microsoft.com/office/drawing/2014/main" id="{CC85F84B-9E8E-DAD4-E156-EA92D97CE6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556699" y="2470884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4" name="Rectangle 225">
                <a:extLst>
                  <a:ext uri="{FF2B5EF4-FFF2-40B4-BE49-F238E27FC236}">
                    <a16:creationId xmlns:a16="http://schemas.microsoft.com/office/drawing/2014/main" id="{DBD33B3C-C09A-3B5F-6167-A2A003D6BF6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7707" y="2469660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5" name="Rectangle 225">
                <a:extLst>
                  <a:ext uri="{FF2B5EF4-FFF2-40B4-BE49-F238E27FC236}">
                    <a16:creationId xmlns:a16="http://schemas.microsoft.com/office/drawing/2014/main" id="{480A6D66-52B4-3BAA-CCCB-136FDF11C6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53358" y="2470446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6" name="Rectangle 225">
                <a:extLst>
                  <a:ext uri="{FF2B5EF4-FFF2-40B4-BE49-F238E27FC236}">
                    <a16:creationId xmlns:a16="http://schemas.microsoft.com/office/drawing/2014/main" id="{F8544961-7761-7B3F-7DF4-ED44CF9E90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46513" y="2470884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7" name="Rectangle 225">
                <a:extLst>
                  <a:ext uri="{FF2B5EF4-FFF2-40B4-BE49-F238E27FC236}">
                    <a16:creationId xmlns:a16="http://schemas.microsoft.com/office/drawing/2014/main" id="{693D0B3B-DC6D-7DA3-AA75-0A20F323A0D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47520" y="2469660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8" name="Rectangle 225">
                <a:extLst>
                  <a:ext uri="{FF2B5EF4-FFF2-40B4-BE49-F238E27FC236}">
                    <a16:creationId xmlns:a16="http://schemas.microsoft.com/office/drawing/2014/main" id="{F628DD57-DDA5-7276-A0CB-953F94BCA6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743170" y="2470446"/>
                <a:ext cx="361695" cy="344459"/>
              </a:xfrm>
              <a:prstGeom prst="rect">
                <a:avLst/>
              </a:prstGeom>
              <a:solidFill>
                <a:srgbClr val="00B0F0"/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txBody>
              <a:bodyPr lIns="36000" r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39" name="Rectangle 69">
                <a:extLst>
                  <a:ext uri="{FF2B5EF4-FFF2-40B4-BE49-F238E27FC236}">
                    <a16:creationId xmlns:a16="http://schemas.microsoft.com/office/drawing/2014/main" id="{6F39AD9F-0EA1-3546-A9D7-3598FE44DB82}"/>
                  </a:ext>
                </a:extLst>
              </p:cNvPr>
              <p:cNvSpPr/>
              <p:nvPr/>
            </p:nvSpPr>
            <p:spPr>
              <a:xfrm>
                <a:off x="4649793" y="2534905"/>
                <a:ext cx="357136" cy="28935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···</a:t>
                </a:r>
                <a:endPara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0" name="Rectangle 169">
                <a:extLst>
                  <a:ext uri="{FF2B5EF4-FFF2-40B4-BE49-F238E27FC236}">
                    <a16:creationId xmlns:a16="http://schemas.microsoft.com/office/drawing/2014/main" id="{B87B8DE6-1607-9A6A-5B74-51F15DDA6F0D}"/>
                  </a:ext>
                </a:extLst>
              </p:cNvPr>
              <p:cNvSpPr/>
              <p:nvPr/>
            </p:nvSpPr>
            <p:spPr bwMode="auto">
              <a:xfrm>
                <a:off x="3537790" y="2286424"/>
                <a:ext cx="2604340" cy="544625"/>
              </a:xfrm>
              <a:prstGeom prst="rect">
                <a:avLst/>
              </a:prstGeom>
              <a:noFill/>
              <a:ln w="63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grpSp>
            <p:nvGrpSpPr>
              <p:cNvPr id="41" name="Group 80">
                <a:extLst>
                  <a:ext uri="{FF2B5EF4-FFF2-40B4-BE49-F238E27FC236}">
                    <a16:creationId xmlns:a16="http://schemas.microsoft.com/office/drawing/2014/main" id="{716DE42A-2FE6-05B4-C2B7-D18891327815}"/>
                  </a:ext>
                </a:extLst>
              </p:cNvPr>
              <p:cNvGrpSpPr/>
              <p:nvPr/>
            </p:nvGrpSpPr>
            <p:grpSpPr>
              <a:xfrm>
                <a:off x="3464162" y="1625475"/>
                <a:ext cx="2776152" cy="2507458"/>
                <a:chOff x="695324" y="1304925"/>
                <a:chExt cx="5203452" cy="3476819"/>
              </a:xfrm>
            </p:grpSpPr>
            <p:sp>
              <p:nvSpPr>
                <p:cNvPr id="43" name="Rectangle 81">
                  <a:extLst>
                    <a:ext uri="{FF2B5EF4-FFF2-40B4-BE49-F238E27FC236}">
                      <a16:creationId xmlns:a16="http://schemas.microsoft.com/office/drawing/2014/main" id="{B57056F1-7609-A121-061C-33F712B6A97D}"/>
                    </a:ext>
                  </a:extLst>
                </p:cNvPr>
                <p:cNvSpPr/>
                <p:nvPr/>
              </p:nvSpPr>
              <p:spPr>
                <a:xfrm>
                  <a:off x="695324" y="1304925"/>
                  <a:ext cx="5203451" cy="380440"/>
                </a:xfrm>
                <a:prstGeom prst="rect">
                  <a:avLst/>
                </a:prstGeom>
                <a:solidFill>
                  <a:sysClr val="window" lastClr="FFFFFF">
                    <a:lumMod val="75000"/>
                  </a:sysClr>
                </a:solidFill>
                <a:ln w="952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DR 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센터</a:t>
                  </a:r>
                  <a:endPara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44" name="Rectangle 82">
                  <a:extLst>
                    <a:ext uri="{FF2B5EF4-FFF2-40B4-BE49-F238E27FC236}">
                      <a16:creationId xmlns:a16="http://schemas.microsoft.com/office/drawing/2014/main" id="{7FD8C68B-8CB9-2550-436B-0F49E79EDA82}"/>
                    </a:ext>
                  </a:extLst>
                </p:cNvPr>
                <p:cNvSpPr/>
                <p:nvPr/>
              </p:nvSpPr>
              <p:spPr>
                <a:xfrm>
                  <a:off x="695326" y="1685367"/>
                  <a:ext cx="5203450" cy="3096377"/>
                </a:xfrm>
                <a:prstGeom prst="rect">
                  <a:avLst/>
                </a:prstGeom>
                <a:noFill/>
                <a:ln w="952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42" name="Rectangle 86">
                <a:extLst>
                  <a:ext uri="{FF2B5EF4-FFF2-40B4-BE49-F238E27FC236}">
                    <a16:creationId xmlns:a16="http://schemas.microsoft.com/office/drawing/2014/main" id="{924B21A9-8F9E-5F35-9A7A-2C59A03C7358}"/>
                  </a:ext>
                </a:extLst>
              </p:cNvPr>
              <p:cNvSpPr/>
              <p:nvPr/>
            </p:nvSpPr>
            <p:spPr>
              <a:xfrm>
                <a:off x="3541104" y="3103340"/>
                <a:ext cx="2601025" cy="221811"/>
              </a:xfrm>
              <a:prstGeom prst="rect">
                <a:avLst/>
              </a:prstGeom>
              <a:solidFill>
                <a:srgbClr val="614767">
                  <a:lumMod val="75000"/>
                </a:srgbClr>
              </a:solidFill>
              <a:ln w="6350" cap="flat" cmpd="sng" algn="ctr">
                <a:solidFill>
                  <a:srgbClr val="614767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36000" tIns="36000" rIns="36000" bIns="3600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스토리지 가상화 솔루션</a:t>
                </a:r>
                <a:endParaRPr kumimoji="0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grpSp>
          <p:nvGrpSpPr>
            <p:cNvPr id="47" name="그룹 126">
              <a:extLst>
                <a:ext uri="{FF2B5EF4-FFF2-40B4-BE49-F238E27FC236}">
                  <a16:creationId xmlns:a16="http://schemas.microsoft.com/office/drawing/2014/main" id="{5D0647F2-2BBE-F088-787D-F844E29FE8CA}"/>
                </a:ext>
              </a:extLst>
            </p:cNvPr>
            <p:cNvGrpSpPr/>
            <p:nvPr/>
          </p:nvGrpSpPr>
          <p:grpSpPr>
            <a:xfrm>
              <a:off x="609441" y="4533847"/>
              <a:ext cx="5113160" cy="522952"/>
              <a:chOff x="6255600" y="2647152"/>
              <a:chExt cx="5175610" cy="741827"/>
            </a:xfrm>
          </p:grpSpPr>
          <p:sp>
            <p:nvSpPr>
              <p:cNvPr id="48" name="자유형 174">
                <a:extLst>
                  <a:ext uri="{FF2B5EF4-FFF2-40B4-BE49-F238E27FC236}">
                    <a16:creationId xmlns:a16="http://schemas.microsoft.com/office/drawing/2014/main" id="{DC0DE84D-6A64-6C60-27C3-E3F137999A35}"/>
                  </a:ext>
                </a:extLst>
              </p:cNvPr>
              <p:cNvSpPr/>
              <p:nvPr/>
            </p:nvSpPr>
            <p:spPr>
              <a:xfrm rot="16200000" flipH="1">
                <a:off x="6304026" y="3287439"/>
                <a:ext cx="63841" cy="139239"/>
              </a:xfrm>
              <a:custGeom>
                <a:avLst/>
                <a:gdLst>
                  <a:gd name="connsiteX0" fmla="*/ 0 w 45991"/>
                  <a:gd name="connsiteY0" fmla="*/ 0 h 91981"/>
                  <a:gd name="connsiteX1" fmla="*/ 0 w 45991"/>
                  <a:gd name="connsiteY1" fmla="*/ 91981 h 91981"/>
                  <a:gd name="connsiteX2" fmla="*/ 45991 w 45991"/>
                  <a:gd name="connsiteY2" fmla="*/ 91981 h 91981"/>
                  <a:gd name="connsiteX3" fmla="*/ 0 w 45991"/>
                  <a:gd name="connsiteY3" fmla="*/ 0 h 91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91" h="91981">
                    <a:moveTo>
                      <a:pt x="0" y="0"/>
                    </a:moveTo>
                    <a:lnTo>
                      <a:pt x="0" y="91981"/>
                    </a:lnTo>
                    <a:lnTo>
                      <a:pt x="45991" y="9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>
                  <a:lumMod val="75000"/>
                </a:srgbClr>
              </a:solidFill>
              <a:ln w="15875" cap="rnd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49" name="자유형 175">
                <a:extLst>
                  <a:ext uri="{FF2B5EF4-FFF2-40B4-BE49-F238E27FC236}">
                    <a16:creationId xmlns:a16="http://schemas.microsoft.com/office/drawing/2014/main" id="{96AAE653-CB77-C09B-52E6-0B617F740173}"/>
                  </a:ext>
                </a:extLst>
              </p:cNvPr>
              <p:cNvSpPr/>
              <p:nvPr/>
            </p:nvSpPr>
            <p:spPr>
              <a:xfrm rot="16200000">
                <a:off x="6304027" y="2609453"/>
                <a:ext cx="63841" cy="139240"/>
              </a:xfrm>
              <a:custGeom>
                <a:avLst/>
                <a:gdLst>
                  <a:gd name="connsiteX0" fmla="*/ 0 w 45991"/>
                  <a:gd name="connsiteY0" fmla="*/ 0 h 91981"/>
                  <a:gd name="connsiteX1" fmla="*/ 0 w 45991"/>
                  <a:gd name="connsiteY1" fmla="*/ 91981 h 91981"/>
                  <a:gd name="connsiteX2" fmla="*/ 45991 w 45991"/>
                  <a:gd name="connsiteY2" fmla="*/ 91981 h 91981"/>
                  <a:gd name="connsiteX3" fmla="*/ 0 w 45991"/>
                  <a:gd name="connsiteY3" fmla="*/ 0 h 91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5991" h="91981">
                    <a:moveTo>
                      <a:pt x="0" y="0"/>
                    </a:moveTo>
                    <a:lnTo>
                      <a:pt x="0" y="91981"/>
                    </a:lnTo>
                    <a:lnTo>
                      <a:pt x="45991" y="919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285">
                  <a:lumMod val="75000"/>
                </a:srgbClr>
              </a:solidFill>
              <a:ln w="15875" cap="rnd" cmpd="sng" algn="ctr">
                <a:noFill/>
                <a:prstDash val="solid"/>
                <a:miter lim="800000"/>
                <a:tailEnd type="none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sp>
            <p:nvSpPr>
              <p:cNvPr id="50" name="모서리가 둥근 직사각형 176">
                <a:extLst>
                  <a:ext uri="{FF2B5EF4-FFF2-40B4-BE49-F238E27FC236}">
                    <a16:creationId xmlns:a16="http://schemas.microsoft.com/office/drawing/2014/main" id="{84E5E608-E10E-E8EA-38F1-32C49BA01E10}"/>
                  </a:ext>
                </a:extLst>
              </p:cNvPr>
              <p:cNvSpPr/>
              <p:nvPr/>
            </p:nvSpPr>
            <p:spPr>
              <a:xfrm rot="16200000">
                <a:off x="8538777" y="423490"/>
                <a:ext cx="609256" cy="5175610"/>
              </a:xfrm>
              <a:prstGeom prst="roundRect">
                <a:avLst>
                  <a:gd name="adj" fmla="val 0"/>
                </a:avLst>
              </a:prstGeom>
              <a:solidFill>
                <a:srgbClr val="F29831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>
                <a:outerShdw blurRad="25400" dist="25400" dir="5400000" algn="t" rotWithShape="0">
                  <a:prstClr val="black">
                    <a:alpha val="17000"/>
                  </a:prstClr>
                </a:outerShdw>
              </a:effectLst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pic>
            <p:nvPicPr>
              <p:cNvPr id="51" name="Picture 2" descr="C:\Users\Administrator\Desktop\미래부가치평가\그림3.png">
                <a:extLst>
                  <a:ext uri="{FF2B5EF4-FFF2-40B4-BE49-F238E27FC236}">
                    <a16:creationId xmlns:a16="http://schemas.microsoft.com/office/drawing/2014/main" id="{DCF980FD-F15F-6149-4E49-DF92D7B8DB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 rot="16200000">
                <a:off x="6513668" y="2529495"/>
                <a:ext cx="526741" cy="1000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A7DAD3C2-263E-285E-E20D-58B1D8B296E2}"/>
                  </a:ext>
                </a:extLst>
              </p:cNvPr>
              <p:cNvSpPr/>
              <p:nvPr/>
            </p:nvSpPr>
            <p:spPr>
              <a:xfrm>
                <a:off x="6611146" y="2828693"/>
                <a:ext cx="4492781" cy="46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ts val="1700"/>
                  </a:lnSpc>
                  <a:spcBef>
                    <a:spcPts val="0"/>
                  </a:spcBef>
                  <a:spcAft>
                    <a:spcPct val="0"/>
                  </a:spcAft>
                  <a:buClr>
                    <a:prstClr val="black">
                      <a:lumMod val="85000"/>
                      <a:lumOff val="15000"/>
                    </a:prstClr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0" cap="none" spc="-91" normalizeH="0" baseline="0" noProof="0" dirty="0" err="1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SimpliVity</a:t>
                </a:r>
                <a:r>
                  <a:rPr kumimoji="1" lang="en-US" altLang="ko-KR" sz="1200" b="1" i="0" u="none" strike="noStrike" kern="0" cap="none" spc="-91" normalizeH="0" baseline="0" noProof="0" dirty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1" lang="ko-KR" altLang="en-US" sz="1200" b="1" i="0" u="none" strike="noStrike" kern="0" cap="none" spc="-91" normalizeH="0" baseline="0" noProof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재해복구</a:t>
                </a:r>
                <a:r>
                  <a:rPr kumimoji="1" lang="en-US" altLang="ko-KR" sz="1200" b="1" i="0" u="none" strike="noStrike" kern="0" cap="none" spc="-91" normalizeH="0" baseline="0" noProof="0" dirty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 </a:t>
                </a:r>
                <a:r>
                  <a:rPr kumimoji="1" lang="ko-KR" altLang="en-US" sz="1200" b="1" i="0" u="none" strike="noStrike" kern="0" cap="none" spc="-91" normalizeH="0" baseline="0" noProof="0">
                    <a:ln>
                      <a:solidFill>
                        <a:srgbClr val="2AD2C9"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구축을 통한 기대 효과</a:t>
                </a:r>
                <a:endParaRPr kumimoji="1" lang="ko-KR" altLang="en-US" sz="1200" b="1" i="0" u="none" strike="noStrike" kern="0" cap="none" spc="-91" normalizeH="0" baseline="0" noProof="0" dirty="0">
                  <a:ln>
                    <a:solidFill>
                      <a:srgbClr val="2AD2C9">
                        <a:alpha val="0"/>
                      </a:srgbClr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</p:grpSp>
        <p:pic>
          <p:nvPicPr>
            <p:cNvPr id="53" name="그림 52" descr="Untitled-1.png">
              <a:extLst>
                <a:ext uri="{FF2B5EF4-FFF2-40B4-BE49-F238E27FC236}">
                  <a16:creationId xmlns:a16="http://schemas.microsoft.com/office/drawing/2014/main" id="{EF93D8F8-5C0F-CBAC-261E-741D50A22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>
            <a:xfrm>
              <a:off x="681010" y="4562335"/>
              <a:ext cx="513415" cy="471961"/>
            </a:xfrm>
            <a:prstGeom prst="rect">
              <a:avLst/>
            </a:prstGeom>
          </p:spPr>
        </p:pic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4FA4E6F-75F4-32D2-8101-F088E0B0FD93}"/>
                </a:ext>
              </a:extLst>
            </p:cNvPr>
            <p:cNvGrpSpPr/>
            <p:nvPr/>
          </p:nvGrpSpPr>
          <p:grpSpPr>
            <a:xfrm>
              <a:off x="5893335" y="1992668"/>
              <a:ext cx="5686947" cy="4490015"/>
              <a:chOff x="6397601" y="1495749"/>
              <a:chExt cx="6644969" cy="4632580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4F41DE4F-C1E0-DD88-1B69-69901123C5AE}"/>
                  </a:ext>
                </a:extLst>
              </p:cNvPr>
              <p:cNvGrpSpPr/>
              <p:nvPr/>
            </p:nvGrpSpPr>
            <p:grpSpPr>
              <a:xfrm>
                <a:off x="6397601" y="1495749"/>
                <a:ext cx="6644969" cy="4632580"/>
                <a:chOff x="6905661" y="1514043"/>
                <a:chExt cx="6644969" cy="4632580"/>
              </a:xfrm>
            </p:grpSpPr>
            <p:sp>
              <p:nvSpPr>
                <p:cNvPr id="58" name="Rectangle 85">
                  <a:extLst>
                    <a:ext uri="{FF2B5EF4-FFF2-40B4-BE49-F238E27FC236}">
                      <a16:creationId xmlns:a16="http://schemas.microsoft.com/office/drawing/2014/main" id="{6FB6CE54-93E0-987B-8618-FC91630A69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6905661" y="1514043"/>
                  <a:ext cx="6644969" cy="4632580"/>
                </a:xfrm>
                <a:prstGeom prst="rect">
                  <a:avLst/>
                </a:prstGeom>
                <a:solidFill>
                  <a:sysClr val="window" lastClr="FFFFFF"/>
                </a:solidFill>
                <a:ln w="34925">
                  <a:solidFill>
                    <a:sysClr val="window" lastClr="FFFFFF">
                      <a:lumMod val="65000"/>
                    </a:sysClr>
                  </a:solidFill>
                  <a:miter lim="800000"/>
                  <a:headEnd/>
                  <a:tailEnd/>
                </a:ln>
              </p:spPr>
              <p:txBody>
                <a:bodyPr wrap="none" lIns="91427" tIns="45713" rIns="91427" bIns="45713" anchor="ctr"/>
                <a:lstStyle>
                  <a:lvl1pPr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1pPr>
                  <a:lvl2pPr marL="742950" indent="-28575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2pPr>
                  <a:lvl3pPr marL="11430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3pPr>
                  <a:lvl4pPr marL="16002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4pPr>
                  <a:lvl5pPr marL="2057400" indent="-228600" eaLnBrk="0" hangingPunct="0"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5pPr>
                  <a:lvl6pPr marL="25146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6pPr>
                  <a:lvl7pPr marL="29718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7pPr>
                  <a:lvl8pPr marL="34290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8pPr>
                  <a:lvl9pPr marL="3886200" indent="-228600" eaLnBrk="0" fontAlgn="base" latinLnBrk="1" hangingPunct="0">
                    <a:spcBef>
                      <a:spcPct val="0"/>
                    </a:spcBef>
                    <a:spcAft>
                      <a:spcPct val="0"/>
                    </a:spcAft>
                    <a:defRPr kumimoji="1" sz="2600">
                      <a:solidFill>
                        <a:schemeClr val="tx1"/>
                      </a:solidFill>
                      <a:latin typeface="굴림" panose="020B0600000101010101" pitchFamily="50" charset="-127"/>
                      <a:ea typeface="굴림" panose="020B0600000101010101" pitchFamily="50" charset="-127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59" name="Picture 2" descr="hpe simplivity rapiddr 3.0ì ëí ì´ë¯¸ì§ ê²ìê²°ê³¼">
                  <a:extLst>
                    <a:ext uri="{FF2B5EF4-FFF2-40B4-BE49-F238E27FC236}">
                      <a16:creationId xmlns:a16="http://schemas.microsoft.com/office/drawing/2014/main" id="{2E50C48E-1D26-5013-F9A2-9D488173D7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93802" y="4424326"/>
                  <a:ext cx="1917717" cy="1296000"/>
                </a:xfrm>
                <a:prstGeom prst="rect">
                  <a:avLst/>
                </a:prstGeom>
                <a:noFill/>
                <a:ln w="9525">
                  <a:solidFill>
                    <a:sysClr val="window" lastClr="FFFFFF">
                      <a:lumMod val="75000"/>
                    </a:sys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1254172-2440-07B3-BF52-9BF4B5E9E1F4}"/>
                    </a:ext>
                  </a:extLst>
                </p:cNvPr>
                <p:cNvSpPr txBox="1"/>
                <p:nvPr/>
              </p:nvSpPr>
              <p:spPr>
                <a:xfrm>
                  <a:off x="9011162" y="3901107"/>
                  <a:ext cx="2472463" cy="4917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재해복구</a:t>
                  </a: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자동화 솔루션 화면</a:t>
                  </a:r>
                  <a:endParaRPr kumimoji="0" lang="en-US" altLang="ko-KR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 </a:t>
                  </a: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Rapid DR)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A574234-7268-CDD4-1A55-473FA1F568EF}"/>
                    </a:ext>
                  </a:extLst>
                </p:cNvPr>
                <p:cNvSpPr txBox="1"/>
                <p:nvPr/>
              </p:nvSpPr>
              <p:spPr>
                <a:xfrm>
                  <a:off x="8775211" y="5779143"/>
                  <a:ext cx="2981474" cy="2809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DR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센터로 </a:t>
                  </a:r>
                  <a:r>
                    <a:rPr kumimoji="0" lang="en-US" altLang="ko-KR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 </a:t>
                  </a:r>
                  <a:r>
                    <a:rPr kumimoji="0" lang="ko-KR" altLang="en-US" sz="1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전환되는 상황 모니터링</a:t>
                  </a:r>
                </a:p>
              </p:txBody>
            </p:sp>
            <p:pic>
              <p:nvPicPr>
                <p:cNvPr id="62" name="Picture 2" descr="x86ìë² iconì ëí ì´ë¯¸ì§ ê²ìê²°ê³¼">
                  <a:extLst>
                    <a:ext uri="{FF2B5EF4-FFF2-40B4-BE49-F238E27FC236}">
                      <a16:creationId xmlns:a16="http://schemas.microsoft.com/office/drawing/2014/main" id="{88D60FBA-3DC3-0E3B-4539-EDAD1FE910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duotone>
                    <a:srgbClr val="FF8D6D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05128" y="5345709"/>
                  <a:ext cx="700076" cy="200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3" name="Rectangle 51">
                  <a:extLst>
                    <a:ext uri="{FF2B5EF4-FFF2-40B4-BE49-F238E27FC236}">
                      <a16:creationId xmlns:a16="http://schemas.microsoft.com/office/drawing/2014/main" id="{E80C4BD7-2071-81CF-1E01-09021883DAC9}"/>
                    </a:ext>
                  </a:extLst>
                </p:cNvPr>
                <p:cNvSpPr/>
                <p:nvPr/>
              </p:nvSpPr>
              <p:spPr>
                <a:xfrm>
                  <a:off x="7024949" y="5543790"/>
                  <a:ext cx="872742" cy="263415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HCI </a:t>
                  </a:r>
                  <a:r>
                    <a:rPr kumimoji="0" lang="ko-KR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노드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#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64" name="Picture 2" descr="x86ìë² iconì ëí ì´ë¯¸ì§ ê²ìê²°ê³¼">
                  <a:extLst>
                    <a:ext uri="{FF2B5EF4-FFF2-40B4-BE49-F238E27FC236}">
                      <a16:creationId xmlns:a16="http://schemas.microsoft.com/office/drawing/2014/main" id="{C0A62815-A251-516F-9C4E-CEB5D6FC0F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email">
                  <a:duotone>
                    <a:srgbClr val="FF8D6D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8860" y="5345708"/>
                  <a:ext cx="700076" cy="2006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5" name="Rectangle 54">
                  <a:extLst>
                    <a:ext uri="{FF2B5EF4-FFF2-40B4-BE49-F238E27FC236}">
                      <a16:creationId xmlns:a16="http://schemas.microsoft.com/office/drawing/2014/main" id="{99DE3AB4-304D-E9A5-58F1-EE5966BBDD78}"/>
                    </a:ext>
                  </a:extLst>
                </p:cNvPr>
                <p:cNvSpPr/>
                <p:nvPr/>
              </p:nvSpPr>
              <p:spPr>
                <a:xfrm>
                  <a:off x="7838683" y="5543790"/>
                  <a:ext cx="872742" cy="263415"/>
                </a:xfrm>
                <a:prstGeom prst="rect">
                  <a:avLst/>
                </a:prstGeom>
              </p:spPr>
              <p:txBody>
                <a:bodyPr wrap="square" lIns="36000" rIns="36000" anchor="ctr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HCI </a:t>
                  </a:r>
                  <a:r>
                    <a:rPr kumimoji="0" lang="ko-KR" alt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노드</a:t>
                  </a:r>
                  <a:r>
                    <a:rPr kumimoji="0" lang="en-US" altLang="ko-KR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#</a:t>
                  </a:r>
                  <a:endParaRPr kumimoji="0" lang="en-US" sz="9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6" name="직사각형 6">
                  <a:extLst>
                    <a:ext uri="{FF2B5EF4-FFF2-40B4-BE49-F238E27FC236}">
                      <a16:creationId xmlns:a16="http://schemas.microsoft.com/office/drawing/2014/main" id="{B8C6E5D0-BDA0-E31E-C9D6-859F91FA989A}"/>
                    </a:ext>
                  </a:extLst>
                </p:cNvPr>
                <p:cNvSpPr/>
                <p:nvPr/>
              </p:nvSpPr>
              <p:spPr bwMode="ltGray">
                <a:xfrm>
                  <a:off x="7104277" y="5068804"/>
                  <a:ext cx="1514659" cy="203616"/>
                </a:xfrm>
                <a:prstGeom prst="rect">
                  <a:avLst/>
                </a:prstGeom>
                <a:solidFill>
                  <a:srgbClr val="5F7A76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</a:t>
                  </a:r>
                  <a:r>
                    <a:rPr kumimoji="0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소프트웨어</a:t>
                  </a:r>
                  <a:endPara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7" name="직사각형 6">
                  <a:extLst>
                    <a:ext uri="{FF2B5EF4-FFF2-40B4-BE49-F238E27FC236}">
                      <a16:creationId xmlns:a16="http://schemas.microsoft.com/office/drawing/2014/main" id="{885728F5-4F88-E73A-F600-0524B5519F04}"/>
                    </a:ext>
                  </a:extLst>
                </p:cNvPr>
                <p:cNvSpPr/>
                <p:nvPr/>
              </p:nvSpPr>
              <p:spPr bwMode="ltGray">
                <a:xfrm>
                  <a:off x="7104276" y="4130784"/>
                  <a:ext cx="1514660" cy="884698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68" name="직사각형 6">
                  <a:extLst>
                    <a:ext uri="{FF2B5EF4-FFF2-40B4-BE49-F238E27FC236}">
                      <a16:creationId xmlns:a16="http://schemas.microsoft.com/office/drawing/2014/main" id="{C4FBB16D-B34E-08E7-F407-705F78587560}"/>
                    </a:ext>
                  </a:extLst>
                </p:cNvPr>
                <p:cNvSpPr/>
                <p:nvPr/>
              </p:nvSpPr>
              <p:spPr bwMode="ltGray">
                <a:xfrm>
                  <a:off x="7194825" y="4486737"/>
                  <a:ext cx="399342" cy="456920"/>
                </a:xfrm>
                <a:prstGeom prst="rect">
                  <a:avLst/>
                </a:prstGeom>
                <a:solidFill>
                  <a:srgbClr val="614767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614767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sp>
              <p:nvSpPr>
                <p:cNvPr id="69" name="직사각형 6">
                  <a:extLst>
                    <a:ext uri="{FF2B5EF4-FFF2-40B4-BE49-F238E27FC236}">
                      <a16:creationId xmlns:a16="http://schemas.microsoft.com/office/drawing/2014/main" id="{A938E496-5E39-5D80-7EEE-9AA318E012C7}"/>
                    </a:ext>
                  </a:extLst>
                </p:cNvPr>
                <p:cNvSpPr/>
                <p:nvPr/>
              </p:nvSpPr>
              <p:spPr bwMode="ltGray">
                <a:xfrm>
                  <a:off x="8153071" y="4485274"/>
                  <a:ext cx="399342" cy="456920"/>
                </a:xfrm>
                <a:prstGeom prst="rect">
                  <a:avLst/>
                </a:prstGeom>
                <a:solidFill>
                  <a:srgbClr val="614767">
                    <a:lumMod val="20000"/>
                    <a:lumOff val="80000"/>
                  </a:srgbClr>
                </a:solidFill>
                <a:ln w="9525" cap="flat" cmpd="sng" algn="ctr">
                  <a:solidFill>
                    <a:srgbClr val="614767">
                      <a:lumMod val="40000"/>
                      <a:lumOff val="6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sp>
              <p:nvSpPr>
                <p:cNvPr id="70" name="Rectangle 90">
                  <a:extLst>
                    <a:ext uri="{FF2B5EF4-FFF2-40B4-BE49-F238E27FC236}">
                      <a16:creationId xmlns:a16="http://schemas.microsoft.com/office/drawing/2014/main" id="{113A916D-2F51-094B-313C-07AF05E47EE2}"/>
                    </a:ext>
                  </a:extLst>
                </p:cNvPr>
                <p:cNvSpPr/>
                <p:nvPr/>
              </p:nvSpPr>
              <p:spPr>
                <a:xfrm>
                  <a:off x="7666536" y="4535148"/>
                  <a:ext cx="501534" cy="289757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.  .  .</a:t>
                  </a:r>
                  <a:endParaRPr kumimoji="0" lang="en-US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grpSp>
              <p:nvGrpSpPr>
                <p:cNvPr id="71" name="Group 93">
                  <a:extLst>
                    <a:ext uri="{FF2B5EF4-FFF2-40B4-BE49-F238E27FC236}">
                      <a16:creationId xmlns:a16="http://schemas.microsoft.com/office/drawing/2014/main" id="{B56A0082-82C9-A589-E750-13342EBF3E0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823715" y="5345708"/>
                  <a:ext cx="872743" cy="461496"/>
                  <a:chOff x="613176" y="3565017"/>
                  <a:chExt cx="894192" cy="472839"/>
                </a:xfrm>
              </p:grpSpPr>
              <p:pic>
                <p:nvPicPr>
                  <p:cNvPr id="92" name="Picture 2" descr="x86ìë² icon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AE396E4C-80A3-4A29-76F0-19C41593E9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95324" y="3565017"/>
                    <a:ext cx="717281" cy="2056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3" name="Rectangle 109">
                    <a:extLst>
                      <a:ext uri="{FF2B5EF4-FFF2-40B4-BE49-F238E27FC236}">
                        <a16:creationId xmlns:a16="http://schemas.microsoft.com/office/drawing/2014/main" id="{88A9D9B8-DF21-E51C-6122-FD46618A4608}"/>
                      </a:ext>
                    </a:extLst>
                  </p:cNvPr>
                  <p:cNvSpPr/>
                  <p:nvPr/>
                </p:nvSpPr>
                <p:spPr>
                  <a:xfrm>
                    <a:off x="613176" y="3767966"/>
                    <a:ext cx="894192" cy="269890"/>
                  </a:xfrm>
                  <a:prstGeom prst="rect">
                    <a:avLst/>
                  </a:prstGeom>
                </p:spPr>
                <p:txBody>
                  <a:bodyPr wrap="square" lIns="36000" rIns="3600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HCI </a:t>
                    </a:r>
                    <a:r>
                      <a:rPr kumimoji="0" lang="ko-KR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노드</a:t>
                    </a:r>
                    <a:r>
                      <a: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#</a:t>
                    </a:r>
                    <a:endPara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grpSp>
              <p:nvGrpSpPr>
                <p:cNvPr id="72" name="Group 95">
                  <a:extLst>
                    <a:ext uri="{FF2B5EF4-FFF2-40B4-BE49-F238E27FC236}">
                      <a16:creationId xmlns:a16="http://schemas.microsoft.com/office/drawing/2014/main" id="{1AE778EF-2AB6-53E9-4333-DF8E8213CC1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2590216" y="5350372"/>
                  <a:ext cx="872743" cy="461497"/>
                  <a:chOff x="-252988" y="3569796"/>
                  <a:chExt cx="894192" cy="472840"/>
                </a:xfrm>
              </p:grpSpPr>
              <p:pic>
                <p:nvPicPr>
                  <p:cNvPr id="90" name="Picture 2" descr="x86ìë² icon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C581851D-6B4E-016E-C17A-44B634F38F7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170840" y="3569796"/>
                    <a:ext cx="717281" cy="20561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91" name="Rectangle 105">
                    <a:extLst>
                      <a:ext uri="{FF2B5EF4-FFF2-40B4-BE49-F238E27FC236}">
                        <a16:creationId xmlns:a16="http://schemas.microsoft.com/office/drawing/2014/main" id="{7F651AB6-46D8-56FF-495C-60D10A704677}"/>
                      </a:ext>
                    </a:extLst>
                  </p:cNvPr>
                  <p:cNvSpPr/>
                  <p:nvPr/>
                </p:nvSpPr>
                <p:spPr>
                  <a:xfrm>
                    <a:off x="-252988" y="3772746"/>
                    <a:ext cx="894192" cy="269890"/>
                  </a:xfrm>
                  <a:prstGeom prst="rect">
                    <a:avLst/>
                  </a:prstGeom>
                </p:spPr>
                <p:txBody>
                  <a:bodyPr wrap="square" lIns="36000" rIns="36000" anchor="ctr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HCI </a:t>
                    </a:r>
                    <a:r>
                      <a:rPr kumimoji="0" lang="ko-KR" altLang="en-US" sz="9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노드</a:t>
                    </a:r>
                    <a:r>
                      <a:rPr kumimoji="0" lang="en-US" altLang="ko-K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rPr>
                      <a:t>#</a:t>
                    </a:r>
                    <a:endParaRPr kumimoji="0" lang="en-US" sz="9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73" name="직사각형 6">
                  <a:extLst>
                    <a:ext uri="{FF2B5EF4-FFF2-40B4-BE49-F238E27FC236}">
                      <a16:creationId xmlns:a16="http://schemas.microsoft.com/office/drawing/2014/main" id="{F1B5EE39-92B7-2384-46B1-9C44E37E395A}"/>
                    </a:ext>
                  </a:extLst>
                </p:cNvPr>
                <p:cNvSpPr/>
                <p:nvPr/>
              </p:nvSpPr>
              <p:spPr bwMode="ltGray">
                <a:xfrm>
                  <a:off x="11903042" y="5068802"/>
                  <a:ext cx="1467428" cy="203618"/>
                </a:xfrm>
                <a:prstGeom prst="rect">
                  <a:avLst/>
                </a:prstGeom>
                <a:solidFill>
                  <a:srgbClr val="5F7A76">
                    <a:lumMod val="20000"/>
                    <a:lumOff val="80000"/>
                  </a:srgbClr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ko-KR" altLang="en-US" sz="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심플리비티</a:t>
                  </a:r>
                  <a:r>
                    <a:rPr kumimoji="0" lang="ko-KR" altLang="en-US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 소프트웨어</a:t>
                  </a:r>
                  <a:endParaRPr kumimoji="0" lang="en-US" altLang="ko-KR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4" name="직사각형 6">
                  <a:extLst>
                    <a:ext uri="{FF2B5EF4-FFF2-40B4-BE49-F238E27FC236}">
                      <a16:creationId xmlns:a16="http://schemas.microsoft.com/office/drawing/2014/main" id="{E65D1836-32BD-1ADF-6D56-1781DAEB3972}"/>
                    </a:ext>
                  </a:extLst>
                </p:cNvPr>
                <p:cNvSpPr/>
                <p:nvPr/>
              </p:nvSpPr>
              <p:spPr bwMode="ltGray">
                <a:xfrm>
                  <a:off x="11903042" y="4130784"/>
                  <a:ext cx="1467429" cy="884696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" lastClr="FFFFFF">
                      <a:lumMod val="85000"/>
                    </a:sys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75" name="직사각형 6">
                  <a:extLst>
                    <a:ext uri="{FF2B5EF4-FFF2-40B4-BE49-F238E27FC236}">
                      <a16:creationId xmlns:a16="http://schemas.microsoft.com/office/drawing/2014/main" id="{9AA0DCAB-D4D1-F346-BD5F-57225E01320A}"/>
                    </a:ext>
                  </a:extLst>
                </p:cNvPr>
                <p:cNvSpPr/>
                <p:nvPr/>
              </p:nvSpPr>
              <p:spPr bwMode="ltGray">
                <a:xfrm>
                  <a:off x="12908341" y="4491302"/>
                  <a:ext cx="399342" cy="456918"/>
                </a:xfrm>
                <a:prstGeom prst="rect">
                  <a:avLst/>
                </a:prstGeom>
                <a:solidFill>
                  <a:srgbClr val="5B9BD5">
                    <a:lumMod val="40000"/>
                    <a:lumOff val="60000"/>
                  </a:srgbClr>
                </a:solidFill>
                <a:ln w="9525" cap="flat" cmpd="sng" algn="ctr">
                  <a:solidFill>
                    <a:srgbClr val="5B9BD5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lIns="36000" tIns="0" rIns="36000" bIns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05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VM</a:t>
                  </a:r>
                </a:p>
              </p:txBody>
            </p:sp>
            <p:pic>
              <p:nvPicPr>
                <p:cNvPr id="76" name="Picture 2" descr="Checkout">
                  <a:extLst>
                    <a:ext uri="{FF2B5EF4-FFF2-40B4-BE49-F238E27FC236}">
                      <a16:creationId xmlns:a16="http://schemas.microsoft.com/office/drawing/2014/main" id="{5B6F3CF2-27D6-15B5-E112-89E405ABFA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332441" y="4870143"/>
                  <a:ext cx="126833" cy="126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77" name="Picture 2" descr="Checkout">
                  <a:extLst>
                    <a:ext uri="{FF2B5EF4-FFF2-40B4-BE49-F238E27FC236}">
                      <a16:creationId xmlns:a16="http://schemas.microsoft.com/office/drawing/2014/main" id="{E9B9B280-62D2-6798-35ED-F4A03A2459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11350" y="4868681"/>
                  <a:ext cx="126833" cy="12683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78" name="Straight Connector 116">
                  <a:extLst>
                    <a:ext uri="{FF2B5EF4-FFF2-40B4-BE49-F238E27FC236}">
                      <a16:creationId xmlns:a16="http://schemas.microsoft.com/office/drawing/2014/main" id="{37A675FB-A27F-1EDE-2685-50FB41E03B0E}"/>
                    </a:ext>
                  </a:extLst>
                </p:cNvPr>
                <p:cNvCxnSpPr/>
                <p:nvPr/>
              </p:nvCxnSpPr>
              <p:spPr>
                <a:xfrm flipH="1" flipV="1">
                  <a:off x="7805204" y="3013840"/>
                  <a:ext cx="0" cy="889087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" name="Straight Connector 117">
                  <a:extLst>
                    <a:ext uri="{FF2B5EF4-FFF2-40B4-BE49-F238E27FC236}">
                      <a16:creationId xmlns:a16="http://schemas.microsoft.com/office/drawing/2014/main" id="{75F92BF1-89C3-C835-4961-15D47DC551B8}"/>
                    </a:ext>
                  </a:extLst>
                </p:cNvPr>
                <p:cNvCxnSpPr/>
                <p:nvPr/>
              </p:nvCxnSpPr>
              <p:spPr>
                <a:xfrm flipV="1">
                  <a:off x="7741876" y="3080300"/>
                  <a:ext cx="1707823" cy="9711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tailEnd type="none" w="lg" len="lg"/>
                </a:ln>
                <a:effectLst/>
              </p:spPr>
            </p:cxnSp>
            <p:cxnSp>
              <p:nvCxnSpPr>
                <p:cNvPr id="80" name="Straight Connector 120">
                  <a:extLst>
                    <a:ext uri="{FF2B5EF4-FFF2-40B4-BE49-F238E27FC236}">
                      <a16:creationId xmlns:a16="http://schemas.microsoft.com/office/drawing/2014/main" id="{6F0C139C-59B2-64E5-C8AC-644ACA4DC257}"/>
                    </a:ext>
                  </a:extLst>
                </p:cNvPr>
                <p:cNvCxnSpPr/>
                <p:nvPr/>
              </p:nvCxnSpPr>
              <p:spPr>
                <a:xfrm flipH="1" flipV="1">
                  <a:off x="12579051" y="2999967"/>
                  <a:ext cx="303" cy="1157257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headEnd type="triangle" w="sm" len="sm"/>
                  <a:tailEnd type="none"/>
                </a:ln>
                <a:effectLst/>
              </p:spPr>
            </p:cxnSp>
            <p:cxnSp>
              <p:nvCxnSpPr>
                <p:cNvPr id="81" name="Straight Connector 121">
                  <a:extLst>
                    <a:ext uri="{FF2B5EF4-FFF2-40B4-BE49-F238E27FC236}">
                      <a16:creationId xmlns:a16="http://schemas.microsoft.com/office/drawing/2014/main" id="{6AAC8C15-53D4-F6EB-D9C8-84AA2DA92E5F}"/>
                    </a:ext>
                  </a:extLst>
                </p:cNvPr>
                <p:cNvCxnSpPr/>
                <p:nvPr/>
              </p:nvCxnSpPr>
              <p:spPr>
                <a:xfrm>
                  <a:off x="10969708" y="3085498"/>
                  <a:ext cx="1647480" cy="0"/>
                </a:xfrm>
                <a:prstGeom prst="line">
                  <a:avLst/>
                </a:prstGeom>
                <a:noFill/>
                <a:ln w="152400" cap="flat" cmpd="sng" algn="ctr">
                  <a:solidFill>
                    <a:srgbClr val="00B0F0"/>
                  </a:solidFill>
                  <a:prstDash val="solid"/>
                  <a:miter lim="800000"/>
                  <a:tailEnd type="none" w="lg" len="lg"/>
                </a:ln>
                <a:effectLst/>
              </p:spPr>
            </p:cxnSp>
            <p:pic>
              <p:nvPicPr>
                <p:cNvPr id="82" name="Picture 6" descr="애플 모니터 - 무료 컴퓨터개 아이콘">
                  <a:extLst>
                    <a:ext uri="{FF2B5EF4-FFF2-40B4-BE49-F238E27FC236}">
                      <a16:creationId xmlns:a16="http://schemas.microsoft.com/office/drawing/2014/main" id="{DE23669B-0772-8542-C3C9-B4CC3D838A7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13393" y="2505342"/>
                  <a:ext cx="1584124" cy="14803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3" name="Oval 123">
                  <a:extLst>
                    <a:ext uri="{FF2B5EF4-FFF2-40B4-BE49-F238E27FC236}">
                      <a16:creationId xmlns:a16="http://schemas.microsoft.com/office/drawing/2014/main" id="{DC51285D-67CF-435D-5EDA-84C420F6430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86285" y="3852911"/>
                  <a:ext cx="468000" cy="468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pic>
              <p:nvPicPr>
                <p:cNvPr id="84" name="Picture 4" descr="Settings Icons - Free Download, PNG and SVG">
                  <a:extLst>
                    <a:ext uri="{FF2B5EF4-FFF2-40B4-BE49-F238E27FC236}">
                      <a16:creationId xmlns:a16="http://schemas.microsoft.com/office/drawing/2014/main" id="{EEABE181-A596-A5D6-0F30-1B04EE005A7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04285" y="3889494"/>
                  <a:ext cx="432000" cy="432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D7ECDB1-300D-379A-CE86-4559C555BCC0}"/>
                    </a:ext>
                  </a:extLst>
                </p:cNvPr>
                <p:cNvSpPr txBox="1"/>
                <p:nvPr/>
              </p:nvSpPr>
              <p:spPr>
                <a:xfrm>
                  <a:off x="9420515" y="2656314"/>
                  <a:ext cx="1610719" cy="9482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Activate recovery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Power on VMs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Configure resources</a:t>
                  </a:r>
                </a:p>
                <a:p>
                  <a:pPr marL="182563" marR="0" lvl="0" indent="-182563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B050"/>
                    </a:buClr>
                    <a:buSzTx/>
                    <a:buFont typeface="Wingdings" panose="05000000000000000000" pitchFamily="2" charset="2"/>
                    <a:buChar char="ü"/>
                    <a:tabLst/>
                    <a:defRPr/>
                  </a:pPr>
                  <a:r>
                    <a:rPr kumimoji="0" lang="en-US" altLang="ko-KR" sz="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Configure Network</a:t>
                  </a:r>
                  <a:endParaRPr kumimoji="0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grpSp>
              <p:nvGrpSpPr>
                <p:cNvPr id="86" name="Group 22">
                  <a:extLst>
                    <a:ext uri="{FF2B5EF4-FFF2-40B4-BE49-F238E27FC236}">
                      <a16:creationId xmlns:a16="http://schemas.microsoft.com/office/drawing/2014/main" id="{3F10ECAE-3D7D-1935-095A-B34F811BB837}"/>
                    </a:ext>
                  </a:extLst>
                </p:cNvPr>
                <p:cNvGrpSpPr/>
                <p:nvPr/>
              </p:nvGrpSpPr>
              <p:grpSpPr>
                <a:xfrm>
                  <a:off x="9767429" y="1776781"/>
                  <a:ext cx="869470" cy="725166"/>
                  <a:chOff x="3949617" y="1995036"/>
                  <a:chExt cx="869470" cy="725166"/>
                </a:xfrm>
              </p:grpSpPr>
              <p:pic>
                <p:nvPicPr>
                  <p:cNvPr id="88" name="Picture 10" descr="Engine Start Button icon 2 | Free icon rainbow | Over 4500 royalty ...">
                    <a:extLst>
                      <a:ext uri="{FF2B5EF4-FFF2-40B4-BE49-F238E27FC236}">
                        <a16:creationId xmlns:a16="http://schemas.microsoft.com/office/drawing/2014/main" id="{53FB33CF-A520-83CA-351A-D72AF34849E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 cstate="email">
                    <a:duotone>
                      <a:srgbClr val="614767">
                        <a:shade val="45000"/>
                        <a:satMod val="135000"/>
                      </a:srgb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49617" y="1995036"/>
                    <a:ext cx="869470" cy="72516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89" name="Rectangle 21">
                    <a:extLst>
                      <a:ext uri="{FF2B5EF4-FFF2-40B4-BE49-F238E27FC236}">
                        <a16:creationId xmlns:a16="http://schemas.microsoft.com/office/drawing/2014/main" id="{35E791E2-8D95-6D67-25EC-0AEAF21B3FB3}"/>
                      </a:ext>
                    </a:extLst>
                  </p:cNvPr>
                  <p:cNvSpPr/>
                  <p:nvPr/>
                </p:nvSpPr>
                <p:spPr>
                  <a:xfrm>
                    <a:off x="4149137" y="2165071"/>
                    <a:ext cx="464821" cy="383250"/>
                  </a:xfrm>
                  <a:prstGeom prst="rect">
                    <a:avLst/>
                  </a:prstGeom>
                  <a:solidFill>
                    <a:srgbClr val="CE7C45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endParaRPr>
                  </a:p>
                </p:txBody>
              </p:sp>
            </p:grp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9B14FEF-CDFD-F1B4-DBAA-C1D1BE080475}"/>
                    </a:ext>
                  </a:extLst>
                </p:cNvPr>
                <p:cNvSpPr txBox="1"/>
                <p:nvPr/>
              </p:nvSpPr>
              <p:spPr>
                <a:xfrm>
                  <a:off x="9776438" y="1985567"/>
                  <a:ext cx="845843" cy="2985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START</a:t>
                  </a:r>
                  <a:endParaRPr kumimoji="0" lang="ko-KR" alt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  <p:sp>
            <p:nvSpPr>
              <p:cNvPr id="56" name="직사각형 6">
                <a:extLst>
                  <a:ext uri="{FF2B5EF4-FFF2-40B4-BE49-F238E27FC236}">
                    <a16:creationId xmlns:a16="http://schemas.microsoft.com/office/drawing/2014/main" id="{EFFCCCA4-F6AD-38F5-DD23-843832F6D633}"/>
                  </a:ext>
                </a:extLst>
              </p:cNvPr>
              <p:cNvSpPr/>
              <p:nvPr/>
            </p:nvSpPr>
            <p:spPr bwMode="ltGray">
              <a:xfrm>
                <a:off x="11930322" y="4479254"/>
                <a:ext cx="399342" cy="45691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  <p:sp>
            <p:nvSpPr>
              <p:cNvPr id="57" name="직사각형 6">
                <a:extLst>
                  <a:ext uri="{FF2B5EF4-FFF2-40B4-BE49-F238E27FC236}">
                    <a16:creationId xmlns:a16="http://schemas.microsoft.com/office/drawing/2014/main" id="{8169F8F0-AF0C-C3B8-AB49-A86214F99C04}"/>
                  </a:ext>
                </a:extLst>
              </p:cNvPr>
              <p:cNvSpPr/>
              <p:nvPr/>
            </p:nvSpPr>
            <p:spPr bwMode="ltGray">
              <a:xfrm>
                <a:off x="11459963" y="4479254"/>
                <a:ext cx="399342" cy="456918"/>
              </a:xfrm>
              <a:prstGeom prst="rect">
                <a:avLst/>
              </a:prstGeom>
              <a:solidFill>
                <a:srgbClr val="5B9BD5">
                  <a:lumMod val="40000"/>
                  <a:lumOff val="60000"/>
                </a:srgbClr>
              </a:solidFill>
              <a:ln w="9525" cap="flat" cmpd="sng" algn="ctr">
                <a:solidFill>
                  <a:srgbClr val="5B9BD5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lIns="36000" tIns="0" rIns="36000" bIns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05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VM</a:t>
                </a:r>
              </a:p>
            </p:txBody>
          </p:sp>
        </p:grpSp>
        <p:grpSp>
          <p:nvGrpSpPr>
            <p:cNvPr id="94" name="Group 5">
              <a:extLst>
                <a:ext uri="{FF2B5EF4-FFF2-40B4-BE49-F238E27FC236}">
                  <a16:creationId xmlns:a16="http://schemas.microsoft.com/office/drawing/2014/main" id="{318759CB-458B-B716-48F7-EECDAB229913}"/>
                </a:ext>
              </a:extLst>
            </p:cNvPr>
            <p:cNvGrpSpPr/>
            <p:nvPr/>
          </p:nvGrpSpPr>
          <p:grpSpPr>
            <a:xfrm>
              <a:off x="6274897" y="1375287"/>
              <a:ext cx="4788872" cy="515722"/>
              <a:chOff x="6428858" y="1624857"/>
              <a:chExt cx="4733924" cy="515722"/>
            </a:xfrm>
          </p:grpSpPr>
          <p:sp>
            <p:nvSpPr>
              <p:cNvPr id="95" name="Rectangle 6">
                <a:extLst>
                  <a:ext uri="{FF2B5EF4-FFF2-40B4-BE49-F238E27FC236}">
                    <a16:creationId xmlns:a16="http://schemas.microsoft.com/office/drawing/2014/main" id="{8AE27FD8-C722-8580-E07D-45DDDD333698}"/>
                  </a:ext>
                </a:extLst>
              </p:cNvPr>
              <p:cNvSpPr/>
              <p:nvPr/>
            </p:nvSpPr>
            <p:spPr>
              <a:xfrm>
                <a:off x="6428858" y="1624857"/>
                <a:ext cx="4733924" cy="378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재해 복구 자동화</a:t>
                </a:r>
                <a:endParaRPr kumimoji="0" lang="en-US" altLang="ko-KR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96" name="Straight Connector 7">
                <a:extLst>
                  <a:ext uri="{FF2B5EF4-FFF2-40B4-BE49-F238E27FC236}">
                    <a16:creationId xmlns:a16="http://schemas.microsoft.com/office/drawing/2014/main" id="{83E3E7A6-AA80-2752-9F5F-37C177D36FE2}"/>
                  </a:ext>
                </a:extLst>
              </p:cNvPr>
              <p:cNvCxnSpPr/>
              <p:nvPr/>
            </p:nvCxnSpPr>
            <p:spPr>
              <a:xfrm flipV="1">
                <a:off x="6514050" y="2140579"/>
                <a:ext cx="4648731" cy="0"/>
              </a:xfrm>
              <a:prstGeom prst="line">
                <a:avLst/>
              </a:prstGeom>
              <a:noFill/>
              <a:ln w="952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7" name="Rectangle 224">
              <a:extLst>
                <a:ext uri="{FF2B5EF4-FFF2-40B4-BE49-F238E27FC236}">
                  <a16:creationId xmlns:a16="http://schemas.microsoft.com/office/drawing/2014/main" id="{FA9F4326-56D2-BE9F-7C0D-C4DA603A90E5}"/>
                </a:ext>
              </a:extLst>
            </p:cNvPr>
            <p:cNvSpPr/>
            <p:nvPr/>
          </p:nvSpPr>
          <p:spPr>
            <a:xfrm>
              <a:off x="9147050" y="2065862"/>
              <a:ext cx="2350934" cy="845889"/>
            </a:xfrm>
            <a:prstGeom prst="rect">
              <a:avLst/>
            </a:prstGeom>
            <a:solidFill>
              <a:srgbClr val="FFC000"/>
            </a:solidFill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  <a:miter lim="800000"/>
            </a:ln>
            <a:effectLst/>
          </p:spPr>
          <p:txBody>
            <a:bodyPr lIns="72000" tIns="108000" rIns="108000" anchor="ctr"/>
            <a:lstStyle/>
            <a:p>
              <a:pPr algn="ctr"/>
              <a:r>
                <a:rPr lang="ko-KR" altLang="en-US" sz="1100" b="1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수십 개 </a:t>
              </a:r>
              <a:r>
                <a:rPr lang="en-US" altLang="ko-KR" sz="1100" b="1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VM DR </a:t>
              </a:r>
              <a:r>
                <a:rPr lang="ko-KR" altLang="en-US" sz="1100" b="1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서비스 재개 시간</a:t>
              </a:r>
              <a:endParaRPr lang="en-US" altLang="ko-KR" sz="1100" b="1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1100" b="1" u="sng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클릭 </a:t>
              </a:r>
              <a:r>
                <a:rPr lang="en-US" altLang="ko-KR" sz="2400" b="1" u="sng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sz="1100" b="1" u="sng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번으로 </a:t>
              </a:r>
              <a:r>
                <a:rPr lang="en-US" altLang="ko-KR" sz="2400" b="1" u="sng" dirty="0">
                  <a:solidFill>
                    <a:srgbClr val="C0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10</a:t>
              </a:r>
              <a:r>
                <a:rPr lang="ko-KR" altLang="en-US" sz="1100" b="1" u="sng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 이내 완료</a:t>
              </a:r>
              <a:endParaRPr lang="ko-KR" altLang="en-US" sz="1100" b="1" u="sng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00" name="내용 개체 틀 2">
            <a:extLst>
              <a:ext uri="{FF2B5EF4-FFF2-40B4-BE49-F238E27FC236}">
                <a16:creationId xmlns:a16="http://schemas.microsoft.com/office/drawing/2014/main" id="{2082F860-BB75-3A8E-4D4C-5DF441C415E4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Simplivity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자동화 솔루션인 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Rapid DR</a:t>
            </a:r>
            <a:r>
              <a:rPr lang="ko-KR" altLang="en-US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제공합니다</a:t>
            </a:r>
            <a:r>
              <a:rPr lang="en-US" altLang="ko-KR" sz="180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  <a:endParaRPr lang="en-US" altLang="ko-KR" sz="1800" dirty="0"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619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15BB2-488D-A946-E405-B52E318B7EA3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2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안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. HCI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H/W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구성도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: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인프라 통합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F3F049-1EF5-80D6-E70A-F73A21485FB6}"/>
              </a:ext>
            </a:extLst>
          </p:cNvPr>
          <p:cNvSpPr txBox="1">
            <a:spLocks/>
          </p:cNvSpPr>
          <p:nvPr/>
        </p:nvSpPr>
        <p:spPr>
          <a:xfrm>
            <a:off x="322921" y="840149"/>
            <a:ext cx="10969784" cy="8346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2pPr>
            <a:lvl3pPr marL="54864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3pPr>
            <a:lvl4pPr marL="7315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4pPr>
            <a:lvl5pPr marL="8686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맑은 고딕" panose="020B0503020000020004" pitchFamily="50" charset="-127"/>
                <a:ea typeface="+mn-ea"/>
                <a:cs typeface="+mn-cs"/>
              </a:defRPr>
            </a:lvl5pPr>
            <a:lvl6pPr marL="105156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8872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7160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544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Simplivity</a:t>
            </a:r>
            <a:r>
              <a:rPr lang="ko-KR" altLang="en-US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는 모든 작업 및 관리를 단일 화면에서 진행할 수 있습니다</a:t>
            </a:r>
            <a:r>
              <a:rPr lang="en-US" altLang="ko-KR" sz="18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B12030F-A32C-8A4F-7DB1-C5A304ADEC80}"/>
              </a:ext>
            </a:extLst>
          </p:cNvPr>
          <p:cNvGrpSpPr/>
          <p:nvPr/>
        </p:nvGrpSpPr>
        <p:grpSpPr>
          <a:xfrm>
            <a:off x="348366" y="1628800"/>
            <a:ext cx="9046145" cy="4709918"/>
            <a:chOff x="587375" y="1671410"/>
            <a:chExt cx="10992009" cy="5040884"/>
          </a:xfrm>
        </p:grpSpPr>
        <p:cxnSp>
          <p:nvCxnSpPr>
            <p:cNvPr id="4" name="Straight Connector 57">
              <a:extLst>
                <a:ext uri="{FF2B5EF4-FFF2-40B4-BE49-F238E27FC236}">
                  <a16:creationId xmlns:a16="http://schemas.microsoft.com/office/drawing/2014/main" id="{83A2EB51-E98B-AEE1-173D-610D6EB444A2}"/>
                </a:ext>
              </a:extLst>
            </p:cNvPr>
            <p:cNvCxnSpPr/>
            <p:nvPr/>
          </p:nvCxnSpPr>
          <p:spPr>
            <a:xfrm>
              <a:off x="6096319" y="2521009"/>
              <a:ext cx="1" cy="3327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12" descr="administrator icon pngì ëí ì´ë¯¸ì§ ê²ìê²°ê³¼">
              <a:extLst>
                <a:ext uri="{FF2B5EF4-FFF2-40B4-BE49-F238E27FC236}">
                  <a16:creationId xmlns:a16="http://schemas.microsoft.com/office/drawing/2014/main" id="{A99107AE-FC10-9394-2057-AF7CF6CEC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0973" y="1671410"/>
              <a:ext cx="1084626" cy="107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9">
              <a:extLst>
                <a:ext uri="{FF2B5EF4-FFF2-40B4-BE49-F238E27FC236}">
                  <a16:creationId xmlns:a16="http://schemas.microsoft.com/office/drawing/2014/main" id="{A9EFF24A-8C8C-6BB0-7BA8-C1F5BD267A77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2295599" y="2210760"/>
              <a:ext cx="136248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0">
              <a:extLst>
                <a:ext uri="{FF2B5EF4-FFF2-40B4-BE49-F238E27FC236}">
                  <a16:creationId xmlns:a16="http://schemas.microsoft.com/office/drawing/2014/main" id="{0194F399-D7B5-5C35-2B3E-55C0D5099B68}"/>
                </a:ext>
              </a:extLst>
            </p:cNvPr>
            <p:cNvSpPr/>
            <p:nvPr/>
          </p:nvSpPr>
          <p:spPr>
            <a:xfrm>
              <a:off x="2295599" y="1847162"/>
              <a:ext cx="1362481" cy="6625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단일 </a:t>
              </a:r>
              <a:r>
                <a:rPr lang="en-US" altLang="ko-KR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View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통합관리</a:t>
              </a:r>
              <a:endParaRPr lang="en-US" altLang="ko-KR" sz="1200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grpSp>
          <p:nvGrpSpPr>
            <p:cNvPr id="8" name="Group 61">
              <a:extLst>
                <a:ext uri="{FF2B5EF4-FFF2-40B4-BE49-F238E27FC236}">
                  <a16:creationId xmlns:a16="http://schemas.microsoft.com/office/drawing/2014/main" id="{8505F60A-B485-179B-FE06-2F94D6544F5F}"/>
                </a:ext>
              </a:extLst>
            </p:cNvPr>
            <p:cNvGrpSpPr/>
            <p:nvPr/>
          </p:nvGrpSpPr>
          <p:grpSpPr>
            <a:xfrm>
              <a:off x="587375" y="3080692"/>
              <a:ext cx="10992009" cy="3631602"/>
              <a:chOff x="695325" y="2929536"/>
              <a:chExt cx="10801350" cy="3341142"/>
            </a:xfrm>
          </p:grpSpPr>
          <p:grpSp>
            <p:nvGrpSpPr>
              <p:cNvPr id="9" name="Group 62">
                <a:extLst>
                  <a:ext uri="{FF2B5EF4-FFF2-40B4-BE49-F238E27FC236}">
                    <a16:creationId xmlns:a16="http://schemas.microsoft.com/office/drawing/2014/main" id="{3E63CEC7-65D6-10C6-7FBA-377A820B21E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5325" y="2929536"/>
                <a:ext cx="10801350" cy="2410576"/>
                <a:chOff x="621200" y="3413634"/>
                <a:chExt cx="11451819" cy="2505394"/>
              </a:xfrm>
            </p:grpSpPr>
            <p:grpSp>
              <p:nvGrpSpPr>
                <p:cNvPr id="16" name="Group 69">
                  <a:extLst>
                    <a:ext uri="{FF2B5EF4-FFF2-40B4-BE49-F238E27FC236}">
                      <a16:creationId xmlns:a16="http://schemas.microsoft.com/office/drawing/2014/main" id="{29AE4E74-4146-FEDD-DD74-553EF3B75DF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21200" y="3413634"/>
                  <a:ext cx="10095043" cy="2376000"/>
                  <a:chOff x="743112" y="3413634"/>
                  <a:chExt cx="12811423" cy="3015335"/>
                </a:xfrm>
              </p:grpSpPr>
              <p:grpSp>
                <p:nvGrpSpPr>
                  <p:cNvPr id="20" name="Group 73">
                    <a:extLst>
                      <a:ext uri="{FF2B5EF4-FFF2-40B4-BE49-F238E27FC236}">
                        <a16:creationId xmlns:a16="http://schemas.microsoft.com/office/drawing/2014/main" id="{15D0F1C3-A4DA-5B6E-4D71-4D0C373FE419}"/>
                      </a:ext>
                    </a:extLst>
                  </p:cNvPr>
                  <p:cNvGrpSpPr/>
                  <p:nvPr/>
                </p:nvGrpSpPr>
                <p:grpSpPr>
                  <a:xfrm>
                    <a:off x="766764" y="3413634"/>
                    <a:ext cx="10801350" cy="801972"/>
                    <a:chOff x="766763" y="3129552"/>
                    <a:chExt cx="13352359" cy="783686"/>
                  </a:xfrm>
                </p:grpSpPr>
                <p:sp>
                  <p:nvSpPr>
                    <p:cNvPr id="34" name="Rectangle 87">
                      <a:extLst>
                        <a:ext uri="{FF2B5EF4-FFF2-40B4-BE49-F238E27FC236}">
                          <a16:creationId xmlns:a16="http://schemas.microsoft.com/office/drawing/2014/main" id="{84227706-15E0-6A8E-BAC1-B39181575A42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766763" y="3129553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소프트웨어 정의 컴퓨팅</a:t>
                      </a:r>
                      <a:endParaRPr lang="en-US" altLang="ko-KR" sz="1400" dirty="0">
                        <a:solidFill>
                          <a:prstClr val="black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(VMware vSphere)</a:t>
                      </a:r>
                    </a:p>
                  </p:txBody>
                </p:sp>
                <p:sp>
                  <p:nvSpPr>
                    <p:cNvPr id="35" name="Rectangle 88">
                      <a:extLst>
                        <a:ext uri="{FF2B5EF4-FFF2-40B4-BE49-F238E27FC236}">
                          <a16:creationId xmlns:a16="http://schemas.microsoft.com/office/drawing/2014/main" id="{DEBBB75C-A0B7-BC49-8710-CA405AF4D750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5343679" y="3129552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소프트웨어 정의 스토리지</a:t>
                      </a:r>
                      <a:endParaRPr lang="en-US" altLang="ko-KR" sz="1400" dirty="0">
                        <a:solidFill>
                          <a:prstClr val="black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  <a:p>
                      <a:pPr algn="ctr"/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(HPE SimpliVity Omnistack)</a:t>
                      </a:r>
                    </a:p>
                  </p:txBody>
                </p:sp>
                <p:sp>
                  <p:nvSpPr>
                    <p:cNvPr id="36" name="Rectangle 89">
                      <a:extLst>
                        <a:ext uri="{FF2B5EF4-FFF2-40B4-BE49-F238E27FC236}">
                          <a16:creationId xmlns:a16="http://schemas.microsoft.com/office/drawing/2014/main" id="{F68F6608-4986-5336-A8BE-746F263367C9}"/>
                        </a:ext>
                      </a:extLst>
                    </p:cNvPr>
                    <p:cNvSpPr/>
                    <p:nvPr/>
                  </p:nvSpPr>
                  <p:spPr bwMode="ltGray">
                    <a:xfrm>
                      <a:off x="9920595" y="3129552"/>
                      <a:ext cx="4198527" cy="78368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bg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HPE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하드웨어 관리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SW</a:t>
                      </a:r>
                    </a:p>
                    <a:p>
                      <a:pPr algn="ctr"/>
                      <a:r>
                        <a:rPr lang="en-US" altLang="ko-KR" sz="14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(</a:t>
                      </a:r>
                      <a:r>
                        <a:rPr lang="en-US" altLang="ko-KR" sz="1200" dirty="0">
                          <a:solidFill>
                            <a:prstClr val="black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HPE OneView)</a:t>
                      </a:r>
                    </a:p>
                  </p:txBody>
                </p:sp>
              </p:grpSp>
              <p:grpSp>
                <p:nvGrpSpPr>
                  <p:cNvPr id="21" name="Group 74">
                    <a:extLst>
                      <a:ext uri="{FF2B5EF4-FFF2-40B4-BE49-F238E27FC236}">
                        <a16:creationId xmlns:a16="http://schemas.microsoft.com/office/drawing/2014/main" id="{5DDD4252-524E-0702-D554-18444426D96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4469256" y="4304969"/>
                    <a:ext cx="3370021" cy="2124000"/>
                    <a:chOff x="852196" y="2592420"/>
                    <a:chExt cx="5172548" cy="3260063"/>
                  </a:xfrm>
                </p:grpSpPr>
                <p:grpSp>
                  <p:nvGrpSpPr>
                    <p:cNvPr id="29" name="Group 82">
                      <a:extLst>
                        <a:ext uri="{FF2B5EF4-FFF2-40B4-BE49-F238E27FC236}">
                          <a16:creationId xmlns:a16="http://schemas.microsoft.com/office/drawing/2014/main" id="{CCFB291F-586A-3368-AC4D-0B3E20707259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852196" y="2592420"/>
                      <a:ext cx="4985440" cy="2304000"/>
                      <a:chOff x="695325" y="2393606"/>
                      <a:chExt cx="8317046" cy="3843682"/>
                    </a:xfrm>
                  </p:grpSpPr>
                  <p:pic>
                    <p:nvPicPr>
                      <p:cNvPr id="32" name="그림 2" descr="image002">
                        <a:extLst>
                          <a:ext uri="{FF2B5EF4-FFF2-40B4-BE49-F238E27FC236}">
                            <a16:creationId xmlns:a16="http://schemas.microsoft.com/office/drawing/2014/main" id="{A3785702-5B26-4BA9-E0EE-A9435538D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 cstate="email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393606"/>
                        <a:ext cx="8317046" cy="3843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sp>
                    <p:nvSpPr>
                      <p:cNvPr id="33" name="Oval 86">
                        <a:extLst>
                          <a:ext uri="{FF2B5EF4-FFF2-40B4-BE49-F238E27FC236}">
                            <a16:creationId xmlns:a16="http://schemas.microsoft.com/office/drawing/2014/main" id="{D6EF08DF-8B90-8A08-B6DE-10AA9A345BB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7439696" y="3295767"/>
                        <a:ext cx="828000" cy="828000"/>
                      </a:xfrm>
                      <a:prstGeom prst="ellipse">
                        <a:avLst/>
                      </a:prstGeom>
                      <a:noFill/>
                      <a:ln w="25400" cap="flat" cmpd="sng" algn="ctr">
                        <a:solidFill>
                          <a:srgbClr val="FF6600"/>
                        </a:solidFill>
                        <a:prstDash val="solid"/>
                      </a:ln>
                      <a:effectLst>
                        <a:outerShdw blurRad="40000" dist="23000" dir="5400000" rotWithShape="0">
                          <a:srgbClr val="000000">
                            <a:alpha val="35000"/>
                          </a:srgbClr>
                        </a:outerShdw>
                      </a:effectLst>
                    </p:spPr>
                    <p:txBody>
                      <a:bodyPr lIns="91380" tIns="45689" rIns="91380" bIns="45689" rtlCol="0" anchor="ctr"/>
                      <a:lstStyle/>
                      <a:p>
                        <a:pPr algn="ctr" defTabSz="913781">
                          <a:defRPr/>
                        </a:pPr>
                        <a:endParaRPr lang="en-US" sz="1600" kern="0" dirty="0">
                          <a:solidFill>
                            <a:sysClr val="window" lastClr="FFFFFF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endParaRPr>
                      </a:p>
                    </p:txBody>
                  </p:sp>
                </p:grpSp>
                <p:pic>
                  <p:nvPicPr>
                    <p:cNvPr id="30" name="Picture 83">
                      <a:extLst>
                        <a:ext uri="{FF2B5EF4-FFF2-40B4-BE49-F238E27FC236}">
                          <a16:creationId xmlns:a16="http://schemas.microsoft.com/office/drawing/2014/main" id="{D768202B-867D-E0F4-A301-2F48A887559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213390" y="4170415"/>
                      <a:ext cx="2811354" cy="1682068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1" name="Straight Arrow Connector 84">
                      <a:extLst>
                        <a:ext uri="{FF2B5EF4-FFF2-40B4-BE49-F238E27FC236}">
                          <a16:creationId xmlns:a16="http://schemas.microsoft.com/office/drawing/2014/main" id="{8B03A699-1277-89AB-E554-534F5351195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143097" y="3659705"/>
                      <a:ext cx="0" cy="70311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2" name="Group 75">
                    <a:extLst>
                      <a:ext uri="{FF2B5EF4-FFF2-40B4-BE49-F238E27FC236}">
                        <a16:creationId xmlns:a16="http://schemas.microsoft.com/office/drawing/2014/main" id="{9278BC4D-B84E-5AC4-E8EF-FF964621E94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181560" y="4304969"/>
                    <a:ext cx="3403099" cy="2124000"/>
                    <a:chOff x="6349918" y="2603836"/>
                    <a:chExt cx="5177127" cy="3231236"/>
                  </a:xfrm>
                </p:grpSpPr>
                <p:pic>
                  <p:nvPicPr>
                    <p:cNvPr id="25" name="그림 135">
                      <a:extLst>
                        <a:ext uri="{FF2B5EF4-FFF2-40B4-BE49-F238E27FC236}">
                          <a16:creationId xmlns:a16="http://schemas.microsoft.com/office/drawing/2014/main" id="{7762FEFE-6828-CF11-6EAE-9DF55FC7301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349918" y="2603836"/>
                      <a:ext cx="4985440" cy="2292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6" name="Picture 4">
                      <a:extLst>
                        <a:ext uri="{FF2B5EF4-FFF2-40B4-BE49-F238E27FC236}">
                          <a16:creationId xmlns:a16="http://schemas.microsoft.com/office/drawing/2014/main" id="{2067E156-A4C7-004A-0D0B-ABA5238CDFC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9198871" y="4658561"/>
                      <a:ext cx="2328174" cy="1176511"/>
                    </a:xfrm>
                    <a:prstGeom prst="rect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</p:pic>
                <p:sp>
                  <p:nvSpPr>
                    <p:cNvPr id="27" name="Oval 80">
                      <a:extLst>
                        <a:ext uri="{FF2B5EF4-FFF2-40B4-BE49-F238E27FC236}">
                          <a16:creationId xmlns:a16="http://schemas.microsoft.com/office/drawing/2014/main" id="{2997F188-4917-0146-5A33-6FC4A90264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0844847" y="3140818"/>
                      <a:ext cx="496323" cy="496324"/>
                    </a:xfrm>
                    <a:prstGeom prst="ellipse">
                      <a:avLst/>
                    </a:prstGeom>
                    <a:noFill/>
                    <a:ln w="25400" cap="flat" cmpd="sng" algn="ctr">
                      <a:solidFill>
                        <a:srgbClr val="FF66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lIns="91380" tIns="45689" rIns="91380" bIns="45689" rtlCol="0" anchor="ctr"/>
                    <a:lstStyle/>
                    <a:p>
                      <a:pPr algn="ctr" defTabSz="913781">
                        <a:defRPr/>
                      </a:pPr>
                      <a:endParaRPr lang="en-US" sz="1600" kern="0" dirty="0">
                        <a:solidFill>
                          <a:sysClr val="window" lastClr="FFFFFF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p:txBody>
                </p:sp>
                <p:cxnSp>
                  <p:nvCxnSpPr>
                    <p:cNvPr id="28" name="Straight Arrow Connector 81">
                      <a:extLst>
                        <a:ext uri="{FF2B5EF4-FFF2-40B4-BE49-F238E27FC236}">
                          <a16:creationId xmlns:a16="http://schemas.microsoft.com/office/drawing/2014/main" id="{8647549D-8F59-2D36-4E10-03F3ADFD73A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1093009" y="3637142"/>
                      <a:ext cx="0" cy="113207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23" name="Picture 4" descr="vmware vsphere web clientì ëí ì´ë¯¸ì§ ê²ìê²°ê³¼">
                    <a:extLst>
                      <a:ext uri="{FF2B5EF4-FFF2-40B4-BE49-F238E27FC236}">
                        <a16:creationId xmlns:a16="http://schemas.microsoft.com/office/drawing/2014/main" id="{DC3F1A10-50F4-3AA6-0038-E78F781BA20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3112" y="4304969"/>
                    <a:ext cx="3388157" cy="2088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4" name="Elbow Connector 77">
                    <a:extLst>
                      <a:ext uri="{FF2B5EF4-FFF2-40B4-BE49-F238E27FC236}">
                        <a16:creationId xmlns:a16="http://schemas.microsoft.com/office/drawing/2014/main" id="{CD4AC60D-DC90-7364-B2F4-E5A0CA839380}"/>
                      </a:ext>
                    </a:extLst>
                  </p:cNvPr>
                  <p:cNvCxnSpPr>
                    <a:stCxn id="34" idx="0"/>
                    <a:endCxn id="17" idx="0"/>
                  </p:cNvCxnSpPr>
                  <p:nvPr/>
                </p:nvCxnSpPr>
                <p:spPr>
                  <a:xfrm rot="5400000" flipH="1" flipV="1">
                    <a:off x="8009746" y="-2131153"/>
                    <a:ext cx="1" cy="11089576"/>
                  </a:xfrm>
                  <a:prstGeom prst="bentConnector3">
                    <a:avLst>
                      <a:gd name="adj1" fmla="val 22860100000"/>
                    </a:avLst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70">
                  <a:extLst>
                    <a:ext uri="{FF2B5EF4-FFF2-40B4-BE49-F238E27FC236}">
                      <a16:creationId xmlns:a16="http://schemas.microsoft.com/office/drawing/2014/main" id="{FCF2477C-9014-4233-78D4-4165B8F6AD5E}"/>
                    </a:ext>
                  </a:extLst>
                </p:cNvPr>
                <p:cNvSpPr/>
                <p:nvPr/>
              </p:nvSpPr>
              <p:spPr bwMode="ltGray">
                <a:xfrm>
                  <a:off x="9378113" y="3413634"/>
                  <a:ext cx="2676257" cy="631931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데이터 백업관리 </a:t>
                  </a:r>
                  <a:r>
                    <a:rPr lang="en-US" altLang="ko-KR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SW</a:t>
                  </a:r>
                </a:p>
                <a:p>
                  <a:pPr algn="ctr"/>
                  <a:r>
                    <a:rPr lang="en-US" altLang="ko-KR" sz="14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(</a:t>
                  </a:r>
                  <a:r>
                    <a:rPr lang="en-US" altLang="ko-KR" sz="12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Built-in Data Protection)</a:t>
                  </a:r>
                </a:p>
              </p:txBody>
            </p:sp>
            <p:pic>
              <p:nvPicPr>
                <p:cNvPr id="18" name="Picture 71">
                  <a:extLst>
                    <a:ext uri="{FF2B5EF4-FFF2-40B4-BE49-F238E27FC236}">
                      <a16:creationId xmlns:a16="http://schemas.microsoft.com/office/drawing/2014/main" id="{147904F7-8876-A7DE-862F-93E7E773FA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36615" y="4166336"/>
                  <a:ext cx="1322252" cy="1559134"/>
                </a:xfrm>
                <a:prstGeom prst="rect">
                  <a:avLst/>
                </a:prstGeom>
                <a:ln w="3175">
                  <a:noFill/>
                </a:ln>
              </p:spPr>
            </p:pic>
            <p:pic>
              <p:nvPicPr>
                <p:cNvPr id="19" name="Picture 72">
                  <a:extLst>
                    <a:ext uri="{FF2B5EF4-FFF2-40B4-BE49-F238E27FC236}">
                      <a16:creationId xmlns:a16="http://schemas.microsoft.com/office/drawing/2014/main" id="{BBE02947-90A3-4AAF-005E-687EF12FF0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8752" y="5050851"/>
                  <a:ext cx="1244267" cy="868177"/>
                </a:xfrm>
                <a:prstGeom prst="rect">
                  <a:avLst/>
                </a:prstGeom>
                <a:ln w="31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</p:pic>
          </p:grpSp>
          <p:sp>
            <p:nvSpPr>
              <p:cNvPr id="10" name="Oval 63">
                <a:extLst>
                  <a:ext uri="{FF2B5EF4-FFF2-40B4-BE49-F238E27FC236}">
                    <a16:creationId xmlns:a16="http://schemas.microsoft.com/office/drawing/2014/main" id="{7DC88DCF-8CD7-BC0F-D25B-949D435648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765311" y="4922452"/>
                <a:ext cx="242474" cy="247347"/>
              </a:xfrm>
              <a:prstGeom prst="ellipse">
                <a:avLst/>
              </a:prstGeom>
              <a:noFill/>
              <a:ln w="25400" cap="flat" cmpd="sng" algn="ctr">
                <a:solidFill>
                  <a:srgbClr val="FF66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lIns="91380" tIns="45689" rIns="91380" bIns="45689" rtlCol="0" anchor="ctr"/>
              <a:lstStyle/>
              <a:p>
                <a:pPr algn="ctr" defTabSz="913781">
                  <a:defRPr/>
                </a:pPr>
                <a:endParaRPr lang="en-US" sz="1600" kern="0" dirty="0">
                  <a:solidFill>
                    <a:sysClr val="window" lastClr="FFFFFF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endParaRPr>
              </a:p>
            </p:txBody>
          </p:sp>
          <p:cxnSp>
            <p:nvCxnSpPr>
              <p:cNvPr id="11" name="Straight Arrow Connector 64">
                <a:extLst>
                  <a:ext uri="{FF2B5EF4-FFF2-40B4-BE49-F238E27FC236}">
                    <a16:creationId xmlns:a16="http://schemas.microsoft.com/office/drawing/2014/main" id="{2396CEC3-97A3-01DF-B564-F7A0115AA0C8}"/>
                  </a:ext>
                </a:extLst>
              </p:cNvPr>
              <p:cNvCxnSpPr>
                <a:stCxn id="10" idx="6"/>
              </p:cNvCxnSpPr>
              <p:nvPr/>
            </p:nvCxnSpPr>
            <p:spPr>
              <a:xfrm flipV="1">
                <a:off x="10007785" y="5046125"/>
                <a:ext cx="315299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65">
                <a:extLst>
                  <a:ext uri="{FF2B5EF4-FFF2-40B4-BE49-F238E27FC236}">
                    <a16:creationId xmlns:a16="http://schemas.microsoft.com/office/drawing/2014/main" id="{9ECBD570-B178-EFBA-67F6-FBF12CFA120A}"/>
                  </a:ext>
                </a:extLst>
              </p:cNvPr>
              <p:cNvGrpSpPr/>
              <p:nvPr/>
            </p:nvGrpSpPr>
            <p:grpSpPr>
              <a:xfrm>
                <a:off x="695325" y="5571534"/>
                <a:ext cx="10801350" cy="699144"/>
                <a:chOff x="621201" y="5983937"/>
                <a:chExt cx="11972168" cy="546717"/>
              </a:xfrm>
              <a:solidFill>
                <a:schemeClr val="accent4">
                  <a:lumMod val="40000"/>
                  <a:lumOff val="60000"/>
                </a:schemeClr>
              </a:solidFill>
            </p:grpSpPr>
            <p:sp>
              <p:nvSpPr>
                <p:cNvPr id="13" name="Rectangle 66">
                  <a:extLst>
                    <a:ext uri="{FF2B5EF4-FFF2-40B4-BE49-F238E27FC236}">
                      <a16:creationId xmlns:a16="http://schemas.microsoft.com/office/drawing/2014/main" id="{CBB7553E-0E9B-DD23-AE43-2FE0D026DD21}"/>
                    </a:ext>
                  </a:extLst>
                </p:cNvPr>
                <p:cNvSpPr/>
                <p:nvPr/>
              </p:nvSpPr>
              <p:spPr>
                <a:xfrm>
                  <a:off x="621201" y="5995992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각 분야별 별도 관리 툴 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학습 불필요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4" name="Rectangle 67">
                  <a:extLst>
                    <a:ext uri="{FF2B5EF4-FFF2-40B4-BE49-F238E27FC236}">
                      <a16:creationId xmlns:a16="http://schemas.microsoft.com/office/drawing/2014/main" id="{C966364F-89D4-1DF7-4A06-1A679856B7BA}"/>
                    </a:ext>
                  </a:extLst>
                </p:cNvPr>
                <p:cNvSpPr/>
                <p:nvPr/>
              </p:nvSpPr>
              <p:spPr>
                <a:xfrm>
                  <a:off x="4676164" y="5987879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하나의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GUI 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툴기반 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전체 인프라 관리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  <p:sp>
              <p:nvSpPr>
                <p:cNvPr id="15" name="Rectangle 68">
                  <a:extLst>
                    <a:ext uri="{FF2B5EF4-FFF2-40B4-BE49-F238E27FC236}">
                      <a16:creationId xmlns:a16="http://schemas.microsoft.com/office/drawing/2014/main" id="{80A2CCC7-7669-0463-1A5B-AC7E0085B77B}"/>
                    </a:ext>
                  </a:extLst>
                </p:cNvPr>
                <p:cNvSpPr/>
                <p:nvPr/>
              </p:nvSpPr>
              <p:spPr>
                <a:xfrm>
                  <a:off x="8714288" y="5983937"/>
                  <a:ext cx="3879081" cy="534662"/>
                </a:xfrm>
                <a:prstGeom prst="rect">
                  <a:avLst/>
                </a:prstGeom>
                <a:grpFill/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매우 직관적이고 손쉬운 메뉴</a:t>
                  </a:r>
                  <a:endParaRPr lang="en-US" altLang="ko-KR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  <a:p>
                  <a:pPr algn="ctr"/>
                  <a:r>
                    <a:rPr lang="ko-KR" altLang="en-US" sz="1600" dirty="0">
                      <a:solidFill>
                        <a:prstClr val="black"/>
                      </a:solidFill>
                      <a:latin typeface="KoPub돋움체 Bold" panose="02020603020101020101" pitchFamily="18" charset="-127"/>
                      <a:ea typeface="KoPub돋움체 Bold" panose="02020603020101020101" pitchFamily="18" charset="-127"/>
                    </a:rPr>
                    <a:t>손쉬운 관리</a:t>
                  </a:r>
                  <a:endParaRPr lang="en-US" sz="1600" dirty="0">
                    <a:solidFill>
                      <a:prstClr val="black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endParaRPr>
                </a:p>
              </p:txBody>
            </p:sp>
          </p:grpSp>
        </p:grpSp>
        <p:sp>
          <p:nvSpPr>
            <p:cNvPr id="37" name="AutoShape 118">
              <a:extLst>
                <a:ext uri="{FF2B5EF4-FFF2-40B4-BE49-F238E27FC236}">
                  <a16:creationId xmlns:a16="http://schemas.microsoft.com/office/drawing/2014/main" id="{387FF6C5-AC5A-FA9B-E5F0-D4662DE4A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3560" y="1851319"/>
              <a:ext cx="5023239" cy="757124"/>
            </a:xfrm>
            <a:prstGeom prst="roundRect">
              <a:avLst>
                <a:gd name="adj" fmla="val 0"/>
              </a:avLst>
            </a:prstGeom>
            <a:solidFill>
              <a:srgbClr val="FFFF00"/>
            </a:solidFill>
            <a:ln w="63500" algn="ctr">
              <a:solidFill>
                <a:srgbClr val="FF6600"/>
              </a:solidFill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91403" tIns="107975" rIns="91403" bIns="45701" anchor="t"/>
            <a:lstStyle/>
            <a:p>
              <a:pPr algn="ctr"/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오직 </a:t>
              </a:r>
              <a:r>
                <a:rPr lang="en-US" altLang="ko-KR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</a:t>
              </a:r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가지 </a:t>
              </a:r>
              <a:r>
                <a:rPr lang="en-US" altLang="ko-KR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GUI </a:t>
              </a:r>
              <a:r>
                <a:rPr lang="ko-KR" altLang="en-US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뷰에서 전체 통합 관리</a:t>
              </a:r>
              <a:endParaRPr lang="en-US" altLang="ko-KR" dirty="0"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en-US" altLang="ko-KR" sz="1400" dirty="0">
                  <a:solidFill>
                    <a:prstClr val="black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(VMWare vSphere Web Client)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8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B5CEC53-F47E-9753-CCDC-8C017C0BE67E}"/>
              </a:ext>
            </a:extLst>
          </p:cNvPr>
          <p:cNvSpPr/>
          <p:nvPr/>
        </p:nvSpPr>
        <p:spPr>
          <a:xfrm>
            <a:off x="12411" y="1764335"/>
            <a:ext cx="2410436" cy="449286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ko-KR" altLang="en-US" sz="1400" b="1" u="sng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주요  </a:t>
            </a:r>
            <a:r>
              <a:rPr lang="en-US" altLang="ko-KR" sz="1400" b="1" u="sng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400" b="1" u="sng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구현 내용</a:t>
            </a:r>
            <a:endParaRPr lang="en-US" altLang="ko-KR" sz="1400" b="1" u="sng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>
              <a:spcAft>
                <a:spcPts val="600"/>
              </a:spcAft>
            </a:pPr>
            <a:endParaRPr lang="en-US" sz="1200" b="1" u="sng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장비를 평상시에는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Dev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장비로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상황이 오면 그때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용도로 전환</a:t>
            </a:r>
            <a:endParaRPr lang="en-US" altLang="ko-KR" sz="12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그런데 평시 개발로 사용하려면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DR(Dev)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장비는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용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vCenter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 아닌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 vCenter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연결되어 있어야 하므로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상황시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장비의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vCenter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 변경</a:t>
            </a:r>
            <a:endParaRPr lang="en-US" altLang="ko-KR" sz="12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대상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중에는 </a:t>
            </a:r>
            <a:r>
              <a:rPr lang="en-US" altLang="ko-KR" sz="1200" b="1" dirty="0" err="1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vmdk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Multi-writer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옵션을 사용 하는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은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해당 </a:t>
            </a:r>
            <a:r>
              <a:rPr lang="en-US" altLang="ko-KR" sz="1200" b="1" dirty="0" err="1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vmdk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file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Storage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복제를 통해서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센터에 복제하고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SRM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복구 후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Multi-writer </a:t>
            </a:r>
            <a:r>
              <a:rPr lang="en-US" altLang="ko-KR" sz="1200" b="1" dirty="0" err="1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vmdk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파일을 복구</a:t>
            </a:r>
            <a:endParaRPr lang="en-US" altLang="ko-KR" sz="12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전체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전환만이 아닌 단위 서비스별 </a:t>
            </a:r>
            <a:r>
              <a:rPr lang="en-US" altLang="ko-KR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200" b="1" dirty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전환도 가능하도록 구현</a:t>
            </a:r>
            <a:endParaRPr lang="en-US" altLang="ko-KR" sz="12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sz="1200" b="1" dirty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" name="내용 개체 틀 5">
            <a:extLst>
              <a:ext uri="{FF2B5EF4-FFF2-40B4-BE49-F238E27FC236}">
                <a16:creationId xmlns:a16="http://schemas.microsoft.com/office/drawing/2014/main" id="{6E17D451-6E1F-CE52-B6ED-07B68C59E2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62" t="30357" r="36212" b="18035"/>
          <a:stretch/>
        </p:blipFill>
        <p:spPr bwMode="ltGray">
          <a:xfrm>
            <a:off x="4891868" y="2987967"/>
            <a:ext cx="2277836" cy="2359479"/>
          </a:xfrm>
          <a:prstGeom prst="rect">
            <a:avLst/>
          </a:prstGeom>
          <a:noFill/>
        </p:spPr>
      </p:pic>
      <p:pic>
        <p:nvPicPr>
          <p:cNvPr id="4" name="내용 개체 틀 16">
            <a:extLst>
              <a:ext uri="{FF2B5EF4-FFF2-40B4-BE49-F238E27FC236}">
                <a16:creationId xmlns:a16="http://schemas.microsoft.com/office/drawing/2014/main" id="{5E6EA229-91DA-E62A-B477-9B23AE5951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27" t="53214" r="22795"/>
          <a:stretch/>
        </p:blipFill>
        <p:spPr bwMode="ltGray">
          <a:xfrm>
            <a:off x="3561090" y="4032995"/>
            <a:ext cx="4572000" cy="2139043"/>
          </a:xfrm>
          <a:prstGeom prst="rect">
            <a:avLst/>
          </a:prstGeom>
          <a:noFill/>
        </p:spPr>
      </p:pic>
      <p:pic>
        <p:nvPicPr>
          <p:cNvPr id="5" name="내용 개체 틀 12">
            <a:extLst>
              <a:ext uri="{FF2B5EF4-FFF2-40B4-BE49-F238E27FC236}">
                <a16:creationId xmlns:a16="http://schemas.microsoft.com/office/drawing/2014/main" id="{F34D8856-441A-7573-404C-955CE359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216" y="1600039"/>
            <a:ext cx="7167138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FF0C8-5BCE-22C4-B3EA-0FD747D46527}"/>
              </a:ext>
            </a:extLst>
          </p:cNvPr>
          <p:cNvSpPr txBox="1"/>
          <p:nvPr/>
        </p:nvSpPr>
        <p:spPr>
          <a:xfrm>
            <a:off x="8191677" y="5576198"/>
            <a:ext cx="1571677" cy="8156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ko-KR" altLang="en-US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평시 </a:t>
            </a:r>
            <a:r>
              <a:rPr lang="en-US" altLang="ko-KR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Main vCenter</a:t>
            </a:r>
            <a:r>
              <a:rPr lang="ko-KR" altLang="en-US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연결하여 개발로 사용</a:t>
            </a:r>
            <a:r>
              <a:rPr lang="en-US" altLang="ko-KR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</a:p>
          <a:p>
            <a:pPr algn="l">
              <a:spcAft>
                <a:spcPts val="600"/>
              </a:spcAft>
            </a:pPr>
            <a:r>
              <a:rPr lang="en-US" altLang="ko-KR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lang="ko-KR" altLang="en-US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전환 시 </a:t>
            </a:r>
            <a:r>
              <a:rPr lang="en-US" altLang="ko-KR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vCenter</a:t>
            </a:r>
            <a:r>
              <a:rPr lang="ko-KR" altLang="en-US" sz="1200" b="1" dirty="0"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에 연결되도록 재구성</a:t>
            </a:r>
            <a:endParaRPr lang="en-US" sz="1200" b="1" dirty="0">
              <a:solidFill>
                <a:srgbClr val="FF0000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C199FD-7B30-BCC5-AEAE-93373DA16B82}"/>
              </a:ext>
            </a:extLst>
          </p:cNvPr>
          <p:cNvCxnSpPr>
            <a:cxnSpLocks/>
          </p:cNvCxnSpPr>
          <p:nvPr/>
        </p:nvCxnSpPr>
        <p:spPr bwMode="gray">
          <a:xfrm>
            <a:off x="6994847" y="5102516"/>
            <a:ext cx="1196830" cy="473682"/>
          </a:xfrm>
          <a:prstGeom prst="line">
            <a:avLst/>
          </a:prstGeom>
          <a:ln w="25400">
            <a:solidFill>
              <a:srgbClr val="FF0000"/>
            </a:solidFill>
            <a:miter lim="800000"/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1">
            <a:extLst>
              <a:ext uri="{FF2B5EF4-FFF2-40B4-BE49-F238E27FC236}">
                <a16:creationId xmlns:a16="http://schemas.microsoft.com/office/drawing/2014/main" id="{4F549CDA-0275-87BA-B781-2E64D8CB1D21}"/>
              </a:ext>
            </a:extLst>
          </p:cNvPr>
          <p:cNvSpPr/>
          <p:nvPr/>
        </p:nvSpPr>
        <p:spPr>
          <a:xfrm>
            <a:off x="5920669" y="4428404"/>
            <a:ext cx="1183341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17DA27FB-3946-17FE-D0BC-B93F3712DBC2}"/>
              </a:ext>
            </a:extLst>
          </p:cNvPr>
          <p:cNvCxnSpPr/>
          <p:nvPr/>
        </p:nvCxnSpPr>
        <p:spPr bwMode="gray">
          <a:xfrm flipV="1">
            <a:off x="6791283" y="3209192"/>
            <a:ext cx="0" cy="1219212"/>
          </a:xfrm>
          <a:prstGeom prst="line">
            <a:avLst/>
          </a:prstGeom>
          <a:ln w="25400">
            <a:solidFill>
              <a:srgbClr val="FF0000"/>
            </a:solidFill>
            <a:prstDash val="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AE0FA72A-64BB-8E08-FE68-10759E78DF8E}"/>
              </a:ext>
            </a:extLst>
          </p:cNvPr>
          <p:cNvSpPr>
            <a:spLocks noGrp="1"/>
          </p:cNvSpPr>
          <p:nvPr/>
        </p:nvSpPr>
        <p:spPr>
          <a:xfrm>
            <a:off x="348366" y="93752"/>
            <a:ext cx="6524153" cy="34753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83969" tIns="41985" rIns="83969" bIns="41985" anchor="ctr"/>
          <a:lstStyle/>
          <a:p>
            <a:pPr eaLnBrk="0" hangingPunct="0">
              <a:spcBef>
                <a:spcPts val="200"/>
              </a:spcBef>
              <a:spcAft>
                <a:spcPct val="70000"/>
              </a:spcAft>
              <a:buSzPct val="100000"/>
              <a:defRPr/>
            </a:pP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별첨 </a:t>
            </a:r>
            <a:r>
              <a:rPr lang="en-US" altLang="ko-KR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: DR </a:t>
            </a:r>
            <a:r>
              <a:rPr lang="ko-KR" altLang="en-US" b="1" spc="-100" dirty="0"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 pitchFamily="34" charset="0"/>
              </a:rPr>
              <a:t>사이트 평시 개발 서버 유지 구성 사례 </a:t>
            </a: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110E23BB-1304-4AFB-9CBF-EC8E9893CF74}"/>
              </a:ext>
            </a:extLst>
          </p:cNvPr>
          <p:cNvSpPr txBox="1">
            <a:spLocks/>
          </p:cNvSpPr>
          <p:nvPr/>
        </p:nvSpPr>
        <p:spPr>
          <a:xfrm>
            <a:off x="412499" y="920530"/>
            <a:ext cx="8932989" cy="247586"/>
          </a:xfrm>
          <a:prstGeom prst="rect">
            <a:avLst/>
          </a:prstGeom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accent4"/>
                </a:solidFill>
                <a:latin typeface="+mn-lt"/>
                <a:ea typeface="Malgun Gothic" panose="020B0503020000020004" pitchFamily="34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99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None/>
              <a:tabLst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99" indent="0" algn="ctr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717074">
                  <a:lumMod val="60000"/>
                  <a:lumOff val="40000"/>
                </a:srgb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사이트의 서버 대부분을 평시에는 개발 서버로 사용하고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DR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전환 시 인프라 재구성 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 Bring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up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하여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DR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비용을 극대화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하도록 구축</a:t>
            </a:r>
            <a:b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E6411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</a:rPr>
            </a:b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EE6411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311471"/>
      </p:ext>
    </p:extLst>
  </p:cSld>
  <p:clrMapOvr>
    <a:masterClrMapping/>
  </p:clrMapOvr>
</p:sld>
</file>

<file path=ppt/theme/theme1.xml><?xml version="1.0" encoding="utf-8"?>
<a:theme xmlns:a="http://schemas.openxmlformats.org/drawingml/2006/main" name="4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19736</TotalTime>
  <Words>1163</Words>
  <Application>Microsoft Office PowerPoint</Application>
  <PresentationFormat>A4 용지(210x297mm)</PresentationFormat>
  <Paragraphs>339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KoPub돋움체 Bold</vt:lpstr>
      <vt:lpstr>KoPub돋움체 Light</vt:lpstr>
      <vt:lpstr>KoPub돋움체 Medium</vt:lpstr>
      <vt:lpstr>나눔고딕</vt:lpstr>
      <vt:lpstr>맑은 고딕</vt:lpstr>
      <vt:lpstr>Arial</vt:lpstr>
      <vt:lpstr>Wingdings</vt:lpstr>
      <vt:lpstr>4_Office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정미회(11092014)</dc:creator>
  <cp:lastModifiedBy>신정호</cp:lastModifiedBy>
  <cp:revision>1397</cp:revision>
  <cp:lastPrinted>2024-06-07T02:00:33Z</cp:lastPrinted>
  <dcterms:created xsi:type="dcterms:W3CDTF">2017-07-21T00:48:05Z</dcterms:created>
  <dcterms:modified xsi:type="dcterms:W3CDTF">2024-10-22T04:53:21Z</dcterms:modified>
</cp:coreProperties>
</file>