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  <p:sldMasterId id="2147483777" r:id="rId2"/>
    <p:sldMasterId id="2147483781" r:id="rId3"/>
    <p:sldMasterId id="2147483785" r:id="rId4"/>
    <p:sldMasterId id="2147483789" r:id="rId5"/>
  </p:sldMasterIdLst>
  <p:notesMasterIdLst>
    <p:notesMasterId r:id="rId11"/>
  </p:notesMasterIdLst>
  <p:handoutMasterIdLst>
    <p:handoutMasterId r:id="rId12"/>
  </p:handoutMasterIdLst>
  <p:sldIdLst>
    <p:sldId id="655" r:id="rId6"/>
    <p:sldId id="656" r:id="rId7"/>
    <p:sldId id="657" r:id="rId8"/>
    <p:sldId id="654" r:id="rId9"/>
    <p:sldId id="649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4" orient="horz" pos="3680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93" userDrawn="1">
          <p15:clr>
            <a:srgbClr val="A4A3A4"/>
          </p15:clr>
        </p15:guide>
        <p15:guide id="7" pos="7491" userDrawn="1">
          <p15:clr>
            <a:srgbClr val="A4A3A4"/>
          </p15:clr>
        </p15:guide>
        <p15:guide id="8" orient="horz" pos="1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4767"/>
    <a:srgbClr val="00B388"/>
    <a:srgbClr val="DEE9C9"/>
    <a:srgbClr val="C5CA06"/>
    <a:srgbClr val="C96B0D"/>
    <a:srgbClr val="FF8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9" autoAdjust="0"/>
    <p:restoredTop sz="92819" autoAdjust="0"/>
  </p:normalViewPr>
  <p:slideViewPr>
    <p:cSldViewPr snapToGrid="0">
      <p:cViewPr varScale="1">
        <p:scale>
          <a:sx n="80" d="100"/>
          <a:sy n="80" d="100"/>
        </p:scale>
        <p:origin x="725" y="67"/>
      </p:cViewPr>
      <p:guideLst>
        <p:guide orient="horz" pos="1117"/>
        <p:guide orient="horz" pos="3680"/>
        <p:guide pos="3840"/>
        <p:guide pos="393"/>
        <p:guide pos="7491"/>
        <p:guide orient="horz" pos="10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2148"/>
    </p:cViewPr>
  </p:sorterViewPr>
  <p:notesViewPr>
    <p:cSldViewPr snapToGrid="0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3/28/2023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9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0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4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2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0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ynergyRack_WithPane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2" y="2209800"/>
            <a:ext cx="8914608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902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ChangeAspect="1"/>
          </p:cNvGrpSpPr>
          <p:nvPr userDrawn="1"/>
        </p:nvGrpSpPr>
        <p:grpSpPr>
          <a:xfrm>
            <a:off x="9255022" y="5733256"/>
            <a:ext cx="2069867" cy="677452"/>
            <a:chOff x="3578225" y="1146175"/>
            <a:chExt cx="5038725" cy="211137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88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442" y="519236"/>
            <a:ext cx="10969943" cy="389484"/>
          </a:xfrm>
        </p:spPr>
        <p:txBody>
          <a:bodyPr/>
          <a:lstStyle>
            <a:lvl1pPr>
              <a:defRPr sz="2800" b="1" baseline="0">
                <a:latin typeface="MetricHPE" panose="020B0503030202060203" pitchFamily="34" charset="0"/>
                <a:ea typeface="YD윤고딕 120 Pro" panose="020005030000000200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6" name="Rectangle 6"/>
          <p:cNvSpPr/>
          <p:nvPr userDrawn="1"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2800">
              <a:solidFill>
                <a:prstClr val="white"/>
              </a:solidFill>
              <a:latin typeface="MetricHPE" panose="020B0503030202060203" pitchFamily="34" charset="0"/>
              <a:ea typeface="YD윤고딕 120 Pro" panose="02000503000000020003" pitchFamily="50" charset="-127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 bwMode="gray">
          <a:xfrm>
            <a:off x="5829302" y="6496697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16F8AB-BCEA-4347-8BA6-BE776009BC89}" type="slidenum">
              <a:rPr lang="en-US" sz="1200" smtClean="0">
                <a:solidFill>
                  <a:srgbClr val="617D78"/>
                </a:solidFill>
                <a:latin typeface="MetricHPE" panose="020B0503030202060203" pitchFamily="34" charset="0"/>
                <a:ea typeface="YD윤고딕 120 Pro" panose="02000503000000020003" pitchFamily="50" charset="-127"/>
              </a:rPr>
              <a:pPr/>
              <a:t>‹#›</a:t>
            </a:fld>
            <a:endParaRPr lang="en-US" sz="1200" dirty="0">
              <a:solidFill>
                <a:srgbClr val="617D78"/>
              </a:solidFill>
              <a:latin typeface="MetricHPE" panose="020B0503030202060203" pitchFamily="34" charset="0"/>
              <a:ea typeface="YD윤고딕 120 Pro" panose="02000503000000020003" pitchFamily="50" charset="-127"/>
            </a:endParaRPr>
          </a:p>
        </p:txBody>
      </p:sp>
      <p:grpSp>
        <p:nvGrpSpPr>
          <p:cNvPr id="9" name="Group 7"/>
          <p:cNvGrpSpPr/>
          <p:nvPr userDrawn="1"/>
        </p:nvGrpSpPr>
        <p:grpSpPr>
          <a:xfrm>
            <a:off x="10516000" y="6432769"/>
            <a:ext cx="1063385" cy="360000"/>
            <a:chOff x="3578225" y="1146175"/>
            <a:chExt cx="5038725" cy="2111375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800" dirty="0">
                <a:solidFill>
                  <a:prstClr val="black"/>
                </a:solidFill>
                <a:latin typeface="MetricHPE" panose="020B0503030202060203" pitchFamily="34" charset="0"/>
                <a:ea typeface="YD윤고딕 120 Pro" panose="02000503000000020003" pitchFamily="50" charset="-127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800" dirty="0">
                <a:solidFill>
                  <a:prstClr val="black"/>
                </a:solidFill>
                <a:latin typeface="MetricHPE" panose="020B0503030202060203" pitchFamily="34" charset="0"/>
                <a:ea typeface="YD윤고딕 120 Pro" panose="020005030000000200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56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9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 bwMode="gray">
          <a:xfrm>
            <a:off x="5829302" y="6510320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16F8AB-BCEA-4347-8BA6-BE776009BC89}" type="slidenum">
              <a:rPr lang="en-US" sz="1200" smtClean="0">
                <a:solidFill>
                  <a:srgbClr val="617D78"/>
                </a:solidFill>
                <a:latin typeface="MetricHPE" panose="020B0503030202060203" pitchFamily="34" charset="0"/>
                <a:ea typeface="YD윤고딕 120 Pro" panose="02000503000000020003" pitchFamily="50" charset="-127"/>
              </a:rPr>
              <a:pPr/>
              <a:t>‹#›</a:t>
            </a:fld>
            <a:endParaRPr lang="en-US" sz="1200" dirty="0">
              <a:solidFill>
                <a:srgbClr val="617D78"/>
              </a:solidFill>
              <a:latin typeface="MetricHPE" panose="020B0503030202060203" pitchFamily="34" charset="0"/>
              <a:ea typeface="YD윤고딕 120 Pro" panose="020005030000000200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3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9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ChangeAspect="1"/>
          </p:cNvGrpSpPr>
          <p:nvPr userDrawn="1"/>
        </p:nvGrpSpPr>
        <p:grpSpPr>
          <a:xfrm>
            <a:off x="9255022" y="5733256"/>
            <a:ext cx="2069867" cy="677452"/>
            <a:chOff x="3578225" y="1146175"/>
            <a:chExt cx="5038725" cy="211137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2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442" y="519236"/>
            <a:ext cx="10969943" cy="389484"/>
          </a:xfrm>
        </p:spPr>
        <p:txBody>
          <a:bodyPr/>
          <a:lstStyle>
            <a:lvl1pPr>
              <a:defRPr sz="2800" b="1" baseline="0">
                <a:latin typeface="MetricHPE" panose="020B0503030202060203" pitchFamily="34" charset="0"/>
                <a:ea typeface="YD윤고딕 120 Pro" panose="020005030000000200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6" name="Rectangle 6"/>
          <p:cNvSpPr/>
          <p:nvPr userDrawn="1"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2800">
              <a:solidFill>
                <a:prstClr val="white"/>
              </a:solidFill>
              <a:latin typeface="MetricHPE" panose="020B0503030202060203" pitchFamily="34" charset="0"/>
              <a:ea typeface="YD윤고딕 120 Pro" panose="02000503000000020003" pitchFamily="50" charset="-127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 bwMode="gray">
          <a:xfrm>
            <a:off x="5829302" y="6496697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16F8AB-BCEA-4347-8BA6-BE776009BC89}" type="slidenum">
              <a:rPr lang="en-US" sz="1200" smtClean="0">
                <a:solidFill>
                  <a:srgbClr val="617D78"/>
                </a:solidFill>
                <a:latin typeface="MetricHPE" panose="020B0503030202060203" pitchFamily="34" charset="0"/>
                <a:ea typeface="YD윤고딕 120 Pro" panose="02000503000000020003" pitchFamily="50" charset="-127"/>
              </a:rPr>
              <a:pPr/>
              <a:t>‹#›</a:t>
            </a:fld>
            <a:endParaRPr lang="en-US" sz="1200" dirty="0">
              <a:solidFill>
                <a:srgbClr val="617D78"/>
              </a:solidFill>
              <a:latin typeface="MetricHPE" panose="020B0503030202060203" pitchFamily="34" charset="0"/>
              <a:ea typeface="YD윤고딕 120 Pro" panose="02000503000000020003" pitchFamily="50" charset="-127"/>
            </a:endParaRPr>
          </a:p>
        </p:txBody>
      </p:sp>
      <p:grpSp>
        <p:nvGrpSpPr>
          <p:cNvPr id="9" name="Group 7"/>
          <p:cNvGrpSpPr/>
          <p:nvPr userDrawn="1"/>
        </p:nvGrpSpPr>
        <p:grpSpPr>
          <a:xfrm>
            <a:off x="10516000" y="6432769"/>
            <a:ext cx="1063385" cy="360000"/>
            <a:chOff x="3578225" y="1146175"/>
            <a:chExt cx="5038725" cy="2111375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800" dirty="0">
                <a:solidFill>
                  <a:prstClr val="black"/>
                </a:solidFill>
                <a:latin typeface="MetricHPE" panose="020B0503030202060203" pitchFamily="34" charset="0"/>
                <a:ea typeface="YD윤고딕 120 Pro" panose="02000503000000020003" pitchFamily="50" charset="-127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800" dirty="0">
                <a:solidFill>
                  <a:prstClr val="black"/>
                </a:solidFill>
                <a:latin typeface="MetricHPE" panose="020B0503030202060203" pitchFamily="34" charset="0"/>
                <a:ea typeface="YD윤고딕 120 Pro" panose="020005030000000200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91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9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 bwMode="gray">
          <a:xfrm>
            <a:off x="5829302" y="6510320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16F8AB-BCEA-4347-8BA6-BE776009BC89}" type="slidenum">
              <a:rPr lang="en-US" sz="1200" smtClean="0">
                <a:solidFill>
                  <a:srgbClr val="617D78"/>
                </a:solidFill>
                <a:latin typeface="MetricHPE" panose="020B0503030202060203" pitchFamily="34" charset="0"/>
                <a:ea typeface="YD윤고딕 120 Pro" panose="02000503000000020003" pitchFamily="50" charset="-127"/>
              </a:rPr>
              <a:pPr/>
              <a:t>‹#›</a:t>
            </a:fld>
            <a:endParaRPr lang="en-US" sz="1200" dirty="0">
              <a:solidFill>
                <a:srgbClr val="617D78"/>
              </a:solidFill>
              <a:latin typeface="MetricHPE" panose="020B0503030202060203" pitchFamily="34" charset="0"/>
              <a:ea typeface="YD윤고딕 120 Pro" panose="020005030000000200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89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9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80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00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9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4B49-B3A7-4443-AC47-F6C0063D4CFF}" type="datetime4">
              <a:rPr lang="en-US" smtClean="0">
                <a:solidFill>
                  <a:prstClr val="black"/>
                </a:solidFill>
              </a:rPr>
              <a:pPr/>
              <a:t>March 28,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WWAS 2019 | Confidential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" y="0"/>
            <a:ext cx="121890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606423" y="456997"/>
            <a:ext cx="3027151" cy="1218930"/>
            <a:chOff x="606423" y="456997"/>
            <a:chExt cx="3027151" cy="1218930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606423" y="930098"/>
              <a:ext cx="3027151" cy="74582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606423" y="456997"/>
              <a:ext cx="1036709" cy="28788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70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89DD-2BFB-2C40-BACF-199E2A95EDC5}" type="datetime4">
              <a:rPr lang="en-US" smtClean="0">
                <a:solidFill>
                  <a:prstClr val="black"/>
                </a:solidFill>
              </a:rPr>
              <a:pPr/>
              <a:t>March 28,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WWAS 2019 | Confidential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4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169C-F74A-8241-BA3E-A9EA5E4D2977}" type="datetime4">
              <a:rPr lang="en-US" smtClean="0">
                <a:solidFill>
                  <a:prstClr val="black"/>
                </a:solidFill>
              </a:rPr>
              <a:pPr/>
              <a:t>March 28,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WWAS 2019 | Confidential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5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9B30-1100-2042-92AE-54C2DEE61145}" type="datetime4">
              <a:rPr lang="en-US" smtClean="0">
                <a:solidFill>
                  <a:prstClr val="black"/>
                </a:solidFill>
              </a:rPr>
              <a:pPr/>
              <a:t>March 28,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WWAS 2019 | Confidential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6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CEAD-FC07-A741-8C77-26A0CD953F6B}" type="datetime4">
              <a:rPr lang="en-US" smtClean="0">
                <a:solidFill>
                  <a:prstClr val="black"/>
                </a:solidFill>
              </a:rPr>
              <a:pPr/>
              <a:t>March 28,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WWAS 2019 | Confidential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C9461E1-C884-2743-BE26-93897E438A80}" type="datetime4">
              <a:rPr lang="en-US" smtClean="0">
                <a:solidFill>
                  <a:prstClr val="black"/>
                </a:solidFill>
              </a:rPr>
              <a:pPr/>
              <a:t>March 28,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WWAS 2019 | Confidential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0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0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7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March 28,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4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42949"/>
            <a:ext cx="10969943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March 28,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March 28,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42949"/>
            <a:ext cx="10969943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1116"/>
            <a:ext cx="10969784" cy="8782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18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051281"/>
            <a:ext cx="10969784" cy="8346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March 28,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ChangeAspect="1"/>
          </p:cNvGrpSpPr>
          <p:nvPr userDrawn="1"/>
        </p:nvGrpSpPr>
        <p:grpSpPr>
          <a:xfrm>
            <a:off x="9255022" y="5733256"/>
            <a:ext cx="2069867" cy="677452"/>
            <a:chOff x="3578225" y="1146175"/>
            <a:chExt cx="5038725" cy="2111375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solidFill>
                  <a:prstClr val="black"/>
                </a:solidFill>
                <a:latin typeface="나눔고딕" panose="020D0304000000000000" pitchFamily="50" charset="-127"/>
                <a:ea typeface="나눔고딕" panose="020D0304000000000000" pitchFamily="50" charset="-127"/>
              </a:endParaRPr>
            </a:p>
          </p:txBody>
        </p:sp>
      </p:grp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" t="19758" r="4922" b="18722"/>
          <a:stretch/>
        </p:blipFill>
        <p:spPr bwMode="auto">
          <a:xfrm>
            <a:off x="778486" y="1008194"/>
            <a:ext cx="3197708" cy="48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14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442" y="519236"/>
            <a:ext cx="10969943" cy="389484"/>
          </a:xfrm>
        </p:spPr>
        <p:txBody>
          <a:bodyPr/>
          <a:lstStyle>
            <a:lvl1pPr>
              <a:defRPr sz="2800" b="1" baseline="0">
                <a:latin typeface="MetricHPE" panose="020B0503030202060203" pitchFamily="34" charset="0"/>
                <a:ea typeface="YD윤고딕 120 Pro" panose="020005030000000200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6" name="Rectangle 6"/>
          <p:cNvSpPr/>
          <p:nvPr userDrawn="1"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2800">
              <a:solidFill>
                <a:prstClr val="white"/>
              </a:solidFill>
              <a:latin typeface="MetricHPE" panose="020B0503030202060203" pitchFamily="34" charset="0"/>
              <a:ea typeface="YD윤고딕 120 Pro" panose="02000503000000020003" pitchFamily="50" charset="-127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 bwMode="gray">
          <a:xfrm>
            <a:off x="5829302" y="6496697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16F8AB-BCEA-4347-8BA6-BE776009BC89}" type="slidenum">
              <a:rPr lang="en-US" sz="1200" smtClean="0">
                <a:solidFill>
                  <a:srgbClr val="617D78"/>
                </a:solidFill>
                <a:latin typeface="MetricHPE" panose="020B0503030202060203" pitchFamily="34" charset="0"/>
                <a:ea typeface="YD윤고딕 120 Pro" panose="02000503000000020003" pitchFamily="50" charset="-127"/>
              </a:rPr>
              <a:pPr/>
              <a:t>‹#›</a:t>
            </a:fld>
            <a:endParaRPr lang="en-US" sz="1200" dirty="0">
              <a:solidFill>
                <a:srgbClr val="617D78"/>
              </a:solidFill>
              <a:latin typeface="MetricHPE" panose="020B0503030202060203" pitchFamily="34" charset="0"/>
              <a:ea typeface="YD윤고딕 120 Pro" panose="02000503000000020003" pitchFamily="50" charset="-127"/>
            </a:endParaRPr>
          </a:p>
        </p:txBody>
      </p:sp>
      <p:grpSp>
        <p:nvGrpSpPr>
          <p:cNvPr id="9" name="Group 7"/>
          <p:cNvGrpSpPr/>
          <p:nvPr userDrawn="1"/>
        </p:nvGrpSpPr>
        <p:grpSpPr>
          <a:xfrm>
            <a:off x="10516000" y="6432769"/>
            <a:ext cx="1063385" cy="360000"/>
            <a:chOff x="3578225" y="1146175"/>
            <a:chExt cx="5038725" cy="2111375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800" dirty="0">
                <a:solidFill>
                  <a:prstClr val="black"/>
                </a:solidFill>
                <a:latin typeface="MetricHPE" panose="020B0503030202060203" pitchFamily="34" charset="0"/>
                <a:ea typeface="YD윤고딕 120 Pro" panose="02000503000000020003" pitchFamily="50" charset="-127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800" dirty="0">
                <a:solidFill>
                  <a:prstClr val="black"/>
                </a:solidFill>
                <a:latin typeface="MetricHPE" panose="020B0503030202060203" pitchFamily="34" charset="0"/>
                <a:ea typeface="YD윤고딕 120 Pro" panose="02000503000000020003" pitchFamily="50" charset="-127"/>
              </a:endParaRPr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" t="19758" r="4922" b="18722"/>
          <a:stretch/>
        </p:blipFill>
        <p:spPr bwMode="auto">
          <a:xfrm>
            <a:off x="609441" y="6492131"/>
            <a:ext cx="1598240" cy="24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46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9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 bwMode="gray">
          <a:xfrm>
            <a:off x="5829302" y="6510320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16F8AB-BCEA-4347-8BA6-BE776009BC89}" type="slidenum">
              <a:rPr lang="en-US" sz="1200" smtClean="0">
                <a:solidFill>
                  <a:srgbClr val="617D78"/>
                </a:solidFill>
                <a:latin typeface="MetricHPE" panose="020B0503030202060203" pitchFamily="34" charset="0"/>
                <a:ea typeface="YD윤고딕 120 Pro" panose="02000503000000020003" pitchFamily="50" charset="-127"/>
              </a:rPr>
              <a:pPr/>
              <a:t>‹#›</a:t>
            </a:fld>
            <a:endParaRPr lang="en-US" sz="1200" dirty="0">
              <a:solidFill>
                <a:srgbClr val="617D78"/>
              </a:solidFill>
              <a:latin typeface="MetricHPE" panose="020B0503030202060203" pitchFamily="34" charset="0"/>
              <a:ea typeface="YD윤고딕 120 Pro" panose="020005030000000200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42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9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March 28,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94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0" r:id="rId2"/>
    <p:sldLayoutId id="2147483768" r:id="rId3"/>
    <p:sldLayoutId id="2147483769" r:id="rId4"/>
    <p:sldLayoutId id="2147483770" r:id="rId5"/>
    <p:sldLayoutId id="214748377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93" userDrawn="1">
          <p15:clr>
            <a:srgbClr val="F26B43"/>
          </p15:clr>
        </p15:guide>
        <p15:guide id="4" pos="7287" userDrawn="1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2"/>
            <a:ext cx="10969785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04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  <p15:guide id="3" pos="312">
          <p15:clr>
            <a:srgbClr val="F26B43"/>
          </p15:clr>
        </p15:guide>
        <p15:guide id="4" pos="5928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43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2"/>
            <a:ext cx="10969785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818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  <p15:guide id="3" pos="312">
          <p15:clr>
            <a:srgbClr val="F26B43"/>
          </p15:clr>
        </p15:guide>
        <p15:guide id="4" pos="5928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432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2"/>
            <a:ext cx="10969785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78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 baseline="0">
          <a:solidFill>
            <a:schemeClr val="tx1"/>
          </a:solidFill>
          <a:latin typeface="MetricHPE" panose="020B0503030202060203" pitchFamily="34" charset="0"/>
          <a:ea typeface="YD윤고딕 120 Pro" panose="02000503000000020003" pitchFamily="50" charset="-127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  <p15:guide id="3" pos="312">
          <p15:clr>
            <a:srgbClr val="F26B43"/>
          </p15:clr>
        </p15:guide>
        <p15:guide id="4" pos="5928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432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1E0D0101-B360-3444-829E-3F99F797F686}" type="datetime4">
              <a:rPr lang="en-US" smtClean="0">
                <a:solidFill>
                  <a:prstClr val="black"/>
                </a:solidFill>
              </a:rPr>
              <a:pPr/>
              <a:t>March 28,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WWAS 2019 | Confidential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75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구조 비교 </a:t>
            </a:r>
            <a:r>
              <a:rPr lang="en-US" altLang="ko-KR" dirty="0">
                <a:latin typeface="+mn-ea"/>
                <a:ea typeface="+mn-ea"/>
              </a:rPr>
              <a:t>- HCI </a:t>
            </a:r>
            <a:r>
              <a:rPr lang="ko-KR" altLang="en-US">
                <a:latin typeface="+mn-ea"/>
                <a:ea typeface="+mn-ea"/>
              </a:rPr>
              <a:t>환경에서는 데이터의 처리 방식이 중요합니다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09" name="Group 63"/>
          <p:cNvGrpSpPr/>
          <p:nvPr/>
        </p:nvGrpSpPr>
        <p:grpSpPr>
          <a:xfrm>
            <a:off x="654505" y="1508051"/>
            <a:ext cx="10924879" cy="4696900"/>
            <a:chOff x="695978" y="1614621"/>
            <a:chExt cx="10924879" cy="4696900"/>
          </a:xfrm>
        </p:grpSpPr>
        <p:grpSp>
          <p:nvGrpSpPr>
            <p:cNvPr id="210" name="Group 64"/>
            <p:cNvGrpSpPr/>
            <p:nvPr/>
          </p:nvGrpSpPr>
          <p:grpSpPr>
            <a:xfrm>
              <a:off x="6451324" y="1614621"/>
              <a:ext cx="5169533" cy="4694104"/>
              <a:chOff x="6451324" y="1614621"/>
              <a:chExt cx="5169533" cy="4694104"/>
            </a:xfrm>
          </p:grpSpPr>
          <p:sp>
            <p:nvSpPr>
              <p:cNvPr id="217" name="Rectangle 219"/>
              <p:cNvSpPr/>
              <p:nvPr/>
            </p:nvSpPr>
            <p:spPr>
              <a:xfrm>
                <a:off x="6451324" y="1614621"/>
                <a:ext cx="5116789" cy="4694104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tIns="72000" rIns="72000" bIns="3600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grpSp>
            <p:nvGrpSpPr>
              <p:cNvPr id="218" name="Group 79"/>
              <p:cNvGrpSpPr/>
              <p:nvPr/>
            </p:nvGrpSpPr>
            <p:grpSpPr>
              <a:xfrm>
                <a:off x="6451324" y="1635918"/>
                <a:ext cx="5169533" cy="602125"/>
                <a:chOff x="731838" y="1277330"/>
                <a:chExt cx="5169533" cy="602125"/>
              </a:xfrm>
            </p:grpSpPr>
            <p:sp>
              <p:nvSpPr>
                <p:cNvPr id="219" name="Rectangle 80"/>
                <p:cNvSpPr/>
                <p:nvPr/>
              </p:nvSpPr>
              <p:spPr>
                <a:xfrm>
                  <a:off x="731838" y="1398464"/>
                  <a:ext cx="516953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별도 스토리지 컨트롤러 구성</a:t>
                  </a:r>
                </a:p>
              </p:txBody>
            </p:sp>
            <p:sp>
              <p:nvSpPr>
                <p:cNvPr id="220" name="자유형 283"/>
                <p:cNvSpPr/>
                <p:nvPr/>
              </p:nvSpPr>
              <p:spPr>
                <a:xfrm>
                  <a:off x="760502" y="1277330"/>
                  <a:ext cx="5069246" cy="518977"/>
                </a:xfrm>
                <a:custGeom>
                  <a:avLst/>
                  <a:gdLst>
                    <a:gd name="connsiteX0" fmla="*/ 0 w 883920"/>
                    <a:gd name="connsiteY0" fmla="*/ 76200 h 76200"/>
                    <a:gd name="connsiteX1" fmla="*/ 0 w 883920"/>
                    <a:gd name="connsiteY1" fmla="*/ 0 h 76200"/>
                    <a:gd name="connsiteX2" fmla="*/ 883920 w 883920"/>
                    <a:gd name="connsiteY2" fmla="*/ 0 h 76200"/>
                    <a:gd name="connsiteX3" fmla="*/ 883920 w 883920"/>
                    <a:gd name="connsiteY3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3920" h="76200">
                      <a:moveTo>
                        <a:pt x="0" y="76200"/>
                      </a:moveTo>
                      <a:lnTo>
                        <a:pt x="0" y="0"/>
                      </a:lnTo>
                      <a:lnTo>
                        <a:pt x="883920" y="0"/>
                      </a:lnTo>
                      <a:lnTo>
                        <a:pt x="883920" y="76200"/>
                      </a:lnTo>
                    </a:path>
                  </a:pathLst>
                </a:custGeom>
                <a:noFill/>
                <a:ln w="6350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  <p:cxnSp>
              <p:nvCxnSpPr>
                <p:cNvPr id="221" name="직선 연결선 27"/>
                <p:cNvCxnSpPr>
                  <a:cxnSpLocks/>
                </p:cNvCxnSpPr>
                <p:nvPr/>
              </p:nvCxnSpPr>
              <p:spPr>
                <a:xfrm>
                  <a:off x="1111622" y="1879455"/>
                  <a:ext cx="440167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</p:grpSp>
        </p:grpSp>
        <p:grpSp>
          <p:nvGrpSpPr>
            <p:cNvPr id="211" name="Group 65"/>
            <p:cNvGrpSpPr/>
            <p:nvPr/>
          </p:nvGrpSpPr>
          <p:grpSpPr>
            <a:xfrm>
              <a:off x="695978" y="1617417"/>
              <a:ext cx="5169533" cy="4694104"/>
              <a:chOff x="695978" y="1617417"/>
              <a:chExt cx="5169533" cy="4694104"/>
            </a:xfrm>
          </p:grpSpPr>
          <p:sp>
            <p:nvSpPr>
              <p:cNvPr id="212" name="Rectangle 219"/>
              <p:cNvSpPr/>
              <p:nvPr/>
            </p:nvSpPr>
            <p:spPr>
              <a:xfrm>
                <a:off x="708213" y="1617417"/>
                <a:ext cx="5116789" cy="4694104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tIns="72000" rIns="72000" bIns="3600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grpSp>
            <p:nvGrpSpPr>
              <p:cNvPr id="213" name="Group 74"/>
              <p:cNvGrpSpPr/>
              <p:nvPr/>
            </p:nvGrpSpPr>
            <p:grpSpPr>
              <a:xfrm>
                <a:off x="695978" y="1635918"/>
                <a:ext cx="5169533" cy="602125"/>
                <a:chOff x="731838" y="1277330"/>
                <a:chExt cx="5169533" cy="602125"/>
              </a:xfrm>
            </p:grpSpPr>
            <p:sp>
              <p:nvSpPr>
                <p:cNvPr id="214" name="Rectangle 75"/>
                <p:cNvSpPr/>
                <p:nvPr/>
              </p:nvSpPr>
              <p:spPr>
                <a:xfrm>
                  <a:off x="731838" y="1398464"/>
                  <a:ext cx="516953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ea"/>
                    </a:rPr>
                    <a:t>서버 가상화 솔루션에 포함</a:t>
                  </a:r>
                </a:p>
              </p:txBody>
            </p:sp>
            <p:sp>
              <p:nvSpPr>
                <p:cNvPr id="215" name="자유형 283"/>
                <p:cNvSpPr/>
                <p:nvPr/>
              </p:nvSpPr>
              <p:spPr>
                <a:xfrm>
                  <a:off x="760502" y="1277330"/>
                  <a:ext cx="5069246" cy="514573"/>
                </a:xfrm>
                <a:custGeom>
                  <a:avLst/>
                  <a:gdLst>
                    <a:gd name="connsiteX0" fmla="*/ 0 w 883920"/>
                    <a:gd name="connsiteY0" fmla="*/ 76200 h 76200"/>
                    <a:gd name="connsiteX1" fmla="*/ 0 w 883920"/>
                    <a:gd name="connsiteY1" fmla="*/ 0 h 76200"/>
                    <a:gd name="connsiteX2" fmla="*/ 883920 w 883920"/>
                    <a:gd name="connsiteY2" fmla="*/ 0 h 76200"/>
                    <a:gd name="connsiteX3" fmla="*/ 883920 w 883920"/>
                    <a:gd name="connsiteY3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83920" h="76200">
                      <a:moveTo>
                        <a:pt x="0" y="76200"/>
                      </a:moveTo>
                      <a:lnTo>
                        <a:pt x="0" y="0"/>
                      </a:lnTo>
                      <a:lnTo>
                        <a:pt x="883920" y="0"/>
                      </a:lnTo>
                      <a:lnTo>
                        <a:pt x="883920" y="76200"/>
                      </a:lnTo>
                    </a:path>
                  </a:pathLst>
                </a:custGeom>
                <a:noFill/>
                <a:ln w="635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  <p:cxnSp>
              <p:nvCxnSpPr>
                <p:cNvPr id="216" name="직선 연결선 27"/>
                <p:cNvCxnSpPr>
                  <a:cxnSpLocks/>
                </p:cNvCxnSpPr>
                <p:nvPr/>
              </p:nvCxnSpPr>
              <p:spPr>
                <a:xfrm>
                  <a:off x="1111622" y="1879455"/>
                  <a:ext cx="440167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</p:grpSp>
      </p:grpSp>
      <p:grpSp>
        <p:nvGrpSpPr>
          <p:cNvPr id="222" name="Group 83"/>
          <p:cNvGrpSpPr>
            <a:grpSpLocks noChangeAspect="1"/>
          </p:cNvGrpSpPr>
          <p:nvPr/>
        </p:nvGrpSpPr>
        <p:grpSpPr>
          <a:xfrm>
            <a:off x="2849883" y="3821880"/>
            <a:ext cx="1111954" cy="609950"/>
            <a:chOff x="695325" y="3735900"/>
            <a:chExt cx="717282" cy="393457"/>
          </a:xfrm>
        </p:grpSpPr>
        <p:pic>
          <p:nvPicPr>
            <p:cNvPr id="223" name="Picture 2" descr="x86ìë²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" y="3735900"/>
              <a:ext cx="717281" cy="205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Rectangle 85"/>
            <p:cNvSpPr/>
            <p:nvPr/>
          </p:nvSpPr>
          <p:spPr>
            <a:xfrm>
              <a:off x="695325" y="3940748"/>
              <a:ext cx="717282" cy="188609"/>
            </a:xfrm>
            <a:prstGeom prst="rect">
              <a:avLst/>
            </a:prstGeom>
          </p:spPr>
          <p:txBody>
            <a:bodyPr wrap="square" lIns="36000" rIns="36000" anchor="ctr">
              <a:spAutoFit/>
            </a:bodyPr>
            <a:lstStyle/>
            <a:p>
              <a:pPr algn="ctr"/>
              <a:r>
                <a:rPr lang="en-US" sz="1300" dirty="0">
                  <a:solidFill>
                    <a:prstClr val="black"/>
                  </a:solidFill>
                  <a:latin typeface="+mn-ea"/>
                </a:rPr>
                <a:t>HCI </a:t>
              </a:r>
              <a:r>
                <a:rPr lang="ko-KR" altLang="en-US" sz="1300" dirty="0">
                  <a:solidFill>
                    <a:prstClr val="black"/>
                  </a:solidFill>
                  <a:latin typeface="+mn-ea"/>
                </a:rPr>
                <a:t>노드</a:t>
              </a:r>
              <a:endParaRPr lang="en-US" sz="1300" dirty="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25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1846898" y="3432320"/>
            <a:ext cx="3117925" cy="344387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하이퍼바이저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(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스토리지 컨트롤러 포함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)</a:t>
            </a:r>
          </a:p>
        </p:txBody>
      </p:sp>
      <p:sp>
        <p:nvSpPr>
          <p:cNvPr id="226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1846897" y="2184559"/>
            <a:ext cx="3117926" cy="97550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227" name="Group 96"/>
          <p:cNvGrpSpPr>
            <a:grpSpLocks noChangeAspect="1"/>
          </p:cNvGrpSpPr>
          <p:nvPr/>
        </p:nvGrpSpPr>
        <p:grpSpPr>
          <a:xfrm>
            <a:off x="2179534" y="2329906"/>
            <a:ext cx="2528573" cy="765991"/>
            <a:chOff x="2572655" y="2306394"/>
            <a:chExt cx="2163664" cy="765559"/>
          </a:xfrm>
        </p:grpSpPr>
        <p:sp>
          <p:nvSpPr>
            <p:cNvPr id="228" name="직사각형 6">
              <a:extLst>
                <a:ext uri="{FF2B5EF4-FFF2-40B4-BE49-F238E27FC236}">
                  <a16:creationId xmlns:a16="http://schemas.microsoft.com/office/drawing/2014/main" id="{64B61047-BEE7-40C0-A774-1BAADB91A806}"/>
                </a:ext>
              </a:extLst>
            </p:cNvPr>
            <p:cNvSpPr/>
            <p:nvPr/>
          </p:nvSpPr>
          <p:spPr bwMode="ltGray">
            <a:xfrm>
              <a:off x="2572655" y="2688373"/>
              <a:ext cx="354736" cy="3823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300" b="1" kern="0" dirty="0">
                  <a:solidFill>
                    <a:prstClr val="white"/>
                  </a:solidFill>
                  <a:latin typeface="+mn-ea"/>
                </a:rPr>
                <a:t>VM</a:t>
              </a:r>
            </a:p>
          </p:txBody>
        </p:sp>
        <p:sp>
          <p:nvSpPr>
            <p:cNvPr id="229" name="직사각형 6">
              <a:extLst>
                <a:ext uri="{FF2B5EF4-FFF2-40B4-BE49-F238E27FC236}">
                  <a16:creationId xmlns:a16="http://schemas.microsoft.com/office/drawing/2014/main" id="{64B61047-BEE7-40C0-A774-1BAADB91A806}"/>
                </a:ext>
              </a:extLst>
            </p:cNvPr>
            <p:cNvSpPr/>
            <p:nvPr/>
          </p:nvSpPr>
          <p:spPr bwMode="ltGray">
            <a:xfrm>
              <a:off x="2979525" y="2687155"/>
              <a:ext cx="354736" cy="3823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300" b="1" kern="0" dirty="0">
                  <a:solidFill>
                    <a:prstClr val="white"/>
                  </a:solidFill>
                  <a:latin typeface="+mn-ea"/>
                </a:rPr>
                <a:t>VM</a:t>
              </a:r>
            </a:p>
          </p:txBody>
        </p:sp>
        <p:sp>
          <p:nvSpPr>
            <p:cNvPr id="230" name="직사각형 6">
              <a:extLst>
                <a:ext uri="{FF2B5EF4-FFF2-40B4-BE49-F238E27FC236}">
                  <a16:creationId xmlns:a16="http://schemas.microsoft.com/office/drawing/2014/main" id="{64B61047-BEE7-40C0-A774-1BAADB91A806}"/>
                </a:ext>
              </a:extLst>
            </p:cNvPr>
            <p:cNvSpPr/>
            <p:nvPr/>
          </p:nvSpPr>
          <p:spPr bwMode="ltGray">
            <a:xfrm>
              <a:off x="3961852" y="2689615"/>
              <a:ext cx="354736" cy="3823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300" b="1" kern="0" dirty="0">
                  <a:solidFill>
                    <a:prstClr val="white"/>
                  </a:solidFill>
                  <a:latin typeface="+mn-ea"/>
                </a:rPr>
                <a:t>VM</a:t>
              </a:r>
            </a:p>
          </p:txBody>
        </p:sp>
        <p:sp>
          <p:nvSpPr>
            <p:cNvPr id="231" name="직사각형 6">
              <a:extLst>
                <a:ext uri="{FF2B5EF4-FFF2-40B4-BE49-F238E27FC236}">
                  <a16:creationId xmlns:a16="http://schemas.microsoft.com/office/drawing/2014/main" id="{64B61047-BEE7-40C0-A774-1BAADB91A806}"/>
                </a:ext>
              </a:extLst>
            </p:cNvPr>
            <p:cNvSpPr/>
            <p:nvPr/>
          </p:nvSpPr>
          <p:spPr bwMode="ltGray">
            <a:xfrm>
              <a:off x="4381583" y="2688373"/>
              <a:ext cx="354736" cy="3823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300" b="1" kern="0" dirty="0">
                  <a:solidFill>
                    <a:prstClr val="white"/>
                  </a:solidFill>
                  <a:latin typeface="+mn-ea"/>
                </a:rPr>
                <a:t>VM</a:t>
              </a:r>
            </a:p>
          </p:txBody>
        </p:sp>
        <p:sp>
          <p:nvSpPr>
            <p:cNvPr id="232" name="Rectangle 103"/>
            <p:cNvSpPr/>
            <p:nvPr/>
          </p:nvSpPr>
          <p:spPr>
            <a:xfrm>
              <a:off x="3402382" y="2688374"/>
              <a:ext cx="490063" cy="292223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pPr algn="ctr">
                <a:defRPr/>
              </a:pPr>
              <a:r>
                <a:rPr lang="en-US" altLang="ko-KR" sz="1300" kern="0" dirty="0">
                  <a:solidFill>
                    <a:prstClr val="black"/>
                  </a:solidFill>
                  <a:latin typeface="+mn-ea"/>
                </a:rPr>
                <a:t>.  .  .</a:t>
              </a:r>
              <a:endParaRPr lang="en-US" sz="1300" kern="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33" name="Rectangle 105"/>
            <p:cNvSpPr/>
            <p:nvPr/>
          </p:nvSpPr>
          <p:spPr>
            <a:xfrm>
              <a:off x="2572655" y="2306394"/>
              <a:ext cx="2163663" cy="292223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pPr algn="ctr">
                <a:defRPr/>
              </a:pPr>
              <a:r>
                <a:rPr lang="ko-KR" altLang="en-US" sz="1300" kern="0">
                  <a:solidFill>
                    <a:prstClr val="black"/>
                  </a:solidFill>
                  <a:latin typeface="+mn-ea"/>
                </a:rPr>
                <a:t>업무서버 </a:t>
              </a:r>
              <a:r>
                <a:rPr lang="en-US" altLang="ko-KR" sz="1300" kern="0" dirty="0">
                  <a:solidFill>
                    <a:prstClr val="black"/>
                  </a:solidFill>
                  <a:latin typeface="+mn-ea"/>
                </a:rPr>
                <a:t>25</a:t>
              </a:r>
              <a:r>
                <a:rPr lang="ko-KR" altLang="en-US" sz="1300" kern="0" dirty="0">
                  <a:solidFill>
                    <a:prstClr val="black"/>
                  </a:solidFill>
                  <a:latin typeface="+mn-ea"/>
                </a:rPr>
                <a:t>개</a:t>
              </a:r>
              <a:endParaRPr lang="en-US" sz="1300" kern="0" dirty="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34" name="Can 5"/>
          <p:cNvSpPr/>
          <p:nvPr/>
        </p:nvSpPr>
        <p:spPr>
          <a:xfrm>
            <a:off x="3804080" y="3930818"/>
            <a:ext cx="342991" cy="308221"/>
          </a:xfrm>
          <a:prstGeom prst="can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35" name="Straight Connector 8"/>
          <p:cNvCxnSpPr>
            <a:stCxn id="228" idx="2"/>
            <a:endCxn id="225" idx="0"/>
          </p:cNvCxnSpPr>
          <p:nvPr/>
        </p:nvCxnSpPr>
        <p:spPr>
          <a:xfrm>
            <a:off x="2386816" y="3094655"/>
            <a:ext cx="1019045" cy="337665"/>
          </a:xfrm>
          <a:prstGeom prst="line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236" name="Straight Connector 106"/>
          <p:cNvCxnSpPr>
            <a:stCxn id="229" idx="2"/>
            <a:endCxn id="225" idx="0"/>
          </p:cNvCxnSpPr>
          <p:nvPr/>
        </p:nvCxnSpPr>
        <p:spPr>
          <a:xfrm>
            <a:off x="2862306" y="3093436"/>
            <a:ext cx="543555" cy="338884"/>
          </a:xfrm>
          <a:prstGeom prst="line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237" name="Straight Connector 107"/>
          <p:cNvCxnSpPr>
            <a:stCxn id="230" idx="2"/>
            <a:endCxn id="225" idx="0"/>
          </p:cNvCxnSpPr>
          <p:nvPr/>
        </p:nvCxnSpPr>
        <p:spPr>
          <a:xfrm flipH="1">
            <a:off x="3405861" y="3095897"/>
            <a:ext cx="604445" cy="336423"/>
          </a:xfrm>
          <a:prstGeom prst="line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238" name="Straight Connector 108"/>
          <p:cNvCxnSpPr>
            <a:stCxn id="231" idx="2"/>
            <a:endCxn id="225" idx="0"/>
          </p:cNvCxnSpPr>
          <p:nvPr/>
        </p:nvCxnSpPr>
        <p:spPr>
          <a:xfrm flipH="1">
            <a:off x="3405861" y="3094655"/>
            <a:ext cx="1094965" cy="337665"/>
          </a:xfrm>
          <a:prstGeom prst="line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239" name="Elbow Connector 113"/>
          <p:cNvCxnSpPr>
            <a:stCxn id="225" idx="2"/>
            <a:endCxn id="234" idx="2"/>
          </p:cNvCxnSpPr>
          <p:nvPr/>
        </p:nvCxnSpPr>
        <p:spPr>
          <a:xfrm rot="16200000" flipH="1">
            <a:off x="3450859" y="3731708"/>
            <a:ext cx="308222" cy="398219"/>
          </a:xfrm>
          <a:prstGeom prst="bentConnector2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240" name="Rectangle 116"/>
          <p:cNvSpPr/>
          <p:nvPr/>
        </p:nvSpPr>
        <p:spPr>
          <a:xfrm>
            <a:off x="4147071" y="3934213"/>
            <a:ext cx="906820" cy="292387"/>
          </a:xfrm>
          <a:prstGeom prst="rect">
            <a:avLst/>
          </a:prstGeom>
        </p:spPr>
        <p:txBody>
          <a:bodyPr wrap="square" lIns="36000" rIns="36000" anchor="ctr">
            <a:spAutoFit/>
          </a:bodyPr>
          <a:lstStyle/>
          <a:p>
            <a:pPr algn="ctr"/>
            <a:r>
              <a:rPr lang="ko-KR" altLang="en-US" sz="1300" dirty="0">
                <a:solidFill>
                  <a:prstClr val="black"/>
                </a:solidFill>
                <a:latin typeface="+mn-ea"/>
              </a:rPr>
              <a:t>내장디스크</a:t>
            </a:r>
            <a:endParaRPr lang="en-US" sz="13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41" name="Rectangle 22">
            <a:extLst>
              <a:ext uri="{FF2B5EF4-FFF2-40B4-BE49-F238E27FC236}">
                <a16:creationId xmlns:a16="http://schemas.microsoft.com/office/drawing/2014/main" id="{668E8364-EB2D-4161-A20B-040EC28DED4A}"/>
              </a:ext>
            </a:extLst>
          </p:cNvPr>
          <p:cNvSpPr/>
          <p:nvPr/>
        </p:nvSpPr>
        <p:spPr bwMode="gray">
          <a:xfrm>
            <a:off x="653852" y="4438443"/>
            <a:ext cx="5098564" cy="151105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내장디스크에 대한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IO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처리 관리를 위해 하이퍼바이저에 탑재되어 있는 소프트웨어 정의 스토리지에서 수행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하이퍼바이저의 경우 </a:t>
            </a: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2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가지 일 병행 수행</a:t>
            </a:r>
            <a:br>
              <a:rPr kumimoji="0" lang="en-US" altLang="ko-KR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</a:b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1.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소프트웨어 정의 컴퓨팅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SW(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서버가상화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,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하이퍼바이저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)</a:t>
            </a:r>
            <a:b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</a:b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2.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소프트웨어 정의 스토리지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SW(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데이터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IO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처리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병행수행으로 인한 데이터 </a:t>
            </a:r>
            <a:r>
              <a:rPr kumimoji="0" lang="en-US" altLang="ko-KR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IO </a:t>
            </a:r>
            <a:r>
              <a:rPr kumimoji="0" lang="ko-KR" altLang="en-US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처리 오버헤드 발생</a:t>
            </a:r>
            <a:endParaRPr kumimoji="0" lang="en-US" altLang="ko-KR" sz="13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242" name="Group 127"/>
          <p:cNvGrpSpPr>
            <a:grpSpLocks noChangeAspect="1"/>
          </p:cNvGrpSpPr>
          <p:nvPr/>
        </p:nvGrpSpPr>
        <p:grpSpPr>
          <a:xfrm>
            <a:off x="8624107" y="3828012"/>
            <a:ext cx="1111954" cy="609949"/>
            <a:chOff x="695325" y="3735900"/>
            <a:chExt cx="717282" cy="393457"/>
          </a:xfrm>
        </p:grpSpPr>
        <p:pic>
          <p:nvPicPr>
            <p:cNvPr id="243" name="Picture 2" descr="x86ìë²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" y="3735900"/>
              <a:ext cx="717281" cy="205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4" name="Rectangle 139"/>
            <p:cNvSpPr/>
            <p:nvPr/>
          </p:nvSpPr>
          <p:spPr>
            <a:xfrm>
              <a:off x="695325" y="3940748"/>
              <a:ext cx="717282" cy="188609"/>
            </a:xfrm>
            <a:prstGeom prst="rect">
              <a:avLst/>
            </a:prstGeom>
          </p:spPr>
          <p:txBody>
            <a:bodyPr wrap="square" lIns="36000" rIns="36000" anchor="ctr">
              <a:spAutoFit/>
            </a:bodyPr>
            <a:lstStyle/>
            <a:p>
              <a:pPr algn="ctr"/>
              <a:r>
                <a:rPr lang="en-US" sz="1300" dirty="0">
                  <a:solidFill>
                    <a:prstClr val="black"/>
                  </a:solidFill>
                  <a:latin typeface="+mn-ea"/>
                </a:rPr>
                <a:t>HCI </a:t>
              </a:r>
              <a:r>
                <a:rPr lang="ko-KR" altLang="en-US" sz="1300" dirty="0">
                  <a:solidFill>
                    <a:prstClr val="black"/>
                  </a:solidFill>
                  <a:latin typeface="+mn-ea"/>
                </a:rPr>
                <a:t>노드</a:t>
              </a:r>
              <a:endParaRPr lang="en-US" sz="1300" dirty="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45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7621122" y="3438451"/>
            <a:ext cx="3117925" cy="344387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하이퍼바이저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–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단일 역할 수행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46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6911555" y="2185224"/>
            <a:ext cx="3827492" cy="98096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247" name="Group 130"/>
          <p:cNvGrpSpPr>
            <a:grpSpLocks noChangeAspect="1"/>
          </p:cNvGrpSpPr>
          <p:nvPr/>
        </p:nvGrpSpPr>
        <p:grpSpPr>
          <a:xfrm>
            <a:off x="8129018" y="2336037"/>
            <a:ext cx="2528573" cy="765991"/>
            <a:chOff x="2572655" y="2306394"/>
            <a:chExt cx="2163664" cy="765559"/>
          </a:xfrm>
        </p:grpSpPr>
        <p:sp>
          <p:nvSpPr>
            <p:cNvPr id="248" name="직사각형 6">
              <a:extLst>
                <a:ext uri="{FF2B5EF4-FFF2-40B4-BE49-F238E27FC236}">
                  <a16:creationId xmlns:a16="http://schemas.microsoft.com/office/drawing/2014/main" id="{64B61047-BEE7-40C0-A774-1BAADB91A806}"/>
                </a:ext>
              </a:extLst>
            </p:cNvPr>
            <p:cNvSpPr/>
            <p:nvPr/>
          </p:nvSpPr>
          <p:spPr bwMode="ltGray">
            <a:xfrm>
              <a:off x="2572655" y="2688373"/>
              <a:ext cx="354736" cy="3823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300" b="1" kern="0" dirty="0">
                  <a:solidFill>
                    <a:prstClr val="white"/>
                  </a:solidFill>
                  <a:latin typeface="+mn-ea"/>
                </a:rPr>
                <a:t>VM</a:t>
              </a:r>
            </a:p>
          </p:txBody>
        </p:sp>
        <p:sp>
          <p:nvSpPr>
            <p:cNvPr id="249" name="직사각형 6">
              <a:extLst>
                <a:ext uri="{FF2B5EF4-FFF2-40B4-BE49-F238E27FC236}">
                  <a16:creationId xmlns:a16="http://schemas.microsoft.com/office/drawing/2014/main" id="{64B61047-BEE7-40C0-A774-1BAADB91A806}"/>
                </a:ext>
              </a:extLst>
            </p:cNvPr>
            <p:cNvSpPr/>
            <p:nvPr/>
          </p:nvSpPr>
          <p:spPr bwMode="ltGray">
            <a:xfrm>
              <a:off x="2979525" y="2687155"/>
              <a:ext cx="354736" cy="3823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300" b="1" kern="0" dirty="0">
                  <a:solidFill>
                    <a:prstClr val="white"/>
                  </a:solidFill>
                  <a:latin typeface="+mn-ea"/>
                </a:rPr>
                <a:t>VM</a:t>
              </a:r>
            </a:p>
          </p:txBody>
        </p:sp>
        <p:sp>
          <p:nvSpPr>
            <p:cNvPr id="250" name="직사각형 6">
              <a:extLst>
                <a:ext uri="{FF2B5EF4-FFF2-40B4-BE49-F238E27FC236}">
                  <a16:creationId xmlns:a16="http://schemas.microsoft.com/office/drawing/2014/main" id="{64B61047-BEE7-40C0-A774-1BAADB91A806}"/>
                </a:ext>
              </a:extLst>
            </p:cNvPr>
            <p:cNvSpPr/>
            <p:nvPr/>
          </p:nvSpPr>
          <p:spPr bwMode="ltGray">
            <a:xfrm>
              <a:off x="3961852" y="2689615"/>
              <a:ext cx="354736" cy="3823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300" b="1" kern="0" dirty="0">
                  <a:solidFill>
                    <a:prstClr val="white"/>
                  </a:solidFill>
                  <a:latin typeface="+mn-ea"/>
                </a:rPr>
                <a:t>VM</a:t>
              </a:r>
            </a:p>
          </p:txBody>
        </p:sp>
        <p:sp>
          <p:nvSpPr>
            <p:cNvPr id="251" name="직사각형 6">
              <a:extLst>
                <a:ext uri="{FF2B5EF4-FFF2-40B4-BE49-F238E27FC236}">
                  <a16:creationId xmlns:a16="http://schemas.microsoft.com/office/drawing/2014/main" id="{64B61047-BEE7-40C0-A774-1BAADB91A806}"/>
                </a:ext>
              </a:extLst>
            </p:cNvPr>
            <p:cNvSpPr/>
            <p:nvPr/>
          </p:nvSpPr>
          <p:spPr bwMode="ltGray">
            <a:xfrm>
              <a:off x="4381583" y="2688373"/>
              <a:ext cx="354736" cy="38233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300" b="1" kern="0" dirty="0">
                  <a:solidFill>
                    <a:prstClr val="white"/>
                  </a:solidFill>
                  <a:latin typeface="+mn-ea"/>
                </a:rPr>
                <a:t>VM</a:t>
              </a:r>
            </a:p>
          </p:txBody>
        </p:sp>
        <p:sp>
          <p:nvSpPr>
            <p:cNvPr id="252" name="Rectangle 136"/>
            <p:cNvSpPr/>
            <p:nvPr/>
          </p:nvSpPr>
          <p:spPr>
            <a:xfrm>
              <a:off x="3402382" y="2688374"/>
              <a:ext cx="490063" cy="292223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pPr algn="ctr">
                <a:defRPr/>
              </a:pPr>
              <a:r>
                <a:rPr lang="en-US" altLang="ko-KR" sz="1300" kern="0" dirty="0">
                  <a:solidFill>
                    <a:prstClr val="black"/>
                  </a:solidFill>
                  <a:latin typeface="+mn-ea"/>
                </a:rPr>
                <a:t>.  .  .</a:t>
              </a:r>
              <a:endParaRPr lang="en-US" sz="1300" kern="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53" name="Rectangle 137"/>
            <p:cNvSpPr/>
            <p:nvPr/>
          </p:nvSpPr>
          <p:spPr>
            <a:xfrm>
              <a:off x="2572655" y="2306394"/>
              <a:ext cx="2163663" cy="292223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pPr algn="ctr">
                <a:defRPr/>
              </a:pPr>
              <a:r>
                <a:rPr lang="ko-KR" altLang="en-US" sz="1300" kern="0">
                  <a:solidFill>
                    <a:prstClr val="black"/>
                  </a:solidFill>
                  <a:latin typeface="+mn-ea"/>
                </a:rPr>
                <a:t>업무서버 </a:t>
              </a:r>
              <a:r>
                <a:rPr lang="en-US" altLang="ko-KR" sz="1300" kern="0" dirty="0">
                  <a:solidFill>
                    <a:prstClr val="black"/>
                  </a:solidFill>
                  <a:latin typeface="+mn-ea"/>
                </a:rPr>
                <a:t>25</a:t>
              </a:r>
              <a:r>
                <a:rPr lang="ko-KR" altLang="en-US" sz="1300" kern="0" dirty="0">
                  <a:solidFill>
                    <a:prstClr val="black"/>
                  </a:solidFill>
                  <a:latin typeface="+mn-ea"/>
                </a:rPr>
                <a:t>개</a:t>
              </a:r>
              <a:endParaRPr lang="en-US" sz="1300" kern="0" dirty="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254" name="Can 131"/>
          <p:cNvSpPr/>
          <p:nvPr/>
        </p:nvSpPr>
        <p:spPr>
          <a:xfrm>
            <a:off x="9578304" y="3936949"/>
            <a:ext cx="342991" cy="308221"/>
          </a:xfrm>
          <a:prstGeom prst="can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255" name="Elbow Connector 125"/>
          <p:cNvCxnSpPr>
            <a:endCxn id="254" idx="2"/>
          </p:cNvCxnSpPr>
          <p:nvPr/>
        </p:nvCxnSpPr>
        <p:spPr>
          <a:xfrm rot="16200000" flipH="1">
            <a:off x="8020890" y="2533646"/>
            <a:ext cx="990274" cy="2124553"/>
          </a:xfrm>
          <a:prstGeom prst="bentConnector2">
            <a:avLst/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256" name="Rectangle 126"/>
          <p:cNvSpPr/>
          <p:nvPr/>
        </p:nvSpPr>
        <p:spPr>
          <a:xfrm>
            <a:off x="9921295" y="3940345"/>
            <a:ext cx="906820" cy="292387"/>
          </a:xfrm>
          <a:prstGeom prst="rect">
            <a:avLst/>
          </a:prstGeom>
        </p:spPr>
        <p:txBody>
          <a:bodyPr wrap="square" lIns="36000" rIns="36000" anchor="ctr">
            <a:spAutoFit/>
          </a:bodyPr>
          <a:lstStyle/>
          <a:p>
            <a:pPr algn="ctr"/>
            <a:r>
              <a:rPr lang="ko-KR" altLang="en-US" sz="1300" dirty="0">
                <a:solidFill>
                  <a:prstClr val="black"/>
                </a:solidFill>
                <a:latin typeface="+mn-ea"/>
              </a:rPr>
              <a:t>내장디스크</a:t>
            </a:r>
            <a:endParaRPr lang="en-US" sz="13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57" name="Rectangle 22">
            <a:extLst>
              <a:ext uri="{FF2B5EF4-FFF2-40B4-BE49-F238E27FC236}">
                <a16:creationId xmlns:a16="http://schemas.microsoft.com/office/drawing/2014/main" id="{668E8364-EB2D-4161-A20B-040EC28DED4A}"/>
              </a:ext>
            </a:extLst>
          </p:cNvPr>
          <p:cNvSpPr/>
          <p:nvPr/>
        </p:nvSpPr>
        <p:spPr bwMode="gray">
          <a:xfrm>
            <a:off x="6427928" y="4441357"/>
            <a:ext cx="5098564" cy="15044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데이터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IO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처리 운영관리를 위해 별도 스토리지 컨트롤러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VM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구성하여 각 영역에 대한 기본 고유기능 수행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하이퍼 바이저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–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소프트웨어 정의 컴퓨팅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스토리지 컨트롤러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–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소프트웨어 정의 스토리지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별도 스토리지 컨트롤러 구성에 따른 신속한 데이터 </a:t>
            </a:r>
            <a:r>
              <a:rPr kumimoji="0" lang="en-US" altLang="ko-KR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IO </a:t>
            </a:r>
            <a:r>
              <a:rPr kumimoji="0" lang="ko-KR" altLang="en-US" sz="13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처리에 대한 응답속도 보장</a:t>
            </a:r>
            <a:endParaRPr kumimoji="0" lang="en-US" altLang="ko-KR" sz="13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258" name="Elbow Connector 146"/>
          <p:cNvCxnSpPr>
            <a:endCxn id="248" idx="2"/>
          </p:cNvCxnSpPr>
          <p:nvPr/>
        </p:nvCxnSpPr>
        <p:spPr>
          <a:xfrm rot="16200000" flipH="1">
            <a:off x="7948365" y="2712851"/>
            <a:ext cx="12700" cy="775869"/>
          </a:xfrm>
          <a:prstGeom prst="bentConnector3">
            <a:avLst>
              <a:gd name="adj1" fmla="val 1800000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259" name="Elbow Connector 149"/>
          <p:cNvCxnSpPr>
            <a:endCxn id="249" idx="2"/>
          </p:cNvCxnSpPr>
          <p:nvPr/>
        </p:nvCxnSpPr>
        <p:spPr>
          <a:xfrm rot="5400000" flipH="1" flipV="1">
            <a:off x="8185500" y="2474497"/>
            <a:ext cx="1219" cy="1251359"/>
          </a:xfrm>
          <a:prstGeom prst="bentConnector3">
            <a:avLst>
              <a:gd name="adj1" fmla="val -18753076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260" name="Elbow Connector 152"/>
          <p:cNvCxnSpPr>
            <a:endCxn id="250" idx="2"/>
          </p:cNvCxnSpPr>
          <p:nvPr/>
        </p:nvCxnSpPr>
        <p:spPr>
          <a:xfrm rot="16200000" flipH="1">
            <a:off x="8759489" y="1901727"/>
            <a:ext cx="1242" cy="2399359"/>
          </a:xfrm>
          <a:prstGeom prst="bentConnector3">
            <a:avLst>
              <a:gd name="adj1" fmla="val 18505797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261" name="Elbow Connector 155"/>
          <p:cNvCxnSpPr>
            <a:endCxn id="251" idx="2"/>
          </p:cNvCxnSpPr>
          <p:nvPr/>
        </p:nvCxnSpPr>
        <p:spPr>
          <a:xfrm rot="16200000" flipH="1">
            <a:off x="9005370" y="1655846"/>
            <a:ext cx="12700" cy="2889879"/>
          </a:xfrm>
          <a:prstGeom prst="bentConnector3">
            <a:avLst>
              <a:gd name="adj1" fmla="val 1800000"/>
            </a:avLst>
          </a:prstGeom>
          <a:noFill/>
          <a:ln w="12700" cap="flat" cmpd="sng" algn="ctr">
            <a:solidFill>
              <a:srgbClr val="5B9BD5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262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7284569" y="2718232"/>
            <a:ext cx="414563" cy="382554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9525" cap="flat" cmpd="sng" algn="ctr">
            <a:solidFill>
              <a:srgbClr val="ED7D31">
                <a:lumMod val="40000"/>
                <a:lumOff val="60000"/>
              </a:srgbClr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263" name="Rectangle 162"/>
          <p:cNvSpPr/>
          <p:nvPr/>
        </p:nvSpPr>
        <p:spPr>
          <a:xfrm>
            <a:off x="6911555" y="2200295"/>
            <a:ext cx="1155625" cy="523220"/>
          </a:xfrm>
          <a:prstGeom prst="rect">
            <a:avLst/>
          </a:prstGeom>
        </p:spPr>
        <p:txBody>
          <a:bodyPr wrap="square" lIns="36000" rIns="36000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black"/>
                </a:solidFill>
                <a:latin typeface="+mn-ea"/>
              </a:rPr>
              <a:t>스토리지 컨트롤러 </a:t>
            </a:r>
            <a:r>
              <a:rPr lang="en-US" altLang="ko-KR" sz="1400" b="1" dirty="0">
                <a:solidFill>
                  <a:prstClr val="black"/>
                </a:solidFill>
                <a:latin typeface="+mn-ea"/>
              </a:rPr>
              <a:t>VM</a:t>
            </a:r>
            <a:endParaRPr lang="en-US" sz="14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264" name="Rectangle 173"/>
          <p:cNvSpPr/>
          <p:nvPr/>
        </p:nvSpPr>
        <p:spPr>
          <a:xfrm>
            <a:off x="1841507" y="3410998"/>
            <a:ext cx="3123316" cy="367107"/>
          </a:xfrm>
          <a:prstGeom prst="rect">
            <a:avLst/>
          </a:prstGeom>
          <a:noFill/>
          <a:ln w="41275" cap="flat" cmpd="sng" algn="ctr">
            <a:solidFill>
              <a:srgbClr val="FF505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5" name="Rectangle 174"/>
          <p:cNvSpPr/>
          <p:nvPr/>
        </p:nvSpPr>
        <p:spPr>
          <a:xfrm>
            <a:off x="7284568" y="2712296"/>
            <a:ext cx="434587" cy="367107"/>
          </a:xfrm>
          <a:prstGeom prst="rect">
            <a:avLst/>
          </a:prstGeom>
          <a:noFill/>
          <a:ln w="41275" cap="flat" cmpd="sng" algn="ctr">
            <a:solidFill>
              <a:srgbClr val="FF505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6" name="Rectangle 22">
            <a:extLst>
              <a:ext uri="{FF2B5EF4-FFF2-40B4-BE49-F238E27FC236}">
                <a16:creationId xmlns:a16="http://schemas.microsoft.com/office/drawing/2014/main" id="{668E8364-EB2D-4161-A20B-040EC28DED4A}"/>
              </a:ext>
            </a:extLst>
          </p:cNvPr>
          <p:cNvSpPr/>
          <p:nvPr/>
        </p:nvSpPr>
        <p:spPr bwMode="gray">
          <a:xfrm>
            <a:off x="663735" y="6002444"/>
            <a:ext cx="5098564" cy="40513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Dell </a:t>
            </a:r>
            <a:r>
              <a:rPr kumimoji="0" lang="en-US" altLang="ko-KR" sz="1600" b="1" i="0" u="sng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vxRail</a:t>
            </a:r>
            <a:r>
              <a:rPr kumimoji="0" lang="en-US" altLang="ko-KR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 </a:t>
            </a:r>
            <a:r>
              <a:rPr kumimoji="0" lang="ko-KR" altLang="en-US" sz="1600" b="1" i="0" u="sng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제품 </a:t>
            </a:r>
            <a:r>
              <a:rPr kumimoji="0" lang="en-US" altLang="ko-KR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(</a:t>
            </a:r>
            <a:r>
              <a:rPr kumimoji="0" lang="en-US" altLang="ko-KR" sz="1600" b="1" i="0" u="sng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vSAN</a:t>
            </a:r>
            <a:r>
              <a:rPr kumimoji="0" lang="en-US" altLang="ko-KR" sz="1600" b="1" i="0" u="sng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 </a:t>
            </a:r>
            <a:r>
              <a:rPr kumimoji="0" lang="ko-KR" altLang="en-US" sz="1600" b="1" i="0" u="sng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기반 </a:t>
            </a:r>
            <a:r>
              <a:rPr kumimoji="0" lang="en-US" altLang="ko-KR" sz="1600" b="1" i="0" u="sng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HCI)</a:t>
            </a:r>
            <a:endParaRPr kumimoji="0" lang="en-US" altLang="ko-KR" sz="16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267" name="Rectangle 22">
            <a:extLst>
              <a:ext uri="{FF2B5EF4-FFF2-40B4-BE49-F238E27FC236}">
                <a16:creationId xmlns:a16="http://schemas.microsoft.com/office/drawing/2014/main" id="{668E8364-EB2D-4161-A20B-040EC28DED4A}"/>
              </a:ext>
            </a:extLst>
          </p:cNvPr>
          <p:cNvSpPr/>
          <p:nvPr/>
        </p:nvSpPr>
        <p:spPr bwMode="gray">
          <a:xfrm>
            <a:off x="6437811" y="5998724"/>
            <a:ext cx="5098564" cy="405135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뉴타닉스 </a:t>
            </a:r>
            <a:r>
              <a:rPr kumimoji="0" lang="en-US" altLang="ko-KR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Acropolis </a:t>
            </a:r>
            <a:r>
              <a:rPr kumimoji="0" lang="ko-KR" altLang="en-US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제품 및 </a:t>
            </a:r>
            <a:r>
              <a:rPr kumimoji="0" lang="en-US" altLang="ko-KR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HPE SimpliVity </a:t>
            </a:r>
            <a:r>
              <a:rPr kumimoji="0" lang="ko-KR" altLang="en-US" sz="16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제품</a:t>
            </a:r>
            <a:endParaRPr kumimoji="0" lang="en-US" altLang="ko-KR" sz="16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268" name="직사각형 7"/>
          <p:cNvSpPr/>
          <p:nvPr/>
        </p:nvSpPr>
        <p:spPr>
          <a:xfrm>
            <a:off x="551001" y="1033139"/>
            <a:ext cx="11086821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buClr>
                <a:srgbClr val="969696"/>
              </a:buClr>
              <a:buSzPct val="80000"/>
              <a:defRPr/>
            </a:pPr>
            <a:r>
              <a:rPr lang="ko-KR" altLang="en-US" sz="1500" b="1" dirty="0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데이터 </a:t>
            </a:r>
            <a:r>
              <a:rPr lang="en-US" altLang="ko-KR" sz="1500" b="1" dirty="0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IO </a:t>
            </a:r>
            <a:r>
              <a:rPr lang="ko-KR" altLang="en-US" sz="1500" b="1" dirty="0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처리를 위한 </a:t>
            </a:r>
            <a:r>
              <a:rPr lang="ko-KR" altLang="en-US" sz="1500" b="1" u="sng" dirty="0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스토리지 컨트롤러의 구성에 따라  데이터 </a:t>
            </a:r>
            <a:r>
              <a:rPr lang="en-US" altLang="ko-KR" sz="1500" b="1" u="sng" dirty="0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IO </a:t>
            </a:r>
            <a:r>
              <a:rPr lang="ko-KR" altLang="en-US" sz="1500" b="1" u="sng" dirty="0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처리 서비스 </a:t>
            </a:r>
            <a:r>
              <a:rPr lang="ko-KR" altLang="en-US" sz="1500" b="1" u="sng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응답속도가 달라지기 달라집니다</a:t>
            </a:r>
            <a:r>
              <a:rPr lang="en-US" altLang="ko-KR" sz="1500" b="1" u="sng" dirty="0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.</a:t>
            </a:r>
            <a:endParaRPr lang="en-US" altLang="ko-KR" sz="1500" b="1" dirty="0">
              <a:solidFill>
                <a:prstClr val="black"/>
              </a:solidFill>
              <a:latin typeface="+mn-ea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6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SimpliVity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vs </a:t>
            </a:r>
            <a:r>
              <a:rPr lang="en-US" altLang="ko-KR" dirty="0" err="1">
                <a:solidFill>
                  <a:prstClr val="black"/>
                </a:solidFill>
                <a:latin typeface="+mn-ea"/>
                <a:ea typeface="+mn-ea"/>
              </a:rPr>
              <a:t>vSAN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lang="ko-KR" altLang="en-US">
                <a:solidFill>
                  <a:prstClr val="black"/>
                </a:solidFill>
                <a:latin typeface="+mn-ea"/>
                <a:ea typeface="+mn-ea"/>
              </a:rPr>
              <a:t>기반 </a:t>
            </a:r>
            <a:r>
              <a:rPr lang="en-US" altLang="ko-KR" dirty="0">
                <a:solidFill>
                  <a:prstClr val="black"/>
                </a:solidFill>
                <a:latin typeface="+mn-ea"/>
                <a:ea typeface="+mn-ea"/>
              </a:rPr>
              <a:t>HCI </a:t>
            </a:r>
            <a:r>
              <a:rPr lang="en-US" altLang="ko-KR" sz="2400" dirty="0">
                <a:solidFill>
                  <a:prstClr val="black"/>
                </a:solidFill>
                <a:latin typeface="+mn-ea"/>
                <a:ea typeface="+mn-ea"/>
              </a:rPr>
              <a:t>– </a:t>
            </a:r>
            <a:r>
              <a:rPr lang="ko-KR" altLang="en-US" sz="2400">
                <a:solidFill>
                  <a:prstClr val="black"/>
                </a:solidFill>
                <a:latin typeface="+mn-ea"/>
                <a:ea typeface="+mn-ea"/>
              </a:rPr>
              <a:t>성능 우수성 </a:t>
            </a:r>
            <a:r>
              <a:rPr lang="en-US" altLang="ko-KR" sz="2400" dirty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lang="ko-KR" altLang="en-US" sz="2400">
                <a:solidFill>
                  <a:prstClr val="black"/>
                </a:solidFill>
                <a:latin typeface="+mn-ea"/>
                <a:ea typeface="+mn-ea"/>
              </a:rPr>
              <a:t>실제 </a:t>
            </a:r>
            <a:r>
              <a:rPr lang="en-US" altLang="ko-KR" sz="2400" dirty="0">
                <a:solidFill>
                  <a:prstClr val="black"/>
                </a:solidFill>
                <a:latin typeface="+mn-ea"/>
                <a:ea typeface="+mn-ea"/>
              </a:rPr>
              <a:t>IO </a:t>
            </a:r>
            <a:r>
              <a:rPr lang="ko-KR" altLang="en-US" sz="2400">
                <a:solidFill>
                  <a:prstClr val="black"/>
                </a:solidFill>
                <a:latin typeface="+mn-ea"/>
                <a:ea typeface="+mn-ea"/>
              </a:rPr>
              <a:t>패턴 및 성능 비교</a:t>
            </a:r>
            <a:r>
              <a:rPr lang="en-US" altLang="ko-KR" sz="2400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9" name="내용 개체 틀 2"/>
          <p:cNvSpPr>
            <a:spLocks noGrp="1"/>
          </p:cNvSpPr>
          <p:nvPr>
            <p:ph idx="1"/>
          </p:nvPr>
        </p:nvSpPr>
        <p:spPr>
          <a:xfrm>
            <a:off x="609600" y="1051281"/>
            <a:ext cx="10969784" cy="834670"/>
          </a:xfrm>
        </p:spPr>
        <p:txBody>
          <a:bodyPr/>
          <a:lstStyle/>
          <a:p>
            <a:pPr marL="0" lvl="1" indent="0" fontAlgn="base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HPE </a:t>
            </a:r>
            <a:r>
              <a:rPr lang="en-US" altLang="ko-KR" sz="15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SimpliVity</a:t>
            </a:r>
            <a:r>
              <a:rPr lang="ko-KR" altLang="en-US" sz="150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는 </a:t>
            </a:r>
            <a:r>
              <a:rPr lang="ko-KR" altLang="en-US" sz="15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타사 대비 우월하고 안정적인 성능을 제공</a:t>
            </a:r>
            <a:r>
              <a:rPr lang="ko-KR" altLang="en-US" sz="150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합니다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.</a:t>
            </a:r>
            <a:r>
              <a:rPr lang="ko-KR" altLang="en-US" sz="150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 </a:t>
            </a:r>
            <a:endParaRPr lang="ko-KR" altLang="en-US" sz="15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441" y="1437479"/>
            <a:ext cx="10855728" cy="4703070"/>
            <a:chOff x="609441" y="1437479"/>
            <a:chExt cx="9505826" cy="526318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BCDF7CD-0B54-43D0-92C7-75A97AFE3EC6}"/>
                </a:ext>
              </a:extLst>
            </p:cNvPr>
            <p:cNvGrpSpPr/>
            <p:nvPr/>
          </p:nvGrpSpPr>
          <p:grpSpPr>
            <a:xfrm>
              <a:off x="609441" y="4429112"/>
              <a:ext cx="9505826" cy="2271555"/>
              <a:chOff x="199174" y="1282734"/>
              <a:chExt cx="9505826" cy="227155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7725067-44AD-476B-9BC3-C60B393C175A}"/>
                  </a:ext>
                </a:extLst>
              </p:cNvPr>
              <p:cNvSpPr/>
              <p:nvPr/>
            </p:nvSpPr>
            <p:spPr>
              <a:xfrm>
                <a:off x="201000" y="1538289"/>
                <a:ext cx="9504000" cy="201600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E66149C1-50A9-425C-8FA3-FC32D34166F1}"/>
                  </a:ext>
                </a:extLst>
              </p:cNvPr>
              <p:cNvGrpSpPr/>
              <p:nvPr/>
            </p:nvGrpSpPr>
            <p:grpSpPr>
              <a:xfrm>
                <a:off x="199174" y="1282734"/>
                <a:ext cx="9505826" cy="327600"/>
                <a:chOff x="199174" y="1282734"/>
                <a:chExt cx="9505826" cy="327600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0B71CD7D-F359-4A51-B5C1-449DDD772E53}"/>
                    </a:ext>
                  </a:extLst>
                </p:cNvPr>
                <p:cNvSpPr/>
                <p:nvPr/>
              </p:nvSpPr>
              <p:spPr>
                <a:xfrm>
                  <a:off x="233464" y="1286332"/>
                  <a:ext cx="9471536" cy="324000"/>
                </a:xfrm>
                <a:prstGeom prst="rect">
                  <a:avLst/>
                </a:prstGeom>
                <a:solidFill>
                  <a:srgbClr val="425563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 defTabSz="741093" latinLnBrk="0"/>
                  <a:r>
                    <a:rPr lang="ko-KR" altLang="en-US" sz="1200" kern="0" dirty="0"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charset="0"/>
                    </a:rPr>
                    <a:t>성능 안정성 비교</a:t>
                  </a: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EB7F01B3-12C0-4D97-9F7B-4F500AB6BF5B}"/>
                    </a:ext>
                  </a:extLst>
                </p:cNvPr>
                <p:cNvSpPr/>
                <p:nvPr/>
              </p:nvSpPr>
              <p:spPr>
                <a:xfrm>
                  <a:off x="199174" y="1282734"/>
                  <a:ext cx="72000" cy="327600"/>
                </a:xfrm>
                <a:prstGeom prst="rect">
                  <a:avLst/>
                </a:prstGeom>
                <a:solidFill>
                  <a:srgbClr val="FF99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 dirty="0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2A1B6E7-B172-4B77-B4F0-2B5ADEF35546}"/>
                </a:ext>
              </a:extLst>
            </p:cNvPr>
            <p:cNvGrpSpPr/>
            <p:nvPr/>
          </p:nvGrpSpPr>
          <p:grpSpPr>
            <a:xfrm>
              <a:off x="609441" y="1437479"/>
              <a:ext cx="9505826" cy="2883556"/>
              <a:chOff x="199174" y="1282734"/>
              <a:chExt cx="9505826" cy="2883556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F67BD8F-7F74-49D2-9BE8-D24FD9FC41D6}"/>
                  </a:ext>
                </a:extLst>
              </p:cNvPr>
              <p:cNvSpPr/>
              <p:nvPr/>
            </p:nvSpPr>
            <p:spPr>
              <a:xfrm>
                <a:off x="201000" y="1538290"/>
                <a:ext cx="9504000" cy="262800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9D76CAFB-F0AA-46FE-81B1-BBD439E2542B}"/>
                  </a:ext>
                </a:extLst>
              </p:cNvPr>
              <p:cNvGrpSpPr/>
              <p:nvPr/>
            </p:nvGrpSpPr>
            <p:grpSpPr>
              <a:xfrm>
                <a:off x="199174" y="1282734"/>
                <a:ext cx="9505826" cy="327600"/>
                <a:chOff x="199174" y="1282734"/>
                <a:chExt cx="9505826" cy="327600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E4F0E58-8DFE-43D0-9095-84FCA9A83E9D}"/>
                    </a:ext>
                  </a:extLst>
                </p:cNvPr>
                <p:cNvSpPr/>
                <p:nvPr/>
              </p:nvSpPr>
              <p:spPr>
                <a:xfrm>
                  <a:off x="233464" y="1286332"/>
                  <a:ext cx="9471536" cy="324000"/>
                </a:xfrm>
                <a:prstGeom prst="rect">
                  <a:avLst/>
                </a:prstGeom>
                <a:solidFill>
                  <a:srgbClr val="425563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 defTabSz="741093" latinLnBrk="0"/>
                  <a:r>
                    <a:rPr lang="ko-KR" altLang="en-US" sz="1200" kern="0" dirty="0">
                      <a:latin typeface="나눔고딕" panose="020D0604000000000000" pitchFamily="50" charset="-127"/>
                      <a:ea typeface="나눔고딕" panose="020D0604000000000000" pitchFamily="50" charset="-127"/>
                      <a:cs typeface="Arial" charset="0"/>
                    </a:rPr>
                    <a:t>실 측정을 통한 타사 대비 성능 비교</a:t>
                  </a: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D52C346E-66B0-48BA-845D-CDE4A7FAAD82}"/>
                    </a:ext>
                  </a:extLst>
                </p:cNvPr>
                <p:cNvSpPr/>
                <p:nvPr/>
              </p:nvSpPr>
              <p:spPr>
                <a:xfrm>
                  <a:off x="199174" y="1282734"/>
                  <a:ext cx="72000" cy="327600"/>
                </a:xfrm>
                <a:prstGeom prst="rect">
                  <a:avLst/>
                </a:prstGeom>
                <a:solidFill>
                  <a:srgbClr val="FF99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en-US" sz="1400" dirty="0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84737A1-7CD0-4BE7-A37E-C5CAAEA00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283" y="4929854"/>
              <a:ext cx="2943960" cy="162819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47" name="직사각형 46"/>
            <p:cNvSpPr/>
            <p:nvPr/>
          </p:nvSpPr>
          <p:spPr>
            <a:xfrm>
              <a:off x="3921633" y="5217065"/>
              <a:ext cx="1307477" cy="634717"/>
            </a:xfrm>
            <a:prstGeom prst="rect">
              <a:avLst/>
            </a:prstGeom>
            <a:solidFill>
              <a:schemeClr val="bg1">
                <a:lumMod val="65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나눔고딕" panose="020D0604000000000000" pitchFamily="50" charset="-127"/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9A2D61D7-ADDE-4F17-9EA1-14CA5D29E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63" y="4946778"/>
              <a:ext cx="2806043" cy="161126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49" name="직사각형 48"/>
            <p:cNvSpPr/>
            <p:nvPr/>
          </p:nvSpPr>
          <p:spPr>
            <a:xfrm>
              <a:off x="907155" y="5563965"/>
              <a:ext cx="1381079" cy="644596"/>
            </a:xfrm>
            <a:prstGeom prst="rect">
              <a:avLst/>
            </a:prstGeom>
            <a:solidFill>
              <a:schemeClr val="bg1">
                <a:lumMod val="65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나눔고딕" panose="020D0604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36098" y="1850036"/>
              <a:ext cx="3107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b="0" spc="-50" dirty="0">
                  <a:latin typeface="나눔고딕" panose="020D0604000000000000" pitchFamily="50" charset="-127"/>
                  <a:ea typeface="+mn-ea"/>
                </a:rPr>
                <a:t>*</a:t>
              </a:r>
              <a:r>
                <a:rPr lang="en-US" sz="900" b="0" spc="-50" dirty="0">
                  <a:latin typeface="+mn-ea"/>
                  <a:ea typeface="+mn-ea"/>
                </a:rPr>
                <a:t>HPE Local Lab</a:t>
              </a:r>
              <a:r>
                <a:rPr lang="ko-KR" altLang="en-US" sz="900" b="0" spc="-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에서 경쟁사 제품 구축 후 비교 </a:t>
              </a:r>
              <a:r>
                <a:rPr lang="en-US" altLang="ko-KR" sz="900" b="0" spc="-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&amp; </a:t>
              </a:r>
              <a:r>
                <a:rPr lang="ko-KR" altLang="en-US" sz="900" b="0" spc="-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테스트 동일 </a:t>
              </a:r>
              <a:r>
                <a:rPr lang="en-US" altLang="ko-KR" sz="900" b="0" spc="-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HW Spec, </a:t>
              </a:r>
              <a:r>
                <a:rPr lang="ko-KR" altLang="en-US" sz="900" b="0" spc="-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환경 기준 </a:t>
              </a:r>
              <a:r>
                <a:rPr lang="en-US" altLang="ko-KR" sz="900" b="0" spc="-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900" b="0" spc="-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측정 </a:t>
              </a:r>
              <a:r>
                <a:rPr lang="en-US" altLang="ko-KR" sz="900" b="0" spc="-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Tool : </a:t>
              </a:r>
              <a:r>
                <a:rPr lang="en-US" altLang="ko-KR" sz="900" b="0" spc="-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vdbench</a:t>
              </a:r>
              <a:r>
                <a:rPr lang="en-US" altLang="ko-KR" sz="900" b="0" spc="-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en-US" altLang="ko-KR" sz="900" b="0" spc="-5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Passmark</a:t>
              </a:r>
              <a:r>
                <a:rPr lang="en-US" altLang="ko-KR" sz="900" b="0" spc="-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en-US" sz="900" b="0" spc="-50" dirty="0">
                <a:latin typeface="+mn-ea"/>
                <a:ea typeface="+mn-ea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1C1005F4-7906-440E-AC40-D218D03AACB7}"/>
                </a:ext>
              </a:extLst>
            </p:cNvPr>
            <p:cNvGrpSpPr/>
            <p:nvPr/>
          </p:nvGrpSpPr>
          <p:grpSpPr>
            <a:xfrm>
              <a:off x="947132" y="1828550"/>
              <a:ext cx="8757595" cy="2417471"/>
              <a:chOff x="536865" y="1673805"/>
              <a:chExt cx="8757595" cy="2614358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F40F5162-1F08-443F-85DF-95EB45567F35}"/>
                  </a:ext>
                </a:extLst>
              </p:cNvPr>
              <p:cNvGrpSpPr/>
              <p:nvPr/>
            </p:nvGrpSpPr>
            <p:grpSpPr>
              <a:xfrm>
                <a:off x="6588041" y="2614250"/>
                <a:ext cx="2706419" cy="1673913"/>
                <a:chOff x="6588041" y="2731030"/>
                <a:chExt cx="2706419" cy="1673913"/>
              </a:xfrm>
            </p:grpSpPr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C8E24F3A-AB5A-4722-83E4-E22F80258C5E}"/>
                    </a:ext>
                  </a:extLst>
                </p:cNvPr>
                <p:cNvGrpSpPr/>
                <p:nvPr/>
              </p:nvGrpSpPr>
              <p:grpSpPr>
                <a:xfrm>
                  <a:off x="6588041" y="3744035"/>
                  <a:ext cx="2706419" cy="660908"/>
                  <a:chOff x="6588041" y="3744035"/>
                  <a:chExt cx="2706419" cy="660908"/>
                </a:xfrm>
              </p:grpSpPr>
              <p:grpSp>
                <p:nvGrpSpPr>
                  <p:cNvPr id="103" name="그룹 102">
                    <a:extLst>
                      <a:ext uri="{FF2B5EF4-FFF2-40B4-BE49-F238E27FC236}">
                        <a16:creationId xmlns:a16="http://schemas.microsoft.com/office/drawing/2014/main" id="{3FE31644-6691-4C88-B48E-7D99161E928E}"/>
                      </a:ext>
                    </a:extLst>
                  </p:cNvPr>
                  <p:cNvGrpSpPr/>
                  <p:nvPr/>
                </p:nvGrpSpPr>
                <p:grpSpPr>
                  <a:xfrm>
                    <a:off x="6588041" y="3744035"/>
                    <a:ext cx="2706419" cy="370897"/>
                    <a:chOff x="791226" y="3551182"/>
                    <a:chExt cx="4216260" cy="370897"/>
                  </a:xfrm>
                </p:grpSpPr>
                <p:sp>
                  <p:nvSpPr>
                    <p:cNvPr id="105" name="사다리꼴 104">
                      <a:extLst>
                        <a:ext uri="{FF2B5EF4-FFF2-40B4-BE49-F238E27FC236}">
                          <a16:creationId xmlns:a16="http://schemas.microsoft.com/office/drawing/2014/main" id="{59A7809F-A1FA-4D5E-976E-8852CE84D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26" y="3551182"/>
                      <a:ext cx="4216260" cy="370897"/>
                    </a:xfrm>
                    <a:prstGeom prst="trapezoid">
                      <a:avLst>
                        <a:gd name="adj" fmla="val 61728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82031" tIns="41015" rIns="82031" bIns="41015" rtlCol="0" anchor="ctr"/>
                    <a:lstStyle/>
                    <a:p>
                      <a:pPr algn="ctr"/>
                      <a:endParaRPr lang="ko-KR" altLang="en-US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  <p:cxnSp>
                  <p:nvCxnSpPr>
                    <p:cNvPr id="106" name="직선 연결선 105">
                      <a:extLst>
                        <a:ext uri="{FF2B5EF4-FFF2-40B4-BE49-F238E27FC236}">
                          <a16:creationId xmlns:a16="http://schemas.microsoft.com/office/drawing/2014/main" id="{47451E02-668A-45B6-84A1-AD7455A7A00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91226" y="3900421"/>
                      <a:ext cx="4216260" cy="0"/>
                    </a:xfrm>
                    <a:prstGeom prst="line">
                      <a:avLst/>
                    </a:prstGeom>
                    <a:ln w="15875">
                      <a:solidFill>
                        <a:srgbClr val="7F7F7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4" name="Rectangle 46"/>
                  <p:cNvSpPr/>
                  <p:nvPr/>
                </p:nvSpPr>
                <p:spPr>
                  <a:xfrm>
                    <a:off x="7289469" y="4122027"/>
                    <a:ext cx="1303562" cy="282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 defTabSz="968375" latinLnBrk="0">
                      <a:spcBef>
                        <a:spcPct val="20000"/>
                      </a:spcBef>
                      <a:defRPr/>
                    </a:pPr>
                    <a:r>
                      <a: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Write 100% </a:t>
                    </a:r>
                    <a:r>
                      <a: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기준</a:t>
                    </a:r>
                  </a:p>
                </p:txBody>
              </p:sp>
            </p:grp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A491FBD0-FCC4-437E-8241-443F3580D769}"/>
                    </a:ext>
                  </a:extLst>
                </p:cNvPr>
                <p:cNvGrpSpPr/>
                <p:nvPr/>
              </p:nvGrpSpPr>
              <p:grpSpPr>
                <a:xfrm>
                  <a:off x="6914593" y="2731030"/>
                  <a:ext cx="2099937" cy="1271216"/>
                  <a:chOff x="-2407978" y="2731030"/>
                  <a:chExt cx="2099937" cy="1271216"/>
                </a:xfrm>
              </p:grpSpPr>
              <p:grpSp>
                <p:nvGrpSpPr>
                  <p:cNvPr id="92" name="그룹 91">
                    <a:extLst>
                      <a:ext uri="{FF2B5EF4-FFF2-40B4-BE49-F238E27FC236}">
                        <a16:creationId xmlns:a16="http://schemas.microsoft.com/office/drawing/2014/main" id="{EE4BC9E2-6F16-4BAC-8577-0EB0DF777D51}"/>
                      </a:ext>
                    </a:extLst>
                  </p:cNvPr>
                  <p:cNvGrpSpPr/>
                  <p:nvPr/>
                </p:nvGrpSpPr>
                <p:grpSpPr>
                  <a:xfrm>
                    <a:off x="-1167680" y="3106218"/>
                    <a:ext cx="792000" cy="844549"/>
                    <a:chOff x="-376111" y="3106218"/>
                    <a:chExt cx="362042" cy="844549"/>
                  </a:xfrm>
                </p:grpSpPr>
                <p:sp>
                  <p:nvSpPr>
                    <p:cNvPr id="101" name="직사각형 100">
                      <a:extLst>
                        <a:ext uri="{FF2B5EF4-FFF2-40B4-BE49-F238E27FC236}">
                          <a16:creationId xmlns:a16="http://schemas.microsoft.com/office/drawing/2014/main" id="{7B4536CA-1B84-4487-AE09-6536507885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76111" y="3106228"/>
                      <a:ext cx="362042" cy="844539"/>
                    </a:xfrm>
                    <a:prstGeom prst="rect">
                      <a:avLst/>
                    </a:prstGeom>
                    <a:solidFill>
                      <a:srgbClr val="01A982"/>
                    </a:solidFill>
                    <a:ln w="6350">
                      <a:solidFill>
                        <a:srgbClr val="01A98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  <p:sp>
                  <p:nvSpPr>
                    <p:cNvPr id="102" name="직사각형 101">
                      <a:extLst>
                        <a:ext uri="{FF2B5EF4-FFF2-40B4-BE49-F238E27FC236}">
                          <a16:creationId xmlns:a16="http://schemas.microsoft.com/office/drawing/2014/main" id="{CA5F084A-4F29-46E7-A75D-301E13663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70992" y="3106218"/>
                      <a:ext cx="181021" cy="844538"/>
                    </a:xfrm>
                    <a:prstGeom prst="rect">
                      <a:avLst/>
                    </a:prstGeom>
                    <a:solidFill>
                      <a:srgbClr val="FFFFFF">
                        <a:alpha val="20000"/>
                      </a:srgbClr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</p:grpSp>
              <p:grpSp>
                <p:nvGrpSpPr>
                  <p:cNvPr id="93" name="그룹 92">
                    <a:extLst>
                      <a:ext uri="{FF2B5EF4-FFF2-40B4-BE49-F238E27FC236}">
                        <a16:creationId xmlns:a16="http://schemas.microsoft.com/office/drawing/2014/main" id="{8443B282-BC53-47DD-89C0-4D8B0E18FF89}"/>
                      </a:ext>
                    </a:extLst>
                  </p:cNvPr>
                  <p:cNvGrpSpPr/>
                  <p:nvPr/>
                </p:nvGrpSpPr>
                <p:grpSpPr>
                  <a:xfrm>
                    <a:off x="-2407978" y="3485327"/>
                    <a:ext cx="791999" cy="461665"/>
                    <a:chOff x="-376111" y="3106218"/>
                    <a:chExt cx="369930" cy="844549"/>
                  </a:xfrm>
                </p:grpSpPr>
                <p:sp>
                  <p:nvSpPr>
                    <p:cNvPr id="99" name="직사각형 98">
                      <a:extLst>
                        <a:ext uri="{FF2B5EF4-FFF2-40B4-BE49-F238E27FC236}">
                          <a16:creationId xmlns:a16="http://schemas.microsoft.com/office/drawing/2014/main" id="{DFBF2D6A-F82B-4BE8-AE93-615C6639C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76111" y="3106227"/>
                      <a:ext cx="369930" cy="84454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635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  <p:sp>
                  <p:nvSpPr>
                    <p:cNvPr id="100" name="직사각형 99">
                      <a:extLst>
                        <a:ext uri="{FF2B5EF4-FFF2-40B4-BE49-F238E27FC236}">
                          <a16:creationId xmlns:a16="http://schemas.microsoft.com/office/drawing/2014/main" id="{F9B8A476-B38F-436C-B678-65ECF79DBD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71110" y="3106218"/>
                      <a:ext cx="184965" cy="844538"/>
                    </a:xfrm>
                    <a:prstGeom prst="rect">
                      <a:avLst/>
                    </a:prstGeom>
                    <a:solidFill>
                      <a:srgbClr val="FFFFFF">
                        <a:alpha val="20000"/>
                      </a:srgbClr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</p:grpSp>
              <p:sp>
                <p:nvSpPr>
                  <p:cNvPr id="94" name="Rectangle 47"/>
                  <p:cNvSpPr/>
                  <p:nvPr/>
                </p:nvSpPr>
                <p:spPr>
                  <a:xfrm>
                    <a:off x="-2405142" y="3667011"/>
                    <a:ext cx="786337" cy="3352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 defTabSz="968375" latinLnBrk="0">
                      <a:spcBef>
                        <a:spcPct val="20000"/>
                      </a:spcBef>
                      <a:defRPr/>
                    </a:pPr>
                    <a:r>
                      <a:rPr lang="en-US" altLang="ko-KR" sz="1200" dirty="0" err="1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vSAN</a:t>
                    </a:r>
                    <a:r>
                      <a: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 </a:t>
                    </a:r>
                    <a:r>
                      <a: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기반</a:t>
                    </a:r>
                    <a:endParaRPr lang="en-US" altLang="ko-KR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95" name="Rectangle 44"/>
                  <p:cNvSpPr/>
                  <p:nvPr/>
                </p:nvSpPr>
                <p:spPr>
                  <a:xfrm>
                    <a:off x="-1098138" y="3710082"/>
                    <a:ext cx="652916" cy="216000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lvl="0" algn="ctr" defTabSz="968375" latinLnBrk="0">
                      <a:spcBef>
                        <a:spcPct val="20000"/>
                      </a:spcBef>
                      <a:defRPr/>
                    </a:pPr>
                    <a:r>
                      <a:rPr lang="en-US" altLang="ko-KR" sz="1200" dirty="0" err="1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SimpliVity</a:t>
                    </a:r>
                    <a:endParaRPr lang="en-US" altLang="ko-KR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-1064341" y="3162115"/>
                    <a:ext cx="585323" cy="8686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1200">
                        <a:solidFill>
                          <a:schemeClr val="bg1"/>
                        </a:solidFill>
                        <a:latin typeface="+mn-lt"/>
                      </a:defRPr>
                    </a:lvl1pPr>
                  </a:lstStyle>
                  <a:p>
                    <a:r>
                      <a:rPr lang="en-US" dirty="0">
                        <a:latin typeface="나눔고딕" panose="020D0604000000000000" pitchFamily="50" charset="-127"/>
                      </a:rPr>
                      <a:t>60,560</a:t>
                    </a: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-2374395" y="3477179"/>
                    <a:ext cx="724834" cy="282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0" dirty="0">
                        <a:latin typeface="나눔고딕" panose="020D0604000000000000" pitchFamily="50" charset="-127"/>
                      </a:rPr>
                      <a:t>42,175</a:t>
                    </a:r>
                  </a:p>
                </p:txBody>
              </p:sp>
              <p:sp>
                <p:nvSpPr>
                  <p:cNvPr id="98" name="Rectangle 72"/>
                  <p:cNvSpPr/>
                  <p:nvPr/>
                </p:nvSpPr>
                <p:spPr>
                  <a:xfrm>
                    <a:off x="-1250928" y="2731030"/>
                    <a:ext cx="942887" cy="43269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 defTabSz="968375" latinLnBrk="0">
                      <a:spcBef>
                        <a:spcPct val="20000"/>
                      </a:spcBef>
                      <a:defRPr/>
                    </a:pPr>
                    <a:r>
                      <a:rPr lang="en-US" altLang="ko-KR" sz="2000" dirty="0">
                        <a:solidFill>
                          <a:srgbClr val="FF66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+44%</a:t>
                    </a:r>
                    <a:endParaRPr lang="ko-KR" altLang="en-US" sz="2000" dirty="0">
                      <a:solidFill>
                        <a:srgbClr val="FF66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D6FAA496-3C6A-4EB3-AA48-68CA659CFBC0}"/>
                  </a:ext>
                </a:extLst>
              </p:cNvPr>
              <p:cNvGrpSpPr/>
              <p:nvPr/>
            </p:nvGrpSpPr>
            <p:grpSpPr>
              <a:xfrm>
                <a:off x="3562453" y="2135977"/>
                <a:ext cx="2706419" cy="2152186"/>
                <a:chOff x="3562453" y="2252757"/>
                <a:chExt cx="2706419" cy="2152186"/>
              </a:xfrm>
            </p:grpSpPr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29D1DB89-B76D-41C5-9E8B-02EB03933706}"/>
                    </a:ext>
                  </a:extLst>
                </p:cNvPr>
                <p:cNvGrpSpPr/>
                <p:nvPr/>
              </p:nvGrpSpPr>
              <p:grpSpPr>
                <a:xfrm>
                  <a:off x="3562453" y="3744035"/>
                  <a:ext cx="2706419" cy="660908"/>
                  <a:chOff x="6588041" y="3744035"/>
                  <a:chExt cx="2706419" cy="660908"/>
                </a:xfrm>
              </p:grpSpPr>
              <p:grpSp>
                <p:nvGrpSpPr>
                  <p:cNvPr id="86" name="그룹 85">
                    <a:extLst>
                      <a:ext uri="{FF2B5EF4-FFF2-40B4-BE49-F238E27FC236}">
                        <a16:creationId xmlns:a16="http://schemas.microsoft.com/office/drawing/2014/main" id="{BBE97C94-B840-4D41-A3CA-3E5D7EA25534}"/>
                      </a:ext>
                    </a:extLst>
                  </p:cNvPr>
                  <p:cNvGrpSpPr/>
                  <p:nvPr/>
                </p:nvGrpSpPr>
                <p:grpSpPr>
                  <a:xfrm>
                    <a:off x="6588041" y="3744035"/>
                    <a:ext cx="2706419" cy="370897"/>
                    <a:chOff x="791226" y="3551182"/>
                    <a:chExt cx="4216260" cy="370897"/>
                  </a:xfrm>
                </p:grpSpPr>
                <p:sp>
                  <p:nvSpPr>
                    <p:cNvPr id="88" name="사다리꼴 87">
                      <a:extLst>
                        <a:ext uri="{FF2B5EF4-FFF2-40B4-BE49-F238E27FC236}">
                          <a16:creationId xmlns:a16="http://schemas.microsoft.com/office/drawing/2014/main" id="{B51934E4-0A8E-4A41-8296-A98295FA8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26" y="3551182"/>
                      <a:ext cx="4216260" cy="370897"/>
                    </a:xfrm>
                    <a:prstGeom prst="trapezoid">
                      <a:avLst>
                        <a:gd name="adj" fmla="val 61728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82031" tIns="41015" rIns="82031" bIns="41015" rtlCol="0" anchor="ctr"/>
                    <a:lstStyle/>
                    <a:p>
                      <a:pPr algn="ctr"/>
                      <a:endParaRPr lang="ko-KR" altLang="en-US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  <p:cxnSp>
                  <p:nvCxnSpPr>
                    <p:cNvPr id="89" name="직선 연결선 88">
                      <a:extLst>
                        <a:ext uri="{FF2B5EF4-FFF2-40B4-BE49-F238E27FC236}">
                          <a16:creationId xmlns:a16="http://schemas.microsoft.com/office/drawing/2014/main" id="{96BD716C-7ABA-4715-8123-FEE3FFF66C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91226" y="3900421"/>
                      <a:ext cx="4216260" cy="0"/>
                    </a:xfrm>
                    <a:prstGeom prst="line">
                      <a:avLst/>
                    </a:prstGeom>
                    <a:ln w="15875">
                      <a:solidFill>
                        <a:srgbClr val="7F7F7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7" name="Rectangle 46">
                    <a:extLst>
                      <a:ext uri="{FF2B5EF4-FFF2-40B4-BE49-F238E27FC236}">
                        <a16:creationId xmlns:a16="http://schemas.microsoft.com/office/drawing/2014/main" id="{15FA8395-237F-4ADD-B861-1CA2AF5F7218}"/>
                      </a:ext>
                    </a:extLst>
                  </p:cNvPr>
                  <p:cNvSpPr/>
                  <p:nvPr/>
                </p:nvSpPr>
                <p:spPr>
                  <a:xfrm>
                    <a:off x="6939212" y="4122027"/>
                    <a:ext cx="2004075" cy="282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 defTabSz="968375" latinLnBrk="0">
                      <a:spcBef>
                        <a:spcPct val="20000"/>
                      </a:spcBef>
                      <a:defRPr/>
                    </a:pPr>
                    <a:r>
                      <a: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Read 40%, Write 60% </a:t>
                    </a:r>
                    <a:r>
                      <a: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기준</a:t>
                    </a:r>
                  </a:p>
                </p:txBody>
              </p:sp>
            </p:grp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39CE4326-1B85-4E61-9C1B-159A9EB64F26}"/>
                    </a:ext>
                  </a:extLst>
                </p:cNvPr>
                <p:cNvGrpSpPr/>
                <p:nvPr/>
              </p:nvGrpSpPr>
              <p:grpSpPr>
                <a:xfrm>
                  <a:off x="3802362" y="2252757"/>
                  <a:ext cx="2107741" cy="1749490"/>
                  <a:chOff x="-2832308" y="2252757"/>
                  <a:chExt cx="2107741" cy="1749490"/>
                </a:xfrm>
              </p:grpSpPr>
              <p:sp>
                <p:nvSpPr>
                  <p:cNvPr id="75" name="Rectangle 72"/>
                  <p:cNvSpPr/>
                  <p:nvPr/>
                </p:nvSpPr>
                <p:spPr>
                  <a:xfrm>
                    <a:off x="-1667454" y="2252757"/>
                    <a:ext cx="942887" cy="43269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 defTabSz="968375" latinLnBrk="0">
                      <a:spcBef>
                        <a:spcPct val="20000"/>
                      </a:spcBef>
                      <a:defRPr/>
                    </a:pPr>
                    <a:r>
                      <a:rPr lang="en-US" altLang="ko-KR" sz="2000" dirty="0">
                        <a:solidFill>
                          <a:srgbClr val="FF66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+29%</a:t>
                    </a:r>
                    <a:endParaRPr lang="ko-KR" altLang="en-US" sz="2000" dirty="0">
                      <a:solidFill>
                        <a:srgbClr val="FF66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grpSp>
                <p:nvGrpSpPr>
                  <p:cNvPr id="76" name="그룹 75">
                    <a:extLst>
                      <a:ext uri="{FF2B5EF4-FFF2-40B4-BE49-F238E27FC236}">
                        <a16:creationId xmlns:a16="http://schemas.microsoft.com/office/drawing/2014/main" id="{381A694A-A005-4575-BC27-E6946A1FCFF2}"/>
                      </a:ext>
                    </a:extLst>
                  </p:cNvPr>
                  <p:cNvGrpSpPr/>
                  <p:nvPr/>
                </p:nvGrpSpPr>
                <p:grpSpPr>
                  <a:xfrm>
                    <a:off x="-1592010" y="2646404"/>
                    <a:ext cx="792000" cy="1304363"/>
                    <a:chOff x="-376111" y="3106218"/>
                    <a:chExt cx="362042" cy="844549"/>
                  </a:xfrm>
                </p:grpSpPr>
                <p:sp>
                  <p:nvSpPr>
                    <p:cNvPr id="84" name="직사각형 83">
                      <a:extLst>
                        <a:ext uri="{FF2B5EF4-FFF2-40B4-BE49-F238E27FC236}">
                          <a16:creationId xmlns:a16="http://schemas.microsoft.com/office/drawing/2014/main" id="{18200479-F0A1-45C7-937A-5D572C0CC2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76111" y="3106228"/>
                      <a:ext cx="362042" cy="844539"/>
                    </a:xfrm>
                    <a:prstGeom prst="rect">
                      <a:avLst/>
                    </a:prstGeom>
                    <a:solidFill>
                      <a:srgbClr val="01A982"/>
                    </a:solidFill>
                    <a:ln w="6350">
                      <a:solidFill>
                        <a:srgbClr val="01A98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  <p:sp>
                  <p:nvSpPr>
                    <p:cNvPr id="85" name="직사각형 84">
                      <a:extLst>
                        <a:ext uri="{FF2B5EF4-FFF2-40B4-BE49-F238E27FC236}">
                          <a16:creationId xmlns:a16="http://schemas.microsoft.com/office/drawing/2014/main" id="{3884AE34-DA9F-46A9-805C-6C7AFC574C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70992" y="3106218"/>
                      <a:ext cx="181021" cy="844538"/>
                    </a:xfrm>
                    <a:prstGeom prst="rect">
                      <a:avLst/>
                    </a:prstGeom>
                    <a:solidFill>
                      <a:srgbClr val="FFFFFF">
                        <a:alpha val="20000"/>
                      </a:srgbClr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</p:grp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C9F150D8-15AA-485B-BEB9-87F030A4684B}"/>
                      </a:ext>
                    </a:extLst>
                  </p:cNvPr>
                  <p:cNvGrpSpPr/>
                  <p:nvPr/>
                </p:nvGrpSpPr>
                <p:grpSpPr>
                  <a:xfrm>
                    <a:off x="-2832308" y="3029815"/>
                    <a:ext cx="791999" cy="917177"/>
                    <a:chOff x="-376111" y="3106218"/>
                    <a:chExt cx="369930" cy="844549"/>
                  </a:xfrm>
                </p:grpSpPr>
                <p:sp>
                  <p:nvSpPr>
                    <p:cNvPr id="82" name="직사각형 81">
                      <a:extLst>
                        <a:ext uri="{FF2B5EF4-FFF2-40B4-BE49-F238E27FC236}">
                          <a16:creationId xmlns:a16="http://schemas.microsoft.com/office/drawing/2014/main" id="{455DDE31-690F-4B7C-86AB-26E98B43A5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76111" y="3106227"/>
                      <a:ext cx="369930" cy="84454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635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  <p:sp>
                  <p:nvSpPr>
                    <p:cNvPr id="83" name="직사각형 82">
                      <a:extLst>
                        <a:ext uri="{FF2B5EF4-FFF2-40B4-BE49-F238E27FC236}">
                          <a16:creationId xmlns:a16="http://schemas.microsoft.com/office/drawing/2014/main" id="{77DA60BF-C549-4063-8947-5315F9C3D9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71110" y="3106218"/>
                      <a:ext cx="184965" cy="844538"/>
                    </a:xfrm>
                    <a:prstGeom prst="rect">
                      <a:avLst/>
                    </a:prstGeom>
                    <a:solidFill>
                      <a:srgbClr val="FFFFFF">
                        <a:alpha val="20000"/>
                      </a:srgbClr>
                    </a:solidFill>
                    <a:ln w="63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</p:grpSp>
              <p:sp>
                <p:nvSpPr>
                  <p:cNvPr id="78" name="Rectangle 47">
                    <a:extLst>
                      <a:ext uri="{FF2B5EF4-FFF2-40B4-BE49-F238E27FC236}">
                        <a16:creationId xmlns:a16="http://schemas.microsoft.com/office/drawing/2014/main" id="{74098CB2-8829-4322-BED8-A47C86DE0FBC}"/>
                      </a:ext>
                    </a:extLst>
                  </p:cNvPr>
                  <p:cNvSpPr/>
                  <p:nvPr/>
                </p:nvSpPr>
                <p:spPr>
                  <a:xfrm>
                    <a:off x="-2829474" y="3667012"/>
                    <a:ext cx="786337" cy="33523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 defTabSz="968375" latinLnBrk="0">
                      <a:spcBef>
                        <a:spcPct val="20000"/>
                      </a:spcBef>
                      <a:defRPr/>
                    </a:pPr>
                    <a:r>
                      <a:rPr lang="en-US" altLang="ko-KR" sz="1200" dirty="0" err="1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vSAN</a:t>
                    </a:r>
                    <a:r>
                      <a: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 </a:t>
                    </a:r>
                    <a:r>
                      <a: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기반</a:t>
                    </a:r>
                    <a:endParaRPr lang="en-US" altLang="ko-KR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79" name="Rectangle 44">
                    <a:extLst>
                      <a:ext uri="{FF2B5EF4-FFF2-40B4-BE49-F238E27FC236}">
                        <a16:creationId xmlns:a16="http://schemas.microsoft.com/office/drawing/2014/main" id="{81ACC9A0-A586-4026-8FA4-31A1F8E99540}"/>
                      </a:ext>
                    </a:extLst>
                  </p:cNvPr>
                  <p:cNvSpPr/>
                  <p:nvPr/>
                </p:nvSpPr>
                <p:spPr>
                  <a:xfrm>
                    <a:off x="-1522468" y="3710082"/>
                    <a:ext cx="652916" cy="216000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Autofit/>
                  </a:bodyPr>
                  <a:lstStyle/>
                  <a:p>
                    <a:pPr lvl="0" algn="ctr" defTabSz="968375" latinLnBrk="0">
                      <a:spcBef>
                        <a:spcPct val="20000"/>
                      </a:spcBef>
                      <a:defRPr/>
                    </a:pPr>
                    <a:r>
                      <a:rPr lang="en-US" altLang="ko-KR" sz="1200" dirty="0" err="1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SimpliVity</a:t>
                    </a:r>
                    <a:endParaRPr lang="en-US" altLang="ko-KR" sz="1200" dirty="0"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CB6F00A5-B074-491A-BE0F-9E822019C631}"/>
                      </a:ext>
                    </a:extLst>
                  </p:cNvPr>
                  <p:cNvSpPr txBox="1"/>
                  <p:nvPr/>
                </p:nvSpPr>
                <p:spPr>
                  <a:xfrm>
                    <a:off x="-1488671" y="2704776"/>
                    <a:ext cx="585323" cy="8686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1200">
                        <a:solidFill>
                          <a:schemeClr val="bg1"/>
                        </a:solidFill>
                        <a:latin typeface="+mn-lt"/>
                      </a:defRPr>
                    </a:lvl1pPr>
                  </a:lstStyle>
                  <a:p>
                    <a:r>
                      <a:rPr lang="en-US" dirty="0">
                        <a:latin typeface="나눔고딕" panose="020D0604000000000000" pitchFamily="50" charset="-127"/>
                      </a:rPr>
                      <a:t>89,700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DF57AC7D-897C-496F-A62F-C3F4EEECDD61}"/>
                      </a:ext>
                    </a:extLst>
                  </p:cNvPr>
                  <p:cNvSpPr txBox="1"/>
                  <p:nvPr/>
                </p:nvSpPr>
                <p:spPr>
                  <a:xfrm>
                    <a:off x="-2780130" y="3064205"/>
                    <a:ext cx="687644" cy="282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b="0" dirty="0">
                        <a:latin typeface="나눔고딕" panose="020D0604000000000000" pitchFamily="50" charset="-127"/>
                      </a:rPr>
                      <a:t>69,591</a:t>
                    </a:r>
                  </a:p>
                </p:txBody>
              </p:sp>
            </p:grp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A9A38680-F441-4E0D-86A9-2104C33A9C19}"/>
                  </a:ext>
                </a:extLst>
              </p:cNvPr>
              <p:cNvGrpSpPr/>
              <p:nvPr/>
            </p:nvGrpSpPr>
            <p:grpSpPr>
              <a:xfrm>
                <a:off x="536865" y="1673805"/>
                <a:ext cx="2706419" cy="2614358"/>
                <a:chOff x="536865" y="1790585"/>
                <a:chExt cx="2706419" cy="2614358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E9701016-0C4C-4B1E-8C65-2DF0220E5FCC}"/>
                    </a:ext>
                  </a:extLst>
                </p:cNvPr>
                <p:cNvGrpSpPr/>
                <p:nvPr/>
              </p:nvGrpSpPr>
              <p:grpSpPr>
                <a:xfrm>
                  <a:off x="536865" y="3744035"/>
                  <a:ext cx="2706419" cy="660908"/>
                  <a:chOff x="6588041" y="3744035"/>
                  <a:chExt cx="2706419" cy="660908"/>
                </a:xfrm>
              </p:grpSpPr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0BEDA6A6-889B-40FF-AEE7-89F14B45EE77}"/>
                      </a:ext>
                    </a:extLst>
                  </p:cNvPr>
                  <p:cNvGrpSpPr/>
                  <p:nvPr/>
                </p:nvGrpSpPr>
                <p:grpSpPr>
                  <a:xfrm>
                    <a:off x="6588041" y="3744035"/>
                    <a:ext cx="2706419" cy="370897"/>
                    <a:chOff x="791226" y="3551182"/>
                    <a:chExt cx="4216260" cy="370897"/>
                  </a:xfrm>
                </p:grpSpPr>
                <p:sp>
                  <p:nvSpPr>
                    <p:cNvPr id="71" name="사다리꼴 70">
                      <a:extLst>
                        <a:ext uri="{FF2B5EF4-FFF2-40B4-BE49-F238E27FC236}">
                          <a16:creationId xmlns:a16="http://schemas.microsoft.com/office/drawing/2014/main" id="{2CCDEB02-8F15-4A95-91B2-1267215F7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226" y="3551182"/>
                      <a:ext cx="4216260" cy="370897"/>
                    </a:xfrm>
                    <a:prstGeom prst="trapezoid">
                      <a:avLst>
                        <a:gd name="adj" fmla="val 61728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82031" tIns="41015" rIns="82031" bIns="41015" rtlCol="0" anchor="ctr"/>
                    <a:lstStyle/>
                    <a:p>
                      <a:pPr algn="ctr"/>
                      <a:endParaRPr lang="ko-KR" altLang="en-US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  <p:cxnSp>
                  <p:nvCxnSpPr>
                    <p:cNvPr id="72" name="직선 연결선 71">
                      <a:extLst>
                        <a:ext uri="{FF2B5EF4-FFF2-40B4-BE49-F238E27FC236}">
                          <a16:creationId xmlns:a16="http://schemas.microsoft.com/office/drawing/2014/main" id="{417138FF-2CFC-4566-AA5B-70AA8927575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91226" y="3900421"/>
                      <a:ext cx="4216260" cy="0"/>
                    </a:xfrm>
                    <a:prstGeom prst="line">
                      <a:avLst/>
                    </a:prstGeom>
                    <a:ln w="15875">
                      <a:solidFill>
                        <a:srgbClr val="7F7F7F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Rectangle 46">
                    <a:extLst>
                      <a:ext uri="{FF2B5EF4-FFF2-40B4-BE49-F238E27FC236}">
                        <a16:creationId xmlns:a16="http://schemas.microsoft.com/office/drawing/2014/main" id="{AC301AC4-4DEE-4A46-AE6E-A7D74E05906B}"/>
                      </a:ext>
                    </a:extLst>
                  </p:cNvPr>
                  <p:cNvSpPr/>
                  <p:nvPr/>
                </p:nvSpPr>
                <p:spPr>
                  <a:xfrm>
                    <a:off x="6939212" y="4122027"/>
                    <a:ext cx="2004075" cy="2829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 defTabSz="968375" latinLnBrk="0">
                      <a:spcBef>
                        <a:spcPct val="20000"/>
                      </a:spcBef>
                      <a:defRPr/>
                    </a:pPr>
                    <a:r>
                      <a: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Read 60%, Write 40% </a:t>
                    </a:r>
                    <a:r>
                      <a: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기준</a:t>
                    </a:r>
                  </a:p>
                </p:txBody>
              </p:sp>
            </p:grpSp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E4AB1868-94D3-4409-89DA-BF519395454B}"/>
                    </a:ext>
                  </a:extLst>
                </p:cNvPr>
                <p:cNvGrpSpPr/>
                <p:nvPr/>
              </p:nvGrpSpPr>
              <p:grpSpPr>
                <a:xfrm>
                  <a:off x="878076" y="1790585"/>
                  <a:ext cx="2109211" cy="2211662"/>
                  <a:chOff x="-6009295" y="1790585"/>
                  <a:chExt cx="2109211" cy="2211662"/>
                </a:xfrm>
              </p:grpSpPr>
              <p:sp>
                <p:nvSpPr>
                  <p:cNvPr id="57" name="Rectangle 72"/>
                  <p:cNvSpPr/>
                  <p:nvPr/>
                </p:nvSpPr>
                <p:spPr>
                  <a:xfrm>
                    <a:off x="-4842971" y="1790585"/>
                    <a:ext cx="942887" cy="43269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0" algn="ctr" defTabSz="968375" latinLnBrk="0">
                      <a:spcBef>
                        <a:spcPct val="20000"/>
                      </a:spcBef>
                      <a:defRPr/>
                    </a:pPr>
                    <a:r>
                      <a:rPr lang="en-US" altLang="ko-KR" sz="2000" dirty="0">
                        <a:solidFill>
                          <a:srgbClr val="FF66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+15%</a:t>
                    </a:r>
                    <a:endParaRPr lang="ko-KR" altLang="en-US" sz="2000" dirty="0">
                      <a:solidFill>
                        <a:srgbClr val="FF6600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grpSp>
                <p:nvGrpSpPr>
                  <p:cNvPr id="58" name="그룹 57">
                    <a:extLst>
                      <a:ext uri="{FF2B5EF4-FFF2-40B4-BE49-F238E27FC236}">
                        <a16:creationId xmlns:a16="http://schemas.microsoft.com/office/drawing/2014/main" id="{BA6754E6-7966-4A0A-8A89-263E1161784D}"/>
                      </a:ext>
                    </a:extLst>
                  </p:cNvPr>
                  <p:cNvGrpSpPr/>
                  <p:nvPr/>
                </p:nvGrpSpPr>
                <p:grpSpPr>
                  <a:xfrm>
                    <a:off x="-6009295" y="2181420"/>
                    <a:ext cx="2032298" cy="1820827"/>
                    <a:chOff x="-2832308" y="2181420"/>
                    <a:chExt cx="2032298" cy="1820827"/>
                  </a:xfrm>
                </p:grpSpPr>
                <p:grpSp>
                  <p:nvGrpSpPr>
                    <p:cNvPr id="59" name="그룹 58">
                      <a:extLst>
                        <a:ext uri="{FF2B5EF4-FFF2-40B4-BE49-F238E27FC236}">
                          <a16:creationId xmlns:a16="http://schemas.microsoft.com/office/drawing/2014/main" id="{8C887EA5-AEBF-43FE-A270-956DA39D70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592010" y="2181420"/>
                      <a:ext cx="792000" cy="1769343"/>
                      <a:chOff x="-376111" y="2805152"/>
                      <a:chExt cx="362042" cy="1145615"/>
                    </a:xfrm>
                  </p:grpSpPr>
                  <p:sp>
                    <p:nvSpPr>
                      <p:cNvPr id="67" name="직사각형 66">
                        <a:extLst>
                          <a:ext uri="{FF2B5EF4-FFF2-40B4-BE49-F238E27FC236}">
                            <a16:creationId xmlns:a16="http://schemas.microsoft.com/office/drawing/2014/main" id="{920A8506-FDD1-4342-84C9-E81BD5215B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6111" y="2805160"/>
                        <a:ext cx="362042" cy="1145607"/>
                      </a:xfrm>
                      <a:prstGeom prst="rect">
                        <a:avLst/>
                      </a:prstGeom>
                      <a:solidFill>
                        <a:srgbClr val="01A982"/>
                      </a:solidFill>
                      <a:ln w="6350">
                        <a:solidFill>
                          <a:srgbClr val="01A98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6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endParaRPr>
                      </a:p>
                    </p:txBody>
                  </p:sp>
                  <p:sp>
                    <p:nvSpPr>
                      <p:cNvPr id="68" name="직사각형 67">
                        <a:extLst>
                          <a:ext uri="{FF2B5EF4-FFF2-40B4-BE49-F238E27FC236}">
                            <a16:creationId xmlns:a16="http://schemas.microsoft.com/office/drawing/2014/main" id="{39051D8B-D8A7-4376-8213-5AB6247A7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992" y="2805152"/>
                        <a:ext cx="181021" cy="1145606"/>
                      </a:xfrm>
                      <a:prstGeom prst="rect">
                        <a:avLst/>
                      </a:prstGeom>
                      <a:solidFill>
                        <a:srgbClr val="FFFFFF">
                          <a:alpha val="20000"/>
                        </a:srgbClr>
                      </a:solidFill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6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endParaRPr>
                      </a:p>
                    </p:txBody>
                  </p:sp>
                </p:grpSp>
                <p:grpSp>
                  <p:nvGrpSpPr>
                    <p:cNvPr id="60" name="그룹 59">
                      <a:extLst>
                        <a:ext uri="{FF2B5EF4-FFF2-40B4-BE49-F238E27FC236}">
                          <a16:creationId xmlns:a16="http://schemas.microsoft.com/office/drawing/2014/main" id="{F45C8B0C-6205-4027-916E-59F4175EE3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832308" y="2493555"/>
                      <a:ext cx="791999" cy="1453439"/>
                      <a:chOff x="-376111" y="2612422"/>
                      <a:chExt cx="369930" cy="1338346"/>
                    </a:xfrm>
                  </p:grpSpPr>
                  <p:sp>
                    <p:nvSpPr>
                      <p:cNvPr id="65" name="직사각형 64">
                        <a:extLst>
                          <a:ext uri="{FF2B5EF4-FFF2-40B4-BE49-F238E27FC236}">
                            <a16:creationId xmlns:a16="http://schemas.microsoft.com/office/drawing/2014/main" id="{945406A2-822E-4FB5-913F-F078DEB21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6111" y="2612432"/>
                        <a:ext cx="369930" cy="133833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 w="635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6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endParaRPr>
                      </a:p>
                    </p:txBody>
                  </p:sp>
                  <p:sp>
                    <p:nvSpPr>
                      <p:cNvPr id="66" name="직사각형 65">
                        <a:extLst>
                          <a:ext uri="{FF2B5EF4-FFF2-40B4-BE49-F238E27FC236}">
                            <a16:creationId xmlns:a16="http://schemas.microsoft.com/office/drawing/2014/main" id="{08F42F50-3D4B-4DC2-9BE9-5C18E6F9A5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1110" y="2612422"/>
                        <a:ext cx="184965" cy="1338333"/>
                      </a:xfrm>
                      <a:prstGeom prst="rect">
                        <a:avLst/>
                      </a:prstGeom>
                      <a:solidFill>
                        <a:srgbClr val="FFFFFF">
                          <a:alpha val="20000"/>
                        </a:srgbClr>
                      </a:solidFill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6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endParaRPr>
                      </a:p>
                    </p:txBody>
                  </p:sp>
                </p:grpSp>
                <p:sp>
                  <p:nvSpPr>
                    <p:cNvPr id="61" name="Rectangle 47">
                      <a:extLst>
                        <a:ext uri="{FF2B5EF4-FFF2-40B4-BE49-F238E27FC236}">
                          <a16:creationId xmlns:a16="http://schemas.microsoft.com/office/drawing/2014/main" id="{2CBE1E81-0531-4970-A38B-6263BA9A4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829476" y="3667012"/>
                      <a:ext cx="786337" cy="33523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lvl="0" algn="ctr" defTabSz="968375" latinLnBrk="0">
                        <a:spcBef>
                          <a:spcPct val="20000"/>
                        </a:spcBef>
                        <a:defRPr/>
                      </a:pP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vSAN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62" name="Rectangle 44">
                      <a:extLst>
                        <a:ext uri="{FF2B5EF4-FFF2-40B4-BE49-F238E27FC236}">
                          <a16:creationId xmlns:a16="http://schemas.microsoft.com/office/drawing/2014/main" id="{B9E92225-B3FD-4A7B-8E54-FB85FF168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522468" y="3710082"/>
                      <a:ext cx="652916" cy="216000"/>
                    </a:xfrm>
                    <a:prstGeom prst="rect">
                      <a:avLst/>
                    </a:prstGeom>
                  </p:spPr>
                  <p:txBody>
                    <a:bodyPr wrap="square" lIns="0" tIns="0" rIns="0" bIns="0">
                      <a:noAutofit/>
                    </a:bodyPr>
                    <a:lstStyle/>
                    <a:p>
                      <a:pPr lvl="0" algn="ctr" defTabSz="968375" latinLnBrk="0">
                        <a:spcBef>
                          <a:spcPct val="20000"/>
                        </a:spcBef>
                        <a:defRPr/>
                      </a:pP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SimpliVity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A864341F-9B61-4A89-BEA2-40BB3F3283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488671" y="2287255"/>
                      <a:ext cx="585323" cy="868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</a:rPr>
                        <a:t>126,760</a:t>
                      </a: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31825DE0-8A13-4078-9FDA-0C7DA06F49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786940" y="2558242"/>
                      <a:ext cx="701264" cy="4659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100" b="0" dirty="0">
                          <a:latin typeface="나눔고딕" panose="020D0604000000000000" pitchFamily="50" charset="-127"/>
                        </a:rPr>
                        <a:t>110,707</a:t>
                      </a:r>
                    </a:p>
                  </p:txBody>
                </p:sp>
              </p:grpSp>
            </p:grpSp>
          </p:grp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9DA7F4BB-D917-4672-BBB1-CDBF836E2BAD}"/>
                </a:ext>
              </a:extLst>
            </p:cNvPr>
            <p:cNvGrpSpPr/>
            <p:nvPr/>
          </p:nvGrpSpPr>
          <p:grpSpPr>
            <a:xfrm>
              <a:off x="2342994" y="4868710"/>
              <a:ext cx="1384385" cy="404847"/>
              <a:chOff x="1981172" y="4733421"/>
              <a:chExt cx="1384385" cy="404847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0B2E2F74-27FB-4161-BFBC-DA8AC6500540}"/>
                  </a:ext>
                </a:extLst>
              </p:cNvPr>
              <p:cNvGrpSpPr/>
              <p:nvPr/>
            </p:nvGrpSpPr>
            <p:grpSpPr>
              <a:xfrm>
                <a:off x="1981172" y="4733421"/>
                <a:ext cx="1384385" cy="404847"/>
                <a:chOff x="172129" y="4498209"/>
                <a:chExt cx="1384385" cy="404847"/>
              </a:xfrm>
            </p:grpSpPr>
            <p:sp>
              <p:nvSpPr>
                <p:cNvPr id="110" name="직각 삼각형 109">
                  <a:extLst>
                    <a:ext uri="{FF2B5EF4-FFF2-40B4-BE49-F238E27FC236}">
                      <a16:creationId xmlns:a16="http://schemas.microsoft.com/office/drawing/2014/main" id="{D6E0C0D1-8437-492B-A06D-9492BBA94F71}"/>
                    </a:ext>
                  </a:extLst>
                </p:cNvPr>
                <p:cNvSpPr/>
                <p:nvPr/>
              </p:nvSpPr>
              <p:spPr bwMode="gray">
                <a:xfrm flipV="1">
                  <a:off x="1431443" y="4790072"/>
                  <a:ext cx="125071" cy="112984"/>
                </a:xfrm>
                <a:prstGeom prst="rtTriangle">
                  <a:avLst/>
                </a:prstGeom>
                <a:solidFill>
                  <a:schemeClr val="tx1"/>
                </a:solidFill>
                <a:ln w="19050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indent="-84138" algn="ctr" defTabSz="1042988" fontAlgn="ctr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bg1">
                        <a:lumMod val="65000"/>
                      </a:schemeClr>
                    </a:buClr>
                    <a:buSzPct val="80000"/>
                    <a:tabLst>
                      <a:tab pos="2692224" algn="l"/>
                      <a:tab pos="5647956" algn="l"/>
                    </a:tabLst>
                  </a:pPr>
                  <a:endParaRPr kumimoji="1" lang="ko-KR" altLang="en-US" sz="1000" kern="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gradFill>
                      <a:gsLst>
                        <a:gs pos="0">
                          <a:schemeClr val="bg1"/>
                        </a:gs>
                        <a:gs pos="47000">
                          <a:schemeClr val="bg1"/>
                        </a:gs>
                      </a:gsLst>
                      <a:lin ang="10800000" scaled="1"/>
                    </a:gradFill>
                    <a:latin typeface="KoPub돋움체 Bold" pitchFamily="2" charset="-127"/>
                    <a:ea typeface="KoPub돋움체 Bold" pitchFamily="2" charset="-127"/>
                  </a:endParaRPr>
                </a:p>
              </p:txBody>
            </p:sp>
            <p:sp>
              <p:nvSpPr>
                <p:cNvPr id="111" name="평행 사변형 110">
                  <a:extLst>
                    <a:ext uri="{FF2B5EF4-FFF2-40B4-BE49-F238E27FC236}">
                      <a16:creationId xmlns:a16="http://schemas.microsoft.com/office/drawing/2014/main" id="{8292F575-3D32-4BA4-B954-735526408BA7}"/>
                    </a:ext>
                  </a:extLst>
                </p:cNvPr>
                <p:cNvSpPr/>
                <p:nvPr/>
              </p:nvSpPr>
              <p:spPr>
                <a:xfrm flipH="1">
                  <a:off x="172129" y="4498209"/>
                  <a:ext cx="1381080" cy="289664"/>
                </a:xfrm>
                <a:prstGeom prst="parallelogram">
                  <a:avLst>
                    <a:gd name="adj" fmla="val 38659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A58EB2BC-7E67-4DEA-9DD8-ACB913A257F5}"/>
                  </a:ext>
                </a:extLst>
              </p:cNvPr>
              <p:cNvSpPr/>
              <p:nvPr/>
            </p:nvSpPr>
            <p:spPr>
              <a:xfrm>
                <a:off x="2300083" y="4762244"/>
                <a:ext cx="786337" cy="309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kern="0" dirty="0" err="1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vSAN</a:t>
                </a:r>
                <a:r>
                  <a:rPr kumimoji="0" lang="en-US" altLang="ko-KR" sz="1200" kern="0" dirty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kumimoji="0" lang="ko-KR" altLang="en-US" sz="1200" kern="0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기반</a:t>
                </a:r>
                <a:endParaRPr kumimoji="0" lang="en-US" altLang="ko-KR" sz="120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024F7BD-1F56-49A7-8008-37914E3659C4}"/>
                </a:ext>
              </a:extLst>
            </p:cNvPr>
            <p:cNvGrpSpPr/>
            <p:nvPr/>
          </p:nvGrpSpPr>
          <p:grpSpPr>
            <a:xfrm>
              <a:off x="5511844" y="4868710"/>
              <a:ext cx="1384386" cy="404847"/>
              <a:chOff x="1981171" y="4733421"/>
              <a:chExt cx="1384386" cy="404847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9E621AB2-4426-4014-949F-00A5D71DA7D7}"/>
                  </a:ext>
                </a:extLst>
              </p:cNvPr>
              <p:cNvGrpSpPr/>
              <p:nvPr/>
            </p:nvGrpSpPr>
            <p:grpSpPr>
              <a:xfrm>
                <a:off x="1981171" y="4733421"/>
                <a:ext cx="1384386" cy="404847"/>
                <a:chOff x="172128" y="4498209"/>
                <a:chExt cx="1384386" cy="404847"/>
              </a:xfrm>
            </p:grpSpPr>
            <p:sp>
              <p:nvSpPr>
                <p:cNvPr id="115" name="직각 삼각형 114">
                  <a:extLst>
                    <a:ext uri="{FF2B5EF4-FFF2-40B4-BE49-F238E27FC236}">
                      <a16:creationId xmlns:a16="http://schemas.microsoft.com/office/drawing/2014/main" id="{8622FC0E-645B-42A1-B783-574AD418BEE2}"/>
                    </a:ext>
                  </a:extLst>
                </p:cNvPr>
                <p:cNvSpPr/>
                <p:nvPr/>
              </p:nvSpPr>
              <p:spPr bwMode="gray">
                <a:xfrm flipV="1">
                  <a:off x="1431443" y="4790072"/>
                  <a:ext cx="125071" cy="112984"/>
                </a:xfrm>
                <a:prstGeom prst="rtTriangle">
                  <a:avLst/>
                </a:prstGeom>
                <a:solidFill>
                  <a:schemeClr val="tx1"/>
                </a:solidFill>
                <a:ln w="19050">
                  <a:noFill/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indent="-84138" algn="ctr" defTabSz="1042988" fontAlgn="ctr"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bg1">
                        <a:lumMod val="65000"/>
                      </a:schemeClr>
                    </a:buClr>
                    <a:buSzPct val="80000"/>
                    <a:tabLst>
                      <a:tab pos="2692224" algn="l"/>
                      <a:tab pos="5647956" algn="l"/>
                    </a:tabLst>
                  </a:pPr>
                  <a:endParaRPr kumimoji="1" lang="ko-KR" altLang="en-US" sz="1000" kern="0" dirty="0">
                    <a:ln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gradFill>
                      <a:gsLst>
                        <a:gs pos="0">
                          <a:schemeClr val="bg1"/>
                        </a:gs>
                        <a:gs pos="47000">
                          <a:schemeClr val="bg1"/>
                        </a:gs>
                      </a:gsLst>
                      <a:lin ang="10800000" scaled="1"/>
                    </a:gradFill>
                    <a:latin typeface="KoPub돋움체 Bold" pitchFamily="2" charset="-127"/>
                    <a:ea typeface="KoPub돋움체 Bold" pitchFamily="2" charset="-127"/>
                  </a:endParaRPr>
                </a:p>
              </p:txBody>
            </p:sp>
            <p:sp>
              <p:nvSpPr>
                <p:cNvPr id="116" name="평행 사변형 115">
                  <a:extLst>
                    <a:ext uri="{FF2B5EF4-FFF2-40B4-BE49-F238E27FC236}">
                      <a16:creationId xmlns:a16="http://schemas.microsoft.com/office/drawing/2014/main" id="{7BA8B0B2-BD4A-443C-9B6F-A8BA8B35910D}"/>
                    </a:ext>
                  </a:extLst>
                </p:cNvPr>
                <p:cNvSpPr/>
                <p:nvPr/>
              </p:nvSpPr>
              <p:spPr>
                <a:xfrm flipH="1">
                  <a:off x="172128" y="4498209"/>
                  <a:ext cx="1381081" cy="289663"/>
                </a:xfrm>
                <a:prstGeom prst="parallelogram">
                  <a:avLst>
                    <a:gd name="adj" fmla="val 38659"/>
                  </a:avLst>
                </a:prstGeom>
                <a:solidFill>
                  <a:srgbClr val="01A982"/>
                </a:solidFill>
                <a:ln w="6350">
                  <a:solidFill>
                    <a:srgbClr val="01A9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ABB95D44-55ED-4427-A18D-49C8C34B7E48}"/>
                  </a:ext>
                </a:extLst>
              </p:cNvPr>
              <p:cNvSpPr/>
              <p:nvPr/>
            </p:nvSpPr>
            <p:spPr>
              <a:xfrm>
                <a:off x="2308509" y="4762244"/>
                <a:ext cx="769493" cy="309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kern="0" dirty="0" err="1">
                    <a:solidFill>
                      <a:prstClr val="black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SimpliVity</a:t>
                </a:r>
                <a:endParaRPr kumimoji="0" lang="ko-KR" altLang="en-US" sz="1200" kern="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D3E3BD4E-EDE6-4EA0-96D8-AC9F3054BB75}"/>
                </a:ext>
              </a:extLst>
            </p:cNvPr>
            <p:cNvGrpSpPr/>
            <p:nvPr/>
          </p:nvGrpSpPr>
          <p:grpSpPr>
            <a:xfrm>
              <a:off x="7134120" y="4925819"/>
              <a:ext cx="2826000" cy="1620000"/>
              <a:chOff x="6723853" y="4761135"/>
              <a:chExt cx="2826000" cy="1647571"/>
            </a:xfrm>
          </p:grpSpPr>
          <p:sp>
            <p:nvSpPr>
              <p:cNvPr id="118" name="Rectangle 18">
                <a:extLst>
                  <a:ext uri="{FF2B5EF4-FFF2-40B4-BE49-F238E27FC236}">
                    <a16:creationId xmlns:a16="http://schemas.microsoft.com/office/drawing/2014/main" id="{00CF1476-2FBE-4608-AD4B-9CE9FF13A3A6}"/>
                  </a:ext>
                </a:extLst>
              </p:cNvPr>
              <p:cNvSpPr/>
              <p:nvPr/>
            </p:nvSpPr>
            <p:spPr bwMode="ltGray">
              <a:xfrm>
                <a:off x="6732853" y="5130706"/>
                <a:ext cx="2808000" cy="1278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tIns="144000" rtlCol="0" anchor="t"/>
              <a:lstStyle/>
              <a:p>
                <a:pPr marL="144000" indent="-1440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경쟁사 대비 </a:t>
                </a:r>
                <a:r>
                  <a:rPr lang="ko-KR" altLang="en-US" sz="1200" b="0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월등한 </a:t>
                </a:r>
                <a:r>
                  <a:rPr lang="en-US" altLang="ko-KR" sz="1200" b="0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Write </a:t>
                </a:r>
                <a:r>
                  <a:rPr lang="ko-KR" altLang="en-US" sz="1200" b="0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성능</a:t>
                </a:r>
                <a:endParaRPr lang="en-US" altLang="ko-KR" sz="1200" b="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44000" indent="-1440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안정적인 </a:t>
                </a:r>
                <a:r>
                  <a:rPr lang="en-US" altLang="ko-KR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IO </a:t>
                </a:r>
                <a:r>
                  <a:rPr lang="ko-KR" altLang="en-US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처리 </a:t>
                </a:r>
                <a:r>
                  <a:rPr lang="en-US" altLang="ko-KR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-&gt;</a:t>
                </a:r>
                <a:r>
                  <a:rPr lang="ko-KR" altLang="en-US" sz="1200" b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br>
                  <a:rPr lang="en-US" altLang="ko-KR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</a:br>
                <a:r>
                  <a:rPr lang="ko-KR" altLang="en-US" sz="1200" b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안정적인 </a:t>
                </a:r>
                <a:r>
                  <a:rPr lang="ko-KR" altLang="en-US" sz="1200" b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사용자 체감 성능 </a:t>
                </a:r>
                <a:endParaRPr lang="en-US" altLang="ko-KR" sz="1200" b="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44000" indent="-1440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장애 발생</a:t>
                </a:r>
                <a:r>
                  <a:rPr lang="en-US" altLang="ko-KR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2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대용량 파일 처리에 대한 내성</a:t>
                </a:r>
                <a:endParaRPr lang="en-US" altLang="ko-KR" sz="12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80000" indent="-18000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endParaRPr lang="ko-KR" altLang="en-US" sz="12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19" name="Rectangle 3"/>
              <p:cNvSpPr/>
              <p:nvPr/>
            </p:nvSpPr>
            <p:spPr>
              <a:xfrm>
                <a:off x="6723853" y="4761135"/>
                <a:ext cx="2826000" cy="363587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n-ea"/>
                    <a:ea typeface="+mn-ea"/>
                  </a:rPr>
                  <a:t>Why SimpliVity?</a:t>
                </a: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BB380E6D-2EBB-4757-95D2-57133437FCDF}"/>
                  </a:ext>
                </a:extLst>
              </p:cNvPr>
              <p:cNvSpPr/>
              <p:nvPr/>
            </p:nvSpPr>
            <p:spPr>
              <a:xfrm>
                <a:off x="6734506" y="5126849"/>
                <a:ext cx="2804695" cy="1279724"/>
              </a:xfrm>
              <a:prstGeom prst="rect">
                <a:avLst/>
              </a:prstGeom>
              <a:noFill/>
              <a:ln w="25400">
                <a:gradFill>
                  <a:gsLst>
                    <a:gs pos="24000">
                      <a:srgbClr val="FF9900"/>
                    </a:gs>
                    <a:gs pos="77000">
                      <a:srgbClr val="FF6138"/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457200"/>
                <a:endParaRPr lang="ko-KR" altLang="en-US" sz="140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318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SimpliVity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 vs </a:t>
            </a:r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vSAN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기반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HCI </a:t>
            </a:r>
            <a:r>
              <a:rPr lang="en-US" altLang="ko-KR" sz="2400" b="0" dirty="0">
                <a:solidFill>
                  <a:prstClr val="black"/>
                </a:solidFill>
                <a:latin typeface="+mn-ea"/>
                <a:ea typeface="+mn-ea"/>
              </a:rPr>
              <a:t>– </a:t>
            </a:r>
            <a:r>
              <a:rPr lang="en-US" altLang="ko-KR" sz="2400" dirty="0">
                <a:solidFill>
                  <a:prstClr val="black"/>
                </a:solidFill>
                <a:latin typeface="+mn-ea"/>
                <a:ea typeface="+mn-ea"/>
              </a:rPr>
              <a:t>Disk </a:t>
            </a:r>
            <a:r>
              <a:rPr lang="ko-KR" altLang="en-US" sz="2400">
                <a:solidFill>
                  <a:prstClr val="black"/>
                </a:solidFill>
                <a:latin typeface="+mn-ea"/>
                <a:ea typeface="+mn-ea"/>
              </a:rPr>
              <a:t>가용성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2" name="내용 개체 틀 2"/>
          <p:cNvSpPr>
            <a:spLocks noGrp="1"/>
          </p:cNvSpPr>
          <p:nvPr>
            <p:ph idx="1"/>
          </p:nvPr>
        </p:nvSpPr>
        <p:spPr>
          <a:xfrm>
            <a:off x="609600" y="1051281"/>
            <a:ext cx="10969784" cy="83467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SimpliVity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는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Network RAID 1 (RAIN) 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구성 뿐만 아니라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HW RAID 5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까지 적용함으로써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SSD 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장애에 대비한 가용성을 개선하였습니다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.  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반면에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VSAN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은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HW RAID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를 하지 않으므로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SSD 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장애에 취약합니다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609440" y="1577342"/>
            <a:ext cx="10969943" cy="4595411"/>
            <a:chOff x="1638172" y="1623995"/>
            <a:chExt cx="8907342" cy="4595411"/>
          </a:xfrm>
        </p:grpSpPr>
        <p:sp>
          <p:nvSpPr>
            <p:cNvPr id="104" name="Text Placeholder 4">
              <a:extLst>
                <a:ext uri="{FF2B5EF4-FFF2-40B4-BE49-F238E27FC236}">
                  <a16:creationId xmlns:a16="http://schemas.microsoft.com/office/drawing/2014/main" id="{9CB31B00-26FA-4D5E-BD5F-D43F9DA12402}"/>
                </a:ext>
              </a:extLst>
            </p:cNvPr>
            <p:cNvSpPr txBox="1">
              <a:spLocks/>
            </p:cNvSpPr>
            <p:nvPr/>
          </p:nvSpPr>
          <p:spPr>
            <a:xfrm>
              <a:off x="1640854" y="1624834"/>
              <a:ext cx="4093711" cy="361239"/>
            </a:xfrm>
            <a:prstGeom prst="rect">
              <a:avLst/>
            </a:prstGeom>
          </p:spPr>
          <p:txBody>
            <a:bodyPr/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base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ko-KR" b="1" dirty="0">
                  <a:solidFill>
                    <a:srgbClr val="000000"/>
                  </a:solidFill>
                  <a:latin typeface="+mn-ea"/>
                </a:rPr>
                <a:t>HPE SimpliVity</a:t>
              </a:r>
              <a:endParaRPr lang="en-US" b="1" dirty="0">
                <a:solidFill>
                  <a:srgbClr val="000000"/>
                </a:solidFill>
                <a:latin typeface="+mn-ea"/>
              </a:endParaRPr>
            </a:p>
          </p:txBody>
        </p:sp>
        <p:cxnSp>
          <p:nvCxnSpPr>
            <p:cNvPr id="132" name="직선 연결선 7">
              <a:extLst>
                <a:ext uri="{FF2B5EF4-FFF2-40B4-BE49-F238E27FC236}">
                  <a16:creationId xmlns:a16="http://schemas.microsoft.com/office/drawing/2014/main" id="{C99FBB11-6094-49C2-87EF-9C2A4FAAC915}"/>
                </a:ext>
              </a:extLst>
            </p:cNvPr>
            <p:cNvCxnSpPr/>
            <p:nvPr/>
          </p:nvCxnSpPr>
          <p:spPr>
            <a:xfrm>
              <a:off x="1640854" y="1991552"/>
              <a:ext cx="4093711" cy="0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33" name="Text Placeholder 4">
              <a:extLst>
                <a:ext uri="{FF2B5EF4-FFF2-40B4-BE49-F238E27FC236}">
                  <a16:creationId xmlns:a16="http://schemas.microsoft.com/office/drawing/2014/main" id="{17660031-5A02-4885-9A92-8C26A71DC876}"/>
                </a:ext>
              </a:extLst>
            </p:cNvPr>
            <p:cNvSpPr txBox="1">
              <a:spLocks/>
            </p:cNvSpPr>
            <p:nvPr/>
          </p:nvSpPr>
          <p:spPr>
            <a:xfrm>
              <a:off x="6447252" y="1623995"/>
              <a:ext cx="4093711" cy="361239"/>
            </a:xfrm>
            <a:prstGeom prst="rect">
              <a:avLst/>
            </a:prstGeom>
          </p:spPr>
          <p:txBody>
            <a:bodyPr/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11480" indent="-18288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864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315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86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5156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8872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7160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4480" indent="-13716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base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None/>
                <a:defRPr/>
              </a:pPr>
              <a:r>
                <a:rPr lang="en-US" b="1" dirty="0" err="1">
                  <a:solidFill>
                    <a:srgbClr val="000000"/>
                  </a:solidFill>
                  <a:latin typeface="+mn-ea"/>
                </a:rPr>
                <a:t>vSAN</a:t>
              </a:r>
              <a:r>
                <a:rPr lang="ko-KR" altLang="en-US" b="1">
                  <a:solidFill>
                    <a:srgbClr val="000000"/>
                  </a:solidFill>
                  <a:latin typeface="+mn-ea"/>
                </a:rPr>
                <a:t>기반 제품</a:t>
              </a:r>
              <a:endParaRPr lang="en-US" b="1" dirty="0">
                <a:solidFill>
                  <a:srgbClr val="000000"/>
                </a:solidFill>
                <a:latin typeface="+mn-ea"/>
              </a:endParaRPr>
            </a:p>
          </p:txBody>
        </p:sp>
        <p:cxnSp>
          <p:nvCxnSpPr>
            <p:cNvPr id="134" name="직선 연결선 15">
              <a:extLst>
                <a:ext uri="{FF2B5EF4-FFF2-40B4-BE49-F238E27FC236}">
                  <a16:creationId xmlns:a16="http://schemas.microsoft.com/office/drawing/2014/main" id="{ED502F3B-C765-4F9E-A5C7-286790EB7D34}"/>
                </a:ext>
              </a:extLst>
            </p:cNvPr>
            <p:cNvCxnSpPr/>
            <p:nvPr/>
          </p:nvCxnSpPr>
          <p:spPr>
            <a:xfrm>
              <a:off x="6447252" y="1990713"/>
              <a:ext cx="4093711" cy="0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35" name="Rectangle 38">
              <a:extLst>
                <a:ext uri="{FF2B5EF4-FFF2-40B4-BE49-F238E27FC236}">
                  <a16:creationId xmlns:a16="http://schemas.microsoft.com/office/drawing/2014/main" id="{1D721763-0A21-443B-9880-93FDCB8A1E36}"/>
                </a:ext>
              </a:extLst>
            </p:cNvPr>
            <p:cNvSpPr/>
            <p:nvPr/>
          </p:nvSpPr>
          <p:spPr bwMode="gray">
            <a:xfrm>
              <a:off x="1638172" y="2329487"/>
              <a:ext cx="1722591" cy="2736000"/>
            </a:xfrm>
            <a:prstGeom prst="rect">
              <a:avLst/>
            </a:prstGeom>
            <a:solidFill>
              <a:srgbClr val="425563">
                <a:lumMod val="20000"/>
                <a:lumOff val="80000"/>
              </a:srgbClr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노드</a:t>
              </a: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 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1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36" name="Rectangle 39">
              <a:extLst>
                <a:ext uri="{FF2B5EF4-FFF2-40B4-BE49-F238E27FC236}">
                  <a16:creationId xmlns:a16="http://schemas.microsoft.com/office/drawing/2014/main" id="{7157F55D-7C48-4A1E-A5F8-D8AB38BB1084}"/>
                </a:ext>
              </a:extLst>
            </p:cNvPr>
            <p:cNvSpPr/>
            <p:nvPr/>
          </p:nvSpPr>
          <p:spPr bwMode="gray">
            <a:xfrm>
              <a:off x="2600848" y="2650835"/>
              <a:ext cx="645972" cy="38257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VM</a:t>
              </a:r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1715C89F-99FD-46EA-9C3A-AA3F53873B89}"/>
                </a:ext>
              </a:extLst>
            </p:cNvPr>
            <p:cNvSpPr/>
            <p:nvPr/>
          </p:nvSpPr>
          <p:spPr bwMode="gray">
            <a:xfrm>
              <a:off x="1752113" y="2650835"/>
              <a:ext cx="645972" cy="38257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VM</a:t>
              </a:r>
            </a:p>
          </p:txBody>
        </p:sp>
        <p:sp>
          <p:nvSpPr>
            <p:cNvPr id="138" name="Can 68">
              <a:extLst>
                <a:ext uri="{FF2B5EF4-FFF2-40B4-BE49-F238E27FC236}">
                  <a16:creationId xmlns:a16="http://schemas.microsoft.com/office/drawing/2014/main" id="{86CA4B04-901D-4D31-A1D1-1517956F5836}"/>
                </a:ext>
              </a:extLst>
            </p:cNvPr>
            <p:cNvSpPr/>
            <p:nvPr/>
          </p:nvSpPr>
          <p:spPr bwMode="gray">
            <a:xfrm>
              <a:off x="1752113" y="4421559"/>
              <a:ext cx="1494707" cy="510093"/>
            </a:xfrm>
            <a:prstGeom prst="can">
              <a:avLst/>
            </a:prstGeom>
            <a:solidFill>
              <a:srgbClr val="425563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SSD</a:t>
              </a:r>
              <a:b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</a:b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(HW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RAID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5)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39" name="Rectangle 78">
              <a:extLst>
                <a:ext uri="{FF2B5EF4-FFF2-40B4-BE49-F238E27FC236}">
                  <a16:creationId xmlns:a16="http://schemas.microsoft.com/office/drawing/2014/main" id="{30F2FC81-EBE7-4768-8E52-C86BB6E8E435}"/>
                </a:ext>
              </a:extLst>
            </p:cNvPr>
            <p:cNvSpPr/>
            <p:nvPr/>
          </p:nvSpPr>
          <p:spPr bwMode="gray">
            <a:xfrm>
              <a:off x="4011974" y="2329487"/>
              <a:ext cx="1722591" cy="2736000"/>
            </a:xfrm>
            <a:prstGeom prst="rect">
              <a:avLst/>
            </a:prstGeom>
            <a:solidFill>
              <a:srgbClr val="425563">
                <a:lumMod val="20000"/>
                <a:lumOff val="80000"/>
              </a:srgbClr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노드</a:t>
              </a: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 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2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0" name="Rectangle 79">
              <a:extLst>
                <a:ext uri="{FF2B5EF4-FFF2-40B4-BE49-F238E27FC236}">
                  <a16:creationId xmlns:a16="http://schemas.microsoft.com/office/drawing/2014/main" id="{1D5F454C-8BFA-4B35-B0EF-3E3A6B9552FF}"/>
                </a:ext>
              </a:extLst>
            </p:cNvPr>
            <p:cNvSpPr/>
            <p:nvPr/>
          </p:nvSpPr>
          <p:spPr bwMode="gray">
            <a:xfrm>
              <a:off x="4974650" y="2650835"/>
              <a:ext cx="645972" cy="38257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VM</a:t>
              </a:r>
            </a:p>
          </p:txBody>
        </p:sp>
        <p:sp>
          <p:nvSpPr>
            <p:cNvPr id="141" name="Rectangle 80">
              <a:extLst>
                <a:ext uri="{FF2B5EF4-FFF2-40B4-BE49-F238E27FC236}">
                  <a16:creationId xmlns:a16="http://schemas.microsoft.com/office/drawing/2014/main" id="{B8567729-7D75-492F-899A-9206B8B5C5A6}"/>
                </a:ext>
              </a:extLst>
            </p:cNvPr>
            <p:cNvSpPr/>
            <p:nvPr/>
          </p:nvSpPr>
          <p:spPr bwMode="gray">
            <a:xfrm>
              <a:off x="4125915" y="2650835"/>
              <a:ext cx="645972" cy="38257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VM</a:t>
              </a:r>
            </a:p>
          </p:txBody>
        </p:sp>
        <p:sp>
          <p:nvSpPr>
            <p:cNvPr id="142" name="Can 82">
              <a:extLst>
                <a:ext uri="{FF2B5EF4-FFF2-40B4-BE49-F238E27FC236}">
                  <a16:creationId xmlns:a16="http://schemas.microsoft.com/office/drawing/2014/main" id="{87104CDB-8C27-4BBF-AABB-B244F43B64F9}"/>
                </a:ext>
              </a:extLst>
            </p:cNvPr>
            <p:cNvSpPr/>
            <p:nvPr/>
          </p:nvSpPr>
          <p:spPr bwMode="gray">
            <a:xfrm>
              <a:off x="4125915" y="4421559"/>
              <a:ext cx="1494707" cy="510093"/>
            </a:xfrm>
            <a:prstGeom prst="can">
              <a:avLst/>
            </a:prstGeom>
            <a:solidFill>
              <a:srgbClr val="425563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SSD</a:t>
              </a:r>
              <a:b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</a:b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(HW RAID 5)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143" name="Straight Arrow Connector 86">
              <a:extLst>
                <a:ext uri="{FF2B5EF4-FFF2-40B4-BE49-F238E27FC236}">
                  <a16:creationId xmlns:a16="http://schemas.microsoft.com/office/drawing/2014/main" id="{9B13625B-E414-4BFE-AB1C-B2627EFCABE5}"/>
                </a:ext>
              </a:extLst>
            </p:cNvPr>
            <p:cNvCxnSpPr>
              <a:stCxn id="150" idx="1"/>
              <a:endCxn id="145" idx="3"/>
            </p:cNvCxnSpPr>
            <p:nvPr/>
          </p:nvCxnSpPr>
          <p:spPr>
            <a:xfrm flipH="1">
              <a:off x="3246820" y="3774218"/>
              <a:ext cx="879096" cy="0"/>
            </a:xfrm>
            <a:prstGeom prst="straightConnector1">
              <a:avLst/>
            </a:prstGeom>
            <a:noFill/>
            <a:ln w="38100">
              <a:solidFill>
                <a:srgbClr val="2AD2C9">
                  <a:lumMod val="75000"/>
                </a:srgbClr>
              </a:solidFill>
              <a:round/>
              <a:headEnd type="triangle" w="med" len="lg"/>
              <a:tailEnd type="triangle" w="med" len="lg"/>
            </a:ln>
            <a:effectLst/>
          </p:spPr>
        </p:cxnSp>
        <p:sp>
          <p:nvSpPr>
            <p:cNvPr id="144" name="Rectangle 40">
              <a:extLst>
                <a:ext uri="{FF2B5EF4-FFF2-40B4-BE49-F238E27FC236}">
                  <a16:creationId xmlns:a16="http://schemas.microsoft.com/office/drawing/2014/main" id="{8558F8F3-7F6E-4FA9-BCF5-C4B1ACAF932A}"/>
                </a:ext>
              </a:extLst>
            </p:cNvPr>
            <p:cNvSpPr/>
            <p:nvPr/>
          </p:nvSpPr>
          <p:spPr bwMode="gray">
            <a:xfrm>
              <a:off x="1638172" y="3440151"/>
              <a:ext cx="4096393" cy="654132"/>
            </a:xfrm>
            <a:prstGeom prst="rect">
              <a:avLst/>
            </a:prstGeom>
            <a:solidFill>
              <a:srgbClr val="2AD2C9">
                <a:lumMod val="40000"/>
                <a:lumOff val="60000"/>
              </a:srgbClr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25563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NW RAID</a:t>
              </a:r>
              <a:b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25563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</a:b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425563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1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45" name="Rectangle 50">
              <a:extLst>
                <a:ext uri="{FF2B5EF4-FFF2-40B4-BE49-F238E27FC236}">
                  <a16:creationId xmlns:a16="http://schemas.microsoft.com/office/drawing/2014/main" id="{2CF2BDCC-48D1-4FF8-B78E-58B416942E10}"/>
                </a:ext>
              </a:extLst>
            </p:cNvPr>
            <p:cNvSpPr/>
            <p:nvPr/>
          </p:nvSpPr>
          <p:spPr bwMode="gray">
            <a:xfrm>
              <a:off x="1752114" y="3551052"/>
              <a:ext cx="1494707" cy="4463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스토리지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컨트롤러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146" name="Straight Arrow Connector 69">
              <a:extLst>
                <a:ext uri="{FF2B5EF4-FFF2-40B4-BE49-F238E27FC236}">
                  <a16:creationId xmlns:a16="http://schemas.microsoft.com/office/drawing/2014/main" id="{DBBA1B04-94EB-4C0F-9572-5418C71CF81B}"/>
                </a:ext>
              </a:extLst>
            </p:cNvPr>
            <p:cNvCxnSpPr>
              <a:cxnSpLocks/>
              <a:stCxn id="137" idx="2"/>
              <a:endCxn id="145" idx="0"/>
            </p:cNvCxnSpPr>
            <p:nvPr/>
          </p:nvCxnSpPr>
          <p:spPr>
            <a:xfrm>
              <a:off x="2075099" y="3033406"/>
              <a:ext cx="424368" cy="517647"/>
            </a:xfrm>
            <a:prstGeom prst="straightConnector1">
              <a:avLst/>
            </a:prstGeom>
            <a:noFill/>
            <a:ln w="9525">
              <a:solidFill>
                <a:srgbClr val="425563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147" name="Straight Arrow Connector 72">
              <a:extLst>
                <a:ext uri="{FF2B5EF4-FFF2-40B4-BE49-F238E27FC236}">
                  <a16:creationId xmlns:a16="http://schemas.microsoft.com/office/drawing/2014/main" id="{9A4CA15D-28F9-42D2-897C-F3498ADF2C21}"/>
                </a:ext>
              </a:extLst>
            </p:cNvPr>
            <p:cNvCxnSpPr>
              <a:cxnSpLocks/>
              <a:stCxn id="136" idx="2"/>
              <a:endCxn id="145" idx="0"/>
            </p:cNvCxnSpPr>
            <p:nvPr/>
          </p:nvCxnSpPr>
          <p:spPr>
            <a:xfrm flipH="1">
              <a:off x="2499468" y="3033406"/>
              <a:ext cx="424367" cy="517647"/>
            </a:xfrm>
            <a:prstGeom prst="straightConnector1">
              <a:avLst/>
            </a:prstGeom>
            <a:noFill/>
            <a:ln w="9525">
              <a:solidFill>
                <a:srgbClr val="425563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148" name="Straight Arrow Connector 75">
              <a:extLst>
                <a:ext uri="{FF2B5EF4-FFF2-40B4-BE49-F238E27FC236}">
                  <a16:creationId xmlns:a16="http://schemas.microsoft.com/office/drawing/2014/main" id="{167711D9-FD1E-45D1-9FCB-ED987422132C}"/>
                </a:ext>
              </a:extLst>
            </p:cNvPr>
            <p:cNvCxnSpPr>
              <a:cxnSpLocks/>
              <a:stCxn id="145" idx="2"/>
              <a:endCxn id="138" idx="1"/>
            </p:cNvCxnSpPr>
            <p:nvPr/>
          </p:nvCxnSpPr>
          <p:spPr>
            <a:xfrm flipH="1">
              <a:off x="2499467" y="3997384"/>
              <a:ext cx="1" cy="424174"/>
            </a:xfrm>
            <a:prstGeom prst="straightConnector1">
              <a:avLst/>
            </a:prstGeom>
            <a:noFill/>
            <a:ln w="12700">
              <a:solidFill>
                <a:srgbClr val="425563"/>
              </a:solidFill>
              <a:round/>
              <a:headEnd/>
              <a:tailEnd type="none" w="med" len="lg"/>
            </a:ln>
            <a:effectLst/>
          </p:spPr>
        </p:cxnSp>
        <p:sp>
          <p:nvSpPr>
            <p:cNvPr id="150" name="Rectangle 81">
              <a:extLst>
                <a:ext uri="{FF2B5EF4-FFF2-40B4-BE49-F238E27FC236}">
                  <a16:creationId xmlns:a16="http://schemas.microsoft.com/office/drawing/2014/main" id="{899E5D35-DF45-4B9C-8F40-B7EC7D2BA6EB}"/>
                </a:ext>
              </a:extLst>
            </p:cNvPr>
            <p:cNvSpPr/>
            <p:nvPr/>
          </p:nvSpPr>
          <p:spPr bwMode="gray">
            <a:xfrm>
              <a:off x="4125916" y="3551052"/>
              <a:ext cx="1494707" cy="4463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스토리지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컨트롤러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151" name="Straight Arrow Connector 85">
              <a:extLst>
                <a:ext uri="{FF2B5EF4-FFF2-40B4-BE49-F238E27FC236}">
                  <a16:creationId xmlns:a16="http://schemas.microsoft.com/office/drawing/2014/main" id="{F2DF1CE1-7139-4B75-9F4D-5B1F7F46BF30}"/>
                </a:ext>
              </a:extLst>
            </p:cNvPr>
            <p:cNvCxnSpPr>
              <a:cxnSpLocks/>
              <a:stCxn id="150" idx="2"/>
              <a:endCxn id="142" idx="1"/>
            </p:cNvCxnSpPr>
            <p:nvPr/>
          </p:nvCxnSpPr>
          <p:spPr>
            <a:xfrm flipH="1">
              <a:off x="4873269" y="3997384"/>
              <a:ext cx="1" cy="424174"/>
            </a:xfrm>
            <a:prstGeom prst="straightConnector1">
              <a:avLst/>
            </a:prstGeom>
            <a:noFill/>
            <a:ln w="12700">
              <a:solidFill>
                <a:srgbClr val="425563"/>
              </a:solidFill>
              <a:round/>
              <a:headEnd/>
              <a:tailEnd type="none" w="med" len="lg"/>
            </a:ln>
            <a:effectLst/>
          </p:spPr>
        </p:cxnSp>
        <p:cxnSp>
          <p:nvCxnSpPr>
            <p:cNvPr id="152" name="Straight Arrow Connector 69">
              <a:extLst>
                <a:ext uri="{FF2B5EF4-FFF2-40B4-BE49-F238E27FC236}">
                  <a16:creationId xmlns:a16="http://schemas.microsoft.com/office/drawing/2014/main" id="{65C1A573-5186-42C9-8472-0CC4223E5976}"/>
                </a:ext>
              </a:extLst>
            </p:cNvPr>
            <p:cNvCxnSpPr>
              <a:cxnSpLocks/>
              <a:stCxn id="141" idx="2"/>
              <a:endCxn id="150" idx="0"/>
            </p:cNvCxnSpPr>
            <p:nvPr/>
          </p:nvCxnSpPr>
          <p:spPr>
            <a:xfrm>
              <a:off x="4448901" y="3033406"/>
              <a:ext cx="424368" cy="517647"/>
            </a:xfrm>
            <a:prstGeom prst="straightConnector1">
              <a:avLst/>
            </a:prstGeom>
            <a:noFill/>
            <a:ln w="9525">
              <a:solidFill>
                <a:srgbClr val="425563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153" name="Straight Arrow Connector 72">
              <a:extLst>
                <a:ext uri="{FF2B5EF4-FFF2-40B4-BE49-F238E27FC236}">
                  <a16:creationId xmlns:a16="http://schemas.microsoft.com/office/drawing/2014/main" id="{FF76EEC3-53DE-4EF0-A0C1-06A45F8ABEBD}"/>
                </a:ext>
              </a:extLst>
            </p:cNvPr>
            <p:cNvCxnSpPr>
              <a:cxnSpLocks/>
              <a:stCxn id="140" idx="2"/>
              <a:endCxn id="150" idx="0"/>
            </p:cNvCxnSpPr>
            <p:nvPr/>
          </p:nvCxnSpPr>
          <p:spPr>
            <a:xfrm flipH="1">
              <a:off x="4873270" y="3033406"/>
              <a:ext cx="424367" cy="517647"/>
            </a:xfrm>
            <a:prstGeom prst="straightConnector1">
              <a:avLst/>
            </a:prstGeom>
            <a:noFill/>
            <a:ln w="9525">
              <a:solidFill>
                <a:srgbClr val="425563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154" name="Rectangle 38">
              <a:extLst>
                <a:ext uri="{FF2B5EF4-FFF2-40B4-BE49-F238E27FC236}">
                  <a16:creationId xmlns:a16="http://schemas.microsoft.com/office/drawing/2014/main" id="{1D721763-0A21-443B-9880-93FDCB8A1E36}"/>
                </a:ext>
              </a:extLst>
            </p:cNvPr>
            <p:cNvSpPr/>
            <p:nvPr/>
          </p:nvSpPr>
          <p:spPr bwMode="gray">
            <a:xfrm>
              <a:off x="6449121" y="2329487"/>
              <a:ext cx="1722591" cy="2736000"/>
            </a:xfrm>
            <a:prstGeom prst="rect">
              <a:avLst/>
            </a:prstGeom>
            <a:solidFill>
              <a:srgbClr val="425563">
                <a:lumMod val="20000"/>
                <a:lumOff val="80000"/>
              </a:srgbClr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노드</a:t>
              </a: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 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1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55" name="Rectangle 39">
              <a:extLst>
                <a:ext uri="{FF2B5EF4-FFF2-40B4-BE49-F238E27FC236}">
                  <a16:creationId xmlns:a16="http://schemas.microsoft.com/office/drawing/2014/main" id="{7157F55D-7C48-4A1E-A5F8-D8AB38BB1084}"/>
                </a:ext>
              </a:extLst>
            </p:cNvPr>
            <p:cNvSpPr/>
            <p:nvPr/>
          </p:nvSpPr>
          <p:spPr bwMode="gray">
            <a:xfrm>
              <a:off x="7411797" y="2650835"/>
              <a:ext cx="645972" cy="38257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VM</a:t>
              </a:r>
            </a:p>
          </p:txBody>
        </p:sp>
        <p:sp>
          <p:nvSpPr>
            <p:cNvPr id="156" name="Rectangle 40">
              <a:extLst>
                <a:ext uri="{FF2B5EF4-FFF2-40B4-BE49-F238E27FC236}">
                  <a16:creationId xmlns:a16="http://schemas.microsoft.com/office/drawing/2014/main" id="{1715C89F-99FD-46EA-9C3A-AA3F53873B89}"/>
                </a:ext>
              </a:extLst>
            </p:cNvPr>
            <p:cNvSpPr/>
            <p:nvPr/>
          </p:nvSpPr>
          <p:spPr bwMode="gray">
            <a:xfrm>
              <a:off x="6563062" y="2650835"/>
              <a:ext cx="645972" cy="38257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VM</a:t>
              </a:r>
            </a:p>
          </p:txBody>
        </p:sp>
        <p:sp>
          <p:nvSpPr>
            <p:cNvPr id="157" name="Can 68">
              <a:extLst>
                <a:ext uri="{FF2B5EF4-FFF2-40B4-BE49-F238E27FC236}">
                  <a16:creationId xmlns:a16="http://schemas.microsoft.com/office/drawing/2014/main" id="{86CA4B04-901D-4D31-A1D1-1517956F5836}"/>
                </a:ext>
              </a:extLst>
            </p:cNvPr>
            <p:cNvSpPr/>
            <p:nvPr/>
          </p:nvSpPr>
          <p:spPr bwMode="gray">
            <a:xfrm>
              <a:off x="6563062" y="4421559"/>
              <a:ext cx="1494707" cy="510093"/>
            </a:xfrm>
            <a:prstGeom prst="can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SSD</a:t>
              </a:r>
              <a:b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</a:b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(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8D6D">
                      <a:lumMod val="50000"/>
                    </a:srgbClr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HW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8D6D">
                      <a:lumMod val="50000"/>
                    </a:srgbClr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8D6D">
                      <a:lumMod val="50000"/>
                    </a:srgbClr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RAID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8D6D">
                      <a:lumMod val="50000"/>
                    </a:srgbClr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 않음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)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58" name="Rectangle 78">
              <a:extLst>
                <a:ext uri="{FF2B5EF4-FFF2-40B4-BE49-F238E27FC236}">
                  <a16:creationId xmlns:a16="http://schemas.microsoft.com/office/drawing/2014/main" id="{30F2FC81-EBE7-4768-8E52-C86BB6E8E435}"/>
                </a:ext>
              </a:extLst>
            </p:cNvPr>
            <p:cNvSpPr/>
            <p:nvPr/>
          </p:nvSpPr>
          <p:spPr bwMode="gray">
            <a:xfrm>
              <a:off x="8822923" y="2329487"/>
              <a:ext cx="1722591" cy="2736000"/>
            </a:xfrm>
            <a:prstGeom prst="rect">
              <a:avLst/>
            </a:prstGeom>
            <a:solidFill>
              <a:srgbClr val="425563">
                <a:lumMod val="20000"/>
                <a:lumOff val="80000"/>
              </a:srgbClr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노드</a:t>
              </a:r>
              <a:r>
                <a: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 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2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59" name="Rectangle 79">
              <a:extLst>
                <a:ext uri="{FF2B5EF4-FFF2-40B4-BE49-F238E27FC236}">
                  <a16:creationId xmlns:a16="http://schemas.microsoft.com/office/drawing/2014/main" id="{1D5F454C-8BFA-4B35-B0EF-3E3A6B9552FF}"/>
                </a:ext>
              </a:extLst>
            </p:cNvPr>
            <p:cNvSpPr/>
            <p:nvPr/>
          </p:nvSpPr>
          <p:spPr bwMode="gray">
            <a:xfrm>
              <a:off x="9785599" y="2650835"/>
              <a:ext cx="645972" cy="38257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VM</a:t>
              </a:r>
            </a:p>
          </p:txBody>
        </p:sp>
        <p:sp>
          <p:nvSpPr>
            <p:cNvPr id="160" name="Rectangle 80">
              <a:extLst>
                <a:ext uri="{FF2B5EF4-FFF2-40B4-BE49-F238E27FC236}">
                  <a16:creationId xmlns:a16="http://schemas.microsoft.com/office/drawing/2014/main" id="{B8567729-7D75-492F-899A-9206B8B5C5A6}"/>
                </a:ext>
              </a:extLst>
            </p:cNvPr>
            <p:cNvSpPr/>
            <p:nvPr/>
          </p:nvSpPr>
          <p:spPr bwMode="gray">
            <a:xfrm>
              <a:off x="8936864" y="2650835"/>
              <a:ext cx="645972" cy="38257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VM</a:t>
              </a:r>
            </a:p>
          </p:txBody>
        </p:sp>
        <p:sp>
          <p:nvSpPr>
            <p:cNvPr id="161" name="Can 82">
              <a:extLst>
                <a:ext uri="{FF2B5EF4-FFF2-40B4-BE49-F238E27FC236}">
                  <a16:creationId xmlns:a16="http://schemas.microsoft.com/office/drawing/2014/main" id="{87104CDB-8C27-4BBF-AABB-B244F43B64F9}"/>
                </a:ext>
              </a:extLst>
            </p:cNvPr>
            <p:cNvSpPr/>
            <p:nvPr/>
          </p:nvSpPr>
          <p:spPr bwMode="gray">
            <a:xfrm>
              <a:off x="8936864" y="4421559"/>
              <a:ext cx="1494707" cy="510093"/>
            </a:xfrm>
            <a:prstGeom prst="can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SSD</a:t>
              </a:r>
              <a:b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</a:b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(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8D6D">
                      <a:lumMod val="50000"/>
                    </a:srgbClr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HW RAID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8D6D">
                      <a:lumMod val="50000"/>
                    </a:srgbClr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않음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)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162" name="Straight Arrow Connector 86">
              <a:extLst>
                <a:ext uri="{FF2B5EF4-FFF2-40B4-BE49-F238E27FC236}">
                  <a16:creationId xmlns:a16="http://schemas.microsoft.com/office/drawing/2014/main" id="{9B13625B-E414-4BFE-AB1C-B2627EFCABE5}"/>
                </a:ext>
              </a:extLst>
            </p:cNvPr>
            <p:cNvCxnSpPr>
              <a:stCxn id="168" idx="1"/>
              <a:endCxn id="164" idx="3"/>
            </p:cNvCxnSpPr>
            <p:nvPr/>
          </p:nvCxnSpPr>
          <p:spPr>
            <a:xfrm flipH="1">
              <a:off x="8057769" y="3774218"/>
              <a:ext cx="879096" cy="0"/>
            </a:xfrm>
            <a:prstGeom prst="straightConnector1">
              <a:avLst/>
            </a:prstGeom>
            <a:noFill/>
            <a:ln w="38100">
              <a:solidFill>
                <a:srgbClr val="2AD2C9">
                  <a:lumMod val="75000"/>
                </a:srgbClr>
              </a:solidFill>
              <a:round/>
              <a:headEnd type="triangle" w="med" len="lg"/>
              <a:tailEnd type="triangle" w="med" len="lg"/>
            </a:ln>
            <a:effectLst/>
          </p:spPr>
        </p:cxnSp>
        <p:sp>
          <p:nvSpPr>
            <p:cNvPr id="163" name="Rectangle 40">
              <a:extLst>
                <a:ext uri="{FF2B5EF4-FFF2-40B4-BE49-F238E27FC236}">
                  <a16:creationId xmlns:a16="http://schemas.microsoft.com/office/drawing/2014/main" id="{8558F8F3-7F6E-4FA9-BCF5-C4B1ACAF932A}"/>
                </a:ext>
              </a:extLst>
            </p:cNvPr>
            <p:cNvSpPr/>
            <p:nvPr/>
          </p:nvSpPr>
          <p:spPr bwMode="gray">
            <a:xfrm>
              <a:off x="6449121" y="3440151"/>
              <a:ext cx="4096393" cy="654132"/>
            </a:xfrm>
            <a:prstGeom prst="rect">
              <a:avLst/>
            </a:prstGeom>
            <a:solidFill>
              <a:srgbClr val="2AD2C9">
                <a:lumMod val="40000"/>
                <a:lumOff val="60000"/>
              </a:srgbClr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>
                  <a:ln>
                    <a:noFill/>
                  </a:ln>
                  <a:solidFill>
                    <a:srgbClr val="425563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NW RAID</a:t>
              </a:r>
              <a:br>
                <a:rPr kumimoji="0" lang="en-US" altLang="ko-KR" sz="1400" b="1" i="0" u="none" strike="noStrike" kern="0" cap="none" spc="0" normalizeH="0" baseline="0" noProof="0">
                  <a:ln>
                    <a:noFill/>
                  </a:ln>
                  <a:solidFill>
                    <a:srgbClr val="425563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</a:br>
              <a:r>
                <a:rPr kumimoji="0" lang="en-US" altLang="ko-KR" sz="1400" b="1" i="0" u="none" strike="noStrike" kern="0" cap="none" spc="0" normalizeH="0" baseline="0" noProof="0">
                  <a:ln>
                    <a:noFill/>
                  </a:ln>
                  <a:solidFill>
                    <a:srgbClr val="425563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1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25563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64" name="Rectangle 50">
              <a:extLst>
                <a:ext uri="{FF2B5EF4-FFF2-40B4-BE49-F238E27FC236}">
                  <a16:creationId xmlns:a16="http://schemas.microsoft.com/office/drawing/2014/main" id="{2CF2BDCC-48D1-4FF8-B78E-58B416942E10}"/>
                </a:ext>
              </a:extLst>
            </p:cNvPr>
            <p:cNvSpPr/>
            <p:nvPr/>
          </p:nvSpPr>
          <p:spPr bwMode="gray">
            <a:xfrm>
              <a:off x="6563063" y="3551052"/>
              <a:ext cx="1494707" cy="4463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스토리지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컨트롤러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165" name="Straight Arrow Connector 69">
              <a:extLst>
                <a:ext uri="{FF2B5EF4-FFF2-40B4-BE49-F238E27FC236}">
                  <a16:creationId xmlns:a16="http://schemas.microsoft.com/office/drawing/2014/main" id="{DBBA1B04-94EB-4C0F-9572-5418C71CF81B}"/>
                </a:ext>
              </a:extLst>
            </p:cNvPr>
            <p:cNvCxnSpPr>
              <a:cxnSpLocks/>
              <a:stCxn id="156" idx="2"/>
              <a:endCxn id="164" idx="0"/>
            </p:cNvCxnSpPr>
            <p:nvPr/>
          </p:nvCxnSpPr>
          <p:spPr>
            <a:xfrm>
              <a:off x="6886048" y="3033406"/>
              <a:ext cx="424368" cy="517647"/>
            </a:xfrm>
            <a:prstGeom prst="straightConnector1">
              <a:avLst/>
            </a:prstGeom>
            <a:noFill/>
            <a:ln w="9525">
              <a:solidFill>
                <a:srgbClr val="425563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166" name="Straight Arrow Connector 72">
              <a:extLst>
                <a:ext uri="{FF2B5EF4-FFF2-40B4-BE49-F238E27FC236}">
                  <a16:creationId xmlns:a16="http://schemas.microsoft.com/office/drawing/2014/main" id="{9A4CA15D-28F9-42D2-897C-F3498ADF2C21}"/>
                </a:ext>
              </a:extLst>
            </p:cNvPr>
            <p:cNvCxnSpPr>
              <a:cxnSpLocks/>
              <a:stCxn id="155" idx="2"/>
              <a:endCxn id="164" idx="0"/>
            </p:cNvCxnSpPr>
            <p:nvPr/>
          </p:nvCxnSpPr>
          <p:spPr>
            <a:xfrm flipH="1">
              <a:off x="7310417" y="3033406"/>
              <a:ext cx="424367" cy="517647"/>
            </a:xfrm>
            <a:prstGeom prst="straightConnector1">
              <a:avLst/>
            </a:prstGeom>
            <a:noFill/>
            <a:ln w="9525">
              <a:solidFill>
                <a:srgbClr val="425563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167" name="Straight Arrow Connector 75">
              <a:extLst>
                <a:ext uri="{FF2B5EF4-FFF2-40B4-BE49-F238E27FC236}">
                  <a16:creationId xmlns:a16="http://schemas.microsoft.com/office/drawing/2014/main" id="{167711D9-FD1E-45D1-9FCB-ED987422132C}"/>
                </a:ext>
              </a:extLst>
            </p:cNvPr>
            <p:cNvCxnSpPr>
              <a:cxnSpLocks/>
              <a:stCxn id="164" idx="2"/>
              <a:endCxn id="157" idx="1"/>
            </p:cNvCxnSpPr>
            <p:nvPr/>
          </p:nvCxnSpPr>
          <p:spPr>
            <a:xfrm flipH="1">
              <a:off x="7310416" y="3997384"/>
              <a:ext cx="1" cy="424174"/>
            </a:xfrm>
            <a:prstGeom prst="straightConnector1">
              <a:avLst/>
            </a:prstGeom>
            <a:noFill/>
            <a:ln w="12700">
              <a:solidFill>
                <a:srgbClr val="425563"/>
              </a:solidFill>
              <a:round/>
              <a:headEnd/>
              <a:tailEnd type="none" w="med" len="lg"/>
            </a:ln>
            <a:effectLst/>
          </p:spPr>
        </p:cxnSp>
        <p:sp>
          <p:nvSpPr>
            <p:cNvPr id="168" name="Rectangle 81">
              <a:extLst>
                <a:ext uri="{FF2B5EF4-FFF2-40B4-BE49-F238E27FC236}">
                  <a16:creationId xmlns:a16="http://schemas.microsoft.com/office/drawing/2014/main" id="{899E5D35-DF45-4B9C-8F40-B7EC7D2BA6EB}"/>
                </a:ext>
              </a:extLst>
            </p:cNvPr>
            <p:cNvSpPr/>
            <p:nvPr/>
          </p:nvSpPr>
          <p:spPr bwMode="gray">
            <a:xfrm>
              <a:off x="8936865" y="3551052"/>
              <a:ext cx="1494707" cy="4463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25563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스토리지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rPr>
                <a:t>컨트롤러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169" name="Straight Arrow Connector 85">
              <a:extLst>
                <a:ext uri="{FF2B5EF4-FFF2-40B4-BE49-F238E27FC236}">
                  <a16:creationId xmlns:a16="http://schemas.microsoft.com/office/drawing/2014/main" id="{F2DF1CE1-7139-4B75-9F4D-5B1F7F46BF30}"/>
                </a:ext>
              </a:extLst>
            </p:cNvPr>
            <p:cNvCxnSpPr>
              <a:cxnSpLocks/>
              <a:stCxn id="168" idx="2"/>
              <a:endCxn id="161" idx="1"/>
            </p:cNvCxnSpPr>
            <p:nvPr/>
          </p:nvCxnSpPr>
          <p:spPr>
            <a:xfrm flipH="1">
              <a:off x="9684218" y="3997384"/>
              <a:ext cx="1" cy="424174"/>
            </a:xfrm>
            <a:prstGeom prst="straightConnector1">
              <a:avLst/>
            </a:prstGeom>
            <a:noFill/>
            <a:ln w="12700">
              <a:solidFill>
                <a:srgbClr val="425563"/>
              </a:solidFill>
              <a:round/>
              <a:headEnd/>
              <a:tailEnd type="none" w="med" len="lg"/>
            </a:ln>
            <a:effectLst/>
          </p:spPr>
        </p:cxnSp>
        <p:cxnSp>
          <p:nvCxnSpPr>
            <p:cNvPr id="170" name="Straight Arrow Connector 69">
              <a:extLst>
                <a:ext uri="{FF2B5EF4-FFF2-40B4-BE49-F238E27FC236}">
                  <a16:creationId xmlns:a16="http://schemas.microsoft.com/office/drawing/2014/main" id="{65C1A573-5186-42C9-8472-0CC4223E5976}"/>
                </a:ext>
              </a:extLst>
            </p:cNvPr>
            <p:cNvCxnSpPr>
              <a:cxnSpLocks/>
              <a:stCxn id="160" idx="2"/>
              <a:endCxn id="168" idx="0"/>
            </p:cNvCxnSpPr>
            <p:nvPr/>
          </p:nvCxnSpPr>
          <p:spPr>
            <a:xfrm>
              <a:off x="9259850" y="3033406"/>
              <a:ext cx="424368" cy="517647"/>
            </a:xfrm>
            <a:prstGeom prst="straightConnector1">
              <a:avLst/>
            </a:prstGeom>
            <a:noFill/>
            <a:ln w="9525">
              <a:solidFill>
                <a:srgbClr val="425563"/>
              </a:solidFill>
              <a:round/>
              <a:headEnd/>
              <a:tailEnd type="triangle" w="med" len="lg"/>
            </a:ln>
            <a:effectLst/>
          </p:spPr>
        </p:cxnSp>
        <p:cxnSp>
          <p:nvCxnSpPr>
            <p:cNvPr id="171" name="Straight Arrow Connector 72">
              <a:extLst>
                <a:ext uri="{FF2B5EF4-FFF2-40B4-BE49-F238E27FC236}">
                  <a16:creationId xmlns:a16="http://schemas.microsoft.com/office/drawing/2014/main" id="{FF76EEC3-53DE-4EF0-A0C1-06A45F8ABEBD}"/>
                </a:ext>
              </a:extLst>
            </p:cNvPr>
            <p:cNvCxnSpPr>
              <a:cxnSpLocks/>
              <a:stCxn id="159" idx="2"/>
              <a:endCxn id="168" idx="0"/>
            </p:cNvCxnSpPr>
            <p:nvPr/>
          </p:nvCxnSpPr>
          <p:spPr>
            <a:xfrm flipH="1">
              <a:off x="9684219" y="3033406"/>
              <a:ext cx="424367" cy="517647"/>
            </a:xfrm>
            <a:prstGeom prst="straightConnector1">
              <a:avLst/>
            </a:prstGeom>
            <a:noFill/>
            <a:ln w="9525">
              <a:solidFill>
                <a:srgbClr val="425563"/>
              </a:solidFill>
              <a:round/>
              <a:headEnd/>
              <a:tailEnd type="triangle" w="med" len="lg"/>
            </a:ln>
            <a:effectLst/>
          </p:spPr>
        </p:cxnSp>
        <p:sp>
          <p:nvSpPr>
            <p:cNvPr id="172" name="직사각형 6">
              <a:extLst>
                <a:ext uri="{FF2B5EF4-FFF2-40B4-BE49-F238E27FC236}">
                  <a16:creationId xmlns:a16="http://schemas.microsoft.com/office/drawing/2014/main" id="{7FBFF820-F37E-4639-A462-EEED382CC1BD}"/>
                </a:ext>
              </a:extLst>
            </p:cNvPr>
            <p:cNvSpPr/>
            <p:nvPr/>
          </p:nvSpPr>
          <p:spPr bwMode="ltGray">
            <a:xfrm>
              <a:off x="1638172" y="5319406"/>
              <a:ext cx="4096393" cy="900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72000" tIns="0" rIns="72000" bIns="0" anchor="ctr"/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SSD 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장애 시에도 노드 데이터가 보호되어 노드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1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번의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SSD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가 정상적으로 작동하며 서비스 성능 유지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모든 </a:t>
              </a:r>
              <a:r>
                <a:rPr kumimoji="0" lang="ko-KR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노드에서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SSD 1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개씩 장애 시에도 서비스 유지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73" name="직사각형 6">
              <a:extLst>
                <a:ext uri="{FF2B5EF4-FFF2-40B4-BE49-F238E27FC236}">
                  <a16:creationId xmlns:a16="http://schemas.microsoft.com/office/drawing/2014/main" id="{7FBFF820-F37E-4639-A462-EEED382CC1BD}"/>
                </a:ext>
              </a:extLst>
            </p:cNvPr>
            <p:cNvSpPr/>
            <p:nvPr/>
          </p:nvSpPr>
          <p:spPr bwMode="ltGray">
            <a:xfrm>
              <a:off x="6447252" y="5319406"/>
              <a:ext cx="4096393" cy="900000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72000" tIns="0" rIns="72000" bIns="0" anchor="ctr"/>
            <a:lstStyle/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400" b="0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SSD 1</a:t>
              </a:r>
              <a:r>
                <a:rPr kumimoji="0" lang="ko-KR" altLang="en-US" sz="1400" b="0" i="0" u="sng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개 장애 시 노드 데이터 전체가 장애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가 나서 노드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2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로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Failover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가 되어 서비스 성능 이슈 발생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endParaRP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2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개 노드에서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SSD 1</a:t>
              </a:r>
              <a:r>
                <a: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개씩 장애가 나면 서비스 장애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endParaRPr>
            </a:p>
          </p:txBody>
        </p:sp>
        <p:cxnSp>
          <p:nvCxnSpPr>
            <p:cNvPr id="174" name="구부러진 연결선 173"/>
            <p:cNvCxnSpPr>
              <a:stCxn id="138" idx="3"/>
              <a:endCxn id="172" idx="0"/>
            </p:cNvCxnSpPr>
            <p:nvPr/>
          </p:nvCxnSpPr>
          <p:spPr>
            <a:xfrm rot="16200000" flipH="1">
              <a:off x="2899040" y="4532078"/>
              <a:ext cx="387754" cy="1186903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425563"/>
              </a:solidFill>
              <a:prstDash val="dash"/>
              <a:round/>
              <a:headEnd/>
              <a:tailEnd type="triangle" w="med" len="lg"/>
            </a:ln>
            <a:effectLst/>
          </p:spPr>
        </p:cxnSp>
        <p:cxnSp>
          <p:nvCxnSpPr>
            <p:cNvPr id="175" name="구부러진 연결선 174"/>
            <p:cNvCxnSpPr>
              <a:stCxn id="157" idx="3"/>
              <a:endCxn id="173" idx="0"/>
            </p:cNvCxnSpPr>
            <p:nvPr/>
          </p:nvCxnSpPr>
          <p:spPr>
            <a:xfrm rot="16200000" flipH="1">
              <a:off x="7709055" y="4533012"/>
              <a:ext cx="387754" cy="1185033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425563"/>
              </a:solidFill>
              <a:prstDash val="dash"/>
              <a:round/>
              <a:headEnd/>
              <a:tailEnd type="triangle" w="med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182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SimpliVity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 vs </a:t>
            </a:r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vSAN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기반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HCI </a:t>
            </a:r>
            <a:r>
              <a:rPr lang="en-US" altLang="ko-KR" sz="2400" b="0" dirty="0">
                <a:solidFill>
                  <a:prstClr val="black"/>
                </a:solidFill>
                <a:latin typeface="+mn-ea"/>
                <a:ea typeface="+mn-ea"/>
              </a:rPr>
              <a:t>– </a:t>
            </a:r>
            <a:r>
              <a:rPr lang="ko-KR" altLang="en-US" sz="2400">
                <a:solidFill>
                  <a:prstClr val="black"/>
                </a:solidFill>
                <a:latin typeface="+mn-ea"/>
                <a:ea typeface="+mn-ea"/>
              </a:rPr>
              <a:t>네트워크 가용성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49" name="내용 개체 틀 2"/>
          <p:cNvSpPr>
            <a:spLocks noGrp="1"/>
          </p:cNvSpPr>
          <p:nvPr>
            <p:ph idx="1"/>
          </p:nvPr>
        </p:nvSpPr>
        <p:spPr>
          <a:xfrm>
            <a:off x="609600" y="1051281"/>
            <a:ext cx="10969784" cy="83467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dirty="0" err="1">
                <a:solidFill>
                  <a:prstClr val="black"/>
                </a:solidFill>
                <a:latin typeface="+mn-ea"/>
              </a:rPr>
              <a:t>SimpliVity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는 백엔드 네트워크가 완전히 무너져도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서비스 무중단과 데이터 정합성을 보장하는 시장에서 유일한 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HCI</a:t>
            </a:r>
            <a:r>
              <a:rPr lang="ko-KR" altLang="en-US">
                <a:solidFill>
                  <a:prstClr val="black"/>
                </a:solidFill>
                <a:latin typeface="+mn-ea"/>
              </a:rPr>
              <a:t>입니다</a:t>
            </a:r>
            <a:r>
              <a:rPr lang="en-US" altLang="ko-KR" dirty="0">
                <a:solidFill>
                  <a:prstClr val="black"/>
                </a:solidFill>
                <a:latin typeface="+mn-ea"/>
              </a:rPr>
              <a:t>.</a:t>
            </a:r>
          </a:p>
        </p:txBody>
      </p:sp>
      <p:grpSp>
        <p:nvGrpSpPr>
          <p:cNvPr id="58" name="Group 33"/>
          <p:cNvGrpSpPr/>
          <p:nvPr/>
        </p:nvGrpSpPr>
        <p:grpSpPr>
          <a:xfrm>
            <a:off x="621907" y="1642250"/>
            <a:ext cx="5145599" cy="551070"/>
            <a:chOff x="943253" y="1653850"/>
            <a:chExt cx="4369895" cy="551070"/>
          </a:xfrm>
        </p:grpSpPr>
        <p:sp>
          <p:nvSpPr>
            <p:cNvPr id="59" name="Rectangle 34"/>
            <p:cNvSpPr/>
            <p:nvPr/>
          </p:nvSpPr>
          <p:spPr>
            <a:xfrm>
              <a:off x="943253" y="1732064"/>
              <a:ext cx="43698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HPE </a:t>
              </a:r>
              <a:r>
                <a:rPr kumimoji="0" lang="en-US" altLang="ko-KR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SimpliVity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0" name="자유형 283"/>
            <p:cNvSpPr/>
            <p:nvPr/>
          </p:nvSpPr>
          <p:spPr>
            <a:xfrm>
              <a:off x="967483" y="1653850"/>
              <a:ext cx="4285121" cy="429300"/>
            </a:xfrm>
            <a:custGeom>
              <a:avLst/>
              <a:gdLst>
                <a:gd name="connsiteX0" fmla="*/ 0 w 883920"/>
                <a:gd name="connsiteY0" fmla="*/ 76200 h 76200"/>
                <a:gd name="connsiteX1" fmla="*/ 0 w 883920"/>
                <a:gd name="connsiteY1" fmla="*/ 0 h 76200"/>
                <a:gd name="connsiteX2" fmla="*/ 883920 w 883920"/>
                <a:gd name="connsiteY2" fmla="*/ 0 h 76200"/>
                <a:gd name="connsiteX3" fmla="*/ 883920 w 88392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" h="76200">
                  <a:moveTo>
                    <a:pt x="0" y="76200"/>
                  </a:moveTo>
                  <a:lnTo>
                    <a:pt x="0" y="0"/>
                  </a:lnTo>
                  <a:lnTo>
                    <a:pt x="883920" y="0"/>
                  </a:lnTo>
                  <a:lnTo>
                    <a:pt x="883920" y="76200"/>
                  </a:lnTo>
                </a:path>
              </a:pathLst>
            </a:custGeom>
            <a:noFill/>
            <a:ln w="63500" cap="flat" cmpd="sng" algn="ctr">
              <a:solidFill>
                <a:srgbClr val="01A98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endParaRPr>
            </a:p>
          </p:txBody>
        </p:sp>
        <p:cxnSp>
          <p:nvCxnSpPr>
            <p:cNvPr id="61" name="직선 연결선 27"/>
            <p:cNvCxnSpPr>
              <a:cxnSpLocks/>
            </p:cNvCxnSpPr>
            <p:nvPr/>
          </p:nvCxnSpPr>
          <p:spPr>
            <a:xfrm>
              <a:off x="1475737" y="2204920"/>
              <a:ext cx="3351836" cy="0"/>
            </a:xfrm>
            <a:prstGeom prst="line">
              <a:avLst/>
            </a:prstGeom>
            <a:noFill/>
            <a:ln w="19050" cap="flat" cmpd="sng" algn="ctr">
              <a:solidFill>
                <a:srgbClr val="01A982"/>
              </a:solidFill>
              <a:prstDash val="solid"/>
              <a:miter lim="800000"/>
            </a:ln>
            <a:effectLst/>
          </p:spPr>
        </p:cxnSp>
      </p:grpSp>
      <p:grpSp>
        <p:nvGrpSpPr>
          <p:cNvPr id="62" name="Group 37"/>
          <p:cNvGrpSpPr/>
          <p:nvPr/>
        </p:nvGrpSpPr>
        <p:grpSpPr>
          <a:xfrm>
            <a:off x="6035855" y="1631059"/>
            <a:ext cx="5543690" cy="551070"/>
            <a:chOff x="943253" y="1653850"/>
            <a:chExt cx="4369895" cy="551070"/>
          </a:xfrm>
        </p:grpSpPr>
        <p:sp>
          <p:nvSpPr>
            <p:cNvPr id="63" name="Rectangle 38"/>
            <p:cNvSpPr/>
            <p:nvPr/>
          </p:nvSpPr>
          <p:spPr>
            <a:xfrm>
              <a:off x="943253" y="1732064"/>
              <a:ext cx="43698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vSAN</a:t>
              </a: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</a:rPr>
                <a:t> </a:t>
              </a:r>
              <a:r>
                <a:rPr lang="ko-KR" altLang="en-US" sz="2400" kern="0">
                  <a:solidFill>
                    <a:prstClr val="black"/>
                  </a:solidFill>
                  <a:latin typeface="+mn-ea"/>
                </a:rPr>
                <a:t>기반 제품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64" name="자유형 283"/>
            <p:cNvSpPr/>
            <p:nvPr/>
          </p:nvSpPr>
          <p:spPr>
            <a:xfrm>
              <a:off x="967483" y="1653850"/>
              <a:ext cx="4285121" cy="429300"/>
            </a:xfrm>
            <a:custGeom>
              <a:avLst/>
              <a:gdLst>
                <a:gd name="connsiteX0" fmla="*/ 0 w 883920"/>
                <a:gd name="connsiteY0" fmla="*/ 76200 h 76200"/>
                <a:gd name="connsiteX1" fmla="*/ 0 w 883920"/>
                <a:gd name="connsiteY1" fmla="*/ 0 h 76200"/>
                <a:gd name="connsiteX2" fmla="*/ 883920 w 883920"/>
                <a:gd name="connsiteY2" fmla="*/ 0 h 76200"/>
                <a:gd name="connsiteX3" fmla="*/ 883920 w 88392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" h="76200">
                  <a:moveTo>
                    <a:pt x="0" y="76200"/>
                  </a:moveTo>
                  <a:lnTo>
                    <a:pt x="0" y="0"/>
                  </a:lnTo>
                  <a:lnTo>
                    <a:pt x="883920" y="0"/>
                  </a:lnTo>
                  <a:lnTo>
                    <a:pt x="883920" y="76200"/>
                  </a:lnTo>
                </a:path>
              </a:pathLst>
            </a:custGeom>
            <a:noFill/>
            <a:ln w="635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endParaRPr>
            </a:p>
          </p:txBody>
        </p:sp>
        <p:cxnSp>
          <p:nvCxnSpPr>
            <p:cNvPr id="65" name="직선 연결선 27"/>
            <p:cNvCxnSpPr>
              <a:cxnSpLocks/>
            </p:cNvCxnSpPr>
            <p:nvPr/>
          </p:nvCxnSpPr>
          <p:spPr>
            <a:xfrm>
              <a:off x="1475737" y="2204920"/>
              <a:ext cx="3351836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66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38" y="2604933"/>
            <a:ext cx="1552240" cy="291581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046" y="2604932"/>
            <a:ext cx="1597878" cy="285984"/>
          </a:xfrm>
          <a:prstGeom prst="rect">
            <a:avLst/>
          </a:prstGeom>
        </p:spPr>
      </p:pic>
      <p:pic>
        <p:nvPicPr>
          <p:cNvPr id="68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57" y="2604932"/>
            <a:ext cx="1552240" cy="291581"/>
          </a:xfrm>
          <a:prstGeom prst="rect">
            <a:avLst/>
          </a:prstGeom>
        </p:spPr>
      </p:pic>
      <p:pic>
        <p:nvPicPr>
          <p:cNvPr id="69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266" y="2604932"/>
            <a:ext cx="1552240" cy="291581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442" y="2599334"/>
            <a:ext cx="1597878" cy="285984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860" y="2607729"/>
            <a:ext cx="1597878" cy="28598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4626714" y="3497576"/>
            <a:ext cx="2497146" cy="628442"/>
          </a:xfrm>
          <a:prstGeom prst="rect">
            <a:avLst/>
          </a:prstGeom>
          <a:solidFill>
            <a:srgbClr val="FFF4CC"/>
          </a:solidFill>
          <a:ln w="44450">
            <a:solidFill>
              <a:srgbClr val="C00000"/>
            </a:solidFill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ko-KR" altLang="en-US" sz="1600" dirty="0">
                <a:latin typeface="+mn-ea"/>
              </a:rPr>
              <a:t>스토리지 네트워크는 </a:t>
            </a:r>
            <a:r>
              <a:rPr lang="en-US" altLang="ko-KR" sz="1600" dirty="0">
                <a:latin typeface="+mn-ea"/>
              </a:rPr>
              <a:t>HCI</a:t>
            </a:r>
            <a:r>
              <a:rPr lang="ko-KR" altLang="en-US" sz="1600">
                <a:latin typeface="+mn-ea"/>
              </a:rPr>
              <a:t>의 생명줄과 같습니다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857007" y="2533739"/>
            <a:ext cx="424206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latin typeface="+mn-ea"/>
              </a:rPr>
              <a:t>…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496575" y="2525343"/>
            <a:ext cx="424206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US" dirty="0">
                <a:latin typeface="+mn-ea"/>
              </a:rPr>
              <a:t>…</a:t>
            </a:r>
          </a:p>
        </p:txBody>
      </p:sp>
      <p:sp>
        <p:nvSpPr>
          <p:cNvPr id="75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650437" y="4626276"/>
            <a:ext cx="5045777" cy="155706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72000" tIns="108000" rIns="72000" bIns="0" anchor="t"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solidFill>
                  <a:prstClr val="black"/>
                </a:solidFill>
                <a:latin typeface="+mn-ea"/>
              </a:rPr>
              <a:t>발생하는 현상 </a:t>
            </a:r>
            <a:r>
              <a:rPr lang="en-US" altLang="ko-KR" sz="1300" kern="0" dirty="0">
                <a:solidFill>
                  <a:prstClr val="black"/>
                </a:solidFill>
                <a:latin typeface="+mn-ea"/>
              </a:rPr>
              <a:t>: </a:t>
            </a:r>
            <a:r>
              <a:rPr lang="en-US" altLang="ko-KR" sz="1300" kern="0" dirty="0" err="1">
                <a:solidFill>
                  <a:prstClr val="black"/>
                </a:solidFill>
                <a:latin typeface="+mn-ea"/>
              </a:rPr>
              <a:t>SimpliVity</a:t>
            </a:r>
            <a:r>
              <a:rPr lang="ko-KR" altLang="en-US" sz="1300" kern="0">
                <a:solidFill>
                  <a:prstClr val="black"/>
                </a:solidFill>
                <a:latin typeface="+mn-ea"/>
              </a:rPr>
              <a:t>는 </a:t>
            </a:r>
            <a:r>
              <a:rPr lang="en-US" altLang="ko-KR" sz="1300" kern="0" dirty="0">
                <a:solidFill>
                  <a:prstClr val="black"/>
                </a:solidFill>
                <a:latin typeface="+mn-ea"/>
              </a:rPr>
              <a:t>VM</a:t>
            </a:r>
            <a:r>
              <a:rPr lang="ko-KR" altLang="en-US" sz="1300" kern="0">
                <a:solidFill>
                  <a:prstClr val="black"/>
                </a:solidFill>
                <a:latin typeface="+mn-ea"/>
              </a:rPr>
              <a:t>의 서비스의 연속성과 데이터의 정합성을 유지하기 위해 분리된 </a:t>
            </a:r>
            <a:r>
              <a:rPr lang="en-US" altLang="ko-KR" sz="1300" kern="0" dirty="0">
                <a:solidFill>
                  <a:srgbClr val="01A982"/>
                </a:solidFill>
                <a:latin typeface="+mn-ea"/>
              </a:rPr>
              <a:t>Management </a:t>
            </a:r>
            <a:r>
              <a:rPr lang="ko-KR" altLang="en-US" sz="1300" kern="0">
                <a:solidFill>
                  <a:srgbClr val="01A982"/>
                </a:solidFill>
                <a:latin typeface="+mn-ea"/>
              </a:rPr>
              <a:t>망을 통해 데이터 복제와 스토리지의 서비스를 진행</a:t>
            </a:r>
            <a:r>
              <a:rPr lang="ko-KR" altLang="en-US" sz="1300" kern="0">
                <a:solidFill>
                  <a:prstClr val="black"/>
                </a:solidFill>
                <a:latin typeface="+mn-ea"/>
              </a:rPr>
              <a:t>하게 됨</a:t>
            </a:r>
            <a:r>
              <a:rPr lang="en-US" altLang="ko-KR" sz="1300" kern="0" dirty="0">
                <a:solidFill>
                  <a:prstClr val="black"/>
                </a:solidFill>
                <a:latin typeface="+mn-ea"/>
              </a:rPr>
              <a:t>. </a:t>
            </a:r>
            <a:r>
              <a:rPr lang="ko-KR" altLang="en-US" sz="1300" kern="0">
                <a:solidFill>
                  <a:prstClr val="black"/>
                </a:solidFill>
                <a:latin typeface="+mn-ea"/>
              </a:rPr>
              <a:t>심지어 </a:t>
            </a:r>
            <a:r>
              <a:rPr lang="en-US" altLang="ko-KR" sz="1300" kern="0" dirty="0">
                <a:solidFill>
                  <a:prstClr val="black"/>
                </a:solidFill>
                <a:latin typeface="+mn-ea"/>
              </a:rPr>
              <a:t>Management </a:t>
            </a:r>
            <a:r>
              <a:rPr lang="ko-KR" altLang="en-US" sz="1300" kern="0">
                <a:solidFill>
                  <a:prstClr val="black"/>
                </a:solidFill>
                <a:latin typeface="+mn-ea"/>
              </a:rPr>
              <a:t>망이 무너지더라도 완전한 </a:t>
            </a:r>
            <a:r>
              <a:rPr lang="en-US" altLang="ko-KR" sz="1300" kern="0" dirty="0">
                <a:solidFill>
                  <a:prstClr val="black"/>
                </a:solidFill>
                <a:latin typeface="+mn-ea"/>
              </a:rPr>
              <a:t>Full Locality </a:t>
            </a:r>
            <a:r>
              <a:rPr lang="ko-KR" altLang="en-US" sz="1300" kern="0">
                <a:solidFill>
                  <a:prstClr val="black"/>
                </a:solidFill>
                <a:latin typeface="+mn-ea"/>
              </a:rPr>
              <a:t>으로 정합성을 유지 </a:t>
            </a:r>
            <a:endParaRPr lang="en-US" altLang="ko-KR" sz="1300" kern="0" dirty="0">
              <a:solidFill>
                <a:prstClr val="black"/>
              </a:solidFill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300" kern="0" dirty="0">
                <a:solidFill>
                  <a:prstClr val="black"/>
                </a:solidFill>
                <a:latin typeface="+mn-ea"/>
              </a:rPr>
              <a:t>Why ? </a:t>
            </a:r>
            <a:r>
              <a:rPr lang="ko-KR" altLang="en-US" sz="1300" kern="0">
                <a:solidFill>
                  <a:prstClr val="black"/>
                </a:solidFill>
                <a:latin typeface="+mn-ea"/>
              </a:rPr>
              <a:t>제품 설계 초창기부터 </a:t>
            </a:r>
            <a:r>
              <a:rPr lang="ko-KR" altLang="en-US" sz="1300" kern="0">
                <a:solidFill>
                  <a:srgbClr val="01A982"/>
                </a:solidFill>
                <a:latin typeface="+mn-ea"/>
              </a:rPr>
              <a:t>서비스 지속과 데이터 보존</a:t>
            </a:r>
            <a:r>
              <a:rPr lang="ko-KR" altLang="en-US" sz="1300" kern="0">
                <a:solidFill>
                  <a:prstClr val="black"/>
                </a:solidFill>
                <a:latin typeface="+mn-ea"/>
              </a:rPr>
              <a:t>을 최우선시의 사상을 가지고 위와 같은 동작이 되게끔 </a:t>
            </a:r>
            <a:r>
              <a:rPr lang="en-US" altLang="ko-KR" sz="1300" kern="0" dirty="0">
                <a:solidFill>
                  <a:prstClr val="black"/>
                </a:solidFill>
                <a:latin typeface="+mn-ea"/>
              </a:rPr>
              <a:t>Code</a:t>
            </a:r>
            <a:r>
              <a:rPr lang="ko-KR" altLang="en-US" sz="1300" kern="0">
                <a:solidFill>
                  <a:prstClr val="black"/>
                </a:solidFill>
                <a:latin typeface="+mn-ea"/>
              </a:rPr>
              <a:t>를 삽입</a:t>
            </a:r>
            <a:endParaRPr lang="en-US" altLang="ko-KR" sz="1300" kern="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76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6256718" y="4626276"/>
            <a:ext cx="5045777" cy="15570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72000" tIns="108000" rIns="72000" bIns="0" anchor="t"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300" kern="0" dirty="0">
                <a:solidFill>
                  <a:prstClr val="black"/>
                </a:solidFill>
                <a:latin typeface="+mn-ea"/>
              </a:rPr>
              <a:t>발생하는 현상 </a:t>
            </a:r>
            <a:r>
              <a:rPr lang="en-US" altLang="ko-KR" sz="1300" kern="0" dirty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300" kern="0">
                <a:solidFill>
                  <a:prstClr val="black"/>
                </a:solidFill>
                <a:latin typeface="+mn-ea"/>
              </a:rPr>
              <a:t>백앤드 스토리지 네트워크가 완전히 무너지고</a:t>
            </a:r>
            <a:r>
              <a:rPr lang="en-US" altLang="ko-KR" sz="1300" kern="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300" kern="0">
                <a:solidFill>
                  <a:prstClr val="black"/>
                </a:solidFill>
                <a:latin typeface="+mn-ea"/>
              </a:rPr>
              <a:t>데이터 조합 및 복제가 불가능하기 때문에</a:t>
            </a:r>
            <a:r>
              <a:rPr lang="en-US" altLang="ko-KR" sz="1300" kern="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300" kern="0">
                <a:solidFill>
                  <a:srgbClr val="C00000"/>
                </a:solidFill>
                <a:latin typeface="+mn-ea"/>
              </a:rPr>
              <a:t>서비스가 중단될뿐만 아니라 클러스터의 데이터 정합성이 깨져 </a:t>
            </a:r>
            <a:r>
              <a:rPr lang="ko-KR" altLang="en-US" sz="1300" kern="0">
                <a:solidFill>
                  <a:prstClr val="black"/>
                </a:solidFill>
                <a:latin typeface="+mn-ea"/>
              </a:rPr>
              <a:t>클러스터 장애</a:t>
            </a:r>
            <a:r>
              <a:rPr lang="en-US" altLang="ko-KR" sz="1300" kern="0" dirty="0">
                <a:solidFill>
                  <a:prstClr val="black"/>
                </a:solidFill>
                <a:latin typeface="+mn-ea"/>
              </a:rPr>
              <a:t>, </a:t>
            </a:r>
            <a:r>
              <a:rPr lang="ko-KR" altLang="en-US" sz="1300" kern="0">
                <a:solidFill>
                  <a:prstClr val="black"/>
                </a:solidFill>
                <a:latin typeface="+mn-ea"/>
              </a:rPr>
              <a:t>재해 발생 상태로 인지</a:t>
            </a:r>
            <a:endParaRPr lang="en-US" altLang="ko-KR" sz="1300" kern="0" dirty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266750" y="3363367"/>
            <a:ext cx="1940491" cy="858736"/>
            <a:chOff x="2274775" y="3462427"/>
            <a:chExt cx="1940491" cy="858736"/>
          </a:xfrm>
        </p:grpSpPr>
        <p:sp>
          <p:nvSpPr>
            <p:cNvPr id="78" name="Rectangle 158"/>
            <p:cNvSpPr/>
            <p:nvPr/>
          </p:nvSpPr>
          <p:spPr>
            <a:xfrm>
              <a:off x="2274775" y="3462427"/>
              <a:ext cx="1940491" cy="858736"/>
            </a:xfrm>
            <a:prstGeom prst="rect">
              <a:avLst/>
            </a:prstGeom>
            <a:solidFill>
              <a:srgbClr val="00A982">
                <a:alpha val="50000"/>
              </a:srgbClr>
            </a:solidFill>
            <a:ln w="28575">
              <a:solidFill>
                <a:srgbClr val="01A98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pic>
          <p:nvPicPr>
            <p:cNvPr id="79" name="Picture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9360" y="3659676"/>
              <a:ext cx="1531320" cy="157543"/>
            </a:xfrm>
            <a:prstGeom prst="rect">
              <a:avLst/>
            </a:prstGeom>
          </p:spPr>
        </p:pic>
        <p:pic>
          <p:nvPicPr>
            <p:cNvPr id="80" name="Picture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9360" y="4006375"/>
              <a:ext cx="1531320" cy="157543"/>
            </a:xfrm>
            <a:prstGeom prst="rect">
              <a:avLst/>
            </a:prstGeom>
          </p:spPr>
        </p:pic>
      </p:grpSp>
      <p:grpSp>
        <p:nvGrpSpPr>
          <p:cNvPr id="81" name="그룹 80"/>
          <p:cNvGrpSpPr/>
          <p:nvPr/>
        </p:nvGrpSpPr>
        <p:grpSpPr>
          <a:xfrm>
            <a:off x="7886442" y="3351470"/>
            <a:ext cx="1940491" cy="858736"/>
            <a:chOff x="7886442" y="3450530"/>
            <a:chExt cx="1940491" cy="858736"/>
          </a:xfrm>
        </p:grpSpPr>
        <p:sp>
          <p:nvSpPr>
            <p:cNvPr id="82" name="Rectangle 158"/>
            <p:cNvSpPr/>
            <p:nvPr/>
          </p:nvSpPr>
          <p:spPr>
            <a:xfrm>
              <a:off x="7886442" y="3450530"/>
              <a:ext cx="1940491" cy="85873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pic>
          <p:nvPicPr>
            <p:cNvPr id="83" name="Picture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1027" y="3647779"/>
              <a:ext cx="1531320" cy="157543"/>
            </a:xfrm>
            <a:prstGeom prst="rect">
              <a:avLst/>
            </a:prstGeom>
          </p:spPr>
        </p:pic>
        <p:pic>
          <p:nvPicPr>
            <p:cNvPr id="84" name="Picture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1027" y="3994478"/>
              <a:ext cx="1531320" cy="157543"/>
            </a:xfrm>
            <a:prstGeom prst="rect">
              <a:avLst/>
            </a:prstGeom>
          </p:spPr>
        </p:pic>
      </p:grpSp>
      <p:sp>
        <p:nvSpPr>
          <p:cNvPr id="85" name="AutoShape 118"/>
          <p:cNvSpPr>
            <a:spLocks noChangeArrowheads="1"/>
          </p:cNvSpPr>
          <p:nvPr/>
        </p:nvSpPr>
        <p:spPr bwMode="auto">
          <a:xfrm>
            <a:off x="2714844" y="4178592"/>
            <a:ext cx="6582211" cy="417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algn="ctr">
            <a:solidFill>
              <a:srgbClr val="FF6600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1403" tIns="71983" rIns="91403" bIns="45701" anchor="ctr"/>
          <a:lstStyle/>
          <a:p>
            <a:pPr algn="ctr" defTabSz="839526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dirty="0">
                <a:solidFill>
                  <a:srgbClr val="FF0000"/>
                </a:solidFill>
                <a:latin typeface="+mn-ea"/>
              </a:rPr>
              <a:t>만약 스토리지 네트워크를 담당하는 두 개 의 스위치가 모두 장애 난다면 </a:t>
            </a:r>
            <a:r>
              <a:rPr kumimoji="1" lang="en-US" altLang="ko-KR" sz="1600" dirty="0">
                <a:solidFill>
                  <a:srgbClr val="FF0000"/>
                </a:solidFill>
                <a:latin typeface="+mn-ea"/>
              </a:rPr>
              <a:t>?</a:t>
            </a:r>
            <a:endParaRPr kumimoji="1"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6" name="Picture 8" descr="Ok icon - Icons8 Flat Color Icons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17" y="2383246"/>
            <a:ext cx="367475" cy="3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" descr="Ok icon - Icons8 Flat Color Icons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99" y="2386288"/>
            <a:ext cx="367475" cy="3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2" descr="File:Forbidden Symbol Transparent.svg - Wikimedia Commons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640" y="2437047"/>
            <a:ext cx="302187" cy="3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2" descr="File:Forbidden Symbol Transparent.svg - Wikimedia Commons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88" y="2437048"/>
            <a:ext cx="302187" cy="3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2" descr="File:Forbidden Symbol Transparent.svg - Wikimedia Commons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018" y="2437046"/>
            <a:ext cx="302187" cy="3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8" descr="Ok icon - Icons8 Flat Color Icons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02" y="2383246"/>
            <a:ext cx="367475" cy="3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952410" y="2306232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93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1356873" y="2308536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94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1761245" y="2306232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95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2574040" y="2312517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96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2978503" y="2314821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97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3382875" y="2312517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98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4549096" y="2316671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99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4953559" y="2318975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100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5357931" y="2316671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101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6460837" y="2311034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105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6865300" y="2313338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106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7269672" y="2311034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107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8219628" y="2303081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108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8624091" y="2305385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109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9028463" y="2303081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110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10166447" y="2303081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111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10570910" y="2305385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sp>
        <p:nvSpPr>
          <p:cNvPr id="112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10975282" y="2303081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VM</a:t>
            </a:r>
          </a:p>
        </p:txBody>
      </p:sp>
      <p:pic>
        <p:nvPicPr>
          <p:cNvPr id="113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73" y="2155248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82" y="2155248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49" y="2151435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166" y="2155248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075" y="2155248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842" y="2151435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760" y="2159061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669" y="2159061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436" y="2155248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Straight Arrow Connector 79"/>
          <p:cNvCxnSpPr/>
          <p:nvPr/>
        </p:nvCxnSpPr>
        <p:spPr>
          <a:xfrm>
            <a:off x="824676" y="3057350"/>
            <a:ext cx="4633218" cy="0"/>
          </a:xfrm>
          <a:prstGeom prst="straightConnector1">
            <a:avLst/>
          </a:prstGeom>
          <a:ln w="9525">
            <a:solidFill>
              <a:srgbClr val="80828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82"/>
          <p:cNvSpPr/>
          <p:nvPr/>
        </p:nvSpPr>
        <p:spPr>
          <a:xfrm>
            <a:off x="2031488" y="2965139"/>
            <a:ext cx="2381672" cy="20680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dash"/>
            <a:miter lim="800000"/>
          </a:ln>
          <a:effectLst/>
        </p:spPr>
        <p:txBody>
          <a:bodyPr lIns="36000" tIns="3600" rIns="36000" bIns="36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kern="0" dirty="0">
                <a:solidFill>
                  <a:prstClr val="black"/>
                </a:solidFill>
                <a:latin typeface="+mn-ea"/>
              </a:rPr>
              <a:t>Storage Network (10/25Gb)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24" name="Straight Arrow Connector 79"/>
          <p:cNvCxnSpPr/>
          <p:nvPr/>
        </p:nvCxnSpPr>
        <p:spPr>
          <a:xfrm>
            <a:off x="6487923" y="3051462"/>
            <a:ext cx="4633218" cy="0"/>
          </a:xfrm>
          <a:prstGeom prst="straightConnector1">
            <a:avLst/>
          </a:prstGeom>
          <a:ln w="9525">
            <a:solidFill>
              <a:srgbClr val="80828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82"/>
          <p:cNvSpPr/>
          <p:nvPr/>
        </p:nvSpPr>
        <p:spPr>
          <a:xfrm>
            <a:off x="7720180" y="2966098"/>
            <a:ext cx="2381672" cy="20680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dash"/>
            <a:miter lim="800000"/>
          </a:ln>
          <a:effectLst/>
        </p:spPr>
        <p:txBody>
          <a:bodyPr lIns="36000" tIns="3600" rIns="36000" bIns="36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kern="0" dirty="0">
                <a:solidFill>
                  <a:prstClr val="black"/>
                </a:solidFill>
                <a:latin typeface="+mn-ea"/>
              </a:rPr>
              <a:t>Storage Network (10/25Gb)</a:t>
            </a: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126" name="꺾인 연결선 125"/>
          <p:cNvCxnSpPr>
            <a:stCxn id="123" idx="2"/>
            <a:endCxn id="78" idx="1"/>
          </p:cNvCxnSpPr>
          <p:nvPr/>
        </p:nvCxnSpPr>
        <p:spPr>
          <a:xfrm rot="5400000">
            <a:off x="2434143" y="3004553"/>
            <a:ext cx="620789" cy="955574"/>
          </a:xfrm>
          <a:prstGeom prst="bentConnector4">
            <a:avLst>
              <a:gd name="adj1" fmla="val 15417"/>
              <a:gd name="adj2" fmla="val 123923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123" idx="2"/>
            <a:endCxn id="78" idx="3"/>
          </p:cNvCxnSpPr>
          <p:nvPr/>
        </p:nvCxnSpPr>
        <p:spPr>
          <a:xfrm rot="16200000" flipH="1">
            <a:off x="3404388" y="2989881"/>
            <a:ext cx="620789" cy="984917"/>
          </a:xfrm>
          <a:prstGeom prst="bentConnector4">
            <a:avLst>
              <a:gd name="adj1" fmla="val 15417"/>
              <a:gd name="adj2" fmla="val 11936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25" idx="2"/>
            <a:endCxn id="82" idx="1"/>
          </p:cNvCxnSpPr>
          <p:nvPr/>
        </p:nvCxnSpPr>
        <p:spPr>
          <a:xfrm rot="5400000">
            <a:off x="8094763" y="2964584"/>
            <a:ext cx="607933" cy="1024574"/>
          </a:xfrm>
          <a:prstGeom prst="bentConnector4">
            <a:avLst>
              <a:gd name="adj1" fmla="val 14686"/>
              <a:gd name="adj2" fmla="val 122312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25" idx="2"/>
            <a:endCxn id="82" idx="3"/>
          </p:cNvCxnSpPr>
          <p:nvPr/>
        </p:nvCxnSpPr>
        <p:spPr>
          <a:xfrm rot="16200000" flipH="1">
            <a:off x="9065008" y="3018912"/>
            <a:ext cx="607933" cy="915917"/>
          </a:xfrm>
          <a:prstGeom prst="bentConnector4">
            <a:avLst>
              <a:gd name="adj1" fmla="val 14686"/>
              <a:gd name="adj2" fmla="val 125856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6" descr="41 Fault icon images at Vectorified.com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35" y="3504286"/>
            <a:ext cx="541973" cy="5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16" descr="41 Fault icon images at Vectorified.com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839" y="3472803"/>
            <a:ext cx="541973" cy="5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72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타사 </a:t>
            </a:r>
            <a:r>
              <a:rPr lang="ko-KR" altLang="en-US" dirty="0" err="1">
                <a:solidFill>
                  <a:prstClr val="black"/>
                </a:solidFill>
                <a:latin typeface="+mn-ea"/>
                <a:ea typeface="+mn-ea"/>
              </a:rPr>
              <a:t>비교장표</a:t>
            </a:r>
            <a:r>
              <a:rPr lang="ko-KR" altLang="en-US" dirty="0">
                <a:solidFill>
                  <a:prstClr val="black"/>
                </a:solidFill>
                <a:latin typeface="+mn-ea"/>
                <a:ea typeface="+mn-ea"/>
              </a:rPr>
              <a:t> 요약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Group 6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08286"/>
              </p:ext>
            </p:extLst>
          </p:nvPr>
        </p:nvGraphicFramePr>
        <p:xfrm>
          <a:off x="609441" y="1051281"/>
          <a:ext cx="10969944" cy="5628284"/>
        </p:xfrm>
        <a:graphic>
          <a:graphicData uri="http://schemas.openxmlformats.org/drawingml/2006/table">
            <a:tbl>
              <a:tblPr/>
              <a:tblGrid>
                <a:gridCol w="61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4398355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49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5618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요약 비교표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4278" marR="74278" marT="37139" marB="3713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78" marR="74278" marT="37139" marB="37139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861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Why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HPE Simplivity380?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n-US" sz="1300" b="0" dirty="0"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F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HPE Simplivity380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Dell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VxRail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x86+vSAN 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vSAN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Ready</a:t>
                      </a:r>
                      <a:r>
                        <a:rPr lang="en-US" sz="8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Node)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lang="en-US" sz="1300" b="0" dirty="0">
                        <a:solidFill>
                          <a:schemeClr val="tx1"/>
                        </a:solidFill>
                        <a:latin typeface="Rix모던고딕 B" panose="02020603020101020101" pitchFamily="18" charset="-127"/>
                        <a:ea typeface="Rix모던고딕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7C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최적화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안정성</a:t>
                      </a:r>
                      <a:endParaRPr 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 방법</a:t>
                      </a:r>
                      <a:endParaRPr 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공장 출고 시가상화 환경에 최적화되어 있는 구성으로 만든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Appliance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공장 출고 시가상화 환경에 최적화되어 있는 구성으로 만든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Appliance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개별로 </a:t>
                      </a:r>
                      <a:r>
                        <a:rPr lang="en-US" altLang="ko-KR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H/W,</a:t>
                      </a:r>
                      <a:r>
                        <a:rPr lang="en-US" altLang="ko-KR" sz="800" b="0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S/W</a:t>
                      </a:r>
                      <a:r>
                        <a:rPr lang="ko-KR" altLang="en-US" sz="800" b="0" kern="1200" baseline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구입</a:t>
                      </a:r>
                      <a:r>
                        <a:rPr lang="ko-KR" altLang="en-US" sz="800" b="0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하여 센터에서 설치 및 구축</a:t>
                      </a:r>
                      <a:endParaRPr lang="en-US" altLang="ko-KR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SimpliVity, Dell </a:t>
                      </a:r>
                      <a:r>
                        <a:rPr lang="en-US" altLang="ko-KR" sz="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VxRail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의 경우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가상화 환경에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H/W</a:t>
                      </a:r>
                      <a:r>
                        <a:rPr lang="en-US" altLang="ko-KR" sz="8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S/W </a:t>
                      </a:r>
                      <a:r>
                        <a:rPr lang="ko-KR" altLang="en-US" sz="8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최적화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X86+vSAN 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은 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Appliance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장비가 아니며 단순 솔루션 인증 제품 때문에 </a:t>
                      </a:r>
                      <a:r>
                        <a:rPr lang="ko-KR" altLang="en-US" sz="800" b="1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개별 설치 및 최적화 과정 필요</a:t>
                      </a:r>
                      <a:endParaRPr lang="en-US" altLang="ko-KR" sz="800" b="1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성능</a:t>
                      </a:r>
                      <a:endParaRPr 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</a:t>
                      </a:r>
                      <a:r>
                        <a:rPr lang="ko-KR" altLang="en-US" sz="8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로컬리티</a:t>
                      </a:r>
                      <a:endParaRPr 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완벽 지원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지원 </a:t>
                      </a:r>
                      <a:r>
                        <a:rPr lang="en-US" altLang="ko-KR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지원 </a:t>
                      </a:r>
                      <a:r>
                        <a:rPr lang="en-US" altLang="ko-KR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SimpliVity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는 원본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복제본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모두 데이터 </a:t>
                      </a:r>
                      <a:r>
                        <a:rPr lang="ko-KR" altLang="en-US" sz="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로컬리티를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제공하여 </a:t>
                      </a:r>
                      <a:r>
                        <a:rPr lang="ko-KR" altLang="en-US" sz="8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스토리지 성능 및 데이터 보존에 유리</a:t>
                      </a:r>
                      <a:endParaRPr lang="en-US" altLang="ko-KR" sz="800" b="1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Dell </a:t>
                      </a:r>
                      <a:r>
                        <a:rPr lang="en-US" altLang="ko-KR" sz="800" b="0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VxRail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X86+vSAN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의 경우 </a:t>
                      </a:r>
                      <a:r>
                        <a:rPr lang="ko-KR" altLang="en-US" sz="800" b="1" kern="1200" baseline="0" dirty="0" err="1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로컬리티</a:t>
                      </a:r>
                      <a:r>
                        <a:rPr lang="ko-KR" altLang="en-US" sz="800" b="1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미지원으로 성능 제약 및 빈번한 데이터 </a:t>
                      </a:r>
                      <a:r>
                        <a:rPr lang="ko-KR" altLang="en-US" sz="800" b="1" kern="1200" baseline="0" dirty="0" err="1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리빌딩</a:t>
                      </a:r>
                      <a:r>
                        <a:rPr lang="en-US" altLang="ko-KR" sz="800" b="1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&amp;</a:t>
                      </a:r>
                      <a:r>
                        <a:rPr lang="ko-KR" altLang="en-US" sz="800" b="1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분산으로 부하 발생</a:t>
                      </a:r>
                      <a:endParaRPr lang="en-US" altLang="ko-KR" sz="800" b="1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가용성</a:t>
                      </a:r>
                      <a:endParaRPr 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노드간 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RAID </a:t>
                      </a: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</a:t>
                      </a:r>
                      <a:endParaRPr lang="en-US" altLang="ko-KR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(NW RAID, </a:t>
                      </a:r>
                      <a:r>
                        <a:rPr lang="ko-KR" altLang="en-US" sz="8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복제 기술</a:t>
                      </a:r>
                      <a:r>
                        <a:rPr 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복제 기술 제공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복제 기술 제공</a:t>
                      </a:r>
                      <a:endParaRPr lang="en-US" altLang="ko-KR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복제 기술 제공</a:t>
                      </a:r>
                      <a:endParaRPr lang="en-US" altLang="ko-KR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데이터 보호를 위한 노드간 디스크 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RAID 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지원</a:t>
                      </a:r>
                      <a:endParaRPr lang="en-US" altLang="ko-KR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4278" marR="74278" marT="37139" marB="37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 디스크 가용성 기술</a:t>
                      </a:r>
                      <a:endParaRPr lang="en-US" altLang="ko-KR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(HW</a:t>
                      </a:r>
                      <a:r>
                        <a:rPr lang="en-US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RAID)</a:t>
                      </a:r>
                      <a:endParaRPr 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RAID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6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미지원</a:t>
                      </a:r>
                      <a:endParaRPr lang="en-US" altLang="ko-KR" sz="800" b="0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미지원</a:t>
                      </a:r>
                      <a:endParaRPr lang="en-US" altLang="ko-KR" sz="800" b="0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SimpliVity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는 데이터 보호를 위한 서버내 디스크 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RAID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지원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Dell </a:t>
                      </a:r>
                      <a:r>
                        <a:rPr lang="en-US" altLang="ko-KR" sz="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VxRail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X86+vSAN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의 경우 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H/W</a:t>
                      </a:r>
                      <a:r>
                        <a:rPr lang="en-US" altLang="ko-KR" sz="800" b="1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RAID </a:t>
                      </a:r>
                      <a:r>
                        <a:rPr lang="ko-KR" altLang="en-US" sz="800" b="1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미지원으로 서로 다른 노드에 디스크 </a:t>
                      </a:r>
                      <a:r>
                        <a:rPr lang="en-US" altLang="ko-KR" sz="800" b="1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개씩 동시에 장애 발생 시 데이터 유실 발생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en-US" altLang="ko-KR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효율성</a:t>
                      </a:r>
                      <a:endParaRPr 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효율성</a:t>
                      </a:r>
                      <a:endParaRPr lang="en-US" altLang="ko-KR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중복제거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압축</a:t>
                      </a:r>
                      <a:r>
                        <a:rPr lang="en-US" altLang="ko-KR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기본제공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성능저하 없음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(90%</a:t>
                      </a:r>
                      <a:r>
                        <a:rPr lang="en-US" sz="8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이상 절감 보장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성능이슈</a:t>
                      </a:r>
                      <a:r>
                        <a:rPr lang="en-US" altLang="ko-KR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각종 부작용으로</a:t>
                      </a:r>
                      <a:r>
                        <a:rPr lang="en-US" altLang="ko-KR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Off</a:t>
                      </a:r>
                      <a:r>
                        <a:rPr lang="en-US" altLang="ko-KR" sz="800" b="0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기본 권장</a:t>
                      </a:r>
                      <a:endParaRPr lang="en-US" altLang="ko-KR" sz="800" b="0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성능이슈</a:t>
                      </a:r>
                      <a:r>
                        <a:rPr lang="en-US" altLang="ko-KR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각종 부작용으로</a:t>
                      </a:r>
                      <a:r>
                        <a:rPr lang="en-US" altLang="ko-KR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Off</a:t>
                      </a:r>
                      <a:r>
                        <a:rPr lang="en-US" altLang="ko-KR" sz="800" b="0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기본 권장</a:t>
                      </a:r>
                      <a:endParaRPr lang="en-US" altLang="ko-KR" sz="800" b="0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SimpliVity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는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성능저하 없는 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실시간 중복제거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압축 기술 제공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백업 사용 시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10:1</a:t>
                      </a:r>
                      <a:r>
                        <a:rPr lang="en-US" altLang="ko-KR" sz="8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보장</a:t>
                      </a:r>
                      <a:endParaRPr lang="en-US" altLang="ko-KR" sz="800" b="1" kern="12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Dell </a:t>
                      </a:r>
                      <a:r>
                        <a:rPr lang="en-US" altLang="ko-KR" sz="800" b="0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VxRail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X86+vSAN </a:t>
                      </a: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의 </a:t>
                      </a:r>
                      <a:r>
                        <a:rPr lang="ko-KR" altLang="en-US" sz="800" b="1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중복제거</a:t>
                      </a:r>
                      <a:r>
                        <a:rPr lang="en-US" altLang="ko-KR" sz="800" b="1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1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압축 기술을 제대로 사용하고 있는 사례 전무</a:t>
                      </a:r>
                      <a:endParaRPr lang="en-US" altLang="ko-KR" sz="800" b="1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2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4278" marR="74278" marT="37139" marB="37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Computing</a:t>
                      </a:r>
                      <a:r>
                        <a:rPr lang="en-US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Node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</a:t>
                      </a:r>
                      <a:endParaRPr 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지원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미지원</a:t>
                      </a:r>
                      <a:endParaRPr lang="en-US" altLang="ko-KR" sz="800" b="0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미지원</a:t>
                      </a:r>
                      <a:endParaRPr lang="en-US" altLang="ko-KR" sz="800" b="0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SimpliVity</a:t>
                      </a:r>
                      <a:r>
                        <a:rPr lang="ko-KR" altLang="en-US" sz="800" b="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Computing Node </a:t>
                      </a:r>
                      <a:r>
                        <a:rPr lang="ko-KR" altLang="en-US" sz="800" b="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지원 옵션을 통해 </a:t>
                      </a: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 비용 절감 및 기존 자원 사용의 효율성 극대화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48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데이터보호</a:t>
                      </a:r>
                      <a:endParaRPr 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백업솔루션</a:t>
                      </a:r>
                      <a:endParaRPr 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기본제공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en-US" altLang="ko-KR" sz="800" b="0" kern="1200" baseline="300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rd</a:t>
                      </a:r>
                      <a:r>
                        <a:rPr lang="en-US" altLang="ko-KR" sz="800" b="0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party </a:t>
                      </a:r>
                      <a:r>
                        <a:rPr lang="ko-KR" altLang="en-US" sz="800" b="0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솔루션 필요</a:t>
                      </a:r>
                      <a:endParaRPr lang="en-US" altLang="ko-KR" sz="800" b="0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r>
                        <a:rPr lang="en-US" altLang="ko-KR" sz="800" b="0" kern="1200" baseline="300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rd</a:t>
                      </a:r>
                      <a:r>
                        <a:rPr lang="en-US" altLang="ko-KR" sz="800" b="0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party </a:t>
                      </a:r>
                      <a:r>
                        <a:rPr lang="ko-KR" altLang="en-US" sz="800" b="0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솔루션 필요</a:t>
                      </a:r>
                      <a:endParaRPr lang="en-US" altLang="ko-KR" sz="800" b="0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SimpliVity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는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자체 고성능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고효율 백업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복구 솔루션을 통해 </a:t>
                      </a:r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랜섬웨어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완벽 예방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데이터보호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Dell </a:t>
                      </a:r>
                      <a:r>
                        <a:rPr lang="en-US" altLang="ko-KR" sz="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VxRAIL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x86+vSAN 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은 백업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복구 솔루션을 </a:t>
                      </a: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기본적으로 제공하지 않아 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추가비용 발생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 3</a:t>
                      </a:r>
                      <a:r>
                        <a:rPr lang="en-US" altLang="ko-KR" sz="800" b="1" kern="1200" baseline="300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rd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party SW</a:t>
                      </a: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 인해 고성능 미지원</a:t>
                      </a:r>
                      <a:endParaRPr lang="en-US" altLang="ko-KR" sz="800" b="1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2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4278" marR="74278" marT="37139" marB="371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재해복구솔루션</a:t>
                      </a:r>
                      <a:endParaRPr 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Rapid DR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제공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옵션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VMware Site</a:t>
                      </a:r>
                      <a:r>
                        <a:rPr lang="en-US" altLang="ko-KR" sz="800" b="0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Recovery Manager </a:t>
                      </a:r>
                      <a:r>
                        <a:rPr lang="ko-KR" altLang="en-US" sz="800" b="0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</a:t>
                      </a:r>
                      <a:endParaRPr lang="en-US" altLang="ko-KR" sz="800" b="0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VMware Site</a:t>
                      </a:r>
                      <a:r>
                        <a:rPr lang="en-US" altLang="ko-KR" sz="800" b="0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Recovery Manager </a:t>
                      </a:r>
                      <a:r>
                        <a:rPr lang="ko-KR" altLang="en-US" sz="800" b="0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</a:t>
                      </a:r>
                      <a:endParaRPr lang="en-US" altLang="ko-KR" sz="800" b="0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자체 솔루션으로 심플한 재해복구 인프라 구성지원</a:t>
                      </a:r>
                      <a:endParaRPr lang="en-US" altLang="ko-KR" sz="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Dell </a:t>
                      </a:r>
                      <a:r>
                        <a:rPr lang="en-US" altLang="ko-KR" sz="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VxRail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x86+vSAN 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은 </a:t>
                      </a: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솔루션 추가</a:t>
                      </a:r>
                      <a:r>
                        <a:rPr lang="ko-KR" altLang="en-US" sz="800" b="1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로 인해 추가 비용 필요</a:t>
                      </a:r>
                      <a:endParaRPr lang="en-US" altLang="ko-KR" sz="800" b="1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948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  <a:endParaRPr 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업그레이드 및 패치</a:t>
                      </a:r>
                      <a:endParaRPr 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One</a:t>
                      </a:r>
                      <a:r>
                        <a:rPr lang="en-US" sz="8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Tool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을 통해 통합 업데이트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 가능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One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Tool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을 통해 통합 업데이트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 가능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H/W,</a:t>
                      </a:r>
                      <a:r>
                        <a:rPr lang="en-US" altLang="ko-KR" sz="800" b="0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S/W </a:t>
                      </a:r>
                      <a:r>
                        <a:rPr lang="ko-KR" altLang="en-US" sz="800" b="0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별도로 호환성 체크 및 관리</a:t>
                      </a:r>
                      <a:endParaRPr lang="en-US" altLang="ko-KR" sz="800" b="0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SimpliVity, Dell </a:t>
                      </a:r>
                      <a:r>
                        <a:rPr lang="en-US" altLang="ko-KR" sz="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VxRail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는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Appliance</a:t>
                      </a:r>
                      <a:r>
                        <a:rPr lang="en-US" altLang="ko-KR" sz="8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장비로 구성과 버전이 통합적으로 관리 및 호환성이 이미 검증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x86+vSAN 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은 </a:t>
                      </a: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설치부터 추후 업그레이드까지 호환성 및 버전을 수시로 체크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kern="1200" dirty="0" err="1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관리해야함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r>
                        <a:rPr lang="ko-KR" altLang="en-US" sz="800" b="1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endParaRPr lang="en-US" altLang="ko-KR" sz="800" b="1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173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H/W,</a:t>
                      </a:r>
                      <a:r>
                        <a:rPr lang="en-US" sz="800" b="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S/W </a:t>
                      </a:r>
                      <a:r>
                        <a:rPr lang="ko-KR" altLang="en-US" sz="800" b="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  <a:endParaRPr lang="en-US" sz="8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4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H/W,</a:t>
                      </a:r>
                      <a:r>
                        <a:rPr lang="en-US" sz="8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S/W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통합적으로 관리하는 통합관리 화면 제공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H/W,</a:t>
                      </a: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S/W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통합적으로 관리하는 통합관리 화면 제공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H/W</a:t>
                      </a:r>
                      <a:r>
                        <a:rPr lang="ko-KR" altLang="en-US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S/W</a:t>
                      </a:r>
                      <a:r>
                        <a:rPr lang="ko-KR" altLang="en-US" sz="800" b="0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를 분리하여 관리</a:t>
                      </a:r>
                      <a:endParaRPr lang="en-US" altLang="ko-KR" sz="800" b="0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SimpliVity, Dell </a:t>
                      </a:r>
                      <a:r>
                        <a:rPr lang="en-US" altLang="ko-KR" sz="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VxRail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는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이미 제작된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Plug</a:t>
                      </a:r>
                      <a:r>
                        <a:rPr lang="en-US" altLang="ko-KR" sz="8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In </a:t>
                      </a:r>
                      <a:r>
                        <a:rPr lang="ko-KR" altLang="en-US" sz="8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모듈을 통해 하나의 관리하면에 모든 메뉴</a:t>
                      </a:r>
                      <a:r>
                        <a:rPr lang="en-US" altLang="ko-KR" sz="8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kern="12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모니터링 기능 추가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x86+vSAN </a:t>
                      </a:r>
                      <a:r>
                        <a:rPr lang="ko-KR" altLang="en-US" sz="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은 </a:t>
                      </a:r>
                      <a:r>
                        <a:rPr lang="en-US" altLang="ko-KR" sz="800" b="1" kern="120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Appliance</a:t>
                      </a:r>
                      <a:r>
                        <a:rPr lang="en-US" altLang="ko-KR" sz="800" b="1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제품이 아니기 때문에 </a:t>
                      </a:r>
                      <a:r>
                        <a:rPr lang="en-US" altLang="ko-KR" sz="800" b="1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H/W</a:t>
                      </a:r>
                      <a:r>
                        <a:rPr lang="ko-KR" altLang="en-US" sz="800" b="1" kern="1200" baseline="0" dirty="0">
                          <a:solidFill>
                            <a:srgbClr val="C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와 가상화 관리 화면을 분리하여 모니터링</a:t>
                      </a:r>
                      <a:endParaRPr lang="en-US" altLang="ko-KR" sz="800" b="1" kern="1200" dirty="0">
                        <a:solidFill>
                          <a:srgbClr val="C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0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사용자 지정 65">
      <a:majorFont>
        <a:latin typeface="Arial"/>
        <a:ea typeface="나눔고딕 Bold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2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사용자 지정 11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3.xml><?xml version="1.0" encoding="utf-8"?>
<a:theme xmlns:a="http://schemas.openxmlformats.org/drawingml/2006/main" name="1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사용자 지정 11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4.xml><?xml version="1.0" encoding="utf-8"?>
<a:theme xmlns:a="http://schemas.openxmlformats.org/drawingml/2006/main" name="2_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사용자 지정 11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5.xml><?xml version="1.0" encoding="utf-8"?>
<a:theme xmlns:a="http://schemas.openxmlformats.org/drawingml/2006/main" name="2_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Custom 2">
      <a:majorFont>
        <a:latin typeface="Arial"/>
        <a:ea typeface="Rix모던고딕 B"/>
        <a:cs typeface=""/>
      </a:majorFont>
      <a:minorFont>
        <a:latin typeface="Arial"/>
        <a:ea typeface="Rix모던고딕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6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39166</TotalTime>
  <Words>1172</Words>
  <Application>Microsoft Office PowerPoint</Application>
  <PresentationFormat>와이드스크린</PresentationFormat>
  <Paragraphs>204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KoPub돋움체 Bold</vt:lpstr>
      <vt:lpstr>나눔고딕</vt:lpstr>
      <vt:lpstr>Arial</vt:lpstr>
      <vt:lpstr>HP Simplified</vt:lpstr>
      <vt:lpstr>MetricHPE</vt:lpstr>
      <vt:lpstr>1_HPE_Standard_Arial_16x9_v4</vt:lpstr>
      <vt:lpstr>HPE_Standard_Arial_16x9_v2</vt:lpstr>
      <vt:lpstr>1_HPE_Standard_Arial_16x9_v2</vt:lpstr>
      <vt:lpstr>2_HPE_Standard_Arial_16x9_v2</vt:lpstr>
      <vt:lpstr>2_HPE_Standard_Arial_16x9_v5</vt:lpstr>
      <vt:lpstr>구조 비교 - HCI 환경에서는 데이터의 처리 방식이 중요합니다.</vt:lpstr>
      <vt:lpstr>SimpliVity vs vSAN 기반 HCI – 성능 우수성 (실제 IO 패턴 및 성능 비교)</vt:lpstr>
      <vt:lpstr>SimpliVity vs vSAN 기반 HCI – Disk 가용성</vt:lpstr>
      <vt:lpstr>SimpliVity vs vSAN 기반 HCI – 네트워크 가용성</vt:lpstr>
      <vt:lpstr>타사 비교장표 요약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HPE Synergy Fabric</dc:title>
  <dc:creator>PTNARA</dc:creator>
  <cp:lastModifiedBy>Lee, Jeong Gyu (HIT PreSales)</cp:lastModifiedBy>
  <cp:revision>607</cp:revision>
  <dcterms:created xsi:type="dcterms:W3CDTF">2016-07-13T19:01:51Z</dcterms:created>
  <dcterms:modified xsi:type="dcterms:W3CDTF">2023-03-28T05:47:06Z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