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86" r:id="rId1"/>
  </p:sldMasterIdLst>
  <p:notesMasterIdLst>
    <p:notesMasterId r:id="rId5"/>
  </p:notesMasterIdLst>
  <p:handoutMasterIdLst>
    <p:handoutMasterId r:id="rId6"/>
  </p:handoutMasterIdLst>
  <p:sldIdLst>
    <p:sldId id="780" r:id="rId2"/>
    <p:sldId id="658" r:id="rId3"/>
    <p:sldId id="645" r:id="rId4"/>
  </p:sldIdLst>
  <p:sldSz cx="12192000" cy="6858000"/>
  <p:notesSz cx="6858000" cy="9144000"/>
  <p:embeddedFontLst>
    <p:embeddedFont>
      <p:font typeface="나눔고딕" panose="020D0604000000000000" pitchFamily="50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4" orient="horz" pos="132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93" userDrawn="1">
          <p15:clr>
            <a:srgbClr val="A4A3A4"/>
          </p15:clr>
        </p15:guide>
        <p15:guide id="7" pos="7514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orient="horz" pos="1049">
          <p15:clr>
            <a:srgbClr val="A4A3A4"/>
          </p15:clr>
        </p15:guide>
        <p15:guide id="10" orient="horz" pos="3884" userDrawn="1">
          <p15:clr>
            <a:srgbClr val="A4A3A4"/>
          </p15:clr>
        </p15:guide>
        <p15:guide id="11" orient="horz" pos="913" userDrawn="1">
          <p15:clr>
            <a:srgbClr val="A4A3A4"/>
          </p15:clr>
        </p15:guide>
        <p15:guide id="12" orient="horz" pos="1161">
          <p15:clr>
            <a:srgbClr val="A4A3A4"/>
          </p15:clr>
        </p15:guide>
        <p15:guide id="13" orient="horz" pos="1230" userDrawn="1">
          <p15:clr>
            <a:srgbClr val="A4A3A4"/>
          </p15:clr>
        </p15:guide>
        <p15:guide id="14" pos="279" userDrawn="1">
          <p15:clr>
            <a:srgbClr val="A4A3A4"/>
          </p15:clr>
        </p15:guide>
        <p15:guide id="15" pos="7423" userDrawn="1">
          <p15:clr>
            <a:srgbClr val="A4A3A4"/>
          </p15:clr>
        </p15:guide>
        <p15:guide id="16" pos="4362" userDrawn="1">
          <p15:clr>
            <a:srgbClr val="A4A3A4"/>
          </p15:clr>
        </p15:guide>
        <p15:guide id="17" pos="4185">
          <p15:clr>
            <a:srgbClr val="A4A3A4"/>
          </p15:clr>
        </p15:guide>
        <p15:guide id="18" pos="3681" userDrawn="1">
          <p15:clr>
            <a:srgbClr val="A4A3A4"/>
          </p15:clr>
        </p15:guide>
        <p15:guide id="19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982"/>
    <a:srgbClr val="614767"/>
    <a:srgbClr val="F2F2F2"/>
    <a:srgbClr val="D9D9D9"/>
    <a:srgbClr val="FF8D6D"/>
    <a:srgbClr val="EBF7FF"/>
    <a:srgbClr val="CCECFF"/>
    <a:srgbClr val="E7F9EB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6" autoAdjust="0"/>
    <p:restoredTop sz="95383" autoAdjust="0"/>
  </p:normalViewPr>
  <p:slideViewPr>
    <p:cSldViewPr snapToGrid="0">
      <p:cViewPr varScale="1">
        <p:scale>
          <a:sx n="83" d="100"/>
          <a:sy n="83" d="100"/>
        </p:scale>
        <p:origin x="806" y="62"/>
      </p:cViewPr>
      <p:guideLst>
        <p:guide orient="horz" pos="1139"/>
        <p:guide orient="horz" pos="1321"/>
        <p:guide pos="3840"/>
        <p:guide pos="393"/>
        <p:guide pos="7514"/>
        <p:guide orient="horz" pos="1071"/>
        <p:guide orient="horz" pos="1049"/>
        <p:guide orient="horz" pos="3884"/>
        <p:guide orient="horz" pos="913"/>
        <p:guide orient="horz" pos="1161"/>
        <p:guide orient="horz" pos="1230"/>
        <p:guide pos="279"/>
        <p:guide pos="7423"/>
        <p:guide pos="4362"/>
        <p:guide pos="4185"/>
        <p:guide pos="3681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2174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gs" Target="tags/tag1.xml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맑은 고딕" panose="020B0503020000020004" pitchFamily="50" charset="-127"/>
              </a:rPr>
              <a:t>8/8/2023</a:t>
            </a:fld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맑은 고딕" panose="020B0503020000020004" pitchFamily="50" charset="-127"/>
              </a:rPr>
              <a:t>‹#›</a:t>
            </a:fld>
            <a:endParaRPr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2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nergyRack_WithPane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8914608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90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" y="0"/>
            <a:ext cx="121890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606423" y="456997"/>
            <a:ext cx="3027151" cy="1218930"/>
            <a:chOff x="606423" y="456997"/>
            <a:chExt cx="3027151" cy="1218930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606423" y="930098"/>
              <a:ext cx="3027151" cy="74582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06423" y="456997"/>
              <a:ext cx="1036709" cy="28788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1116"/>
            <a:ext cx="10969784" cy="8782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215444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  <a:latin typeface="맑은 고딕" panose="020B0503020000020004" pitchFamily="50" charset="-127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3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93">
          <p15:clr>
            <a:srgbClr val="F26B43"/>
          </p15:clr>
        </p15:guide>
        <p15:guide id="4" pos="7287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엔터프라이즈 환경을 위한 </a:t>
            </a:r>
            <a:r>
              <a:rPr lang="en-US" altLang="ko-KR" dirty="0">
                <a:latin typeface="+mn-ea"/>
                <a:ea typeface="+mn-ea"/>
              </a:rPr>
              <a:t>HPE </a:t>
            </a:r>
            <a:r>
              <a:rPr lang="en-US" altLang="ko-KR" dirty="0" err="1">
                <a:latin typeface="+mn-ea"/>
                <a:ea typeface="+mn-ea"/>
              </a:rPr>
              <a:t>SimpliVity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기술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효율성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4" name="Group 112"/>
          <p:cNvGrpSpPr/>
          <p:nvPr/>
        </p:nvGrpSpPr>
        <p:grpSpPr>
          <a:xfrm>
            <a:off x="6354059" y="1070451"/>
            <a:ext cx="5248327" cy="556859"/>
            <a:chOff x="6422301" y="1644887"/>
            <a:chExt cx="5151134" cy="556859"/>
          </a:xfrm>
        </p:grpSpPr>
        <p:sp>
          <p:nvSpPr>
            <p:cNvPr id="45" name="Rectangle 113"/>
            <p:cNvSpPr/>
            <p:nvPr/>
          </p:nvSpPr>
          <p:spPr>
            <a:xfrm>
              <a:off x="6422301" y="1728890"/>
              <a:ext cx="51511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+mj-ea"/>
                  <a:ea typeface="+mj-ea"/>
                  <a:cs typeface="Arial" panose="020B0604020202020204" pitchFamily="34" charset="0"/>
                </a:rPr>
                <a:t>데이터 효율성</a:t>
              </a:r>
              <a:endParaRPr lang="ko-KR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46" name="자유형 283"/>
            <p:cNvSpPr/>
            <p:nvPr/>
          </p:nvSpPr>
          <p:spPr>
            <a:xfrm>
              <a:off x="6450862" y="1644887"/>
              <a:ext cx="5051205" cy="429301"/>
            </a:xfrm>
            <a:custGeom>
              <a:avLst/>
              <a:gdLst>
                <a:gd name="connsiteX0" fmla="*/ 0 w 883920"/>
                <a:gd name="connsiteY0" fmla="*/ 76200 h 76200"/>
                <a:gd name="connsiteX1" fmla="*/ 0 w 883920"/>
                <a:gd name="connsiteY1" fmla="*/ 0 h 76200"/>
                <a:gd name="connsiteX2" fmla="*/ 883920 w 883920"/>
                <a:gd name="connsiteY2" fmla="*/ 0 h 76200"/>
                <a:gd name="connsiteX3" fmla="*/ 883920 w 88392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" h="76200">
                  <a:moveTo>
                    <a:pt x="0" y="76200"/>
                  </a:moveTo>
                  <a:lnTo>
                    <a:pt x="0" y="0"/>
                  </a:lnTo>
                  <a:lnTo>
                    <a:pt x="883920" y="0"/>
                  </a:lnTo>
                  <a:lnTo>
                    <a:pt x="883920" y="76200"/>
                  </a:lnTo>
                </a:path>
              </a:pathLst>
            </a:custGeom>
            <a:ln w="63500">
              <a:solidFill>
                <a:srgbClr val="4255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47" name="직선 연결선 27"/>
            <p:cNvCxnSpPr>
              <a:cxnSpLocks/>
            </p:cNvCxnSpPr>
            <p:nvPr/>
          </p:nvCxnSpPr>
          <p:spPr>
            <a:xfrm>
              <a:off x="7049981" y="2201746"/>
              <a:ext cx="3951069" cy="0"/>
            </a:xfrm>
            <a:prstGeom prst="line">
              <a:avLst/>
            </a:prstGeom>
            <a:ln w="19050">
              <a:solidFill>
                <a:srgbClr val="4255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514"/>
          <p:cNvSpPr/>
          <p:nvPr/>
        </p:nvSpPr>
        <p:spPr>
          <a:xfrm>
            <a:off x="6360350" y="1702798"/>
            <a:ext cx="5192130" cy="1506727"/>
          </a:xfrm>
          <a:prstGeom prst="rect">
            <a:avLst/>
          </a:prstGeom>
          <a:solidFill>
            <a:srgbClr val="D6D6D6"/>
          </a:solid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9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16539" y="2193862"/>
            <a:ext cx="4446659" cy="1015663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defTabSz="430203">
              <a:spcAft>
                <a:spcPts val="600"/>
              </a:spcAft>
              <a:buSzPct val="80000"/>
            </a:pPr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5563"/>
                </a:solidFill>
                <a:latin typeface="+mj-ea"/>
                <a:ea typeface="+mj-ea"/>
                <a:cs typeface="Arial" panose="020B0604020202020204" pitchFamily="34" charset="0"/>
              </a:rPr>
              <a:t>10 : 1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5563"/>
                </a:solidFill>
                <a:latin typeface="+mj-ea"/>
                <a:ea typeface="+mj-ea"/>
                <a:cs typeface="Arial" panose="020B0604020202020204" pitchFamily="34" charset="0"/>
              </a:rPr>
              <a:t>Guarantee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25563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7A5CC91-463A-423E-BCD7-75E4709DB9B5}"/>
              </a:ext>
            </a:extLst>
          </p:cNvPr>
          <p:cNvSpPr txBox="1">
            <a:spLocks/>
          </p:cNvSpPr>
          <p:nvPr/>
        </p:nvSpPr>
        <p:spPr>
          <a:xfrm>
            <a:off x="6128624" y="1895427"/>
            <a:ext cx="4486323" cy="3283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  <a:latin typeface="+mj-ea"/>
                <a:ea typeface="+mj-ea"/>
              </a:rPr>
              <a:t>성능 저하 없는 데이터 중복제거</a:t>
            </a:r>
            <a:r>
              <a:rPr lang="en-US" altLang="ko-KR" sz="160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+mj-ea"/>
                <a:ea typeface="+mj-ea"/>
              </a:rPr>
              <a:t>압축을 통한 </a:t>
            </a:r>
            <a:endParaRPr lang="en-US" sz="16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51" name="그룹 126"/>
          <p:cNvGrpSpPr/>
          <p:nvPr/>
        </p:nvGrpSpPr>
        <p:grpSpPr>
          <a:xfrm>
            <a:off x="6376867" y="3209525"/>
            <a:ext cx="5175613" cy="522952"/>
            <a:chOff x="6255600" y="2647152"/>
            <a:chExt cx="5175610" cy="741827"/>
          </a:xfrm>
        </p:grpSpPr>
        <p:sp>
          <p:nvSpPr>
            <p:cNvPr id="52" name="자유형 51"/>
            <p:cNvSpPr/>
            <p:nvPr/>
          </p:nvSpPr>
          <p:spPr>
            <a:xfrm rot="16200000" flipH="1">
              <a:off x="6304026" y="3287439"/>
              <a:ext cx="63841" cy="139239"/>
            </a:xfrm>
            <a:custGeom>
              <a:avLst/>
              <a:gdLst>
                <a:gd name="connsiteX0" fmla="*/ 0 w 45991"/>
                <a:gd name="connsiteY0" fmla="*/ 0 h 91981"/>
                <a:gd name="connsiteX1" fmla="*/ 0 w 45991"/>
                <a:gd name="connsiteY1" fmla="*/ 91981 h 91981"/>
                <a:gd name="connsiteX2" fmla="*/ 45991 w 45991"/>
                <a:gd name="connsiteY2" fmla="*/ 91981 h 91981"/>
                <a:gd name="connsiteX3" fmla="*/ 0 w 45991"/>
                <a:gd name="connsiteY3" fmla="*/ 0 h 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91" h="91981">
                  <a:moveTo>
                    <a:pt x="0" y="0"/>
                  </a:moveTo>
                  <a:lnTo>
                    <a:pt x="0" y="91981"/>
                  </a:lnTo>
                  <a:lnTo>
                    <a:pt x="45991" y="91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 rot="16200000">
              <a:off x="6304027" y="2609453"/>
              <a:ext cx="63841" cy="139240"/>
            </a:xfrm>
            <a:custGeom>
              <a:avLst/>
              <a:gdLst>
                <a:gd name="connsiteX0" fmla="*/ 0 w 45991"/>
                <a:gd name="connsiteY0" fmla="*/ 0 h 91981"/>
                <a:gd name="connsiteX1" fmla="*/ 0 w 45991"/>
                <a:gd name="connsiteY1" fmla="*/ 91981 h 91981"/>
                <a:gd name="connsiteX2" fmla="*/ 45991 w 45991"/>
                <a:gd name="connsiteY2" fmla="*/ 91981 h 91981"/>
                <a:gd name="connsiteX3" fmla="*/ 0 w 45991"/>
                <a:gd name="connsiteY3" fmla="*/ 0 h 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91" h="91981">
                  <a:moveTo>
                    <a:pt x="0" y="0"/>
                  </a:moveTo>
                  <a:lnTo>
                    <a:pt x="0" y="91981"/>
                  </a:lnTo>
                  <a:lnTo>
                    <a:pt x="45991" y="91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 rot="16200000">
              <a:off x="8538777" y="423490"/>
              <a:ext cx="609256" cy="5175610"/>
            </a:xfrm>
            <a:prstGeom prst="roundRect">
              <a:avLst>
                <a:gd name="adj" fmla="val 0"/>
              </a:avLst>
            </a:prstGeom>
            <a:solidFill>
              <a:srgbClr val="F29831"/>
            </a:solidFill>
            <a:ln w="6350">
              <a:solidFill>
                <a:schemeClr val="bg1"/>
              </a:solidFill>
            </a:ln>
            <a:effectLst>
              <a:outerShdw blurRad="25400" dist="254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pic>
          <p:nvPicPr>
            <p:cNvPr id="55" name="Picture 2" descr="C:\Users\Administrator\Desktop\미래부가치평가\그림3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6200000">
              <a:off x="6513668" y="2529495"/>
              <a:ext cx="526741" cy="100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6611146" y="2828692"/>
              <a:ext cx="4492781" cy="4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ts val="1700"/>
                </a:lnSpc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ko-KR" altLang="en-US" sz="1400" b="1" spc="-9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데이터 효율성을 통한 기대 효과</a:t>
              </a:r>
            </a:p>
          </p:txBody>
        </p:sp>
      </p:grpSp>
      <p:pic>
        <p:nvPicPr>
          <p:cNvPr id="57" name="그림 56" descr="Untitled-1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48437" y="3238013"/>
            <a:ext cx="567953" cy="471961"/>
          </a:xfrm>
          <a:prstGeom prst="rect">
            <a:avLst/>
          </a:prstGeom>
        </p:spPr>
      </p:pic>
      <p:sp>
        <p:nvSpPr>
          <p:cNvPr id="58" name="직사각형 514"/>
          <p:cNvSpPr/>
          <p:nvPr/>
        </p:nvSpPr>
        <p:spPr>
          <a:xfrm>
            <a:off x="6404965" y="3732716"/>
            <a:ext cx="5147515" cy="1365975"/>
          </a:xfrm>
          <a:prstGeom prst="rect">
            <a:avLst/>
          </a:prstGeom>
          <a:solidFill>
            <a:srgbClr val="D6D6D6"/>
          </a:solid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9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9" name="Group 13"/>
          <p:cNvGrpSpPr/>
          <p:nvPr/>
        </p:nvGrpSpPr>
        <p:grpSpPr>
          <a:xfrm>
            <a:off x="6539714" y="3842714"/>
            <a:ext cx="2247677" cy="1196911"/>
            <a:chOff x="941186" y="5529025"/>
            <a:chExt cx="1730343" cy="963635"/>
          </a:xfrm>
        </p:grpSpPr>
        <p:sp>
          <p:nvSpPr>
            <p:cNvPr id="60" name="Oval 14"/>
            <p:cNvSpPr>
              <a:spLocks noChangeAspect="1"/>
            </p:cNvSpPr>
            <p:nvPr/>
          </p:nvSpPr>
          <p:spPr>
            <a:xfrm>
              <a:off x="1409212" y="5529025"/>
              <a:ext cx="792000" cy="792000"/>
            </a:xfrm>
            <a:prstGeom prst="ellipse">
              <a:avLst/>
            </a:prstGeom>
            <a:solidFill>
              <a:srgbClr val="A6ACD9"/>
            </a:solidFill>
            <a:ln w="12700" cap="flat" cmpd="sng" algn="ctr">
              <a:solidFill>
                <a:srgbClr val="A6AC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pic>
          <p:nvPicPr>
            <p:cNvPr id="61" name="Picture 2" descr="storage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681" y="5678842"/>
              <a:ext cx="403949" cy="46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16"/>
            <p:cNvSpPr/>
            <p:nvPr/>
          </p:nvSpPr>
          <p:spPr>
            <a:xfrm>
              <a:off x="941186" y="6273365"/>
              <a:ext cx="1730343" cy="219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50TB</a:t>
              </a:r>
              <a:r>
                <a:rPr kumimoji="0" lang="en-US" altLang="ko-KR" sz="13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ko-KR" altLang="en-US" sz="1300" b="0" i="0" u="none" strike="noStrike" kern="0" cap="none" spc="0" normalizeH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용량의 스토리지</a:t>
              </a:r>
              <a:endPara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32"/>
          <p:cNvGrpSpPr/>
          <p:nvPr/>
        </p:nvGrpSpPr>
        <p:grpSpPr>
          <a:xfrm>
            <a:off x="9386356" y="3968484"/>
            <a:ext cx="1779158" cy="1051591"/>
            <a:chOff x="-1553957" y="10652924"/>
            <a:chExt cx="2045373" cy="1208939"/>
          </a:xfrm>
        </p:grpSpPr>
        <p:sp>
          <p:nvSpPr>
            <p:cNvPr id="64" name="Oval 33"/>
            <p:cNvSpPr>
              <a:spLocks noChangeAspect="1"/>
            </p:cNvSpPr>
            <p:nvPr/>
          </p:nvSpPr>
          <p:spPr>
            <a:xfrm>
              <a:off x="-927270" y="10652924"/>
              <a:ext cx="791998" cy="792000"/>
            </a:xfrm>
            <a:prstGeom prst="ellipse">
              <a:avLst/>
            </a:prstGeom>
            <a:solidFill>
              <a:srgbClr val="A6ACD9"/>
            </a:solidFill>
            <a:ln w="12700" cap="flat" cmpd="sng" algn="ctr">
              <a:solidFill>
                <a:srgbClr val="A6AC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pic>
          <p:nvPicPr>
            <p:cNvPr id="65" name="Picture 2" descr="storage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3244" y="10811202"/>
              <a:ext cx="403950" cy="46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 35"/>
            <p:cNvSpPr/>
            <p:nvPr/>
          </p:nvSpPr>
          <p:spPr>
            <a:xfrm>
              <a:off x="-1553957" y="11548725"/>
              <a:ext cx="2045373" cy="313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5TB</a:t>
              </a:r>
              <a:r>
                <a:rPr lang="ko-KR" altLang="en-US" sz="1300" b="1" kern="0">
                  <a:latin typeface="+mj-ea"/>
                  <a:ea typeface="+mj-ea"/>
                  <a:cs typeface="Arial" panose="020B0604020202020204" pitchFamily="34" charset="0"/>
                </a:rPr>
                <a:t> 용량의 스토리지</a:t>
              </a:r>
              <a:endParaRPr kumimoji="0" lang="en-US" altLang="ko-KR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cxnSp>
        <p:nvCxnSpPr>
          <p:cNvPr id="67" name="Straight Arrow Connector 134"/>
          <p:cNvCxnSpPr/>
          <p:nvPr/>
        </p:nvCxnSpPr>
        <p:spPr>
          <a:xfrm>
            <a:off x="8176459" y="4341161"/>
            <a:ext cx="1755018" cy="1092"/>
          </a:xfrm>
          <a:prstGeom prst="straightConnector1">
            <a:avLst/>
          </a:prstGeom>
          <a:noFill/>
          <a:ln w="63500" cap="flat" cmpd="sng" algn="ctr">
            <a:solidFill>
              <a:srgbClr val="FF6600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68" name="Group 112"/>
          <p:cNvGrpSpPr/>
          <p:nvPr/>
        </p:nvGrpSpPr>
        <p:grpSpPr>
          <a:xfrm>
            <a:off x="635006" y="1070451"/>
            <a:ext cx="5248327" cy="556859"/>
            <a:chOff x="6422301" y="1644887"/>
            <a:chExt cx="5151134" cy="556859"/>
          </a:xfrm>
        </p:grpSpPr>
        <p:sp>
          <p:nvSpPr>
            <p:cNvPr id="69" name="Rectangle 113"/>
            <p:cNvSpPr/>
            <p:nvPr/>
          </p:nvSpPr>
          <p:spPr>
            <a:xfrm>
              <a:off x="6422301" y="1728890"/>
              <a:ext cx="51511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+mj-ea"/>
                  <a:ea typeface="+mj-ea"/>
                  <a:cs typeface="Arial" panose="020B0604020202020204" pitchFamily="34" charset="0"/>
                </a:rPr>
                <a:t>성능 저하 없는 중복제거</a:t>
              </a:r>
              <a:r>
                <a:rPr lang="en-US" altLang="ko-KR" sz="2400" dirty="0">
                  <a:latin typeface="+mj-ea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2400">
                  <a:latin typeface="+mj-ea"/>
                  <a:ea typeface="+mj-ea"/>
                  <a:cs typeface="Arial" panose="020B0604020202020204" pitchFamily="34" charset="0"/>
                </a:rPr>
                <a:t>압축</a:t>
              </a:r>
              <a:endParaRPr lang="ko-KR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0" name="자유형 283"/>
            <p:cNvSpPr/>
            <p:nvPr/>
          </p:nvSpPr>
          <p:spPr>
            <a:xfrm>
              <a:off x="6450862" y="1644887"/>
              <a:ext cx="5051205" cy="429301"/>
            </a:xfrm>
            <a:custGeom>
              <a:avLst/>
              <a:gdLst>
                <a:gd name="connsiteX0" fmla="*/ 0 w 883920"/>
                <a:gd name="connsiteY0" fmla="*/ 76200 h 76200"/>
                <a:gd name="connsiteX1" fmla="*/ 0 w 883920"/>
                <a:gd name="connsiteY1" fmla="*/ 0 h 76200"/>
                <a:gd name="connsiteX2" fmla="*/ 883920 w 883920"/>
                <a:gd name="connsiteY2" fmla="*/ 0 h 76200"/>
                <a:gd name="connsiteX3" fmla="*/ 883920 w 88392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" h="76200">
                  <a:moveTo>
                    <a:pt x="0" y="76200"/>
                  </a:moveTo>
                  <a:lnTo>
                    <a:pt x="0" y="0"/>
                  </a:lnTo>
                  <a:lnTo>
                    <a:pt x="883920" y="0"/>
                  </a:lnTo>
                  <a:lnTo>
                    <a:pt x="883920" y="76200"/>
                  </a:lnTo>
                </a:path>
              </a:pathLst>
            </a:custGeom>
            <a:ln w="63500">
              <a:solidFill>
                <a:srgbClr val="4255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71" name="직선 연결선 27"/>
            <p:cNvCxnSpPr>
              <a:cxnSpLocks/>
            </p:cNvCxnSpPr>
            <p:nvPr/>
          </p:nvCxnSpPr>
          <p:spPr>
            <a:xfrm>
              <a:off x="7049981" y="2201746"/>
              <a:ext cx="3951069" cy="0"/>
            </a:xfrm>
            <a:prstGeom prst="line">
              <a:avLst/>
            </a:prstGeom>
            <a:ln w="19050">
              <a:solidFill>
                <a:srgbClr val="4255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514"/>
          <p:cNvSpPr/>
          <p:nvPr/>
        </p:nvSpPr>
        <p:spPr>
          <a:xfrm>
            <a:off x="641297" y="1702797"/>
            <a:ext cx="5192130" cy="4334873"/>
          </a:xfrm>
          <a:prstGeom prst="rect">
            <a:avLst/>
          </a:prstGeom>
          <a:solidFill>
            <a:srgbClr val="D6D6D6"/>
          </a:solid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9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73" name="Picture 47"/>
          <p:cNvPicPr>
            <a:picLocks noChangeAspect="1"/>
          </p:cNvPicPr>
          <p:nvPr/>
        </p:nvPicPr>
        <p:blipFill rotWithShape="1">
          <a:blip r:embed="rId6"/>
          <a:srcRect t="6515" b="7104"/>
          <a:stretch/>
        </p:blipFill>
        <p:spPr>
          <a:xfrm rot="16200000">
            <a:off x="2412490" y="1567042"/>
            <a:ext cx="1749695" cy="3019418"/>
          </a:xfrm>
          <a:prstGeom prst="rect">
            <a:avLst/>
          </a:prstGeom>
        </p:spPr>
      </p:pic>
      <p:sp>
        <p:nvSpPr>
          <p:cNvPr id="74" name="Rectangle 8"/>
          <p:cNvSpPr/>
          <p:nvPr/>
        </p:nvSpPr>
        <p:spPr>
          <a:xfrm>
            <a:off x="916604" y="4150162"/>
            <a:ext cx="46625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0975">
              <a:lnSpc>
                <a:spcPts val="2200"/>
              </a:lnSpc>
              <a:buFontTx/>
              <a:buChar char="-"/>
            </a:pPr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  <a:cs typeface="Arial" panose="020B0604020202020204" pitchFamily="34" charset="0"/>
              </a:rPr>
              <a:t>성능 저하 없는 </a:t>
            </a:r>
            <a:r>
              <a:rPr lang="en-US" altLang="ko-KR" sz="1600" b="1" dirty="0">
                <a:solidFill>
                  <a:srgbClr val="C00000"/>
                </a:solidFill>
                <a:latin typeface="+mj-ea"/>
                <a:ea typeface="+mj-ea"/>
                <a:cs typeface="Arial" panose="020B0604020202020204" pitchFamily="34" charset="0"/>
              </a:rPr>
              <a:t>In Memory Indexing </a:t>
            </a:r>
            <a:r>
              <a:rPr lang="ko-KR" altLang="en-US" sz="1600" b="1">
                <a:solidFill>
                  <a:srgbClr val="C00000"/>
                </a:solidFill>
                <a:latin typeface="+mj-ea"/>
                <a:ea typeface="+mj-ea"/>
                <a:cs typeface="Arial" panose="020B0604020202020204" pitchFamily="34" charset="0"/>
              </a:rPr>
              <a:t>기반의 </a:t>
            </a:r>
            <a:r>
              <a:rPr lang="ko-KR" altLang="en-US" sz="1600" b="1">
                <a:latin typeface="+mj-ea"/>
                <a:ea typeface="+mj-ea"/>
                <a:cs typeface="Arial" panose="020B0604020202020204" pitchFamily="34" charset="0"/>
              </a:rPr>
              <a:t>실시간 </a:t>
            </a:r>
            <a:r>
              <a:rPr lang="ko-KR" altLang="en-US" sz="1600" b="1" dirty="0">
                <a:latin typeface="+mj-ea"/>
                <a:ea typeface="+mj-ea"/>
                <a:cs typeface="Arial" panose="020B0604020202020204" pitchFamily="34" charset="0"/>
              </a:rPr>
              <a:t>중복제거</a:t>
            </a:r>
            <a:r>
              <a:rPr lang="en-US" altLang="ko-KR" sz="1600" b="1" dirty="0"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600" b="1">
                <a:latin typeface="+mj-ea"/>
                <a:ea typeface="+mj-ea"/>
                <a:cs typeface="Arial" panose="020B0604020202020204" pitchFamily="34" charset="0"/>
              </a:rPr>
              <a:t>압축 기술</a:t>
            </a:r>
            <a:endParaRPr lang="en-US" altLang="ko-KR" sz="16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266700" lvl="1" indent="-180975">
              <a:lnSpc>
                <a:spcPts val="2200"/>
              </a:lnSpc>
              <a:buFontTx/>
              <a:buChar char="-"/>
            </a:pPr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  <a:cs typeface="Arial" panose="020B0604020202020204" pitchFamily="34" charset="0"/>
              </a:rPr>
              <a:t>데이터 중복 제거란</a:t>
            </a:r>
            <a:r>
              <a:rPr lang="en-US" altLang="ko-KR" sz="1600" b="1" dirty="0">
                <a:solidFill>
                  <a:srgbClr val="C0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+mj-ea"/>
                <a:ea typeface="+mj-ea"/>
                <a:cs typeface="Arial" panose="020B0604020202020204" pitchFamily="34" charset="0"/>
              </a:rPr>
              <a:t>? </a:t>
            </a:r>
            <a:r>
              <a:rPr lang="ko-KR" altLang="en-US" sz="1400" b="1">
                <a:latin typeface="+mj-ea"/>
                <a:ea typeface="+mj-ea"/>
                <a:cs typeface="Arial" panose="020B0604020202020204" pitchFamily="34" charset="0"/>
              </a:rPr>
              <a:t>중복된 데이터를 없애 스토리지 용량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400" b="1">
                <a:latin typeface="+mj-ea"/>
                <a:ea typeface="+mj-ea"/>
                <a:cs typeface="Arial" panose="020B0604020202020204" pitchFamily="34" charset="0"/>
              </a:rPr>
              <a:t>요구 사항을 경감시키는 기술</a:t>
            </a: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266700" lvl="1" indent="-180975">
              <a:lnSpc>
                <a:spcPts val="2200"/>
              </a:lnSpc>
              <a:buFontTx/>
              <a:buChar char="-"/>
            </a:pPr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  <a:cs typeface="Arial" panose="020B0604020202020204" pitchFamily="34" charset="0"/>
              </a:rPr>
              <a:t>데이터 압축 이란 </a:t>
            </a:r>
            <a:r>
              <a:rPr lang="en-US" altLang="ko-KR" sz="1600" b="1" dirty="0">
                <a:latin typeface="+mj-ea"/>
                <a:ea typeface="+mj-ea"/>
                <a:cs typeface="Arial" panose="020B0604020202020204" pitchFamily="34" charset="0"/>
              </a:rPr>
              <a:t>? </a:t>
            </a:r>
            <a:r>
              <a:rPr lang="ko-KR" altLang="en-US" sz="1400" b="1">
                <a:latin typeface="+mj-ea"/>
                <a:ea typeface="+mj-ea"/>
                <a:cs typeface="Arial" panose="020B0604020202020204" pitchFamily="34" charset="0"/>
              </a:rPr>
              <a:t>큰 데이터를 작은 데이터로 만드는 기술 요소</a:t>
            </a:r>
            <a:endParaRPr lang="en-US" sz="14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03565" y="5293667"/>
            <a:ext cx="3855824" cy="6069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Customers average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47:1 efficiency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&gt; 1/3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 surveyed achieve over 100:1</a:t>
            </a:r>
            <a:r>
              <a:rPr lang="en-US" sz="1400" baseline="30000" dirty="0">
                <a:latin typeface="+mj-ea"/>
                <a:ea typeface="+mj-ea"/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98305" y="5377232"/>
            <a:ext cx="914400" cy="4983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47 : 1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77" name="Picture 19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657" y="5732855"/>
            <a:ext cx="1598332" cy="358026"/>
          </a:xfrm>
          <a:prstGeom prst="rect">
            <a:avLst/>
          </a:prstGeom>
        </p:spPr>
      </p:pic>
      <p:pic>
        <p:nvPicPr>
          <p:cNvPr id="78" name="Picture 18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40" y="5780707"/>
            <a:ext cx="1505247" cy="239804"/>
          </a:xfrm>
          <a:prstGeom prst="rect">
            <a:avLst/>
          </a:prstGeom>
        </p:spPr>
      </p:pic>
      <p:pic>
        <p:nvPicPr>
          <p:cNvPr id="79" name="Picture 6" descr="Database PNG Transparent Images | PNG All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88" y="3401890"/>
            <a:ext cx="733540" cy="7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805560" y="3885027"/>
            <a:ext cx="2039989" cy="2651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+mj-ea"/>
                <a:ea typeface="+mj-ea"/>
              </a:rPr>
              <a:t>DBMS Cluster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E5ABABA-5B84-F622-0729-2EEFC860D16F}"/>
              </a:ext>
            </a:extLst>
          </p:cNvPr>
          <p:cNvSpPr txBox="1">
            <a:spLocks/>
          </p:cNvSpPr>
          <p:nvPr/>
        </p:nvSpPr>
        <p:spPr>
          <a:xfrm>
            <a:off x="6376867" y="2850583"/>
            <a:ext cx="1789082" cy="3283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백업과 같이 사용 시 기준</a:t>
            </a:r>
            <a:endParaRPr lang="en-US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2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SimpliVity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vs 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vSAN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기반 제품 </a:t>
            </a:r>
            <a:r>
              <a:rPr lang="en-US" altLang="ko-KR" sz="2400" b="0" dirty="0">
                <a:solidFill>
                  <a:prstClr val="black"/>
                </a:solidFill>
                <a:latin typeface="+mn-ea"/>
                <a:ea typeface="+mn-ea"/>
              </a:rPr>
              <a:t>– </a:t>
            </a:r>
            <a:r>
              <a:rPr lang="ko-KR" altLang="en-US" sz="2400" dirty="0">
                <a:solidFill>
                  <a:prstClr val="black"/>
                </a:solidFill>
                <a:latin typeface="+mn-ea"/>
                <a:ea typeface="+mn-ea"/>
              </a:rPr>
              <a:t>중복제거</a:t>
            </a:r>
            <a:r>
              <a:rPr lang="en-US" altLang="ko-KR" sz="2400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+mn-ea"/>
                <a:ea typeface="+mn-ea"/>
              </a:rPr>
              <a:t>압축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9" name="내용 개체 틀 2"/>
          <p:cNvSpPr>
            <a:spLocks noGrp="1"/>
          </p:cNvSpPr>
          <p:nvPr>
            <p:ph idx="1"/>
          </p:nvPr>
        </p:nvSpPr>
        <p:spPr>
          <a:xfrm>
            <a:off x="609600" y="1051281"/>
            <a:ext cx="10969784" cy="83467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SimpliVity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는 국내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이상의 고객사에서 검증된 성능저하 없는 실시간 중복제거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압축 기술을 통해 고객분의 데이터의 효율성을 극대화 시켜줍니다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1" name="직사각형 6"/>
          <p:cNvSpPr/>
          <p:nvPr/>
        </p:nvSpPr>
        <p:spPr bwMode="ltGray">
          <a:xfrm>
            <a:off x="609440" y="5707711"/>
            <a:ext cx="10957281" cy="51804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72000" tIns="0" rIns="72000" bIns="0" anchor="ctr"/>
          <a:lstStyle/>
          <a:p>
            <a:pPr marL="171450" lvl="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prstClr val="black"/>
                </a:solidFill>
                <a:latin typeface="+mn-ea"/>
              </a:rPr>
              <a:t>파일 시스템 엔진 개발 향상으로 기존 중복제거</a:t>
            </a:r>
            <a:r>
              <a:rPr lang="en-US" altLang="ko-KR" sz="1400" kern="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400" kern="0">
                <a:solidFill>
                  <a:prstClr val="black"/>
                </a:solidFill>
                <a:latin typeface="+mn-ea"/>
              </a:rPr>
              <a:t>압축 기술인 연산방식이 머클트리 알고리즘 </a:t>
            </a:r>
            <a:r>
              <a:rPr lang="en-US" altLang="ko-KR" sz="1400" kern="0" dirty="0">
                <a:solidFill>
                  <a:prstClr val="black"/>
                </a:solidFill>
                <a:latin typeface="+mn-ea"/>
              </a:rPr>
              <a:t>+ Table indexing</a:t>
            </a:r>
            <a:r>
              <a:rPr lang="ko-KR" altLang="en-US" sz="1400" kern="0">
                <a:solidFill>
                  <a:prstClr val="black"/>
                </a:solidFill>
                <a:latin typeface="+mn-ea"/>
              </a:rPr>
              <a:t>을 통해 성능저하 없는 고효율의 실시간 중복제거</a:t>
            </a:r>
            <a:r>
              <a:rPr lang="en-US" altLang="ko-KR" sz="1400" kern="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400" kern="0">
                <a:solidFill>
                  <a:prstClr val="black"/>
                </a:solidFill>
                <a:latin typeface="+mn-ea"/>
              </a:rPr>
              <a:t>압축 가능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09440" y="1670648"/>
            <a:ext cx="10969943" cy="3922499"/>
            <a:chOff x="1638172" y="1623995"/>
            <a:chExt cx="8913078" cy="3922499"/>
          </a:xfrm>
        </p:grpSpPr>
        <p:sp>
          <p:nvSpPr>
            <p:cNvPr id="64" name="Text Placeholder 4">
              <a:extLst>
                <a:ext uri="{FF2B5EF4-FFF2-40B4-BE49-F238E27FC236}">
                  <a16:creationId xmlns:a16="http://schemas.microsoft.com/office/drawing/2014/main" id="{9CB31B00-26FA-4D5E-BD5F-D43F9DA12402}"/>
                </a:ext>
              </a:extLst>
            </p:cNvPr>
            <p:cNvSpPr txBox="1">
              <a:spLocks/>
            </p:cNvSpPr>
            <p:nvPr/>
          </p:nvSpPr>
          <p:spPr>
            <a:xfrm>
              <a:off x="1640854" y="1624834"/>
              <a:ext cx="4093711" cy="361239"/>
            </a:xfrm>
            <a:prstGeom prst="rect">
              <a:avLst/>
            </a:prstGeom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ko-KR" b="1" dirty="0">
                  <a:solidFill>
                    <a:srgbClr val="000000"/>
                  </a:solidFill>
                  <a:latin typeface="+mn-ea"/>
                </a:rPr>
                <a:t>HPE SimpliVity</a:t>
              </a:r>
              <a:endParaRPr lang="en-US" b="1" dirty="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65" name="직선 연결선 7">
              <a:extLst>
                <a:ext uri="{FF2B5EF4-FFF2-40B4-BE49-F238E27FC236}">
                  <a16:creationId xmlns:a16="http://schemas.microsoft.com/office/drawing/2014/main" id="{C99FBB11-6094-49C2-87EF-9C2A4FAAC915}"/>
                </a:ext>
              </a:extLst>
            </p:cNvPr>
            <p:cNvCxnSpPr/>
            <p:nvPr/>
          </p:nvCxnSpPr>
          <p:spPr>
            <a:xfrm>
              <a:off x="1640854" y="1991552"/>
              <a:ext cx="4093711" cy="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66" name="Text Placeholder 4">
              <a:extLst>
                <a:ext uri="{FF2B5EF4-FFF2-40B4-BE49-F238E27FC236}">
                  <a16:creationId xmlns:a16="http://schemas.microsoft.com/office/drawing/2014/main" id="{17660031-5A02-4885-9A92-8C26A71DC876}"/>
                </a:ext>
              </a:extLst>
            </p:cNvPr>
            <p:cNvSpPr txBox="1">
              <a:spLocks/>
            </p:cNvSpPr>
            <p:nvPr/>
          </p:nvSpPr>
          <p:spPr>
            <a:xfrm>
              <a:off x="6447252" y="1623995"/>
              <a:ext cx="4093711" cy="361239"/>
            </a:xfrm>
            <a:prstGeom prst="rect">
              <a:avLst/>
            </a:prstGeom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None/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+mn-ea"/>
                </a:rPr>
                <a:t>vSAN</a:t>
              </a:r>
              <a:r>
                <a:rPr lang="ko-KR" altLang="en-US" b="1">
                  <a:solidFill>
                    <a:srgbClr val="000000"/>
                  </a:solidFill>
                  <a:latin typeface="+mn-ea"/>
                </a:rPr>
                <a:t>기반 제품</a:t>
              </a:r>
              <a:endParaRPr lang="en-US" b="1" dirty="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67" name="직선 연결선 15">
              <a:extLst>
                <a:ext uri="{FF2B5EF4-FFF2-40B4-BE49-F238E27FC236}">
                  <a16:creationId xmlns:a16="http://schemas.microsoft.com/office/drawing/2014/main" id="{ED502F3B-C765-4F9E-A5C7-286790EB7D34}"/>
                </a:ext>
              </a:extLst>
            </p:cNvPr>
            <p:cNvCxnSpPr/>
            <p:nvPr/>
          </p:nvCxnSpPr>
          <p:spPr>
            <a:xfrm>
              <a:off x="6447252" y="1990713"/>
              <a:ext cx="4093711" cy="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68" name="Rectangle 38">
              <a:extLst>
                <a:ext uri="{FF2B5EF4-FFF2-40B4-BE49-F238E27FC236}">
                  <a16:creationId xmlns:a16="http://schemas.microsoft.com/office/drawing/2014/main" id="{1D721763-0A21-443B-9880-93FDCB8A1E36}"/>
                </a:ext>
              </a:extLst>
            </p:cNvPr>
            <p:cNvSpPr/>
            <p:nvPr/>
          </p:nvSpPr>
          <p:spPr bwMode="gray">
            <a:xfrm>
              <a:off x="1638172" y="2306494"/>
              <a:ext cx="1722591" cy="3240000"/>
            </a:xfrm>
            <a:prstGeom prst="rect">
              <a:avLst/>
            </a:prstGeom>
            <a:solidFill>
              <a:srgbClr val="425563">
                <a:lumMod val="20000"/>
                <a:lumOff val="80000"/>
              </a:srgbClr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노드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1715C89F-99FD-46EA-9C3A-AA3F53873B89}"/>
                </a:ext>
              </a:extLst>
            </p:cNvPr>
            <p:cNvSpPr/>
            <p:nvPr/>
          </p:nvSpPr>
          <p:spPr bwMode="gray">
            <a:xfrm>
              <a:off x="1752113" y="2660500"/>
              <a:ext cx="1494706" cy="43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CPU/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메모리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70" name="Can 68">
              <a:extLst>
                <a:ext uri="{FF2B5EF4-FFF2-40B4-BE49-F238E27FC236}">
                  <a16:creationId xmlns:a16="http://schemas.microsoft.com/office/drawing/2014/main" id="{86CA4B04-901D-4D31-A1D1-1517956F5836}"/>
                </a:ext>
              </a:extLst>
            </p:cNvPr>
            <p:cNvSpPr/>
            <p:nvPr/>
          </p:nvSpPr>
          <p:spPr bwMode="gray">
            <a:xfrm>
              <a:off x="1752113" y="4816892"/>
              <a:ext cx="1494707" cy="432000"/>
            </a:xfrm>
            <a:prstGeom prst="can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SSD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71" name="Rectangle 50">
              <a:extLst>
                <a:ext uri="{FF2B5EF4-FFF2-40B4-BE49-F238E27FC236}">
                  <a16:creationId xmlns:a16="http://schemas.microsoft.com/office/drawing/2014/main" id="{2CF2BDCC-48D1-4FF8-B78E-58B416942E10}"/>
                </a:ext>
              </a:extLst>
            </p:cNvPr>
            <p:cNvSpPr/>
            <p:nvPr/>
          </p:nvSpPr>
          <p:spPr bwMode="gray">
            <a:xfrm>
              <a:off x="1752114" y="3738696"/>
              <a:ext cx="1494707" cy="432000"/>
            </a:xfrm>
            <a:prstGeom prst="rect">
              <a:avLst/>
            </a:prstGeom>
            <a:solidFill>
              <a:srgbClr val="425563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머클트리</a:t>
              </a:r>
              <a:r>
                <a:rPr lang="ko-KR" altLang="en-US" sz="1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알고리즘</a:t>
              </a:r>
              <a:endPara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Meta Table</a:t>
              </a:r>
            </a:p>
          </p:txBody>
        </p:sp>
        <p:cxnSp>
          <p:nvCxnSpPr>
            <p:cNvPr id="72" name="Straight Arrow Connector 69">
              <a:extLst>
                <a:ext uri="{FF2B5EF4-FFF2-40B4-BE49-F238E27FC236}">
                  <a16:creationId xmlns:a16="http://schemas.microsoft.com/office/drawing/2014/main" id="{DBBA1B04-94EB-4C0F-9572-5418C71CF81B}"/>
                </a:ext>
              </a:extLst>
            </p:cNvPr>
            <p:cNvCxnSpPr>
              <a:cxnSpLocks/>
              <a:stCxn id="69" idx="2"/>
              <a:endCxn id="71" idx="0"/>
            </p:cNvCxnSpPr>
            <p:nvPr/>
          </p:nvCxnSpPr>
          <p:spPr>
            <a:xfrm>
              <a:off x="2499467" y="3092500"/>
              <a:ext cx="1" cy="646196"/>
            </a:xfrm>
            <a:prstGeom prst="straightConnector1">
              <a:avLst/>
            </a:prstGeom>
            <a:noFill/>
            <a:ln w="12700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73" name="Straight Arrow Connector 69">
              <a:extLst>
                <a:ext uri="{FF2B5EF4-FFF2-40B4-BE49-F238E27FC236}">
                  <a16:creationId xmlns:a16="http://schemas.microsoft.com/office/drawing/2014/main" id="{DBBA1B04-94EB-4C0F-9572-5418C71CF81B}"/>
                </a:ext>
              </a:extLst>
            </p:cNvPr>
            <p:cNvCxnSpPr>
              <a:cxnSpLocks/>
              <a:stCxn id="71" idx="2"/>
              <a:endCxn id="70" idx="1"/>
            </p:cNvCxnSpPr>
            <p:nvPr/>
          </p:nvCxnSpPr>
          <p:spPr>
            <a:xfrm flipH="1">
              <a:off x="2499467" y="4170696"/>
              <a:ext cx="1" cy="646196"/>
            </a:xfrm>
            <a:prstGeom prst="straightConnector1">
              <a:avLst/>
            </a:prstGeom>
            <a:noFill/>
            <a:ln w="12700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74" name="직사각형 73"/>
            <p:cNvSpPr/>
            <p:nvPr/>
          </p:nvSpPr>
          <p:spPr>
            <a:xfrm>
              <a:off x="1837642" y="3179193"/>
              <a:ext cx="644727" cy="44203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원본 데이터</a:t>
              </a:r>
              <a:endParaRPr lang="en-GB" sz="12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820037" y="4175941"/>
              <a:ext cx="679937" cy="626701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중복제거</a:t>
              </a:r>
              <a:r>
                <a:rPr lang="en-US" altLang="ko-KR" sz="1200" dirty="0">
                  <a:solidFill>
                    <a:prstClr val="black"/>
                  </a:solidFill>
                  <a:latin typeface="+mn-ea"/>
                </a:rPr>
                <a:t>/</a:t>
              </a:r>
              <a:r>
                <a:rPr lang="ko-KR" altLang="en-US" sz="1200">
                  <a:solidFill>
                    <a:prstClr val="black"/>
                  </a:solidFill>
                  <a:latin typeface="+mn-ea"/>
                </a:rPr>
                <a:t>압축 후 데이터</a:t>
              </a:r>
              <a:endParaRPr lang="en-GB" sz="12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Rectangle 38">
              <a:extLst>
                <a:ext uri="{FF2B5EF4-FFF2-40B4-BE49-F238E27FC236}">
                  <a16:creationId xmlns:a16="http://schemas.microsoft.com/office/drawing/2014/main" id="{1D721763-0A21-443B-9880-93FDCB8A1E36}"/>
                </a:ext>
              </a:extLst>
            </p:cNvPr>
            <p:cNvSpPr/>
            <p:nvPr/>
          </p:nvSpPr>
          <p:spPr bwMode="gray">
            <a:xfrm>
              <a:off x="6449412" y="2306494"/>
              <a:ext cx="1722591" cy="3240000"/>
            </a:xfrm>
            <a:prstGeom prst="rect">
              <a:avLst/>
            </a:prstGeom>
            <a:solidFill>
              <a:srgbClr val="425563">
                <a:lumMod val="20000"/>
                <a:lumOff val="80000"/>
              </a:srgbClr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노드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1715C89F-99FD-46EA-9C3A-AA3F53873B89}"/>
                </a:ext>
              </a:extLst>
            </p:cNvPr>
            <p:cNvSpPr/>
            <p:nvPr/>
          </p:nvSpPr>
          <p:spPr bwMode="gray">
            <a:xfrm>
              <a:off x="6563353" y="2660500"/>
              <a:ext cx="1494706" cy="151019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CPU/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메모리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78" name="Can 68">
              <a:extLst>
                <a:ext uri="{FF2B5EF4-FFF2-40B4-BE49-F238E27FC236}">
                  <a16:creationId xmlns:a16="http://schemas.microsoft.com/office/drawing/2014/main" id="{86CA4B04-901D-4D31-A1D1-1517956F5836}"/>
                </a:ext>
              </a:extLst>
            </p:cNvPr>
            <p:cNvSpPr/>
            <p:nvPr/>
          </p:nvSpPr>
          <p:spPr bwMode="gray">
            <a:xfrm>
              <a:off x="6563353" y="4816892"/>
              <a:ext cx="1494707" cy="432000"/>
            </a:xfrm>
            <a:prstGeom prst="can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SSD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69">
              <a:extLst>
                <a:ext uri="{FF2B5EF4-FFF2-40B4-BE49-F238E27FC236}">
                  <a16:creationId xmlns:a16="http://schemas.microsoft.com/office/drawing/2014/main" id="{DBBA1B04-94EB-4C0F-9572-5418C71CF81B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2" y="4170696"/>
              <a:ext cx="0" cy="646196"/>
            </a:xfrm>
            <a:prstGeom prst="straightConnector1">
              <a:avLst/>
            </a:prstGeom>
            <a:noFill/>
            <a:ln w="12700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1715C89F-99FD-46EA-9C3A-AA3F53873B89}"/>
                </a:ext>
              </a:extLst>
            </p:cNvPr>
            <p:cNvSpPr/>
            <p:nvPr/>
          </p:nvSpPr>
          <p:spPr bwMode="gray">
            <a:xfrm>
              <a:off x="7061343" y="3320283"/>
              <a:ext cx="864000" cy="648000"/>
            </a:xfrm>
            <a:prstGeom prst="rect">
              <a:avLst/>
            </a:prstGeom>
            <a:solidFill>
              <a:srgbClr val="425563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중복제거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/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압축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Overhead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368015" y="4323269"/>
              <a:ext cx="2373802" cy="81136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블록체인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비트코인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가상화폐에서 필수 사용하는 머클트리 알고리즘 방식으로 데이터에 대한 개수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번지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위치를 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Indexing Table</a:t>
              </a:r>
              <a:r>
                <a: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 관리 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83" name="구부러진 연결선 82"/>
            <p:cNvCxnSpPr>
              <a:endCxn id="82" idx="0"/>
            </p:cNvCxnSpPr>
            <p:nvPr/>
          </p:nvCxnSpPr>
          <p:spPr>
            <a:xfrm>
              <a:off x="3246820" y="3954696"/>
              <a:ext cx="1308096" cy="368573"/>
            </a:xfrm>
            <a:prstGeom prst="curvedConnector2">
              <a:avLst/>
            </a:prstGeom>
            <a:noFill/>
            <a:ln w="12700">
              <a:solidFill>
                <a:srgbClr val="425563"/>
              </a:solidFill>
              <a:prstDash val="dash"/>
              <a:round/>
              <a:headEnd/>
              <a:tailEnd type="triangle" w="med" len="lg"/>
            </a:ln>
            <a:effectLst/>
          </p:spPr>
        </p:cxnSp>
        <p:sp>
          <p:nvSpPr>
            <p:cNvPr id="84" name="직사각형 83"/>
            <p:cNvSpPr/>
            <p:nvPr/>
          </p:nvSpPr>
          <p:spPr>
            <a:xfrm>
              <a:off x="6401605" y="4257744"/>
              <a:ext cx="644727" cy="442035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원본 데이터</a:t>
              </a:r>
              <a:endParaRPr lang="en-GB" sz="1200" dirty="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85" name="Straight Arrow Connector 69">
              <a:extLst>
                <a:ext uri="{FF2B5EF4-FFF2-40B4-BE49-F238E27FC236}">
                  <a16:creationId xmlns:a16="http://schemas.microsoft.com/office/drawing/2014/main" id="{DBBA1B04-94EB-4C0F-9572-5418C71CF81B}"/>
                </a:ext>
              </a:extLst>
            </p:cNvPr>
            <p:cNvCxnSpPr>
              <a:cxnSpLocks/>
            </p:cNvCxnSpPr>
            <p:nvPr/>
          </p:nvCxnSpPr>
          <p:spPr>
            <a:xfrm>
              <a:off x="7506212" y="3952892"/>
              <a:ext cx="0" cy="864000"/>
            </a:xfrm>
            <a:prstGeom prst="straightConnector1">
              <a:avLst/>
            </a:prstGeom>
            <a:noFill/>
            <a:ln w="12700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86" name="Straight Arrow Connector 69">
              <a:extLst>
                <a:ext uri="{FF2B5EF4-FFF2-40B4-BE49-F238E27FC236}">
                  <a16:creationId xmlns:a16="http://schemas.microsoft.com/office/drawing/2014/main" id="{DBBA1B04-94EB-4C0F-9572-5418C71CF81B}"/>
                </a:ext>
              </a:extLst>
            </p:cNvPr>
            <p:cNvCxnSpPr>
              <a:cxnSpLocks/>
            </p:cNvCxnSpPr>
            <p:nvPr/>
          </p:nvCxnSpPr>
          <p:spPr>
            <a:xfrm>
              <a:off x="7318107" y="3952892"/>
              <a:ext cx="0" cy="864000"/>
            </a:xfrm>
            <a:prstGeom prst="straightConnector1">
              <a:avLst/>
            </a:prstGeom>
            <a:noFill/>
            <a:ln w="12700">
              <a:solidFill>
                <a:srgbClr val="425563"/>
              </a:solidFill>
              <a:round/>
              <a:headEnd type="triangle" w="med" len="lg"/>
              <a:tailEnd type="none" w="med" len="lg"/>
            </a:ln>
            <a:effectLst/>
          </p:spPr>
        </p:cxnSp>
        <p:sp>
          <p:nvSpPr>
            <p:cNvPr id="87" name="직사각형 86"/>
            <p:cNvSpPr/>
            <p:nvPr/>
          </p:nvSpPr>
          <p:spPr>
            <a:xfrm>
              <a:off x="7510827" y="4183241"/>
              <a:ext cx="679937" cy="626701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중복제거</a:t>
              </a:r>
              <a:r>
                <a:rPr lang="en-US" altLang="ko-KR" sz="1200" dirty="0">
                  <a:solidFill>
                    <a:prstClr val="black"/>
                  </a:solidFill>
                  <a:latin typeface="+mn-ea"/>
                </a:rPr>
                <a:t>/</a:t>
              </a:r>
              <a:r>
                <a:rPr lang="ko-KR" altLang="en-US" sz="1200">
                  <a:solidFill>
                    <a:prstClr val="black"/>
                  </a:solidFill>
                  <a:latin typeface="+mn-ea"/>
                </a:rPr>
                <a:t>압축 후 데이터</a:t>
              </a:r>
              <a:endParaRPr lang="en-GB" sz="12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360763" y="2795419"/>
              <a:ext cx="2373802" cy="120121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CPU/</a:t>
              </a:r>
              <a:r>
                <a:rPr lang="ko-KR" altLang="en-US" sz="140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메모리가 </a:t>
              </a:r>
              <a:r>
                <a:rPr lang="en-US" altLang="ko-KR" sz="1400" dirty="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IO </a:t>
              </a:r>
              <a:r>
                <a:rPr lang="ko-KR" altLang="en-US" sz="140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중복제거</a:t>
              </a:r>
              <a:r>
                <a:rPr lang="en-US" altLang="ko-KR" sz="1400" dirty="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/</a:t>
              </a:r>
              <a:r>
                <a:rPr lang="ko-KR" altLang="en-US" sz="140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압축을 위한 직접 연산을 수행하지 않으며 스토리지 </a:t>
              </a:r>
              <a:r>
                <a:rPr lang="en-US" altLang="ko-KR" sz="1400" dirty="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IO</a:t>
              </a:r>
              <a:r>
                <a:rPr lang="ko-KR" altLang="en-US" sz="140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에 대한 </a:t>
              </a:r>
              <a:r>
                <a:rPr lang="en-US" altLang="ko-KR" sz="1400" dirty="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Path, Control</a:t>
              </a:r>
              <a:r>
                <a:rPr lang="ko-KR" altLang="en-US" sz="140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만 담당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(</a:t>
              </a:r>
              <a:r>
                <a:rPr lang="ko-KR" altLang="en-US" sz="140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중복제거</a:t>
              </a:r>
              <a:r>
                <a:rPr lang="en-US" altLang="ko-KR" sz="1400" dirty="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/</a:t>
              </a:r>
              <a:r>
                <a:rPr lang="ko-KR" altLang="en-US" sz="140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압축 오버헤드에 독립적</a:t>
              </a:r>
              <a:r>
                <a:rPr lang="en-US" altLang="ko-KR" sz="1400" dirty="0">
                  <a:solidFill>
                    <a:srgbClr val="2AD2C9">
                      <a:lumMod val="50000"/>
                    </a:srgbClr>
                  </a:solidFill>
                  <a:latin typeface="+mn-ea"/>
                </a:rPr>
                <a:t>)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67160" y="2784660"/>
              <a:ext cx="2373802" cy="934478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400" dirty="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CPU/</a:t>
              </a:r>
              <a:r>
                <a:rPr lang="ko-KR" altLang="en-US" sz="140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메모리에서 중복제거</a:t>
              </a:r>
              <a:r>
                <a:rPr lang="en-US" altLang="ko-KR" sz="1400" dirty="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/</a:t>
              </a:r>
              <a:r>
                <a:rPr lang="ko-KR" altLang="en-US" sz="140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압축을 수행하므로 전체 성능에 악영향을 미침</a:t>
              </a:r>
              <a:br>
                <a:rPr lang="en-US" altLang="ko-KR" sz="1400" dirty="0">
                  <a:solidFill>
                    <a:srgbClr val="FF8D6D">
                      <a:lumMod val="50000"/>
                    </a:srgbClr>
                  </a:solidFill>
                  <a:latin typeface="+mn-ea"/>
                </a:rPr>
              </a:br>
              <a:r>
                <a:rPr lang="en-US" altLang="ko-KR" sz="1400" dirty="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(</a:t>
              </a:r>
              <a:r>
                <a:rPr lang="ko-KR" altLang="en-US" sz="140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중복제거</a:t>
              </a:r>
              <a:r>
                <a:rPr lang="en-US" altLang="ko-KR" sz="1400" dirty="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/</a:t>
              </a:r>
              <a:r>
                <a:rPr lang="ko-KR" altLang="en-US" sz="140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압축 </a:t>
              </a:r>
              <a:r>
                <a:rPr lang="en-US" altLang="ko-KR" sz="1400" dirty="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Off</a:t>
              </a:r>
              <a:r>
                <a:rPr lang="ko-KR" altLang="en-US" sz="140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가 일반적</a:t>
              </a:r>
              <a:r>
                <a:rPr lang="en-US" altLang="ko-KR" sz="1400" dirty="0">
                  <a:solidFill>
                    <a:srgbClr val="FF8D6D">
                      <a:lumMod val="50000"/>
                    </a:srgbClr>
                  </a:solidFill>
                  <a:latin typeface="+mn-ea"/>
                </a:rPr>
                <a:t>)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177448" y="4323269"/>
              <a:ext cx="2373802" cy="996033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200" dirty="0">
                  <a:solidFill>
                    <a:prstClr val="black"/>
                  </a:solidFill>
                  <a:latin typeface="+mn-ea"/>
                </a:rPr>
                <a:t>원본데이터 저장 후 다시 중복제거</a:t>
              </a:r>
              <a:r>
                <a:rPr lang="en-US" altLang="ko-KR" sz="1200" dirty="0">
                  <a:solidFill>
                    <a:prstClr val="black"/>
                  </a:solidFill>
                  <a:latin typeface="+mn-ea"/>
                </a:rPr>
                <a:t>/</a:t>
              </a:r>
              <a:r>
                <a:rPr lang="ko-KR" altLang="en-US" sz="1200">
                  <a:solidFill>
                    <a:prstClr val="black"/>
                  </a:solidFill>
                  <a:latin typeface="+mn-ea"/>
                </a:rPr>
                <a:t>압축을 수행하는 저속 배치 처리 방식으로 </a:t>
              </a:r>
              <a:r>
                <a:rPr lang="en-US" altLang="ko-KR" sz="1200" dirty="0">
                  <a:solidFill>
                    <a:prstClr val="black"/>
                  </a:solidFill>
                  <a:latin typeface="+mn-ea"/>
                </a:rPr>
                <a:t>CPU/</a:t>
              </a:r>
              <a:r>
                <a:rPr lang="ko-KR" altLang="en-US" sz="1200">
                  <a:solidFill>
                    <a:prstClr val="black"/>
                  </a:solidFill>
                  <a:latin typeface="+mn-ea"/>
                </a:rPr>
                <a:t>메모리</a:t>
              </a:r>
              <a:r>
                <a:rPr lang="en-US" altLang="ko-KR" sz="1200" dirty="0">
                  <a:solidFill>
                    <a:prstClr val="black"/>
                  </a:solidFill>
                  <a:latin typeface="+mn-ea"/>
                </a:rPr>
                <a:t>/SSD</a:t>
              </a:r>
              <a:r>
                <a:rPr lang="ko-KR" altLang="en-US" sz="120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prstClr val="black"/>
                  </a:solidFill>
                  <a:latin typeface="+mn-ea"/>
                </a:rPr>
                <a:t>Overhead</a:t>
              </a:r>
              <a:r>
                <a:rPr lang="ko-KR" altLang="en-US" sz="1200">
                  <a:solidFill>
                    <a:prstClr val="black"/>
                  </a:solidFill>
                  <a:latin typeface="+mn-ea"/>
                </a:rPr>
                <a:t>가 발생함</a:t>
              </a:r>
              <a:endParaRPr lang="en-US" altLang="ko-KR" sz="1200" dirty="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91" name="구부러진 연결선 90"/>
            <p:cNvCxnSpPr>
              <a:stCxn id="80" idx="3"/>
              <a:endCxn id="90" idx="0"/>
            </p:cNvCxnSpPr>
            <p:nvPr/>
          </p:nvCxnSpPr>
          <p:spPr>
            <a:xfrm>
              <a:off x="7925343" y="3644283"/>
              <a:ext cx="1439006" cy="678986"/>
            </a:xfrm>
            <a:prstGeom prst="curvedConnector2">
              <a:avLst/>
            </a:prstGeom>
            <a:noFill/>
            <a:ln w="12700">
              <a:solidFill>
                <a:srgbClr val="425563"/>
              </a:solidFill>
              <a:prstDash val="dash"/>
              <a:round/>
              <a:headEnd/>
              <a:tailEnd type="triangle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98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vSAN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vxrail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UCP)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중복제거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압축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Guideline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DA6FF06-7BE0-49BF-B97E-B4EC1B286092}"/>
              </a:ext>
            </a:extLst>
          </p:cNvPr>
          <p:cNvSpPr txBox="1">
            <a:spLocks/>
          </p:cNvSpPr>
          <p:nvPr/>
        </p:nvSpPr>
        <p:spPr>
          <a:xfrm>
            <a:off x="1638172" y="938394"/>
            <a:ext cx="8913079" cy="546391"/>
          </a:xfrm>
          <a:prstGeom prst="rect">
            <a:avLst/>
          </a:prstGeom>
        </p:spPr>
        <p:txBody>
          <a:bodyPr lIns="36000" tIns="36000" rIns="36000" bIns="36000" anchor="t" anchorCtr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근거 </a:t>
            </a:r>
            <a:r>
              <a:rPr lang="en-US" altLang="ko-KR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DELL EMC </a:t>
            </a:r>
            <a:r>
              <a:rPr lang="en-US" altLang="ko-KR" sz="16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VxRAIL</a:t>
            </a:r>
            <a:r>
              <a:rPr lang="en-US" altLang="ko-KR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™ BEST PRACTICES(</a:t>
            </a:r>
            <a:r>
              <a:rPr lang="ko-KR" altLang="en-US" sz="16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베스트 프렉티스</a:t>
            </a:r>
            <a:r>
              <a:rPr lang="en-US" altLang="ko-KR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가이드 자료</a:t>
            </a:r>
            <a:r>
              <a:rPr lang="en-US" altLang="ko-KR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13Page</a:t>
            </a:r>
          </a:p>
        </p:txBody>
      </p:sp>
      <p:grpSp>
        <p:nvGrpSpPr>
          <p:cNvPr id="42" name="Group 1"/>
          <p:cNvGrpSpPr>
            <a:grpSpLocks noChangeAspect="1"/>
          </p:cNvGrpSpPr>
          <p:nvPr/>
        </p:nvGrpSpPr>
        <p:grpSpPr>
          <a:xfrm>
            <a:off x="1569160" y="2508895"/>
            <a:ext cx="9164713" cy="2772000"/>
            <a:chOff x="468238" y="2503838"/>
            <a:chExt cx="10096100" cy="3053712"/>
          </a:xfrm>
        </p:grpSpPr>
        <p:pic>
          <p:nvPicPr>
            <p:cNvPr id="43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40" y="2503838"/>
              <a:ext cx="8869680" cy="16719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4" name="Rectangle 11"/>
            <p:cNvSpPr/>
            <p:nvPr/>
          </p:nvSpPr>
          <p:spPr>
            <a:xfrm>
              <a:off x="468238" y="3482629"/>
              <a:ext cx="9121532" cy="5635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Rectangle 12"/>
            <p:cNvSpPr/>
            <p:nvPr/>
          </p:nvSpPr>
          <p:spPr>
            <a:xfrm>
              <a:off x="1725932" y="4599071"/>
              <a:ext cx="8838406" cy="95847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중복제거 및 압축기능이 활성화</a:t>
              </a:r>
              <a:r>
                <a:rPr lang="en-US" altLang="ko-KR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(enable)</a:t>
              </a:r>
              <a:r>
                <a: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하기 위해서는 서비스 </a:t>
              </a:r>
              <a:r>
                <a:rPr lang="ko-KR" altLang="en-US" sz="1600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다운타임없게</a:t>
              </a:r>
              <a:r>
                <a: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가능하지만 성능에 영향을 미칩니다</a:t>
              </a:r>
              <a:r>
                <a:rPr lang="en-US" altLang="ko-KR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GB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6" name="Elbow Connector 13"/>
            <p:cNvCxnSpPr>
              <a:stCxn id="44" idx="3"/>
            </p:cNvCxnSpPr>
            <p:nvPr/>
          </p:nvCxnSpPr>
          <p:spPr>
            <a:xfrm>
              <a:off x="9589770" y="3764425"/>
              <a:ext cx="411480" cy="77749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14"/>
          <p:cNvSpPr/>
          <p:nvPr/>
        </p:nvSpPr>
        <p:spPr>
          <a:xfrm>
            <a:off x="1649561" y="1484785"/>
            <a:ext cx="9084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DellEMC</a:t>
            </a:r>
            <a:r>
              <a:rPr lang="en-US" altLang="ko-KR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VxRail</a:t>
            </a:r>
            <a:r>
              <a:rPr lang="en-US" altLang="ko-KR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제품의 경우에는 중복제거 및 압축기능수행시 성능에 영향을 미칩니다</a:t>
            </a:r>
            <a:r>
              <a:rPr lang="en-US" altLang="ko-KR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6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sz="16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평상시에는 기본적으로 성능저하를 막기 위해서 중복제거 및 압축기능이 비활성화</a:t>
            </a:r>
            <a:r>
              <a:rPr lang="en-US" altLang="ko-KR" sz="16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(Disable) </a:t>
            </a:r>
            <a:r>
              <a:rPr lang="ko-KR" altLang="en-US" sz="16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되어 있습니다</a:t>
            </a:r>
            <a:r>
              <a:rPr lang="en-US" altLang="ko-KR" sz="16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GB" sz="1600" u="sng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7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나눔고딕/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42726</TotalTime>
  <Words>352</Words>
  <Application>Microsoft Office PowerPoint</Application>
  <PresentationFormat>와이드스크린</PresentationFormat>
  <Paragraphs>50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나눔고딕</vt:lpstr>
      <vt:lpstr>Arial</vt:lpstr>
      <vt:lpstr>1_HPE_Standard_Arial_16x9_v4</vt:lpstr>
      <vt:lpstr>엔터프라이즈 환경을 위한 HPE SimpliVity 기술 : 효율성</vt:lpstr>
      <vt:lpstr>SimpliVity vs vSAN기반 제품 – 중복제거/압축</vt:lpstr>
      <vt:lpstr>vSAN (vxrail, UCP) 중복제거/압축 Guideline</vt:lpstr>
    </vt:vector>
  </TitlesOfParts>
  <Company>Hewlett Packard Enterprise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HPE ProLiant Gen10 표준제안서</dc:title>
  <dc:creator>Eom, Hyeon Pil</dc:creator>
  <cp:lastModifiedBy>Lee, Jeong Gyu (HIT PreSales)</cp:lastModifiedBy>
  <cp:revision>849</cp:revision>
  <dcterms:created xsi:type="dcterms:W3CDTF">2016-07-13T19:01:51Z</dcterms:created>
  <dcterms:modified xsi:type="dcterms:W3CDTF">2023-08-08T13:23:10Z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