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98" r:id="rId2"/>
    <p:sldMasterId id="2147483709" r:id="rId3"/>
  </p:sldMasterIdLst>
  <p:notesMasterIdLst>
    <p:notesMasterId r:id="rId7"/>
  </p:notesMasterIdLst>
  <p:handoutMasterIdLst>
    <p:handoutMasterId r:id="rId8"/>
  </p:handoutMasterIdLst>
  <p:sldIdLst>
    <p:sldId id="496" r:id="rId4"/>
    <p:sldId id="494" r:id="rId5"/>
    <p:sldId id="497" r:id="rId6"/>
  </p:sldIdLst>
  <p:sldSz cx="12192000" cy="6858000"/>
  <p:notesSz cx="6858000" cy="9144000"/>
  <p:embeddedFontLst>
    <p:embeddedFont>
      <p:font typeface="MetricHPE" panose="020B0503030202060203" pitchFamily="34" charset="0"/>
      <p:regular r:id="rId9"/>
      <p:bold r:id="rId10"/>
      <p:italic r:id="rId11"/>
      <p:boldItalic r:id="rId12"/>
    </p:embeddedFont>
    <p:embeddedFont>
      <p:font typeface="MetricHPE Black" panose="020B0803030202060203" pitchFamily="34" charset="0"/>
      <p:bold r:id="rId13"/>
      <p:boldItalic r:id="rId14"/>
    </p:embeddedFont>
    <p:embeddedFont>
      <p:font typeface="Rix모던고딕 B" panose="02020603020101020101" pitchFamily="18" charset="-127"/>
      <p:regular r:id="rId15"/>
    </p:embeddedFont>
    <p:embeddedFont>
      <p:font typeface="Rix모던고딕 M" panose="02020603020101020101" pitchFamily="18" charset="-127"/>
      <p:regular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나눔스퀘어_ac" panose="020B0600000101010101" pitchFamily="50" charset="-127"/>
      <p:regular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63"/>
    <a:srgbClr val="00A982"/>
    <a:srgbClr val="FFF4CC"/>
    <a:srgbClr val="C8ACF7"/>
    <a:srgbClr val="CDE188"/>
    <a:srgbClr val="FF5050"/>
    <a:srgbClr val="92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8" autoAdjust="0"/>
    <p:restoredTop sz="96523" autoAdjust="0"/>
  </p:normalViewPr>
  <p:slideViewPr>
    <p:cSldViewPr snapToGrid="0">
      <p:cViewPr varScale="1">
        <p:scale>
          <a:sx n="111" d="100"/>
          <a:sy n="111" d="100"/>
        </p:scale>
        <p:origin x="696" y="102"/>
      </p:cViewPr>
      <p:guideLst>
        <p:guide orient="horz" pos="3045"/>
        <p:guide orient="horz" pos="3840"/>
        <p:guide pos="3840"/>
        <p:guide pos="384"/>
        <p:guide pos="7296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8/8/2023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7"/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7"/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7"/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867C9-FAEA-4AB9-9E4F-5E469CDF0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7CBB38-1E71-4985-B7D1-ACBC191C50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>
              <a:buClrTx/>
              <a:defRPr>
                <a:latin typeface="MetricHPE" panose="020B0503030202060203" pitchFamily="34" charset="0"/>
              </a:defRPr>
            </a:lvl4pPr>
            <a:lvl5pPr>
              <a:buClrTx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18B02-6D3B-4B21-898C-712990E9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C4460-9D51-48F8-87F8-88E0DE4E45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9415EC-B287-40A3-A91D-E9356CAD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9B5C71F-50B9-4243-83A7-A7AFAEF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8914608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304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606423" y="456997"/>
            <a:ext cx="3027151" cy="1218930"/>
            <a:chOff x="606423" y="456997"/>
            <a:chExt cx="3027151" cy="1218930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606423" y="930098"/>
              <a:ext cx="3027151" cy="74582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  <a:latin typeface="Rix모던고딕 M" panose="02020603020101020101" pitchFamily="18" charset="-127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06423" y="456997"/>
              <a:ext cx="1036709" cy="28788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Rix모던고딕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26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1116"/>
            <a:ext cx="10969784" cy="8782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3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Rix모던고딕 M" panose="02020603020101020101" pitchFamily="18" charset="-12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Rix모던고딕 M" panose="02020603020101020101" pitchFamily="18" charset="-127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Rix모던고딕 M" panose="02020603020101020101" pitchFamily="18" charset="-127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Rix모던고딕 M" panose="02020603020101020101" pitchFamily="18" charset="-127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Rix모던고딕 M" panose="02020603020101020101" pitchFamily="18" charset="-127"/>
              </a:defRPr>
            </a:lvl1pPr>
          </a:lstStyle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Rix모던고딕 M" panose="02020603020101020101" pitchFamily="18" charset="-127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Rix모던고딕 M" panose="02020603020101020101" pitchFamily="18" charset="-127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HPE Flash Forward 2018 Them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900" y="5475940"/>
            <a:ext cx="4965046" cy="57224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 b="1">
                <a:latin typeface="Rix모던고딕 M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4835" y="605342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name and Title</a:t>
            </a:r>
            <a:endParaRPr dirty="0"/>
          </a:p>
        </p:txBody>
      </p:sp>
      <p:pic>
        <p:nvPicPr>
          <p:cNvPr id="10" name="Picture 9" descr="hpe_pri_grn_rev_rgb-0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" y="298480"/>
            <a:ext cx="2129138" cy="1199270"/>
          </a:xfrm>
          <a:prstGeom prst="rect">
            <a:avLst/>
          </a:prstGeom>
        </p:spPr>
      </p:pic>
      <p:sp>
        <p:nvSpPr>
          <p:cNvPr id="11" name="Title 4"/>
          <p:cNvSpPr txBox="1">
            <a:spLocks/>
          </p:cNvSpPr>
          <p:nvPr userDrawn="1"/>
        </p:nvSpPr>
        <p:spPr>
          <a:xfrm>
            <a:off x="351903" y="1773508"/>
            <a:ext cx="4145391" cy="15523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5900" dirty="0">
              <a:solidFill>
                <a:prstClr val="white"/>
              </a:solidFill>
              <a:latin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641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kern="1200" dirty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latin typeface="Rix모던고딕 M" panose="02020603020101020101" pitchFamily="18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latin typeface="Rix모던고딕 M" panose="02020603020101020101" pitchFamily="18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8914608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503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606423" y="456997"/>
            <a:ext cx="3027151" cy="1218930"/>
            <a:chOff x="606423" y="456997"/>
            <a:chExt cx="3027151" cy="1218930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606423" y="930098"/>
              <a:ext cx="3027151" cy="74582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06423" y="456997"/>
              <a:ext cx="1036709" cy="28788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0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1116"/>
            <a:ext cx="10969784" cy="8782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9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HPE Flash Forward 2018 Them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900" y="5475940"/>
            <a:ext cx="4965046" cy="57224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4835" y="605342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name and Title</a:t>
            </a:r>
            <a:endParaRPr dirty="0"/>
          </a:p>
        </p:txBody>
      </p:sp>
      <p:pic>
        <p:nvPicPr>
          <p:cNvPr id="10" name="Picture 9" descr="hpe_pri_grn_rev_rgb-0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" y="298480"/>
            <a:ext cx="2129138" cy="1199270"/>
          </a:xfrm>
          <a:prstGeom prst="rect">
            <a:avLst/>
          </a:prstGeom>
        </p:spPr>
      </p:pic>
      <p:sp>
        <p:nvSpPr>
          <p:cNvPr id="11" name="Title 4"/>
          <p:cNvSpPr txBox="1">
            <a:spLocks/>
          </p:cNvSpPr>
          <p:nvPr userDrawn="1"/>
        </p:nvSpPr>
        <p:spPr>
          <a:xfrm>
            <a:off x="351903" y="1773508"/>
            <a:ext cx="4145391" cy="15523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5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65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kern="1200" dirty="0">
                <a:solidFill>
                  <a:schemeClr val="tx1"/>
                </a:solidFill>
                <a:latin typeface="MetricHPE Black" panose="020B0A03030202060203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ea typeface="Malgun Gothic" panose="020B0503020000020004" pitchFamily="34" charset="-127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6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8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607F37-173B-4A34-95FA-297523FEF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67728E-6D0A-492B-89E6-39E224462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64B2CD-8FCB-4B30-B00B-A402E5693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  <a:latin typeface="Rix모던고딕 M" panose="02020603020101020101" pitchFamily="18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Rix모던고딕 M" panose="02020603020101020101" pitchFamily="18" charset="-127"/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Rix모던고딕 M" panose="02020603020101020101" pitchFamily="18" charset="-127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Rix모던고딕 M" panose="02020603020101020101" pitchFamily="18" charset="-127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latin typeface="Rix모던고딕 M" panose="02020603020101020101" pitchFamily="18" charset="-127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latin typeface="Rix모던고딕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7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ix모던고딕 M" panose="02020603020101020101" pitchFamily="18" charset="-127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Rix모던고딕 M" panose="02020603020101020101" pitchFamily="18" charset="-127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Rix모던고딕 M" panose="02020603020101020101" pitchFamily="18" charset="-127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Rix모던고딕 M" panose="02020603020101020101" pitchFamily="18" charset="-127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Rix모던고딕 M" panose="02020603020101020101" pitchFamily="18" charset="-127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Rix모던고딕 M" panose="02020603020101020101" pitchFamily="18" charset="-127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93">
          <p15:clr>
            <a:srgbClr val="F26B43"/>
          </p15:clr>
        </p15:guide>
        <p15:guide id="4" pos="7287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August 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5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8" r:id="rId8"/>
    <p:sldLayoutId id="2147483719" r:id="rId9"/>
    <p:sldLayoutId id="214748372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93">
          <p15:clr>
            <a:srgbClr val="F26B43"/>
          </p15:clr>
        </p15:guide>
        <p15:guide id="4" pos="7287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2CB8-6271-4B98-AEDB-81D10F75EE5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49002" y="6430869"/>
            <a:ext cx="628473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>
                <a:latin typeface="Rix모던고딕 B" panose="02020603020101020101" pitchFamily="18" charset="-127"/>
                <a:ea typeface="Rix모던고딕 B" panose="02020603020101020101" pitchFamily="18" charset="-127"/>
              </a:rPr>
              <a:pPr/>
              <a:t>1</a:t>
            </a:fld>
            <a:endParaRPr 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5B034-2204-E446-8934-2F00588DC9B3}"/>
              </a:ext>
            </a:extLst>
          </p:cNvPr>
          <p:cNvSpPr txBox="1"/>
          <p:nvPr/>
        </p:nvSpPr>
        <p:spPr>
          <a:xfrm>
            <a:off x="383616" y="403163"/>
            <a:ext cx="10788626" cy="48216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타사와 구조적 차이</a:t>
            </a:r>
          </a:p>
        </p:txBody>
      </p:sp>
      <p:sp>
        <p:nvSpPr>
          <p:cNvPr id="174" name="Text Placeholder 10"/>
          <p:cNvSpPr txBox="1">
            <a:spLocks/>
          </p:cNvSpPr>
          <p:nvPr/>
        </p:nvSpPr>
        <p:spPr>
          <a:xfrm>
            <a:off x="609602" y="1021562"/>
            <a:ext cx="10969943" cy="3810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 </a:t>
            </a:r>
            <a:r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처리를 위한 스토리지 컨트롤러의 구성에 따라  데이터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 </a:t>
            </a:r>
            <a:r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서비스 응답속도가 달라지기 때문에 제품선정시 중요한 포인트 입니다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294" name="Group 63"/>
          <p:cNvGrpSpPr/>
          <p:nvPr/>
        </p:nvGrpSpPr>
        <p:grpSpPr>
          <a:xfrm>
            <a:off x="695978" y="1614621"/>
            <a:ext cx="10924879" cy="4696900"/>
            <a:chOff x="695978" y="1614621"/>
            <a:chExt cx="10924879" cy="4696900"/>
          </a:xfrm>
        </p:grpSpPr>
        <p:grpSp>
          <p:nvGrpSpPr>
            <p:cNvPr id="295" name="Group 64"/>
            <p:cNvGrpSpPr/>
            <p:nvPr/>
          </p:nvGrpSpPr>
          <p:grpSpPr>
            <a:xfrm>
              <a:off x="6451324" y="1614621"/>
              <a:ext cx="5169533" cy="4694104"/>
              <a:chOff x="6451324" y="1614621"/>
              <a:chExt cx="5169533" cy="4694104"/>
            </a:xfrm>
          </p:grpSpPr>
          <p:sp>
            <p:nvSpPr>
              <p:cNvPr id="302" name="Rectangle 219"/>
              <p:cNvSpPr/>
              <p:nvPr/>
            </p:nvSpPr>
            <p:spPr>
              <a:xfrm>
                <a:off x="6451324" y="1614621"/>
                <a:ext cx="5116789" cy="469410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3600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03" name="Group 79"/>
              <p:cNvGrpSpPr/>
              <p:nvPr/>
            </p:nvGrpSpPr>
            <p:grpSpPr>
              <a:xfrm>
                <a:off x="6451324" y="1635918"/>
                <a:ext cx="5169533" cy="602125"/>
                <a:chOff x="731838" y="1277330"/>
                <a:chExt cx="5169533" cy="602125"/>
              </a:xfrm>
            </p:grpSpPr>
            <p:sp>
              <p:nvSpPr>
                <p:cNvPr id="304" name="Rectangle 80"/>
                <p:cNvSpPr/>
                <p:nvPr/>
              </p:nvSpPr>
              <p:spPr>
                <a:xfrm>
                  <a:off x="731838" y="1398464"/>
                  <a:ext cx="516953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2400" b="1" kern="0" noProof="0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HPE </a:t>
                  </a:r>
                  <a:r>
                    <a:rPr lang="en-US" altLang="ko-KR" sz="2400" b="1" kern="0" noProof="0" dirty="0" err="1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SimpliVity</a:t>
                  </a:r>
                  <a:endParaRPr kumimoji="0" lang="ko-KR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05" name="자유형 283"/>
                <p:cNvSpPr/>
                <p:nvPr/>
              </p:nvSpPr>
              <p:spPr>
                <a:xfrm>
                  <a:off x="760502" y="1277330"/>
                  <a:ext cx="5069246" cy="518977"/>
                </a:xfrm>
                <a:custGeom>
                  <a:avLst/>
                  <a:gdLst>
                    <a:gd name="connsiteX0" fmla="*/ 0 w 883920"/>
                    <a:gd name="connsiteY0" fmla="*/ 76200 h 76200"/>
                    <a:gd name="connsiteX1" fmla="*/ 0 w 883920"/>
                    <a:gd name="connsiteY1" fmla="*/ 0 h 76200"/>
                    <a:gd name="connsiteX2" fmla="*/ 883920 w 883920"/>
                    <a:gd name="connsiteY2" fmla="*/ 0 h 76200"/>
                    <a:gd name="connsiteX3" fmla="*/ 883920 w 883920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3920" h="76200">
                      <a:moveTo>
                        <a:pt x="0" y="76200"/>
                      </a:moveTo>
                      <a:lnTo>
                        <a:pt x="0" y="0"/>
                      </a:lnTo>
                      <a:lnTo>
                        <a:pt x="883920" y="0"/>
                      </a:lnTo>
                      <a:lnTo>
                        <a:pt x="883920" y="76200"/>
                      </a:lnTo>
                    </a:path>
                  </a:pathLst>
                </a:custGeom>
                <a:noFill/>
                <a:ln w="635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endParaRPr>
                </a:p>
              </p:txBody>
            </p:sp>
            <p:cxnSp>
              <p:nvCxnSpPr>
                <p:cNvPr id="306" name="직선 연결선 27"/>
                <p:cNvCxnSpPr>
                  <a:cxnSpLocks/>
                </p:cNvCxnSpPr>
                <p:nvPr/>
              </p:nvCxnSpPr>
              <p:spPr>
                <a:xfrm>
                  <a:off x="1111622" y="1879455"/>
                  <a:ext cx="440167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</p:grpSp>
        </p:grpSp>
        <p:grpSp>
          <p:nvGrpSpPr>
            <p:cNvPr id="296" name="Group 65"/>
            <p:cNvGrpSpPr/>
            <p:nvPr/>
          </p:nvGrpSpPr>
          <p:grpSpPr>
            <a:xfrm>
              <a:off x="695978" y="1617417"/>
              <a:ext cx="5169533" cy="4694104"/>
              <a:chOff x="695978" y="1617417"/>
              <a:chExt cx="5169533" cy="4694104"/>
            </a:xfrm>
          </p:grpSpPr>
          <p:sp>
            <p:nvSpPr>
              <p:cNvPr id="297" name="Rectangle 219"/>
              <p:cNvSpPr/>
              <p:nvPr/>
            </p:nvSpPr>
            <p:spPr>
              <a:xfrm>
                <a:off x="708213" y="1617417"/>
                <a:ext cx="5116789" cy="469410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3600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298" name="Group 74"/>
              <p:cNvGrpSpPr/>
              <p:nvPr/>
            </p:nvGrpSpPr>
            <p:grpSpPr>
              <a:xfrm>
                <a:off x="695978" y="1635918"/>
                <a:ext cx="5169533" cy="602125"/>
                <a:chOff x="731838" y="1277330"/>
                <a:chExt cx="5169533" cy="602125"/>
              </a:xfrm>
            </p:grpSpPr>
            <p:sp>
              <p:nvSpPr>
                <p:cNvPr id="299" name="Rectangle 75"/>
                <p:cNvSpPr/>
                <p:nvPr/>
              </p:nvSpPr>
              <p:spPr>
                <a:xfrm>
                  <a:off x="731838" y="1398464"/>
                  <a:ext cx="516953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2400" b="1" kern="0" dirty="0" err="1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vSAN</a:t>
                  </a:r>
                  <a:r>
                    <a:rPr lang="en-US" altLang="ko-KR" sz="2400" b="1" kern="0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400" b="1" ker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기반 제품</a:t>
                  </a:r>
                  <a:endParaRPr kumimoji="0" lang="ko-KR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00" name="자유형 283"/>
                <p:cNvSpPr/>
                <p:nvPr/>
              </p:nvSpPr>
              <p:spPr>
                <a:xfrm>
                  <a:off x="760502" y="1277330"/>
                  <a:ext cx="5069246" cy="514573"/>
                </a:xfrm>
                <a:custGeom>
                  <a:avLst/>
                  <a:gdLst>
                    <a:gd name="connsiteX0" fmla="*/ 0 w 883920"/>
                    <a:gd name="connsiteY0" fmla="*/ 76200 h 76200"/>
                    <a:gd name="connsiteX1" fmla="*/ 0 w 883920"/>
                    <a:gd name="connsiteY1" fmla="*/ 0 h 76200"/>
                    <a:gd name="connsiteX2" fmla="*/ 883920 w 883920"/>
                    <a:gd name="connsiteY2" fmla="*/ 0 h 76200"/>
                    <a:gd name="connsiteX3" fmla="*/ 883920 w 883920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3920" h="76200">
                      <a:moveTo>
                        <a:pt x="0" y="76200"/>
                      </a:moveTo>
                      <a:lnTo>
                        <a:pt x="0" y="0"/>
                      </a:lnTo>
                      <a:lnTo>
                        <a:pt x="883920" y="0"/>
                      </a:lnTo>
                      <a:lnTo>
                        <a:pt x="883920" y="76200"/>
                      </a:lnTo>
                    </a:path>
                  </a:pathLst>
                </a:custGeom>
                <a:noFill/>
                <a:ln w="635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endParaRPr>
                </a:p>
              </p:txBody>
            </p:sp>
            <p:cxnSp>
              <p:nvCxnSpPr>
                <p:cNvPr id="301" name="직선 연결선 27"/>
                <p:cNvCxnSpPr>
                  <a:cxnSpLocks/>
                </p:cNvCxnSpPr>
                <p:nvPr/>
              </p:nvCxnSpPr>
              <p:spPr>
                <a:xfrm>
                  <a:off x="1111622" y="1879455"/>
                  <a:ext cx="440167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grpSp>
        <p:nvGrpSpPr>
          <p:cNvPr id="307" name="Group 83"/>
          <p:cNvGrpSpPr>
            <a:grpSpLocks noChangeAspect="1"/>
          </p:cNvGrpSpPr>
          <p:nvPr/>
        </p:nvGrpSpPr>
        <p:grpSpPr>
          <a:xfrm>
            <a:off x="2891356" y="3928450"/>
            <a:ext cx="1111954" cy="609950"/>
            <a:chOff x="695325" y="3735900"/>
            <a:chExt cx="717282" cy="393457"/>
          </a:xfrm>
        </p:grpSpPr>
        <p:pic>
          <p:nvPicPr>
            <p:cNvPr id="308" name="Picture 2" descr="x86ìë²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3735900"/>
              <a:ext cx="717281" cy="20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Rectangle 85"/>
            <p:cNvSpPr/>
            <p:nvPr/>
          </p:nvSpPr>
          <p:spPr>
            <a:xfrm>
              <a:off x="695325" y="3940748"/>
              <a:ext cx="717282" cy="188609"/>
            </a:xfrm>
            <a:prstGeom prst="rect">
              <a:avLst/>
            </a:prstGeom>
          </p:spPr>
          <p:txBody>
            <a:bodyPr wrap="square" lIns="36000" rIns="36000" anchor="ctr">
              <a:spAutoFit/>
            </a:bodyPr>
            <a:lstStyle/>
            <a:p>
              <a:pPr algn="ctr"/>
              <a:r>
                <a:rPr lang="en-US" sz="13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HCI </a:t>
              </a:r>
              <a:r>
                <a:rPr lang="ko-KR" altLang="en-US" sz="13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</a:t>
              </a:r>
              <a:endParaRPr 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0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888371" y="3538890"/>
            <a:ext cx="3117925" cy="344387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스토리지 컨트롤러 포함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11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888370" y="2291129"/>
            <a:ext cx="3117926" cy="97550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2" name="Group 96"/>
          <p:cNvGrpSpPr>
            <a:grpSpLocks noChangeAspect="1"/>
          </p:cNvGrpSpPr>
          <p:nvPr/>
        </p:nvGrpSpPr>
        <p:grpSpPr>
          <a:xfrm>
            <a:off x="2221007" y="2436476"/>
            <a:ext cx="2528573" cy="765991"/>
            <a:chOff x="2572655" y="2306394"/>
            <a:chExt cx="2163664" cy="765559"/>
          </a:xfrm>
        </p:grpSpPr>
        <p:sp>
          <p:nvSpPr>
            <p:cNvPr id="313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2572655" y="2688373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</a:p>
          </p:txBody>
        </p:sp>
        <p:sp>
          <p:nvSpPr>
            <p:cNvPr id="314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2979525" y="2687155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</a:p>
          </p:txBody>
        </p:sp>
        <p:sp>
          <p:nvSpPr>
            <p:cNvPr id="315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3961852" y="2689615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</a:p>
          </p:txBody>
        </p:sp>
        <p:sp>
          <p:nvSpPr>
            <p:cNvPr id="316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4381583" y="2688373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</a:p>
          </p:txBody>
        </p:sp>
        <p:sp>
          <p:nvSpPr>
            <p:cNvPr id="317" name="Rectangle 103"/>
            <p:cNvSpPr/>
            <p:nvPr/>
          </p:nvSpPr>
          <p:spPr>
            <a:xfrm>
              <a:off x="3402382" y="2688374"/>
              <a:ext cx="490063" cy="292223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>
                <a:defRPr/>
              </a:pPr>
              <a:r>
                <a:rPr lang="en-US" altLang="ko-KR" sz="130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 .  .</a:t>
              </a:r>
              <a:endParaRPr lang="en-US" sz="13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8" name="Rectangle 105"/>
            <p:cNvSpPr/>
            <p:nvPr/>
          </p:nvSpPr>
          <p:spPr>
            <a:xfrm>
              <a:off x="2572655" y="2306394"/>
              <a:ext cx="2163663" cy="292223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>
                <a:defRPr/>
              </a:pPr>
              <a:r>
                <a:rPr lang="ko-KR" altLang="en-US" sz="1300" ker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업무서버 </a:t>
              </a:r>
              <a:r>
                <a:rPr lang="en-US" altLang="ko-KR" sz="130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25</a:t>
              </a:r>
              <a:r>
                <a:rPr lang="ko-KR" altLang="en-US" sz="130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endParaRPr lang="en-US" sz="13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9" name="Can 5"/>
          <p:cNvSpPr/>
          <p:nvPr/>
        </p:nvSpPr>
        <p:spPr>
          <a:xfrm>
            <a:off x="3845553" y="4037388"/>
            <a:ext cx="342991" cy="308221"/>
          </a:xfrm>
          <a:prstGeom prst="can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0" name="Straight Connector 8"/>
          <p:cNvCxnSpPr>
            <a:stCxn id="313" idx="2"/>
            <a:endCxn id="310" idx="0"/>
          </p:cNvCxnSpPr>
          <p:nvPr/>
        </p:nvCxnSpPr>
        <p:spPr>
          <a:xfrm>
            <a:off x="2428289" y="3201225"/>
            <a:ext cx="1019045" cy="337665"/>
          </a:xfrm>
          <a:prstGeom prst="lin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321" name="Straight Connector 106"/>
          <p:cNvCxnSpPr>
            <a:stCxn id="314" idx="2"/>
            <a:endCxn id="310" idx="0"/>
          </p:cNvCxnSpPr>
          <p:nvPr/>
        </p:nvCxnSpPr>
        <p:spPr>
          <a:xfrm>
            <a:off x="2903779" y="3200006"/>
            <a:ext cx="543555" cy="338884"/>
          </a:xfrm>
          <a:prstGeom prst="lin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322" name="Straight Connector 107"/>
          <p:cNvCxnSpPr>
            <a:stCxn id="315" idx="2"/>
            <a:endCxn id="310" idx="0"/>
          </p:cNvCxnSpPr>
          <p:nvPr/>
        </p:nvCxnSpPr>
        <p:spPr>
          <a:xfrm flipH="1">
            <a:off x="3447334" y="3202467"/>
            <a:ext cx="604445" cy="336423"/>
          </a:xfrm>
          <a:prstGeom prst="lin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323" name="Straight Connector 108"/>
          <p:cNvCxnSpPr>
            <a:stCxn id="316" idx="2"/>
            <a:endCxn id="310" idx="0"/>
          </p:cNvCxnSpPr>
          <p:nvPr/>
        </p:nvCxnSpPr>
        <p:spPr>
          <a:xfrm flipH="1">
            <a:off x="3447334" y="3201225"/>
            <a:ext cx="1094965" cy="337665"/>
          </a:xfrm>
          <a:prstGeom prst="lin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324" name="Elbow Connector 113"/>
          <p:cNvCxnSpPr>
            <a:stCxn id="310" idx="2"/>
            <a:endCxn id="319" idx="2"/>
          </p:cNvCxnSpPr>
          <p:nvPr/>
        </p:nvCxnSpPr>
        <p:spPr>
          <a:xfrm rot="16200000" flipH="1">
            <a:off x="3492332" y="3838278"/>
            <a:ext cx="308222" cy="398219"/>
          </a:xfrm>
          <a:prstGeom prst="bentConnector2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325" name="Rectangle 116"/>
          <p:cNvSpPr/>
          <p:nvPr/>
        </p:nvSpPr>
        <p:spPr>
          <a:xfrm>
            <a:off x="4188544" y="4040783"/>
            <a:ext cx="906820" cy="292387"/>
          </a:xfrm>
          <a:prstGeom prst="rect">
            <a:avLst/>
          </a:prstGeom>
        </p:spPr>
        <p:txBody>
          <a:bodyPr wrap="square" lIns="36000" rIns="36000" anchor="ctr">
            <a:spAutoFit/>
          </a:bodyPr>
          <a:lstStyle/>
          <a:p>
            <a:pPr algn="ctr"/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내장디스크</a:t>
            </a:r>
            <a:endParaRPr lang="en-US" sz="13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6" name="Rectangle 22">
            <a:extLst>
              <a:ext uri="{FF2B5EF4-FFF2-40B4-BE49-F238E27FC236}">
                <a16:creationId xmlns:a16="http://schemas.microsoft.com/office/drawing/2014/main" id="{668E8364-EB2D-4161-A20B-040EC28DED4A}"/>
              </a:ext>
            </a:extLst>
          </p:cNvPr>
          <p:cNvSpPr/>
          <p:nvPr/>
        </p:nvSpPr>
        <p:spPr bwMode="gray">
          <a:xfrm>
            <a:off x="695325" y="4545013"/>
            <a:ext cx="5098564" cy="15110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내장디스크에 대한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IO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처리 관리를 위해 하이퍼바이저에 탑재되어 있는 소프트웨어 정의 스토리지에서 수행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하이퍼바이저의 경우 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2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가지 일 병행 수행</a:t>
            </a:r>
            <a:b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</a:b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1.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소프트웨어 정의 컴퓨팅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SW(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서버가상화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하이퍼바이저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)</a:t>
            </a:r>
            <a:b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</a:b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2.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소프트웨어 정의 스토리지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SW(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데이터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IO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처리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병행수행으로 인한 데이터 </a:t>
            </a:r>
            <a: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IO </a:t>
            </a: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처리 오버헤드 발생</a:t>
            </a:r>
            <a:endParaRPr kumimoji="0" lang="en-US" altLang="ko-KR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27" name="Group 127"/>
          <p:cNvGrpSpPr>
            <a:grpSpLocks noChangeAspect="1"/>
          </p:cNvGrpSpPr>
          <p:nvPr/>
        </p:nvGrpSpPr>
        <p:grpSpPr>
          <a:xfrm>
            <a:off x="8665580" y="3934582"/>
            <a:ext cx="1111954" cy="609949"/>
            <a:chOff x="695325" y="3735900"/>
            <a:chExt cx="717282" cy="393457"/>
          </a:xfrm>
        </p:grpSpPr>
        <p:pic>
          <p:nvPicPr>
            <p:cNvPr id="328" name="Picture 2" descr="x86ìë²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3735900"/>
              <a:ext cx="717281" cy="20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" name="Rectangle 139"/>
            <p:cNvSpPr/>
            <p:nvPr/>
          </p:nvSpPr>
          <p:spPr>
            <a:xfrm>
              <a:off x="695325" y="3940748"/>
              <a:ext cx="717282" cy="188609"/>
            </a:xfrm>
            <a:prstGeom prst="rect">
              <a:avLst/>
            </a:prstGeom>
          </p:spPr>
          <p:txBody>
            <a:bodyPr wrap="square" lIns="36000" rIns="36000" anchor="ctr">
              <a:spAutoFit/>
            </a:bodyPr>
            <a:lstStyle/>
            <a:p>
              <a:pPr algn="ctr"/>
              <a:r>
                <a:rPr lang="en-US" sz="13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HCI </a:t>
              </a:r>
              <a:r>
                <a:rPr lang="ko-KR" altLang="en-US" sz="13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</a:t>
              </a:r>
              <a:endParaRPr 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30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7662595" y="3545021"/>
            <a:ext cx="3117925" cy="344387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단일 역할 수행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1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953028" y="2291794"/>
            <a:ext cx="3827492" cy="98096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2" name="Group 130"/>
          <p:cNvGrpSpPr>
            <a:grpSpLocks noChangeAspect="1"/>
          </p:cNvGrpSpPr>
          <p:nvPr/>
        </p:nvGrpSpPr>
        <p:grpSpPr>
          <a:xfrm>
            <a:off x="8170491" y="2442607"/>
            <a:ext cx="2528573" cy="765991"/>
            <a:chOff x="2572655" y="2306394"/>
            <a:chExt cx="2163664" cy="765559"/>
          </a:xfrm>
        </p:grpSpPr>
        <p:sp>
          <p:nvSpPr>
            <p:cNvPr id="333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2572655" y="2688373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</a:p>
          </p:txBody>
        </p:sp>
        <p:sp>
          <p:nvSpPr>
            <p:cNvPr id="334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2979525" y="2687155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</a:p>
          </p:txBody>
        </p:sp>
        <p:sp>
          <p:nvSpPr>
            <p:cNvPr id="335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3961852" y="2689615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</a:p>
          </p:txBody>
        </p:sp>
        <p:sp>
          <p:nvSpPr>
            <p:cNvPr id="336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4381583" y="2688373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</a:p>
          </p:txBody>
        </p:sp>
        <p:sp>
          <p:nvSpPr>
            <p:cNvPr id="337" name="Rectangle 136"/>
            <p:cNvSpPr/>
            <p:nvPr/>
          </p:nvSpPr>
          <p:spPr>
            <a:xfrm>
              <a:off x="3402382" y="2688374"/>
              <a:ext cx="490063" cy="292223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>
                <a:defRPr/>
              </a:pPr>
              <a:r>
                <a:rPr lang="en-US" altLang="ko-KR" sz="130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 .  .</a:t>
              </a:r>
              <a:endParaRPr lang="en-US" sz="13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8" name="Rectangle 137"/>
            <p:cNvSpPr/>
            <p:nvPr/>
          </p:nvSpPr>
          <p:spPr>
            <a:xfrm>
              <a:off x="2572655" y="2306394"/>
              <a:ext cx="2163663" cy="292223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>
                <a:defRPr/>
              </a:pPr>
              <a:r>
                <a:rPr lang="ko-KR" altLang="en-US" sz="1300" ker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업무서버 </a:t>
              </a:r>
              <a:r>
                <a:rPr lang="en-US" altLang="ko-KR" sz="130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25</a:t>
              </a:r>
              <a:r>
                <a:rPr lang="ko-KR" altLang="en-US" sz="130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endParaRPr lang="en-US" sz="130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39" name="Can 131"/>
          <p:cNvSpPr/>
          <p:nvPr/>
        </p:nvSpPr>
        <p:spPr>
          <a:xfrm>
            <a:off x="9619777" y="4043519"/>
            <a:ext cx="342991" cy="308221"/>
          </a:xfrm>
          <a:prstGeom prst="can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0" name="Elbow Connector 125"/>
          <p:cNvCxnSpPr>
            <a:endCxn id="339" idx="2"/>
          </p:cNvCxnSpPr>
          <p:nvPr/>
        </p:nvCxnSpPr>
        <p:spPr>
          <a:xfrm rot="16200000" flipH="1">
            <a:off x="8062363" y="2640216"/>
            <a:ext cx="990274" cy="2124553"/>
          </a:xfrm>
          <a:prstGeom prst="bentConnector2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341" name="Rectangle 126"/>
          <p:cNvSpPr/>
          <p:nvPr/>
        </p:nvSpPr>
        <p:spPr>
          <a:xfrm>
            <a:off x="9962768" y="4046915"/>
            <a:ext cx="906820" cy="292387"/>
          </a:xfrm>
          <a:prstGeom prst="rect">
            <a:avLst/>
          </a:prstGeom>
        </p:spPr>
        <p:txBody>
          <a:bodyPr wrap="square" lIns="36000" rIns="36000" anchor="ctr">
            <a:spAutoFit/>
          </a:bodyPr>
          <a:lstStyle/>
          <a:p>
            <a:pPr algn="ctr"/>
            <a:r>
              <a:rPr lang="ko-KR" altLang="en-US" sz="13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내장디스크</a:t>
            </a:r>
            <a:endParaRPr lang="en-US" sz="13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2" name="Rectangle 22">
            <a:extLst>
              <a:ext uri="{FF2B5EF4-FFF2-40B4-BE49-F238E27FC236}">
                <a16:creationId xmlns:a16="http://schemas.microsoft.com/office/drawing/2014/main" id="{668E8364-EB2D-4161-A20B-040EC28DED4A}"/>
              </a:ext>
            </a:extLst>
          </p:cNvPr>
          <p:cNvSpPr/>
          <p:nvPr/>
        </p:nvSpPr>
        <p:spPr bwMode="gray">
          <a:xfrm>
            <a:off x="6469401" y="4547927"/>
            <a:ext cx="5098564" cy="15044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데이터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IO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처리 운영관리를 위해 별도 스토리지 컨트롤러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VM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구성하여 각 영역에 대한 기본 고유기능 수행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하이퍼 바이저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–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소프트웨어 정의 컴퓨팅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스토리지 컨트롤러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–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소프트웨어 정의 스토리지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별도 스토리지 컨트롤러 구성에 따른 신속한 데이터 </a:t>
            </a:r>
            <a: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IO </a:t>
            </a: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처리에 대한 응답속도 보장</a:t>
            </a:r>
            <a:endParaRPr kumimoji="0" lang="en-US" altLang="ko-KR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43" name="Elbow Connector 146"/>
          <p:cNvCxnSpPr>
            <a:endCxn id="333" idx="2"/>
          </p:cNvCxnSpPr>
          <p:nvPr/>
        </p:nvCxnSpPr>
        <p:spPr>
          <a:xfrm rot="16200000" flipH="1">
            <a:off x="7989838" y="2819421"/>
            <a:ext cx="12700" cy="775869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344" name="Elbow Connector 149"/>
          <p:cNvCxnSpPr>
            <a:endCxn id="334" idx="2"/>
          </p:cNvCxnSpPr>
          <p:nvPr/>
        </p:nvCxnSpPr>
        <p:spPr>
          <a:xfrm rot="5400000" flipH="1" flipV="1">
            <a:off x="8226973" y="2581067"/>
            <a:ext cx="1219" cy="1251359"/>
          </a:xfrm>
          <a:prstGeom prst="bentConnector3">
            <a:avLst>
              <a:gd name="adj1" fmla="val -18753076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345" name="Elbow Connector 152"/>
          <p:cNvCxnSpPr>
            <a:endCxn id="335" idx="2"/>
          </p:cNvCxnSpPr>
          <p:nvPr/>
        </p:nvCxnSpPr>
        <p:spPr>
          <a:xfrm rot="16200000" flipH="1">
            <a:off x="8800962" y="2008297"/>
            <a:ext cx="1242" cy="2399359"/>
          </a:xfrm>
          <a:prstGeom prst="bentConnector3">
            <a:avLst>
              <a:gd name="adj1" fmla="val 18505797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346" name="Elbow Connector 155"/>
          <p:cNvCxnSpPr>
            <a:endCxn id="336" idx="2"/>
          </p:cNvCxnSpPr>
          <p:nvPr/>
        </p:nvCxnSpPr>
        <p:spPr>
          <a:xfrm rot="16200000" flipH="1">
            <a:off x="9046843" y="1762416"/>
            <a:ext cx="12700" cy="2889879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347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7326042" y="2824802"/>
            <a:ext cx="414563" cy="38255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solidFill>
              <a:srgbClr val="ED7D31">
                <a:lumMod val="40000"/>
                <a:lumOff val="60000"/>
              </a:srgb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VM</a:t>
            </a:r>
          </a:p>
        </p:txBody>
      </p:sp>
      <p:sp>
        <p:nvSpPr>
          <p:cNvPr id="348" name="Rectangle 162"/>
          <p:cNvSpPr/>
          <p:nvPr/>
        </p:nvSpPr>
        <p:spPr>
          <a:xfrm>
            <a:off x="6953028" y="2306865"/>
            <a:ext cx="1155625" cy="523220"/>
          </a:xfrm>
          <a:prstGeom prst="rect">
            <a:avLst/>
          </a:prstGeom>
        </p:spPr>
        <p:txBody>
          <a:bodyPr wrap="square" lIns="36000" rIns="3600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스토리지 컨트롤러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</a:t>
            </a:r>
            <a:endParaRPr lang="en-US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9" name="Rectangle 173"/>
          <p:cNvSpPr/>
          <p:nvPr/>
        </p:nvSpPr>
        <p:spPr>
          <a:xfrm>
            <a:off x="1882980" y="3517568"/>
            <a:ext cx="3123316" cy="367107"/>
          </a:xfrm>
          <a:prstGeom prst="rect">
            <a:avLst/>
          </a:prstGeom>
          <a:noFill/>
          <a:ln w="41275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0" name="Rectangle 174"/>
          <p:cNvSpPr/>
          <p:nvPr/>
        </p:nvSpPr>
        <p:spPr>
          <a:xfrm>
            <a:off x="7326041" y="2818866"/>
            <a:ext cx="434587" cy="367107"/>
          </a:xfrm>
          <a:prstGeom prst="rect">
            <a:avLst/>
          </a:prstGeom>
          <a:noFill/>
          <a:ln w="41275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0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2CB8-6271-4B98-AEDB-81D10F75EE5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49002" y="6430869"/>
            <a:ext cx="628473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>
                <a:latin typeface="Rix모던고딕 B" panose="02020603020101020101" pitchFamily="18" charset="-127"/>
                <a:ea typeface="Rix모던고딕 B" panose="02020603020101020101" pitchFamily="18" charset="-127"/>
              </a:rPr>
              <a:pPr/>
              <a:t>2</a:t>
            </a:fld>
            <a:endParaRPr 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5B034-2204-E446-8934-2F00588DC9B3}"/>
              </a:ext>
            </a:extLst>
          </p:cNvPr>
          <p:cNvSpPr txBox="1"/>
          <p:nvPr/>
        </p:nvSpPr>
        <p:spPr>
          <a:xfrm>
            <a:off x="383616" y="403163"/>
            <a:ext cx="10788626" cy="48216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Locality 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 영향도 최소화</a:t>
            </a:r>
          </a:p>
        </p:txBody>
      </p:sp>
      <p:sp>
        <p:nvSpPr>
          <p:cNvPr id="174" name="Text Placeholder 10"/>
          <p:cNvSpPr txBox="1">
            <a:spLocks/>
          </p:cNvSpPr>
          <p:nvPr/>
        </p:nvSpPr>
        <p:spPr>
          <a:xfrm>
            <a:off x="609602" y="1021562"/>
            <a:ext cx="10969943" cy="3810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HPE SimpliVity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차별화된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Locality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아키텍처로 노드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디스크 증설 시의 별도의 데이터 분산 및 조합이 필요하지 않습니다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이로 인해 증설 시에도 안정적인 성능을 보장하며 데이터 분산에 대해 선택적으로 대응할 수 있습니다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C798C1E-7835-F88B-3660-1E4E28FE1541}"/>
              </a:ext>
            </a:extLst>
          </p:cNvPr>
          <p:cNvSpPr/>
          <p:nvPr/>
        </p:nvSpPr>
        <p:spPr bwMode="gray">
          <a:xfrm>
            <a:off x="874910" y="2591960"/>
            <a:ext cx="1260923" cy="1198546"/>
          </a:xfrm>
          <a:prstGeom prst="rect">
            <a:avLst/>
          </a:prstGeom>
          <a:solidFill>
            <a:srgbClr val="425563">
              <a:lumMod val="20000"/>
              <a:lumOff val="80000"/>
            </a:srgbClr>
          </a:solidFill>
          <a:ln w="12700" cap="flat" cmpd="sng" algn="ctr">
            <a:solidFill>
              <a:srgbClr val="42556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200" kern="0" dirty="0">
              <a:solidFill>
                <a:prstClr val="black"/>
              </a:solidFill>
              <a:latin typeface="나눔고딕"/>
              <a:ea typeface="나눔고딕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200" kern="0" dirty="0" err="1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SimpliVity</a:t>
            </a:r>
            <a:r>
              <a:rPr 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 Node #1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317921B-779E-CCDB-4205-4D52D8B2A049}"/>
              </a:ext>
            </a:extLst>
          </p:cNvPr>
          <p:cNvSpPr/>
          <p:nvPr/>
        </p:nvSpPr>
        <p:spPr bwMode="gray">
          <a:xfrm>
            <a:off x="874909" y="1671805"/>
            <a:ext cx="738517" cy="5585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2556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VM #1</a:t>
            </a:r>
          </a:p>
        </p:txBody>
      </p:sp>
      <p:sp>
        <p:nvSpPr>
          <p:cNvPr id="29" name="Can 78">
            <a:extLst>
              <a:ext uri="{FF2B5EF4-FFF2-40B4-BE49-F238E27FC236}">
                <a16:creationId xmlns:a16="http://schemas.microsoft.com/office/drawing/2014/main" id="{887F4484-C177-F60C-E365-69F5B5A4DABF}"/>
              </a:ext>
            </a:extLst>
          </p:cNvPr>
          <p:cNvSpPr/>
          <p:nvPr/>
        </p:nvSpPr>
        <p:spPr bwMode="ltGray">
          <a:xfrm>
            <a:off x="874910" y="4470356"/>
            <a:ext cx="1260923" cy="1049759"/>
          </a:xfrm>
          <a:prstGeom prst="can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SSD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30" name="Straight Arrow Connector 81">
            <a:extLst>
              <a:ext uri="{FF2B5EF4-FFF2-40B4-BE49-F238E27FC236}">
                <a16:creationId xmlns:a16="http://schemas.microsoft.com/office/drawing/2014/main" id="{8ACC81F3-1FAF-2EC8-DA67-E389C985AA26}"/>
              </a:ext>
            </a:extLst>
          </p:cNvPr>
          <p:cNvCxnSpPr>
            <a:stCxn id="27" idx="2"/>
            <a:endCxn id="29" idx="1"/>
          </p:cNvCxnSpPr>
          <p:nvPr/>
        </p:nvCxnSpPr>
        <p:spPr>
          <a:xfrm>
            <a:off x="1505372" y="3790506"/>
            <a:ext cx="0" cy="679850"/>
          </a:xfrm>
          <a:prstGeom prst="straightConnector1">
            <a:avLst/>
          </a:prstGeom>
          <a:noFill/>
          <a:ln w="12700">
            <a:solidFill>
              <a:srgbClr val="425563"/>
            </a:solidFill>
            <a:round/>
            <a:headEnd/>
            <a:tailEnd type="none" w="med" len="lg"/>
          </a:ln>
          <a:effectLst/>
        </p:spPr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0A62A41D-F5D6-DEB4-A305-298760ADADED}"/>
              </a:ext>
            </a:extLst>
          </p:cNvPr>
          <p:cNvSpPr/>
          <p:nvPr/>
        </p:nvSpPr>
        <p:spPr bwMode="gray">
          <a:xfrm>
            <a:off x="2399737" y="2591960"/>
            <a:ext cx="1260923" cy="1198546"/>
          </a:xfrm>
          <a:prstGeom prst="rect">
            <a:avLst/>
          </a:prstGeom>
          <a:solidFill>
            <a:srgbClr val="425563">
              <a:lumMod val="20000"/>
              <a:lumOff val="80000"/>
            </a:srgbClr>
          </a:solidFill>
          <a:ln w="12700" cap="flat" cmpd="sng" algn="ctr">
            <a:solidFill>
              <a:srgbClr val="42556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200" kern="0" dirty="0">
              <a:solidFill>
                <a:prstClr val="black"/>
              </a:solidFill>
              <a:latin typeface="나눔고딕"/>
              <a:ea typeface="나눔고딕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200" kern="0" dirty="0" err="1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SimpliVity</a:t>
            </a:r>
            <a:r>
              <a:rPr 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 Node #2</a:t>
            </a:r>
          </a:p>
        </p:txBody>
      </p:sp>
      <p:sp>
        <p:nvSpPr>
          <p:cNvPr id="32" name="Can 86">
            <a:extLst>
              <a:ext uri="{FF2B5EF4-FFF2-40B4-BE49-F238E27FC236}">
                <a16:creationId xmlns:a16="http://schemas.microsoft.com/office/drawing/2014/main" id="{58B089E4-0930-FA6A-C9EA-085607970616}"/>
              </a:ext>
            </a:extLst>
          </p:cNvPr>
          <p:cNvSpPr/>
          <p:nvPr/>
        </p:nvSpPr>
        <p:spPr bwMode="ltGray">
          <a:xfrm>
            <a:off x="2399737" y="4470356"/>
            <a:ext cx="1260923" cy="1108779"/>
          </a:xfrm>
          <a:prstGeom prst="can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SSD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33" name="Straight Arrow Connector 87">
            <a:extLst>
              <a:ext uri="{FF2B5EF4-FFF2-40B4-BE49-F238E27FC236}">
                <a16:creationId xmlns:a16="http://schemas.microsoft.com/office/drawing/2014/main" id="{B6BBAB77-B93D-6ED2-7031-653C1BD20D0F}"/>
              </a:ext>
            </a:extLst>
          </p:cNvPr>
          <p:cNvCxnSpPr>
            <a:stCxn id="31" idx="2"/>
            <a:endCxn id="32" idx="1"/>
          </p:cNvCxnSpPr>
          <p:nvPr/>
        </p:nvCxnSpPr>
        <p:spPr>
          <a:xfrm>
            <a:off x="3030199" y="3790506"/>
            <a:ext cx="0" cy="679850"/>
          </a:xfrm>
          <a:prstGeom prst="straightConnector1">
            <a:avLst/>
          </a:prstGeom>
          <a:noFill/>
          <a:ln w="12700">
            <a:solidFill>
              <a:srgbClr val="425563"/>
            </a:solidFill>
            <a:round/>
            <a:headEnd/>
            <a:tailEnd type="none" w="med" len="lg"/>
          </a:ln>
          <a:effectLst/>
        </p:spPr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D8A60AE2-BE20-ECF7-52C9-483AD5871DCB}"/>
              </a:ext>
            </a:extLst>
          </p:cNvPr>
          <p:cNvSpPr/>
          <p:nvPr/>
        </p:nvSpPr>
        <p:spPr bwMode="gray">
          <a:xfrm>
            <a:off x="3924563" y="2591960"/>
            <a:ext cx="1260923" cy="1198546"/>
          </a:xfrm>
          <a:prstGeom prst="rect">
            <a:avLst/>
          </a:prstGeom>
          <a:solidFill>
            <a:srgbClr val="425563">
              <a:lumMod val="20000"/>
              <a:lumOff val="80000"/>
            </a:srgbClr>
          </a:solidFill>
          <a:ln w="12700" cap="flat" cmpd="sng" algn="ctr">
            <a:solidFill>
              <a:srgbClr val="42556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200" kern="0" dirty="0">
              <a:solidFill>
                <a:prstClr val="black"/>
              </a:solidFill>
              <a:latin typeface="나눔고딕"/>
              <a:ea typeface="나눔고딕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200" kern="0" dirty="0" err="1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SimpliVity</a:t>
            </a:r>
            <a:r>
              <a:rPr 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 Node #3</a:t>
            </a:r>
          </a:p>
        </p:txBody>
      </p:sp>
      <p:sp>
        <p:nvSpPr>
          <p:cNvPr id="35" name="Can 94">
            <a:extLst>
              <a:ext uri="{FF2B5EF4-FFF2-40B4-BE49-F238E27FC236}">
                <a16:creationId xmlns:a16="http://schemas.microsoft.com/office/drawing/2014/main" id="{0C583FD8-6556-DEAF-168C-01A464C414DA}"/>
              </a:ext>
            </a:extLst>
          </p:cNvPr>
          <p:cNvSpPr/>
          <p:nvPr/>
        </p:nvSpPr>
        <p:spPr bwMode="ltGray">
          <a:xfrm>
            <a:off x="3924563" y="4470357"/>
            <a:ext cx="1260923" cy="1049758"/>
          </a:xfrm>
          <a:prstGeom prst="can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SSD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36" name="Straight Arrow Connector 95">
            <a:extLst>
              <a:ext uri="{FF2B5EF4-FFF2-40B4-BE49-F238E27FC236}">
                <a16:creationId xmlns:a16="http://schemas.microsoft.com/office/drawing/2014/main" id="{E3E47746-3376-372C-51FE-2DF2AEC53C9B}"/>
              </a:ext>
            </a:extLst>
          </p:cNvPr>
          <p:cNvCxnSpPr>
            <a:stCxn id="34" idx="2"/>
            <a:endCxn id="35" idx="1"/>
          </p:cNvCxnSpPr>
          <p:nvPr/>
        </p:nvCxnSpPr>
        <p:spPr>
          <a:xfrm>
            <a:off x="4555025" y="3790506"/>
            <a:ext cx="0" cy="679851"/>
          </a:xfrm>
          <a:prstGeom prst="straightConnector1">
            <a:avLst/>
          </a:prstGeom>
          <a:noFill/>
          <a:ln w="12700">
            <a:solidFill>
              <a:srgbClr val="425563"/>
            </a:solidFill>
            <a:round/>
            <a:headEnd/>
            <a:tailEnd type="none" w="med" len="lg"/>
          </a:ln>
          <a:effectLst/>
        </p:spPr>
      </p:cxnSp>
      <p:sp>
        <p:nvSpPr>
          <p:cNvPr id="37" name="Rectangle 3">
            <a:extLst>
              <a:ext uri="{FF2B5EF4-FFF2-40B4-BE49-F238E27FC236}">
                <a16:creationId xmlns:a16="http://schemas.microsoft.com/office/drawing/2014/main" id="{E8AAA27F-172A-C36D-6230-0260F53F6CF1}"/>
              </a:ext>
            </a:extLst>
          </p:cNvPr>
          <p:cNvSpPr/>
          <p:nvPr/>
        </p:nvSpPr>
        <p:spPr bwMode="gray">
          <a:xfrm>
            <a:off x="5449388" y="2591960"/>
            <a:ext cx="1260923" cy="1198546"/>
          </a:xfrm>
          <a:prstGeom prst="rect">
            <a:avLst/>
          </a:prstGeom>
          <a:solidFill>
            <a:srgbClr val="425563">
              <a:lumMod val="20000"/>
              <a:lumOff val="80000"/>
            </a:srgbClr>
          </a:solidFill>
          <a:ln w="12700" cap="flat" cmpd="sng" algn="ctr">
            <a:solidFill>
              <a:srgbClr val="42556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200" kern="0" dirty="0">
              <a:solidFill>
                <a:prstClr val="black"/>
              </a:solidFill>
              <a:latin typeface="나눔고딕"/>
              <a:ea typeface="나눔고딕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200" kern="0" dirty="0" err="1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SimpliVity</a:t>
            </a:r>
            <a:r>
              <a:rPr 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 Node #4</a:t>
            </a:r>
          </a:p>
        </p:txBody>
      </p:sp>
      <p:sp>
        <p:nvSpPr>
          <p:cNvPr id="38" name="Can 98">
            <a:extLst>
              <a:ext uri="{FF2B5EF4-FFF2-40B4-BE49-F238E27FC236}">
                <a16:creationId xmlns:a16="http://schemas.microsoft.com/office/drawing/2014/main" id="{36EC737D-9127-E6BB-618D-46FBC6086963}"/>
              </a:ext>
            </a:extLst>
          </p:cNvPr>
          <p:cNvSpPr/>
          <p:nvPr/>
        </p:nvSpPr>
        <p:spPr bwMode="ltGray">
          <a:xfrm>
            <a:off x="5449388" y="4470357"/>
            <a:ext cx="1260923" cy="1049758"/>
          </a:xfrm>
          <a:prstGeom prst="can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SSD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39" name="Straight Arrow Connector 99">
            <a:extLst>
              <a:ext uri="{FF2B5EF4-FFF2-40B4-BE49-F238E27FC236}">
                <a16:creationId xmlns:a16="http://schemas.microsoft.com/office/drawing/2014/main" id="{D41C131C-F543-3852-10A9-E1DB2D7F4E8B}"/>
              </a:ext>
            </a:extLst>
          </p:cNvPr>
          <p:cNvCxnSpPr>
            <a:stCxn id="37" idx="2"/>
            <a:endCxn id="38" idx="1"/>
          </p:cNvCxnSpPr>
          <p:nvPr/>
        </p:nvCxnSpPr>
        <p:spPr>
          <a:xfrm>
            <a:off x="6079850" y="3790506"/>
            <a:ext cx="0" cy="679851"/>
          </a:xfrm>
          <a:prstGeom prst="straightConnector1">
            <a:avLst/>
          </a:prstGeom>
          <a:noFill/>
          <a:ln w="12700">
            <a:solidFill>
              <a:srgbClr val="425563"/>
            </a:solidFill>
            <a:round/>
            <a:headEnd/>
            <a:tailEnd type="none" w="med" len="lg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5C327F-45C6-CF74-DA6F-E8D9DA906235}"/>
              </a:ext>
            </a:extLst>
          </p:cNvPr>
          <p:cNvSpPr txBox="1"/>
          <p:nvPr/>
        </p:nvSpPr>
        <p:spPr>
          <a:xfrm>
            <a:off x="590808" y="3896548"/>
            <a:ext cx="732796" cy="4535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  <a:latin typeface="나눔고딕"/>
                <a:ea typeface="나눔고딕"/>
              </a:rPr>
              <a:t>Data Locality</a:t>
            </a:r>
            <a:endParaRPr lang="en-GB" sz="1200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6E89E0-4BB6-4D91-2FA0-CF981FD93BEA}"/>
              </a:ext>
            </a:extLst>
          </p:cNvPr>
          <p:cNvSpPr txBox="1"/>
          <p:nvPr/>
        </p:nvSpPr>
        <p:spPr>
          <a:xfrm>
            <a:off x="5665512" y="5851338"/>
            <a:ext cx="1722490" cy="4535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다른 노드의 완전한 형태의 복제본이 존재 </a:t>
            </a:r>
            <a:endParaRPr lang="en-GB" sz="1200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42" name="Rectangle 119">
            <a:extLst>
              <a:ext uri="{FF2B5EF4-FFF2-40B4-BE49-F238E27FC236}">
                <a16:creationId xmlns:a16="http://schemas.microsoft.com/office/drawing/2014/main" id="{2E7A0B2D-8D67-43DE-9867-CDA7AE5D5C44}"/>
              </a:ext>
            </a:extLst>
          </p:cNvPr>
          <p:cNvSpPr/>
          <p:nvPr/>
        </p:nvSpPr>
        <p:spPr bwMode="gray">
          <a:xfrm>
            <a:off x="874909" y="2218194"/>
            <a:ext cx="5835402" cy="360000"/>
          </a:xfrm>
          <a:prstGeom prst="rect">
            <a:avLst/>
          </a:prstGeom>
          <a:solidFill>
            <a:srgbClr val="01A982"/>
          </a:solidFill>
          <a:ln w="12700" cap="flat" cmpd="sng" algn="ctr">
            <a:solidFill>
              <a:srgbClr val="00A98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defRPr/>
            </a:pPr>
            <a:r>
              <a:rPr lang="ko-KR" altLang="en-US" sz="1200" b="1" kern="0" dirty="0">
                <a:solidFill>
                  <a:prstClr val="white"/>
                </a:solidFill>
                <a:latin typeface="나눔고딕"/>
                <a:ea typeface="나눔고딕"/>
                <a:cs typeface="Arial" panose="020B0604020202020204" pitchFamily="34" charset="0"/>
              </a:rPr>
              <a:t>하이퍼바이저 </a:t>
            </a:r>
            <a:r>
              <a:rPr lang="en-US" altLang="ko-KR" sz="1200" b="1" kern="0" dirty="0">
                <a:solidFill>
                  <a:prstClr val="white"/>
                </a:solidFill>
                <a:latin typeface="나눔고딕"/>
                <a:ea typeface="나눔고딕"/>
                <a:cs typeface="Arial" panose="020B0604020202020204" pitchFamily="34" charset="0"/>
              </a:rPr>
              <a:t>Cluster (vSphere </a:t>
            </a:r>
            <a:r>
              <a:rPr lang="en-US" altLang="ko-KR" sz="1200" b="1" kern="0" dirty="0" err="1">
                <a:solidFill>
                  <a:prstClr val="white"/>
                </a:solidFill>
                <a:latin typeface="나눔고딕"/>
                <a:ea typeface="나눔고딕"/>
                <a:cs typeface="Arial" panose="020B0604020202020204" pitchFamily="34" charset="0"/>
              </a:rPr>
              <a:t>ESXi</a:t>
            </a:r>
            <a:r>
              <a:rPr lang="en-US" altLang="ko-KR" sz="1200" b="1" kern="0" dirty="0">
                <a:solidFill>
                  <a:prstClr val="white"/>
                </a:solidFill>
                <a:latin typeface="나눔고딕"/>
                <a:ea typeface="나눔고딕"/>
                <a:cs typeface="Arial" panose="020B0604020202020204" pitchFamily="34" charset="0"/>
              </a:rPr>
              <a:t> Cluster)</a:t>
            </a:r>
            <a:endParaRPr lang="en-US" sz="1200" b="1" kern="0" dirty="0">
              <a:solidFill>
                <a:prstClr val="white"/>
              </a:solidFill>
              <a:latin typeface="나눔고딕"/>
              <a:ea typeface="나눔고딕"/>
              <a:cs typeface="Arial" panose="020B0604020202020204" pitchFamily="34" charset="0"/>
            </a:endParaRPr>
          </a:p>
        </p:txBody>
      </p:sp>
      <p:sp>
        <p:nvSpPr>
          <p:cNvPr id="43" name="Can 124">
            <a:extLst>
              <a:ext uri="{FF2B5EF4-FFF2-40B4-BE49-F238E27FC236}">
                <a16:creationId xmlns:a16="http://schemas.microsoft.com/office/drawing/2014/main" id="{9FD9A42D-489E-A4E3-4CC7-769A6CE51786}"/>
              </a:ext>
            </a:extLst>
          </p:cNvPr>
          <p:cNvSpPr/>
          <p:nvPr/>
        </p:nvSpPr>
        <p:spPr bwMode="ltGray">
          <a:xfrm>
            <a:off x="856081" y="5262199"/>
            <a:ext cx="5873059" cy="574321"/>
          </a:xfrm>
          <a:prstGeom prst="can">
            <a:avLst/>
          </a:prstGeom>
          <a:solidFill>
            <a:srgbClr val="614767">
              <a:alpha val="45000"/>
            </a:srgbClr>
          </a:solidFill>
          <a:ln w="9525" cap="flat" cmpd="sng" algn="ctr">
            <a:solidFill>
              <a:srgbClr val="61476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SimpliVity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Storage Pool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3F3677-B2D1-D47E-37BD-F6B6DCBF3D7F}"/>
              </a:ext>
            </a:extLst>
          </p:cNvPr>
          <p:cNvSpPr/>
          <p:nvPr/>
        </p:nvSpPr>
        <p:spPr bwMode="gray">
          <a:xfrm>
            <a:off x="6359881" y="5020592"/>
            <a:ext cx="738517" cy="6956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25563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VM #1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의 </a:t>
            </a:r>
            <a:r>
              <a:rPr lang="en-US" altLang="ko-KR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Data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복제본</a:t>
            </a:r>
            <a:endParaRPr lang="en-US" sz="1200" kern="0" dirty="0">
              <a:solidFill>
                <a:prstClr val="black"/>
              </a:solidFill>
              <a:latin typeface="나눔고딕"/>
              <a:ea typeface="나눔고딕"/>
              <a:cs typeface="Arial" panose="020B0604020202020204" pitchFamily="34" charset="0"/>
            </a:endParaRPr>
          </a:p>
        </p:txBody>
      </p:sp>
      <p:cxnSp>
        <p:nvCxnSpPr>
          <p:cNvPr id="45" name="Straight Arrow Connector 101">
            <a:extLst>
              <a:ext uri="{FF2B5EF4-FFF2-40B4-BE49-F238E27FC236}">
                <a16:creationId xmlns:a16="http://schemas.microsoft.com/office/drawing/2014/main" id="{CC816EE6-D502-B2CE-6446-377A72752507}"/>
              </a:ext>
            </a:extLst>
          </p:cNvPr>
          <p:cNvCxnSpPr>
            <a:stCxn id="28" idx="2"/>
            <a:endCxn id="48" idx="0"/>
          </p:cNvCxnSpPr>
          <p:nvPr/>
        </p:nvCxnSpPr>
        <p:spPr>
          <a:xfrm>
            <a:off x="1244168" y="2230347"/>
            <a:ext cx="1" cy="279024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113">
            <a:extLst>
              <a:ext uri="{FF2B5EF4-FFF2-40B4-BE49-F238E27FC236}">
                <a16:creationId xmlns:a16="http://schemas.microsoft.com/office/drawing/2014/main" id="{81F71743-1A0C-7DA1-7D1A-911A896D4ED8}"/>
              </a:ext>
            </a:extLst>
          </p:cNvPr>
          <p:cNvCxnSpPr>
            <a:stCxn id="28" idx="2"/>
            <a:endCxn id="44" idx="0"/>
          </p:cNvCxnSpPr>
          <p:nvPr/>
        </p:nvCxnSpPr>
        <p:spPr>
          <a:xfrm>
            <a:off x="1244168" y="2230347"/>
            <a:ext cx="5484972" cy="279024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93F1162-858A-1962-54E1-445BC9279E08}"/>
              </a:ext>
            </a:extLst>
          </p:cNvPr>
          <p:cNvSpPr txBox="1"/>
          <p:nvPr/>
        </p:nvSpPr>
        <p:spPr>
          <a:xfrm>
            <a:off x="7075304" y="1850425"/>
            <a:ext cx="4578509" cy="38658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prstClr val="black"/>
                </a:solidFill>
                <a:latin typeface="나눔고딕"/>
                <a:ea typeface="나눔고딕"/>
              </a:rPr>
              <a:t>SimpliVity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VM 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데이터는 가용성을 확보하기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VM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단위로 두 벌 복제를 유지하고 있습니다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각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VM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들은 원본 데이터는 원활한 성능 보장을 위해 항상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Locality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를 유지하면서 다른 노드에 있는 복제본과 수시로 동기화 합니다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.(Sync)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해당 </a:t>
            </a:r>
            <a:r>
              <a:rPr lang="ko-KR" altLang="en-US" sz="1200" dirty="0" err="1">
                <a:solidFill>
                  <a:prstClr val="black"/>
                </a:solidFill>
                <a:latin typeface="나눔고딕"/>
                <a:ea typeface="나눔고딕"/>
              </a:rPr>
              <a:t>노드의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 디스크 증설 혹은 장애 시에도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Locality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와 </a:t>
            </a:r>
            <a:r>
              <a:rPr lang="ko-KR" altLang="en-US" sz="1200" dirty="0" err="1">
                <a:solidFill>
                  <a:prstClr val="black"/>
                </a:solidFill>
                <a:latin typeface="나눔고딕"/>
                <a:ea typeface="나눔고딕"/>
              </a:rPr>
              <a:t>복제본을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 통해서  </a:t>
            </a:r>
            <a:r>
              <a:rPr lang="ko-KR" altLang="en-US" sz="1200" u="sng" dirty="0">
                <a:solidFill>
                  <a:prstClr val="black"/>
                </a:solidFill>
                <a:latin typeface="나눔고딕"/>
                <a:ea typeface="나눔고딕"/>
              </a:rPr>
              <a:t>데이터 분산 및 </a:t>
            </a:r>
            <a:r>
              <a:rPr lang="en-US" altLang="ko-KR" sz="1200" u="sng" dirty="0">
                <a:solidFill>
                  <a:prstClr val="black"/>
                </a:solidFill>
                <a:latin typeface="나눔고딕"/>
                <a:ea typeface="나눔고딕"/>
              </a:rPr>
              <a:t>Rebuilding</a:t>
            </a:r>
            <a:r>
              <a:rPr lang="ko-KR" altLang="en-US" sz="1200" u="sng" dirty="0">
                <a:solidFill>
                  <a:prstClr val="black"/>
                </a:solidFill>
                <a:latin typeface="나눔고딕"/>
                <a:ea typeface="나눔고딕"/>
              </a:rPr>
              <a:t>이 필요하지 않습니다</a:t>
            </a:r>
            <a:r>
              <a:rPr lang="en-US" altLang="ko-KR" sz="1200" u="sng" dirty="0">
                <a:solidFill>
                  <a:prstClr val="black"/>
                </a:solidFill>
                <a:latin typeface="나눔고딕"/>
                <a:ea typeface="나눔고딕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좌측의 구성에서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번 노드가 장애가 발생하여 더이상 서비스를 할 수 없는 경우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자동으로 </a:t>
            </a:r>
            <a:r>
              <a:rPr lang="ko-KR" altLang="en-US" sz="1200" dirty="0" err="1">
                <a:solidFill>
                  <a:prstClr val="black"/>
                </a:solidFill>
                <a:latin typeface="나눔고딕"/>
                <a:ea typeface="나눔고딕"/>
              </a:rPr>
              <a:t>복제본이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 있는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노드로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VM 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이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Fail-over 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되며 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(VM ware HA 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기능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) </a:t>
            </a:r>
            <a:r>
              <a:rPr lang="ko-KR" altLang="en-US" sz="1200" dirty="0">
                <a:solidFill>
                  <a:prstClr val="black"/>
                </a:solidFill>
                <a:latin typeface="나눔고딕"/>
                <a:ea typeface="나눔고딕"/>
              </a:rPr>
              <a:t>서비스를 기동합니다</a:t>
            </a:r>
            <a:r>
              <a:rPr lang="en-US" altLang="ko-KR" sz="1200" dirty="0">
                <a:solidFill>
                  <a:prstClr val="black"/>
                </a:solidFill>
                <a:latin typeface="나눔고딕"/>
                <a:ea typeface="나눔고딕"/>
              </a:rPr>
              <a:t>.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DD210C56-486F-C016-1293-ADB7438976B9}"/>
              </a:ext>
            </a:extLst>
          </p:cNvPr>
          <p:cNvSpPr/>
          <p:nvPr/>
        </p:nvSpPr>
        <p:spPr bwMode="gray">
          <a:xfrm>
            <a:off x="874910" y="5020593"/>
            <a:ext cx="738517" cy="69569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25563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VM #1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의 </a:t>
            </a:r>
            <a:r>
              <a:rPr lang="en-US" altLang="ko-KR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Data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고딕"/>
                <a:ea typeface="나눔고딕"/>
                <a:cs typeface="Arial" panose="020B0604020202020204" pitchFamily="34" charset="0"/>
              </a:rPr>
              <a:t>원본</a:t>
            </a:r>
            <a:endParaRPr lang="en-US" sz="1200" kern="0" dirty="0">
              <a:solidFill>
                <a:prstClr val="black"/>
              </a:solidFill>
              <a:latin typeface="나눔고딕"/>
              <a:ea typeface="나눔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2CB8-6271-4B98-AEDB-81D10F75EE5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49002" y="6430869"/>
            <a:ext cx="628473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>
                <a:latin typeface="Rix모던고딕 B" panose="02020603020101020101" pitchFamily="18" charset="-127"/>
                <a:ea typeface="Rix모던고딕 B" panose="02020603020101020101" pitchFamily="18" charset="-127"/>
              </a:rPr>
              <a:pPr/>
              <a:t>3</a:t>
            </a:fld>
            <a:endParaRPr 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5B034-2204-E446-8934-2F00588DC9B3}"/>
              </a:ext>
            </a:extLst>
          </p:cNvPr>
          <p:cNvSpPr txBox="1"/>
          <p:nvPr/>
        </p:nvSpPr>
        <p:spPr>
          <a:xfrm>
            <a:off x="383616" y="403163"/>
            <a:ext cx="10788626" cy="48216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Locality 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타사와 비교</a:t>
            </a:r>
          </a:p>
        </p:txBody>
      </p:sp>
      <p:sp>
        <p:nvSpPr>
          <p:cNvPr id="174" name="Text Placeholder 10"/>
          <p:cNvSpPr txBox="1">
            <a:spLocks/>
          </p:cNvSpPr>
          <p:nvPr/>
        </p:nvSpPr>
        <p:spPr>
          <a:xfrm>
            <a:off x="609602" y="1021562"/>
            <a:ext cx="10969943" cy="3810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SimpliVity</a:t>
            </a:r>
            <a:r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H/W RAID + Full Data Locality </a:t>
            </a:r>
            <a:r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구조로서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</a:t>
            </a:r>
            <a:r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고 성능을 유지하며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디스크 장애 시 발생할 수 있는 잦은 리빌딩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클러스터 성능 악영향을 미연에 방지할 수 있습니다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59152" y="1650888"/>
            <a:ext cx="11124877" cy="4528036"/>
            <a:chOff x="454668" y="1650888"/>
            <a:chExt cx="9479351" cy="5012128"/>
          </a:xfrm>
        </p:grpSpPr>
        <p:cxnSp>
          <p:nvCxnSpPr>
            <p:cNvPr id="55" name="Straight Connector 68"/>
            <p:cNvCxnSpPr>
              <a:cxnSpLocks/>
              <a:stCxn id="122" idx="3"/>
              <a:endCxn id="145" idx="1"/>
            </p:cNvCxnSpPr>
            <p:nvPr/>
          </p:nvCxnSpPr>
          <p:spPr>
            <a:xfrm>
              <a:off x="1589021" y="3600325"/>
              <a:ext cx="25844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E0DECF-DDF5-426D-A28D-5E64311E14B4}"/>
                </a:ext>
              </a:extLst>
            </p:cNvPr>
            <p:cNvSpPr/>
            <p:nvPr/>
          </p:nvSpPr>
          <p:spPr>
            <a:xfrm>
              <a:off x="455974" y="1659016"/>
              <a:ext cx="72000" cy="5004000"/>
            </a:xfrm>
            <a:prstGeom prst="rect">
              <a:avLst/>
            </a:prstGeom>
            <a:solidFill>
              <a:srgbClr val="FFC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C6B50E2-5709-4E06-9856-25B7F261B245}"/>
                </a:ext>
              </a:extLst>
            </p:cNvPr>
            <p:cNvGrpSpPr/>
            <p:nvPr/>
          </p:nvGrpSpPr>
          <p:grpSpPr>
            <a:xfrm>
              <a:off x="454668" y="1650888"/>
              <a:ext cx="4680253" cy="327600"/>
              <a:chOff x="199174" y="1530662"/>
              <a:chExt cx="4680253" cy="32760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51817A3-64D7-4CC6-AC67-23C975D7451A}"/>
                  </a:ext>
                </a:extLst>
              </p:cNvPr>
              <p:cNvSpPr/>
              <p:nvPr/>
            </p:nvSpPr>
            <p:spPr>
              <a:xfrm>
                <a:off x="199427" y="1534260"/>
                <a:ext cx="4680000" cy="324000"/>
              </a:xfrm>
              <a:prstGeom prst="rect">
                <a:avLst/>
              </a:prstGeom>
              <a:solidFill>
                <a:srgbClr val="42556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741093" latinLnBrk="0">
                  <a:defRPr/>
                </a:pPr>
                <a:r>
                  <a:rPr lang="en-US" altLang="ko-KR" sz="1200" kern="0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SimpliVity</a:t>
                </a:r>
                <a:r>
                  <a:rPr lang="en-US" altLang="ko-KR" sz="1200" kern="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 : H/W RAID + Locality</a:t>
                </a: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1A1AC26-CBFE-420E-A8EF-878A96A68559}"/>
                  </a:ext>
                </a:extLst>
              </p:cNvPr>
              <p:cNvGrpSpPr/>
              <p:nvPr/>
            </p:nvGrpSpPr>
            <p:grpSpPr>
              <a:xfrm>
                <a:off x="199174" y="1530662"/>
                <a:ext cx="150423" cy="327600"/>
                <a:chOff x="1987315" y="1574271"/>
                <a:chExt cx="150423" cy="3240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437C625B-91FD-485D-AA85-8B6023A2DC61}"/>
                    </a:ext>
                  </a:extLst>
                </p:cNvPr>
                <p:cNvSpPr/>
                <p:nvPr/>
              </p:nvSpPr>
              <p:spPr>
                <a:xfrm>
                  <a:off x="1987315" y="1574271"/>
                  <a:ext cx="72000" cy="324000"/>
                </a:xfrm>
                <a:prstGeom prst="rect">
                  <a:avLst/>
                </a:prstGeom>
                <a:solidFill>
                  <a:srgbClr val="FF99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이등변 삼각형 60">
                  <a:extLst>
                    <a:ext uri="{FF2B5EF4-FFF2-40B4-BE49-F238E27FC236}">
                      <a16:creationId xmlns:a16="http://schemas.microsoft.com/office/drawing/2014/main" id="{3902030C-A899-42C8-A0F0-DA293ED7CECC}"/>
                    </a:ext>
                  </a:extLst>
                </p:cNvPr>
                <p:cNvSpPr/>
                <p:nvPr/>
              </p:nvSpPr>
              <p:spPr>
                <a:xfrm rot="5400000">
                  <a:off x="2049791" y="1695050"/>
                  <a:ext cx="94021" cy="81872"/>
                </a:xfrm>
                <a:prstGeom prst="triangle">
                  <a:avLst/>
                </a:prstGeom>
                <a:solidFill>
                  <a:srgbClr val="FF99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4A20574-96CC-4CC0-A7F8-D793C3F9999A}"/>
                </a:ext>
              </a:extLst>
            </p:cNvPr>
            <p:cNvGrpSpPr/>
            <p:nvPr/>
          </p:nvGrpSpPr>
          <p:grpSpPr>
            <a:xfrm>
              <a:off x="5253499" y="1650888"/>
              <a:ext cx="4680253" cy="5012128"/>
              <a:chOff x="199174" y="1530662"/>
              <a:chExt cx="4680253" cy="5012128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E852ADE-85AE-4024-B2B6-EF8C9C629A0E}"/>
                  </a:ext>
                </a:extLst>
              </p:cNvPr>
              <p:cNvSpPr/>
              <p:nvPr/>
            </p:nvSpPr>
            <p:spPr>
              <a:xfrm>
                <a:off x="200480" y="1538790"/>
                <a:ext cx="72000" cy="5004000"/>
              </a:xfrm>
              <a:prstGeom prst="rect">
                <a:avLst/>
              </a:prstGeom>
              <a:solidFill>
                <a:srgbClr val="FFCC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40AED138-DBB4-4D65-AF8A-8F2BC1986B0B}"/>
                  </a:ext>
                </a:extLst>
              </p:cNvPr>
              <p:cNvGrpSpPr/>
              <p:nvPr/>
            </p:nvGrpSpPr>
            <p:grpSpPr>
              <a:xfrm>
                <a:off x="199174" y="1530662"/>
                <a:ext cx="4680253" cy="327600"/>
                <a:chOff x="199174" y="1530662"/>
                <a:chExt cx="4680253" cy="327600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46F701C0-6318-4670-BEFC-23DF0EA58BEA}"/>
                    </a:ext>
                  </a:extLst>
                </p:cNvPr>
                <p:cNvSpPr/>
                <p:nvPr/>
              </p:nvSpPr>
              <p:spPr>
                <a:xfrm>
                  <a:off x="199427" y="1534260"/>
                  <a:ext cx="4680000" cy="324000"/>
                </a:xfrm>
                <a:prstGeom prst="rect">
                  <a:avLst/>
                </a:prstGeom>
                <a:solidFill>
                  <a:srgbClr val="42556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defTabSz="741093" latinLnBrk="0"/>
                  <a:r>
                    <a:rPr lang="ko-KR" altLang="en-US" sz="1200" kern="0" dirty="0"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타사 구조와 비교</a:t>
                  </a: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98F2BF37-2410-4C30-9F37-47F2F86D065F}"/>
                    </a:ext>
                  </a:extLst>
                </p:cNvPr>
                <p:cNvGrpSpPr/>
                <p:nvPr/>
              </p:nvGrpSpPr>
              <p:grpSpPr>
                <a:xfrm>
                  <a:off x="199174" y="1530662"/>
                  <a:ext cx="150423" cy="327600"/>
                  <a:chOff x="1987315" y="1574271"/>
                  <a:chExt cx="150423" cy="324000"/>
                </a:xfrm>
              </p:grpSpPr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97B3A661-D42E-4CC5-9CAF-97A28581D1DB}"/>
                      </a:ext>
                    </a:extLst>
                  </p:cNvPr>
                  <p:cNvSpPr/>
                  <p:nvPr/>
                </p:nvSpPr>
                <p:spPr>
                  <a:xfrm>
                    <a:off x="1987315" y="1574271"/>
                    <a:ext cx="72000" cy="324000"/>
                  </a:xfrm>
                  <a:prstGeom prst="rect">
                    <a:avLst/>
                  </a:prstGeom>
                  <a:solidFill>
                    <a:srgbClr val="FF99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1400" dirty="0">
                      <a:solidFill>
                        <a:prstClr val="white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17" name="이등변 삼각형 116">
                    <a:extLst>
                      <a:ext uri="{FF2B5EF4-FFF2-40B4-BE49-F238E27FC236}">
                        <a16:creationId xmlns:a16="http://schemas.microsoft.com/office/drawing/2014/main" id="{620809C4-DEFB-47E3-92C1-357DE47701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49791" y="1695050"/>
                    <a:ext cx="94021" cy="81872"/>
                  </a:xfrm>
                  <a:prstGeom prst="triangle">
                    <a:avLst/>
                  </a:prstGeom>
                  <a:solidFill>
                    <a:srgbClr val="FF99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1400">
                      <a:solidFill>
                        <a:prstClr val="white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sp>
          <p:nvSpPr>
            <p:cNvPr id="118" name="직사각형 6">
              <a:extLst>
                <a:ext uri="{FF2B5EF4-FFF2-40B4-BE49-F238E27FC236}">
                  <a16:creationId xmlns:a16="http://schemas.microsoft.com/office/drawing/2014/main" id="{20704712-B05D-45F5-A45C-3FE209558AFC}"/>
                </a:ext>
              </a:extLst>
            </p:cNvPr>
            <p:cNvSpPr/>
            <p:nvPr/>
          </p:nvSpPr>
          <p:spPr bwMode="ltGray">
            <a:xfrm>
              <a:off x="520289" y="5495943"/>
              <a:ext cx="4608000" cy="115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108000" tIns="0" rIns="58500" bIns="0" anchor="ctr"/>
            <a:lstStyle/>
            <a:p>
              <a:pPr marL="139303" indent="-139303" fontAlgn="auto" latinLnBrk="0">
                <a:spcBef>
                  <a:spcPts val="163"/>
                </a:spcBef>
                <a:spcAft>
                  <a:spcPts val="163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 </a:t>
              </a: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단위로 두 벌 복제</a:t>
              </a:r>
              <a:r>
                <a:rPr kumimoji="0" lang="en-US" altLang="ko-KR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</a:t>
              </a:r>
              <a:r>
                <a:rPr kumimoji="0" lang="en-US" altLang="ko-KR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VM</a:t>
              </a: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들은 원본 데이터는 원활한 성능을 보장하기 위해 </a:t>
              </a:r>
              <a:r>
                <a:rPr kumimoji="0" lang="en-US" altLang="ko-KR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Locality</a:t>
              </a: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유지</a:t>
              </a:r>
              <a:r>
                <a:rPr kumimoji="0" lang="en-US" altLang="ko-KR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kumimoji="0" lang="ko-KR" altLang="en-US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일관된 성능 및 장애 </a:t>
              </a:r>
              <a:r>
                <a:rPr kumimoji="0" lang="ko-KR" altLang="en-US" sz="1200" kern="0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영향도를</a:t>
              </a:r>
              <a:r>
                <a:rPr kumimoji="0" lang="ko-KR" altLang="en-US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최소화를 위한 설계 구조</a:t>
              </a:r>
            </a:p>
            <a:p>
              <a:pPr marL="139303" indent="-139303" fontAlgn="auto" latinLnBrk="0">
                <a:spcBef>
                  <a:spcPts val="163"/>
                </a:spcBef>
                <a:spcAft>
                  <a:spcPts val="163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ko-KR" altLang="en-US" sz="1200" b="0" kern="0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</a:t>
              </a: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장애 시 </a:t>
              </a:r>
              <a:r>
                <a:rPr kumimoji="0" lang="ko-KR" altLang="en-US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클러스터 영향 無</a:t>
              </a:r>
            </a:p>
            <a:p>
              <a:pPr marL="139303" indent="-139303" fontAlgn="auto" latinLnBrk="0">
                <a:spcBef>
                  <a:spcPts val="163"/>
                </a:spcBef>
                <a:spcAft>
                  <a:spcPts val="163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ko-KR" altLang="en-US" sz="1200" b="0" kern="0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</a:t>
              </a: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장애 시 </a:t>
              </a:r>
              <a:r>
                <a:rPr kumimoji="0" lang="en-US" altLang="ko-KR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HW RAID </a:t>
              </a:r>
              <a:r>
                <a:rPr kumimoji="0" lang="ko-KR" altLang="en-US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통한 데이터 보호</a:t>
              </a:r>
            </a:p>
          </p:txBody>
        </p:sp>
        <p:sp>
          <p:nvSpPr>
            <p:cNvPr id="119" name="직사각형 6">
              <a:extLst>
                <a:ext uri="{FF2B5EF4-FFF2-40B4-BE49-F238E27FC236}">
                  <a16:creationId xmlns:a16="http://schemas.microsoft.com/office/drawing/2014/main" id="{FF004F95-6072-4A53-8DC8-34F5407D01E1}"/>
                </a:ext>
              </a:extLst>
            </p:cNvPr>
            <p:cNvSpPr/>
            <p:nvPr/>
          </p:nvSpPr>
          <p:spPr bwMode="ltGray">
            <a:xfrm>
              <a:off x="5322050" y="5495943"/>
              <a:ext cx="4608000" cy="115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58500" tIns="0" rIns="58500" bIns="0" anchor="ctr"/>
            <a:lstStyle/>
            <a:p>
              <a:pPr marL="139303" indent="-139303" fontAlgn="auto" latinLnBrk="0">
                <a:lnSpc>
                  <a:spcPct val="150000"/>
                </a:lnSpc>
                <a:spcBef>
                  <a:spcPts val="163"/>
                </a:spcBef>
                <a:spcAft>
                  <a:spcPts val="163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 제품의 경우 장애 발생 시 </a:t>
              </a:r>
              <a:r>
                <a:rPr kumimoji="0" lang="ko-KR" altLang="en-US" sz="1200" kern="0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리빌딩</a:t>
              </a:r>
              <a:r>
                <a:rPr kumimoji="0" lang="en-US" altLang="ko-KR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재조합이 일어나는 구조</a:t>
              </a:r>
            </a:p>
            <a:p>
              <a:pPr marL="139303" indent="-139303" fontAlgn="auto" latinLnBrk="0">
                <a:lnSpc>
                  <a:spcPct val="150000"/>
                </a:lnSpc>
                <a:spcBef>
                  <a:spcPts val="163"/>
                </a:spcBef>
                <a:spcAft>
                  <a:spcPts val="163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백 </a:t>
              </a:r>
              <a:r>
                <a:rPr kumimoji="0" lang="ko-KR" altLang="en-US" sz="1200" b="0" kern="0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앤드</a:t>
              </a: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부하 발생으로 </a:t>
              </a:r>
              <a:r>
                <a:rPr kumimoji="0" lang="ko-KR" altLang="en-US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 장애 </a:t>
              </a:r>
              <a:r>
                <a:rPr kumimoji="0" lang="en-US" altLang="ko-KR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kumimoji="0" lang="ko-KR" altLang="en-US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클러스터 영향 </a:t>
              </a:r>
            </a:p>
            <a:p>
              <a:pPr marL="139303" indent="-139303" fontAlgn="auto" latinLnBrk="0">
                <a:lnSpc>
                  <a:spcPct val="150000"/>
                </a:lnSpc>
                <a:spcBef>
                  <a:spcPts val="163"/>
                </a:spcBef>
                <a:spcAft>
                  <a:spcPts val="163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ko-KR" altLang="en-US" sz="1200" b="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장애 복구 시에도 </a:t>
              </a:r>
              <a:r>
                <a:rPr kumimoji="0" lang="ko-KR" altLang="en-US" sz="1200" kern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재생성으로 인한 추가 부하 발생</a:t>
              </a: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9F4DDB9-958C-427E-87E7-7A950F593825}"/>
                </a:ext>
              </a:extLst>
            </p:cNvPr>
            <p:cNvGrpSpPr/>
            <p:nvPr/>
          </p:nvGrpSpPr>
          <p:grpSpPr>
            <a:xfrm>
              <a:off x="591447" y="2199076"/>
              <a:ext cx="997574" cy="3111039"/>
              <a:chOff x="302032" y="2078850"/>
              <a:chExt cx="997574" cy="3111039"/>
            </a:xfrm>
          </p:grpSpPr>
          <p:pic>
            <p:nvPicPr>
              <p:cNvPr id="121" name="Picture 624" descr="20120214145736 (96)">
                <a:extLst>
                  <a:ext uri="{FF2B5EF4-FFF2-40B4-BE49-F238E27FC236}">
                    <a16:creationId xmlns:a16="http://schemas.microsoft.com/office/drawing/2014/main" id="{7D2BFD24-232B-49B9-9848-8623F44C04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101" y="4329100"/>
                <a:ext cx="894505" cy="560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Rectangle 70">
                <a:extLst>
                  <a:ext uri="{FF2B5EF4-FFF2-40B4-BE49-F238E27FC236}">
                    <a16:creationId xmlns:a16="http://schemas.microsoft.com/office/drawing/2014/main" id="{0EDE8DE3-DFA4-4D8D-A005-C24A8289F872}"/>
                  </a:ext>
                </a:extLst>
              </p:cNvPr>
              <p:cNvSpPr/>
              <p:nvPr/>
            </p:nvSpPr>
            <p:spPr bwMode="ltGray">
              <a:xfrm>
                <a:off x="399606" y="2936927"/>
                <a:ext cx="900000" cy="10863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1050" b="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SimpliVity</a:t>
                </a:r>
                <a:r>
                  <a:rPr lang="en-US" sz="105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Node #1</a:t>
                </a:r>
                <a:endParaRPr lang="en-GB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3" name="Can 78">
                <a:extLst>
                  <a:ext uri="{FF2B5EF4-FFF2-40B4-BE49-F238E27FC236}">
                    <a16:creationId xmlns:a16="http://schemas.microsoft.com/office/drawing/2014/main" id="{8010EA59-3659-4C39-A323-5B07018669AA}"/>
                  </a:ext>
                </a:extLst>
              </p:cNvPr>
              <p:cNvSpPr/>
              <p:nvPr/>
            </p:nvSpPr>
            <p:spPr bwMode="ltGray">
              <a:xfrm>
                <a:off x="513554" y="4411998"/>
                <a:ext cx="672105" cy="367152"/>
              </a:xfrm>
              <a:prstGeom prst="can">
                <a:avLst>
                  <a:gd name="adj" fmla="val 2758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F15C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VM Data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7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7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원본 시점</a:t>
                </a:r>
                <a:r>
                  <a:rPr lang="en-US" altLang="ko-KR" sz="7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en-US" sz="7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24" name="Straight Connector 80">
                <a:extLst>
                  <a:ext uri="{FF2B5EF4-FFF2-40B4-BE49-F238E27FC236}">
                    <a16:creationId xmlns:a16="http://schemas.microsoft.com/office/drawing/2014/main" id="{C9F7E743-CDEA-4433-8AFD-0DDB89D7400B}"/>
                  </a:ext>
                </a:extLst>
              </p:cNvPr>
              <p:cNvCxnSpPr>
                <a:cxnSpLocks/>
                <a:stCxn id="122" idx="2"/>
              </p:cNvCxnSpPr>
              <p:nvPr/>
            </p:nvCxnSpPr>
            <p:spPr>
              <a:xfrm>
                <a:off x="849606" y="4023271"/>
                <a:ext cx="0" cy="3058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89">
                <a:extLst>
                  <a:ext uri="{FF2B5EF4-FFF2-40B4-BE49-F238E27FC236}">
                    <a16:creationId xmlns:a16="http://schemas.microsoft.com/office/drawing/2014/main" id="{2D856390-6E68-4D77-98DC-13948DD91EAA}"/>
                  </a:ext>
                </a:extLst>
              </p:cNvPr>
              <p:cNvSpPr/>
              <p:nvPr/>
            </p:nvSpPr>
            <p:spPr bwMode="ltGray">
              <a:xfrm>
                <a:off x="507606" y="2078850"/>
                <a:ext cx="684000" cy="504000"/>
              </a:xfrm>
              <a:prstGeom prst="rect">
                <a:avLst/>
              </a:prstGeom>
              <a:solidFill>
                <a:srgbClr val="8EA4B4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000" b="0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VM</a:t>
                </a:r>
              </a:p>
            </p:txBody>
          </p: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0DFE5FCC-1C99-454C-B7CF-0EAC8355D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624" y="2582850"/>
                <a:ext cx="1" cy="1930412"/>
              </a:xfrm>
              <a:prstGeom prst="straightConnector1">
                <a:avLst/>
              </a:prstGeom>
              <a:ln w="19050">
                <a:solidFill>
                  <a:srgbClr val="F15C2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F0215FC-4A88-49A6-BB27-4D53F96148FE}"/>
                  </a:ext>
                </a:extLst>
              </p:cNvPr>
              <p:cNvSpPr txBox="1"/>
              <p:nvPr/>
            </p:nvSpPr>
            <p:spPr>
              <a:xfrm>
                <a:off x="302032" y="4058802"/>
                <a:ext cx="637291" cy="245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rgbClr val="F15C2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Data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rgbClr val="F15C2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path</a:t>
                </a:r>
              </a:p>
            </p:txBody>
          </p:sp>
          <p:sp>
            <p:nvSpPr>
              <p:cNvPr id="128" name="Rectangle 89">
                <a:extLst>
                  <a:ext uri="{FF2B5EF4-FFF2-40B4-BE49-F238E27FC236}">
                    <a16:creationId xmlns:a16="http://schemas.microsoft.com/office/drawing/2014/main" id="{DC723C25-00C6-4612-BCD0-42A2AA3893B0}"/>
                  </a:ext>
                </a:extLst>
              </p:cNvPr>
              <p:cNvSpPr/>
              <p:nvPr/>
            </p:nvSpPr>
            <p:spPr bwMode="ltGray">
              <a:xfrm>
                <a:off x="474180" y="3040581"/>
                <a:ext cx="750852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Controller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VM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17BCECDF-2E1B-4BDC-9558-793587245092}"/>
                  </a:ext>
                </a:extLst>
              </p:cNvPr>
              <p:cNvSpPr/>
              <p:nvPr/>
            </p:nvSpPr>
            <p:spPr>
              <a:xfrm>
                <a:off x="429663" y="4943668"/>
                <a:ext cx="828000" cy="246221"/>
              </a:xfrm>
              <a:prstGeom prst="rect">
                <a:avLst/>
              </a:prstGeom>
              <a:solidFill>
                <a:srgbClr val="65B4E9"/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 fontAlgn="auto" latinLnBrk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ko-KR" sz="1100" kern="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HW RAID</a:t>
                </a:r>
                <a:endParaRPr kumimoji="0" lang="ko-KR" altLang="en-US" sz="1100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8DB6CE7-B9F3-413F-8751-93B07978D851}"/>
                </a:ext>
              </a:extLst>
            </p:cNvPr>
            <p:cNvGrpSpPr/>
            <p:nvPr/>
          </p:nvGrpSpPr>
          <p:grpSpPr>
            <a:xfrm>
              <a:off x="1850507" y="3057153"/>
              <a:ext cx="900000" cy="2252962"/>
              <a:chOff x="399606" y="2936927"/>
              <a:chExt cx="900000" cy="2252962"/>
            </a:xfrm>
          </p:grpSpPr>
          <p:pic>
            <p:nvPicPr>
              <p:cNvPr id="131" name="Picture 624" descr="20120214145736 (96)">
                <a:extLst>
                  <a:ext uri="{FF2B5EF4-FFF2-40B4-BE49-F238E27FC236}">
                    <a16:creationId xmlns:a16="http://schemas.microsoft.com/office/drawing/2014/main" id="{A36EAAA7-96E6-42AD-97D7-35C0647B6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101" y="4329100"/>
                <a:ext cx="894505" cy="560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Rectangle 70">
                <a:extLst>
                  <a:ext uri="{FF2B5EF4-FFF2-40B4-BE49-F238E27FC236}">
                    <a16:creationId xmlns:a16="http://schemas.microsoft.com/office/drawing/2014/main" id="{802B61FD-DAA8-4BE7-A54D-E0AD25DC4B06}"/>
                  </a:ext>
                </a:extLst>
              </p:cNvPr>
              <p:cNvSpPr/>
              <p:nvPr/>
            </p:nvSpPr>
            <p:spPr bwMode="ltGray">
              <a:xfrm>
                <a:off x="399606" y="2936927"/>
                <a:ext cx="900000" cy="10863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105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SimpliVity Node #2</a:t>
                </a:r>
                <a:endParaRPr lang="en-GB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3" name="Can 78">
                <a:extLst>
                  <a:ext uri="{FF2B5EF4-FFF2-40B4-BE49-F238E27FC236}">
                    <a16:creationId xmlns:a16="http://schemas.microsoft.com/office/drawing/2014/main" id="{C4901098-ED90-4F56-ABE1-7B02D735B96F}"/>
                  </a:ext>
                </a:extLst>
              </p:cNvPr>
              <p:cNvSpPr/>
              <p:nvPr/>
            </p:nvSpPr>
            <p:spPr bwMode="ltGray">
              <a:xfrm>
                <a:off x="513554" y="4411998"/>
                <a:ext cx="672105" cy="367152"/>
              </a:xfrm>
              <a:prstGeom prst="can">
                <a:avLst>
                  <a:gd name="adj" fmla="val 2758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F15C2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VM Data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7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700" b="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복제본</a:t>
                </a:r>
                <a:r>
                  <a:rPr lang="ko-KR" altLang="en-US" sz="7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시점</a:t>
                </a:r>
                <a:r>
                  <a:rPr lang="en-US" altLang="ko-KR" sz="7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en-US" sz="7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34" name="Straight Connector 80">
                <a:extLst>
                  <a:ext uri="{FF2B5EF4-FFF2-40B4-BE49-F238E27FC236}">
                    <a16:creationId xmlns:a16="http://schemas.microsoft.com/office/drawing/2014/main" id="{28CB1613-7B6C-4FED-A445-4756F56B6148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>
                <a:off x="849606" y="4023271"/>
                <a:ext cx="0" cy="3058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89">
                <a:extLst>
                  <a:ext uri="{FF2B5EF4-FFF2-40B4-BE49-F238E27FC236}">
                    <a16:creationId xmlns:a16="http://schemas.microsoft.com/office/drawing/2014/main" id="{75A5313A-9A6A-4673-B4D4-1F1A330547FB}"/>
                  </a:ext>
                </a:extLst>
              </p:cNvPr>
              <p:cNvSpPr/>
              <p:nvPr/>
            </p:nvSpPr>
            <p:spPr bwMode="ltGray">
              <a:xfrm>
                <a:off x="474180" y="3040581"/>
                <a:ext cx="750852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Controller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VM</a:t>
                </a: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8E2C9B8-ECED-4827-A2F7-DE2A539E159F}"/>
                  </a:ext>
                </a:extLst>
              </p:cNvPr>
              <p:cNvSpPr/>
              <p:nvPr/>
            </p:nvSpPr>
            <p:spPr>
              <a:xfrm>
                <a:off x="429663" y="4943668"/>
                <a:ext cx="828000" cy="246221"/>
              </a:xfrm>
              <a:prstGeom prst="rect">
                <a:avLst/>
              </a:prstGeom>
              <a:solidFill>
                <a:srgbClr val="65B4E9"/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 fontAlgn="auto" latinLnBrk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ko-KR" sz="1100" kern="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HW RAID</a:t>
                </a:r>
                <a:endParaRPr kumimoji="0" lang="ko-KR" altLang="en-US" sz="1100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54D9ECD-E1E5-47FA-8EE7-5F662939B264}"/>
                </a:ext>
              </a:extLst>
            </p:cNvPr>
            <p:cNvGrpSpPr/>
            <p:nvPr/>
          </p:nvGrpSpPr>
          <p:grpSpPr>
            <a:xfrm>
              <a:off x="3011993" y="3057153"/>
              <a:ext cx="900000" cy="2252962"/>
              <a:chOff x="399606" y="2936927"/>
              <a:chExt cx="900000" cy="2252962"/>
            </a:xfrm>
          </p:grpSpPr>
          <p:pic>
            <p:nvPicPr>
              <p:cNvPr id="138" name="Picture 624" descr="20120214145736 (96)">
                <a:extLst>
                  <a:ext uri="{FF2B5EF4-FFF2-40B4-BE49-F238E27FC236}">
                    <a16:creationId xmlns:a16="http://schemas.microsoft.com/office/drawing/2014/main" id="{A0F740D7-9BE2-4B26-B799-26A6D4479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101" y="4329100"/>
                <a:ext cx="894505" cy="560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Rectangle 70">
                <a:extLst>
                  <a:ext uri="{FF2B5EF4-FFF2-40B4-BE49-F238E27FC236}">
                    <a16:creationId xmlns:a16="http://schemas.microsoft.com/office/drawing/2014/main" id="{9C89C02B-AF91-49C4-97A5-32B6B2E71F05}"/>
                  </a:ext>
                </a:extLst>
              </p:cNvPr>
              <p:cNvSpPr/>
              <p:nvPr/>
            </p:nvSpPr>
            <p:spPr bwMode="ltGray">
              <a:xfrm>
                <a:off x="399606" y="2936927"/>
                <a:ext cx="900000" cy="10863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105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SimpliVity Node #3</a:t>
                </a:r>
                <a:endParaRPr lang="en-GB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0" name="Straight Connector 80">
                <a:extLst>
                  <a:ext uri="{FF2B5EF4-FFF2-40B4-BE49-F238E27FC236}">
                    <a16:creationId xmlns:a16="http://schemas.microsoft.com/office/drawing/2014/main" id="{6E0B5E40-DFAB-4206-B1C8-CD10C073398F}"/>
                  </a:ext>
                </a:extLst>
              </p:cNvPr>
              <p:cNvCxnSpPr>
                <a:cxnSpLocks/>
                <a:stCxn id="139" idx="2"/>
              </p:cNvCxnSpPr>
              <p:nvPr/>
            </p:nvCxnSpPr>
            <p:spPr>
              <a:xfrm>
                <a:off x="849606" y="4023271"/>
                <a:ext cx="0" cy="3058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89">
                <a:extLst>
                  <a:ext uri="{FF2B5EF4-FFF2-40B4-BE49-F238E27FC236}">
                    <a16:creationId xmlns:a16="http://schemas.microsoft.com/office/drawing/2014/main" id="{F323829F-93D8-4C33-84FB-FEE4604DDE6A}"/>
                  </a:ext>
                </a:extLst>
              </p:cNvPr>
              <p:cNvSpPr/>
              <p:nvPr/>
            </p:nvSpPr>
            <p:spPr bwMode="ltGray">
              <a:xfrm>
                <a:off x="474180" y="3040581"/>
                <a:ext cx="750852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Controller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VM</a:t>
                </a: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4E0F44E0-FAD0-4771-8B81-9BC8B780A343}"/>
                  </a:ext>
                </a:extLst>
              </p:cNvPr>
              <p:cNvSpPr/>
              <p:nvPr/>
            </p:nvSpPr>
            <p:spPr>
              <a:xfrm>
                <a:off x="429663" y="4943668"/>
                <a:ext cx="828000" cy="246221"/>
              </a:xfrm>
              <a:prstGeom prst="rect">
                <a:avLst/>
              </a:prstGeom>
              <a:solidFill>
                <a:srgbClr val="65B4E9"/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 fontAlgn="auto" latinLnBrk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ko-KR" sz="1100" kern="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HW RAID</a:t>
                </a:r>
                <a:endParaRPr kumimoji="0" lang="ko-KR" altLang="en-US" sz="1100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E828D6C-4ACC-424F-B9E4-CFA0A3DBF151}"/>
                </a:ext>
              </a:extLst>
            </p:cNvPr>
            <p:cNvGrpSpPr/>
            <p:nvPr/>
          </p:nvGrpSpPr>
          <p:grpSpPr>
            <a:xfrm>
              <a:off x="4173479" y="3057153"/>
              <a:ext cx="900000" cy="2252962"/>
              <a:chOff x="399606" y="2936927"/>
              <a:chExt cx="900000" cy="2252962"/>
            </a:xfrm>
          </p:grpSpPr>
          <p:pic>
            <p:nvPicPr>
              <p:cNvPr id="144" name="Picture 624" descr="20120214145736 (96)">
                <a:extLst>
                  <a:ext uri="{FF2B5EF4-FFF2-40B4-BE49-F238E27FC236}">
                    <a16:creationId xmlns:a16="http://schemas.microsoft.com/office/drawing/2014/main" id="{4E0F598E-26DF-47DC-B6FD-1CE7EFC21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101" y="4329100"/>
                <a:ext cx="894505" cy="560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5" name="Rectangle 70">
                <a:extLst>
                  <a:ext uri="{FF2B5EF4-FFF2-40B4-BE49-F238E27FC236}">
                    <a16:creationId xmlns:a16="http://schemas.microsoft.com/office/drawing/2014/main" id="{DFE0D5CD-1A19-4427-A68F-B25588A88618}"/>
                  </a:ext>
                </a:extLst>
              </p:cNvPr>
              <p:cNvSpPr/>
              <p:nvPr/>
            </p:nvSpPr>
            <p:spPr bwMode="ltGray">
              <a:xfrm>
                <a:off x="399606" y="2936927"/>
                <a:ext cx="900000" cy="10863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105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SimpliVity Node #4</a:t>
                </a:r>
                <a:endParaRPr lang="en-GB" sz="105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6" name="Straight Connector 80">
                <a:extLst>
                  <a:ext uri="{FF2B5EF4-FFF2-40B4-BE49-F238E27FC236}">
                    <a16:creationId xmlns:a16="http://schemas.microsoft.com/office/drawing/2014/main" id="{E473A1CA-5803-41E5-9B23-FABFC2A97FCC}"/>
                  </a:ext>
                </a:extLst>
              </p:cNvPr>
              <p:cNvCxnSpPr>
                <a:cxnSpLocks/>
                <a:stCxn id="145" idx="2"/>
              </p:cNvCxnSpPr>
              <p:nvPr/>
            </p:nvCxnSpPr>
            <p:spPr>
              <a:xfrm>
                <a:off x="849606" y="4023271"/>
                <a:ext cx="0" cy="3058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89">
                <a:extLst>
                  <a:ext uri="{FF2B5EF4-FFF2-40B4-BE49-F238E27FC236}">
                    <a16:creationId xmlns:a16="http://schemas.microsoft.com/office/drawing/2014/main" id="{7C477D2F-810D-4A4C-B824-FE079AF139F2}"/>
                  </a:ext>
                </a:extLst>
              </p:cNvPr>
              <p:cNvSpPr/>
              <p:nvPr/>
            </p:nvSpPr>
            <p:spPr bwMode="ltGray">
              <a:xfrm>
                <a:off x="474180" y="3040581"/>
                <a:ext cx="750852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Controller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000" b="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VM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65E95727-B458-4B9E-9587-3B1E9ABA2D00}"/>
                  </a:ext>
                </a:extLst>
              </p:cNvPr>
              <p:cNvSpPr/>
              <p:nvPr/>
            </p:nvSpPr>
            <p:spPr>
              <a:xfrm>
                <a:off x="429663" y="4943668"/>
                <a:ext cx="828000" cy="246221"/>
              </a:xfrm>
              <a:prstGeom prst="rect">
                <a:avLst/>
              </a:prstGeom>
              <a:solidFill>
                <a:srgbClr val="65B4E9"/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 fontAlgn="auto" latinLnBrk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altLang="ko-KR" sz="1100" kern="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HW RAID</a:t>
                </a:r>
                <a:endParaRPr kumimoji="0" lang="ko-KR" altLang="en-US" sz="1100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20981D34-2CE6-424F-A10C-B88BB5FF9963}"/>
                </a:ext>
              </a:extLst>
            </p:cNvPr>
            <p:cNvGrpSpPr/>
            <p:nvPr/>
          </p:nvGrpSpPr>
          <p:grpSpPr>
            <a:xfrm>
              <a:off x="5314699" y="2122739"/>
              <a:ext cx="4619320" cy="3277890"/>
              <a:chOff x="5059205" y="2002513"/>
              <a:chExt cx="4619320" cy="3277890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64904E9E-44EA-4BCC-94BA-C11C4995FAB7}"/>
                  </a:ext>
                </a:extLst>
              </p:cNvPr>
              <p:cNvGrpSpPr/>
              <p:nvPr/>
            </p:nvGrpSpPr>
            <p:grpSpPr>
              <a:xfrm>
                <a:off x="5059205" y="3487220"/>
                <a:ext cx="4619320" cy="481840"/>
                <a:chOff x="5059205" y="2635333"/>
                <a:chExt cx="4619320" cy="481840"/>
              </a:xfrm>
            </p:grpSpPr>
            <p:grpSp>
              <p:nvGrpSpPr>
                <p:cNvPr id="231" name="그룹 230">
                  <a:extLst>
                    <a:ext uri="{FF2B5EF4-FFF2-40B4-BE49-F238E27FC236}">
                      <a16:creationId xmlns:a16="http://schemas.microsoft.com/office/drawing/2014/main" id="{C848E334-7516-4CB3-8975-9DB105521A10}"/>
                    </a:ext>
                  </a:extLst>
                </p:cNvPr>
                <p:cNvGrpSpPr/>
                <p:nvPr/>
              </p:nvGrpSpPr>
              <p:grpSpPr>
                <a:xfrm>
                  <a:off x="5059205" y="2635333"/>
                  <a:ext cx="4619320" cy="481840"/>
                  <a:chOff x="5059205" y="2635333"/>
                  <a:chExt cx="4619320" cy="481840"/>
                </a:xfrm>
              </p:grpSpPr>
              <p:sp>
                <p:nvSpPr>
                  <p:cNvPr id="233" name="Rectangle 14">
                    <a:extLst>
                      <a:ext uri="{FF2B5EF4-FFF2-40B4-BE49-F238E27FC236}">
                        <a16:creationId xmlns:a16="http://schemas.microsoft.com/office/drawing/2014/main" id="{7A1AC760-0B25-48BB-9661-C08898E29F59}"/>
                      </a:ext>
                    </a:extLst>
                  </p:cNvPr>
                  <p:cNvSpPr/>
                  <p:nvPr/>
                </p:nvSpPr>
                <p:spPr>
                  <a:xfrm>
                    <a:off x="5059205" y="2643911"/>
                    <a:ext cx="4619320" cy="4732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/>
                    </a:sp3d>
                  </a:bodyPr>
                  <a:lstStyle/>
                  <a:p>
                    <a:pPr algn="ctr" defTabSz="874713" latinLnBrk="0"/>
                    <a:endParaRPr lang="en-US" sz="1100" kern="0">
                      <a:gradFill>
                        <a:gsLst>
                          <a:gs pos="0">
                            <a:sysClr val="window" lastClr="FFFFFF"/>
                          </a:gs>
                          <a:gs pos="99000">
                            <a:sysClr val="window" lastClr="FFFFFF"/>
                          </a:gs>
                        </a:gsLst>
                        <a:lin ang="5400000" scaled="0"/>
                      </a:gra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cxnSp>
                <p:nvCxnSpPr>
                  <p:cNvPr id="234" name="Straight Connector 16">
                    <a:extLst>
                      <a:ext uri="{FF2B5EF4-FFF2-40B4-BE49-F238E27FC236}">
                        <a16:creationId xmlns:a16="http://schemas.microsoft.com/office/drawing/2014/main" id="{5793F8EB-EEBB-4B13-A4C0-66BACCDA730F}"/>
                      </a:ext>
                    </a:extLst>
                  </p:cNvPr>
                  <p:cNvCxnSpPr/>
                  <p:nvPr/>
                </p:nvCxnSpPr>
                <p:spPr>
                  <a:xfrm>
                    <a:off x="5990524" y="2635333"/>
                    <a:ext cx="0" cy="473262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808285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EE5610BD-3D90-47B8-B7D8-E836AA88BA25}"/>
                    </a:ext>
                  </a:extLst>
                </p:cNvPr>
                <p:cNvSpPr txBox="1"/>
                <p:nvPr/>
              </p:nvSpPr>
              <p:spPr>
                <a:xfrm>
                  <a:off x="5104510" y="2746479"/>
                  <a:ext cx="849254" cy="2324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kern="0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N</a:t>
                  </a:r>
                  <a:r>
                    <a:rPr kumimoji="0" lang="ko-KR" altLang="en-US" sz="1000" b="0" kern="0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사</a:t>
                  </a: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D12EB4A5-4E81-4605-9B08-6CB3C33C432B}"/>
                  </a:ext>
                </a:extLst>
              </p:cNvPr>
              <p:cNvGrpSpPr/>
              <p:nvPr/>
            </p:nvGrpSpPr>
            <p:grpSpPr>
              <a:xfrm>
                <a:off x="5059205" y="4382113"/>
                <a:ext cx="4619320" cy="473262"/>
                <a:chOff x="5059205" y="2635333"/>
                <a:chExt cx="4619320" cy="473262"/>
              </a:xfrm>
            </p:grpSpPr>
            <p:grpSp>
              <p:nvGrpSpPr>
                <p:cNvPr id="227" name="그룹 226">
                  <a:extLst>
                    <a:ext uri="{FF2B5EF4-FFF2-40B4-BE49-F238E27FC236}">
                      <a16:creationId xmlns:a16="http://schemas.microsoft.com/office/drawing/2014/main" id="{D2273CB7-4D90-4763-B648-8D8C7622CDD1}"/>
                    </a:ext>
                  </a:extLst>
                </p:cNvPr>
                <p:cNvGrpSpPr/>
                <p:nvPr/>
              </p:nvGrpSpPr>
              <p:grpSpPr>
                <a:xfrm>
                  <a:off x="5059205" y="2635333"/>
                  <a:ext cx="4619320" cy="473262"/>
                  <a:chOff x="5059205" y="2635333"/>
                  <a:chExt cx="4619320" cy="473262"/>
                </a:xfrm>
              </p:grpSpPr>
              <p:sp>
                <p:nvSpPr>
                  <p:cNvPr id="229" name="Rectangle 14">
                    <a:extLst>
                      <a:ext uri="{FF2B5EF4-FFF2-40B4-BE49-F238E27FC236}">
                        <a16:creationId xmlns:a16="http://schemas.microsoft.com/office/drawing/2014/main" id="{30667B8C-EBE7-4D48-BD9E-70EC2C916BFA}"/>
                      </a:ext>
                    </a:extLst>
                  </p:cNvPr>
                  <p:cNvSpPr/>
                  <p:nvPr/>
                </p:nvSpPr>
                <p:spPr>
                  <a:xfrm>
                    <a:off x="5059205" y="2635333"/>
                    <a:ext cx="4619320" cy="4732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/>
                    </a:sp3d>
                  </a:bodyPr>
                  <a:lstStyle/>
                  <a:p>
                    <a:pPr algn="ctr" defTabSz="874713" latinLnBrk="0"/>
                    <a:endParaRPr lang="en-US" sz="1100" kern="0">
                      <a:gradFill>
                        <a:gsLst>
                          <a:gs pos="0">
                            <a:sysClr val="window" lastClr="FFFFFF"/>
                          </a:gs>
                          <a:gs pos="99000">
                            <a:sysClr val="window" lastClr="FFFFFF"/>
                          </a:gs>
                        </a:gsLst>
                        <a:lin ang="5400000" scaled="0"/>
                      </a:gra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cxnSp>
                <p:nvCxnSpPr>
                  <p:cNvPr id="230" name="Straight Connector 16">
                    <a:extLst>
                      <a:ext uri="{FF2B5EF4-FFF2-40B4-BE49-F238E27FC236}">
                        <a16:creationId xmlns:a16="http://schemas.microsoft.com/office/drawing/2014/main" id="{4E0F92EC-13E4-4BAD-9FE3-CF8E8337E362}"/>
                      </a:ext>
                    </a:extLst>
                  </p:cNvPr>
                  <p:cNvCxnSpPr/>
                  <p:nvPr/>
                </p:nvCxnSpPr>
                <p:spPr>
                  <a:xfrm>
                    <a:off x="5990524" y="2635333"/>
                    <a:ext cx="0" cy="473262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808285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6966605-4EFB-4FC0-A9C6-4514C6645EB8}"/>
                    </a:ext>
                  </a:extLst>
                </p:cNvPr>
                <p:cNvSpPr txBox="1"/>
                <p:nvPr/>
              </p:nvSpPr>
              <p:spPr>
                <a:xfrm>
                  <a:off x="5104510" y="2746479"/>
                  <a:ext cx="849254" cy="2324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kern="0" dirty="0" err="1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vSAN</a:t>
                  </a:r>
                  <a:r>
                    <a:rPr kumimoji="0" lang="en-US" sz="1000" b="0" kern="0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 </a:t>
                  </a:r>
                  <a:r>
                    <a:rPr kumimoji="0" lang="ko-KR" altLang="en-US" sz="1000" b="0" kern="0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기반</a:t>
                  </a:r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8579CD57-0A8E-4390-AB0F-C6C6467F9DF9}"/>
                  </a:ext>
                </a:extLst>
              </p:cNvPr>
              <p:cNvGrpSpPr/>
              <p:nvPr/>
            </p:nvGrpSpPr>
            <p:grpSpPr>
              <a:xfrm>
                <a:off x="5059205" y="2635333"/>
                <a:ext cx="4619320" cy="473262"/>
                <a:chOff x="5059205" y="2635333"/>
                <a:chExt cx="4619320" cy="473262"/>
              </a:xfrm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9F82D326-C169-438A-9BC8-C739EFD818C3}"/>
                    </a:ext>
                  </a:extLst>
                </p:cNvPr>
                <p:cNvGrpSpPr/>
                <p:nvPr/>
              </p:nvGrpSpPr>
              <p:grpSpPr>
                <a:xfrm>
                  <a:off x="5059205" y="2635333"/>
                  <a:ext cx="4619320" cy="473262"/>
                  <a:chOff x="5059205" y="2635333"/>
                  <a:chExt cx="4619320" cy="473262"/>
                </a:xfrm>
              </p:grpSpPr>
              <p:sp>
                <p:nvSpPr>
                  <p:cNvPr id="225" name="Rectangle 14"/>
                  <p:cNvSpPr/>
                  <p:nvPr/>
                </p:nvSpPr>
                <p:spPr>
                  <a:xfrm>
                    <a:off x="5059205" y="2635333"/>
                    <a:ext cx="4619320" cy="4732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rtlCol="0" anchor="ctr">
                    <a:scene3d>
                      <a:camera prst="orthographicFront"/>
                      <a:lightRig rig="threePt" dir="t"/>
                    </a:scene3d>
                    <a:sp3d>
                      <a:bevelT w="0"/>
                    </a:sp3d>
                  </a:bodyPr>
                  <a:lstStyle/>
                  <a:p>
                    <a:pPr algn="ctr" defTabSz="874713" latinLnBrk="0"/>
                    <a:endParaRPr lang="en-US" sz="1100" kern="0">
                      <a:gradFill>
                        <a:gsLst>
                          <a:gs pos="0">
                            <a:sysClr val="window" lastClr="FFFFFF"/>
                          </a:gs>
                          <a:gs pos="99000">
                            <a:sysClr val="window" lastClr="FFFFFF"/>
                          </a:gs>
                        </a:gsLst>
                        <a:lin ang="5400000" scaled="0"/>
                      </a:gra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cxnSp>
                <p:nvCxnSpPr>
                  <p:cNvPr id="226" name="Straight Connector 16"/>
                  <p:cNvCxnSpPr/>
                  <p:nvPr/>
                </p:nvCxnSpPr>
                <p:spPr>
                  <a:xfrm>
                    <a:off x="5990524" y="2635333"/>
                    <a:ext cx="0" cy="473262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808285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224" name="TextBox 223"/>
                <p:cNvSpPr txBox="1"/>
                <p:nvPr/>
              </p:nvSpPr>
              <p:spPr>
                <a:xfrm>
                  <a:off x="5104510" y="2746479"/>
                  <a:ext cx="849254" cy="2324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kern="0" dirty="0" err="1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SimpliVity</a:t>
                  </a:r>
                  <a:endParaRPr kumimoji="0" lang="en-US" sz="10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153" name="Group 17"/>
              <p:cNvGrpSpPr/>
              <p:nvPr/>
            </p:nvGrpSpPr>
            <p:grpSpPr>
              <a:xfrm>
                <a:off x="6255065" y="2717780"/>
                <a:ext cx="214331" cy="308367"/>
                <a:chOff x="2866413" y="3149635"/>
                <a:chExt cx="471204" cy="746862"/>
              </a:xfrm>
            </p:grpSpPr>
            <p:sp>
              <p:nvSpPr>
                <p:cNvPr id="217" name="Oval 18"/>
                <p:cNvSpPr/>
                <p:nvPr/>
              </p:nvSpPr>
              <p:spPr>
                <a:xfrm>
                  <a:off x="3009418" y="3149635"/>
                  <a:ext cx="196771" cy="196769"/>
                </a:xfrm>
                <a:prstGeom prst="ellipse">
                  <a:avLst/>
                </a:prstGeom>
                <a:solidFill>
                  <a:srgbClr val="808285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endParaRPr>
                </a:p>
              </p:txBody>
            </p:sp>
            <p:cxnSp>
              <p:nvCxnSpPr>
                <p:cNvPr id="218" name="Straight Connector 19"/>
                <p:cNvCxnSpPr/>
                <p:nvPr/>
              </p:nvCxnSpPr>
              <p:spPr>
                <a:xfrm>
                  <a:off x="3102015" y="3300557"/>
                  <a:ext cx="0" cy="347241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9" name="Straight Connector 20"/>
                <p:cNvCxnSpPr/>
                <p:nvPr/>
              </p:nvCxnSpPr>
              <p:spPr>
                <a:xfrm>
                  <a:off x="3102015" y="3426940"/>
                  <a:ext cx="235602" cy="74140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0" name="Straight Connector 21"/>
                <p:cNvCxnSpPr/>
                <p:nvPr/>
              </p:nvCxnSpPr>
              <p:spPr>
                <a:xfrm flipH="1">
                  <a:off x="2866413" y="3426940"/>
                  <a:ext cx="235602" cy="74140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1" name="Straight Connector 22"/>
                <p:cNvCxnSpPr/>
                <p:nvPr/>
              </p:nvCxnSpPr>
              <p:spPr>
                <a:xfrm>
                  <a:off x="3102015" y="3641124"/>
                  <a:ext cx="170596" cy="255373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2" name="Straight Connector 23"/>
                <p:cNvCxnSpPr/>
                <p:nvPr/>
              </p:nvCxnSpPr>
              <p:spPr>
                <a:xfrm flipH="1">
                  <a:off x="2931419" y="3641124"/>
                  <a:ext cx="170596" cy="255373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54" name="Group 24"/>
              <p:cNvGrpSpPr/>
              <p:nvPr/>
            </p:nvGrpSpPr>
            <p:grpSpPr>
              <a:xfrm>
                <a:off x="6855700" y="2717780"/>
                <a:ext cx="214331" cy="308367"/>
                <a:chOff x="2866413" y="3149635"/>
                <a:chExt cx="471204" cy="746862"/>
              </a:xfrm>
              <a:solidFill>
                <a:srgbClr val="FF8D6D"/>
              </a:solidFill>
            </p:grpSpPr>
            <p:sp>
              <p:nvSpPr>
                <p:cNvPr id="211" name="Oval 25"/>
                <p:cNvSpPr/>
                <p:nvPr/>
              </p:nvSpPr>
              <p:spPr>
                <a:xfrm>
                  <a:off x="3009418" y="3149635"/>
                  <a:ext cx="196771" cy="196769"/>
                </a:xfrm>
                <a:prstGeom prst="ellipse">
                  <a:avLst/>
                </a:prstGeom>
                <a:grp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endParaRPr>
                </a:p>
              </p:txBody>
            </p:sp>
            <p:cxnSp>
              <p:nvCxnSpPr>
                <p:cNvPr id="212" name="Straight Connector 26"/>
                <p:cNvCxnSpPr/>
                <p:nvPr/>
              </p:nvCxnSpPr>
              <p:spPr>
                <a:xfrm>
                  <a:off x="3102015" y="3300557"/>
                  <a:ext cx="0" cy="347241"/>
                </a:xfrm>
                <a:prstGeom prst="line">
                  <a:avLst/>
                </a:prstGeom>
                <a:grp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3" name="Straight Connector 27"/>
                <p:cNvCxnSpPr/>
                <p:nvPr/>
              </p:nvCxnSpPr>
              <p:spPr>
                <a:xfrm>
                  <a:off x="3102015" y="3426940"/>
                  <a:ext cx="235602" cy="74140"/>
                </a:xfrm>
                <a:prstGeom prst="line">
                  <a:avLst/>
                </a:prstGeom>
                <a:grp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4" name="Straight Connector 28"/>
                <p:cNvCxnSpPr/>
                <p:nvPr/>
              </p:nvCxnSpPr>
              <p:spPr>
                <a:xfrm flipH="1">
                  <a:off x="2866413" y="3426940"/>
                  <a:ext cx="235602" cy="74140"/>
                </a:xfrm>
                <a:prstGeom prst="line">
                  <a:avLst/>
                </a:prstGeom>
                <a:grp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5" name="Straight Connector 29"/>
                <p:cNvCxnSpPr/>
                <p:nvPr/>
              </p:nvCxnSpPr>
              <p:spPr>
                <a:xfrm>
                  <a:off x="3102015" y="3641124"/>
                  <a:ext cx="170596" cy="255373"/>
                </a:xfrm>
                <a:prstGeom prst="line">
                  <a:avLst/>
                </a:prstGeom>
                <a:grp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6" name="Straight Connector 30"/>
                <p:cNvCxnSpPr/>
                <p:nvPr/>
              </p:nvCxnSpPr>
              <p:spPr>
                <a:xfrm flipH="1">
                  <a:off x="2931419" y="3641124"/>
                  <a:ext cx="170596" cy="255373"/>
                </a:xfrm>
                <a:prstGeom prst="line">
                  <a:avLst/>
                </a:prstGeom>
                <a:grp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55" name="Rectangle 35"/>
              <p:cNvSpPr/>
              <p:nvPr/>
            </p:nvSpPr>
            <p:spPr>
              <a:xfrm>
                <a:off x="6090230" y="2341623"/>
                <a:ext cx="522961" cy="249080"/>
              </a:xfrm>
              <a:prstGeom prst="rect">
                <a:avLst/>
              </a:prstGeom>
              <a:noFill/>
              <a:ln w="12700" cap="flat" cmpd="sng" algn="ctr">
                <a:solidFill>
                  <a:srgbClr val="425563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214" tIns="45607" rIns="91214" bIns="456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NODE 1</a:t>
                </a:r>
              </a:p>
            </p:txBody>
          </p:sp>
          <p:sp>
            <p:nvSpPr>
              <p:cNvPr id="156" name="Rectangle 36"/>
              <p:cNvSpPr/>
              <p:nvPr/>
            </p:nvSpPr>
            <p:spPr>
              <a:xfrm>
                <a:off x="6701385" y="2341623"/>
                <a:ext cx="522961" cy="249080"/>
              </a:xfrm>
              <a:prstGeom prst="rect">
                <a:avLst/>
              </a:prstGeom>
              <a:noFill/>
              <a:ln w="12700" cap="flat" cmpd="sng" algn="ctr">
                <a:solidFill>
                  <a:srgbClr val="425563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214" tIns="45607" rIns="91214" bIns="456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NODE 2</a:t>
                </a:r>
              </a:p>
            </p:txBody>
          </p:sp>
          <p:sp>
            <p:nvSpPr>
              <p:cNvPr id="157" name="Rectangle 37"/>
              <p:cNvSpPr/>
              <p:nvPr/>
            </p:nvSpPr>
            <p:spPr>
              <a:xfrm>
                <a:off x="7302020" y="2341623"/>
                <a:ext cx="522961" cy="249080"/>
              </a:xfrm>
              <a:prstGeom prst="rect">
                <a:avLst/>
              </a:prstGeom>
              <a:noFill/>
              <a:ln w="12700" cap="flat" cmpd="sng" algn="ctr">
                <a:solidFill>
                  <a:srgbClr val="425563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214" tIns="45607" rIns="91214" bIns="456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NODE 3</a:t>
                </a:r>
              </a:p>
            </p:txBody>
          </p:sp>
          <p:sp>
            <p:nvSpPr>
              <p:cNvPr id="158" name="Rectangle 38"/>
              <p:cNvSpPr/>
              <p:nvPr/>
            </p:nvSpPr>
            <p:spPr>
              <a:xfrm>
                <a:off x="7902654" y="2341623"/>
                <a:ext cx="522961" cy="249080"/>
              </a:xfrm>
              <a:prstGeom prst="rect">
                <a:avLst/>
              </a:prstGeom>
              <a:noFill/>
              <a:ln w="12700" cap="flat" cmpd="sng" algn="ctr">
                <a:solidFill>
                  <a:srgbClr val="425563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214" tIns="45607" rIns="91214" bIns="456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NODE 4</a:t>
                </a:r>
              </a:p>
            </p:txBody>
          </p:sp>
          <p:sp>
            <p:nvSpPr>
              <p:cNvPr id="159" name="Rectangle 39"/>
              <p:cNvSpPr/>
              <p:nvPr/>
            </p:nvSpPr>
            <p:spPr>
              <a:xfrm>
                <a:off x="8503289" y="2341623"/>
                <a:ext cx="522961" cy="249080"/>
              </a:xfrm>
              <a:prstGeom prst="rect">
                <a:avLst/>
              </a:prstGeom>
              <a:noFill/>
              <a:ln w="12700" cap="flat" cmpd="sng" algn="ctr">
                <a:solidFill>
                  <a:srgbClr val="425563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214" tIns="45607" rIns="91214" bIns="456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NODE 5</a:t>
                </a:r>
              </a:p>
            </p:txBody>
          </p:sp>
          <p:sp>
            <p:nvSpPr>
              <p:cNvPr id="160" name="Rectangle 40"/>
              <p:cNvSpPr/>
              <p:nvPr/>
            </p:nvSpPr>
            <p:spPr>
              <a:xfrm>
                <a:off x="9103922" y="2341623"/>
                <a:ext cx="522961" cy="249080"/>
              </a:xfrm>
              <a:prstGeom prst="rect">
                <a:avLst/>
              </a:prstGeom>
              <a:noFill/>
              <a:ln w="12700" cap="flat" cmpd="sng" algn="ctr">
                <a:solidFill>
                  <a:srgbClr val="425563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214" tIns="45607" rIns="91214" bIns="456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rPr>
                  <a:t>NODE 6</a:t>
                </a:r>
              </a:p>
            </p:txBody>
          </p:sp>
          <p:grpSp>
            <p:nvGrpSpPr>
              <p:cNvPr id="161" name="Group 41"/>
              <p:cNvGrpSpPr/>
              <p:nvPr/>
            </p:nvGrpSpPr>
            <p:grpSpPr>
              <a:xfrm>
                <a:off x="6255065" y="3592814"/>
                <a:ext cx="214331" cy="308367"/>
                <a:chOff x="2866413" y="3149635"/>
                <a:chExt cx="471204" cy="746862"/>
              </a:xfrm>
            </p:grpSpPr>
            <p:sp>
              <p:nvSpPr>
                <p:cNvPr id="205" name="Oval 42"/>
                <p:cNvSpPr/>
                <p:nvPr/>
              </p:nvSpPr>
              <p:spPr>
                <a:xfrm>
                  <a:off x="3009418" y="3149635"/>
                  <a:ext cx="196771" cy="196769"/>
                </a:xfrm>
                <a:prstGeom prst="ellipse">
                  <a:avLst/>
                </a:prstGeom>
                <a:solidFill>
                  <a:srgbClr val="808285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endParaRPr>
                </a:p>
              </p:txBody>
            </p:sp>
            <p:cxnSp>
              <p:nvCxnSpPr>
                <p:cNvPr id="206" name="Straight Connector 43"/>
                <p:cNvCxnSpPr/>
                <p:nvPr/>
              </p:nvCxnSpPr>
              <p:spPr>
                <a:xfrm>
                  <a:off x="3102015" y="3300557"/>
                  <a:ext cx="0" cy="347241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7" name="Straight Connector 44"/>
                <p:cNvCxnSpPr/>
                <p:nvPr/>
              </p:nvCxnSpPr>
              <p:spPr>
                <a:xfrm>
                  <a:off x="3102015" y="3426940"/>
                  <a:ext cx="235602" cy="74140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8" name="Straight Connector 45"/>
                <p:cNvCxnSpPr/>
                <p:nvPr/>
              </p:nvCxnSpPr>
              <p:spPr>
                <a:xfrm flipH="1">
                  <a:off x="2866413" y="3426940"/>
                  <a:ext cx="235602" cy="74140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9" name="Straight Connector 46"/>
                <p:cNvCxnSpPr/>
                <p:nvPr/>
              </p:nvCxnSpPr>
              <p:spPr>
                <a:xfrm>
                  <a:off x="3102015" y="3641124"/>
                  <a:ext cx="170596" cy="255373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0" name="Straight Connector 47"/>
                <p:cNvCxnSpPr/>
                <p:nvPr/>
              </p:nvCxnSpPr>
              <p:spPr>
                <a:xfrm flipH="1">
                  <a:off x="2931419" y="3641124"/>
                  <a:ext cx="170596" cy="255373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62" name="Oval 48"/>
              <p:cNvSpPr/>
              <p:nvPr/>
            </p:nvSpPr>
            <p:spPr>
              <a:xfrm>
                <a:off x="6920748" y="3592818"/>
                <a:ext cx="89503" cy="8124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endParaRPr>
              </a:p>
            </p:txBody>
          </p:sp>
          <p:sp>
            <p:nvSpPr>
              <p:cNvPr id="163" name="Oval 49"/>
              <p:cNvSpPr/>
              <p:nvPr/>
            </p:nvSpPr>
            <p:spPr>
              <a:xfrm>
                <a:off x="6320112" y="4479812"/>
                <a:ext cx="89503" cy="81243"/>
              </a:xfrm>
              <a:prstGeom prst="ellipse">
                <a:avLst/>
              </a:prstGeom>
              <a:solidFill>
                <a:srgbClr val="808285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endParaRPr>
              </a:p>
            </p:txBody>
          </p:sp>
          <p:grpSp>
            <p:nvGrpSpPr>
              <p:cNvPr id="164" name="Group 66"/>
              <p:cNvGrpSpPr/>
              <p:nvPr/>
            </p:nvGrpSpPr>
            <p:grpSpPr>
              <a:xfrm>
                <a:off x="8059933" y="3707310"/>
                <a:ext cx="208405" cy="30611"/>
                <a:chOff x="2872927" y="3426940"/>
                <a:chExt cx="458176" cy="74140"/>
              </a:xfrm>
            </p:grpSpPr>
            <p:cxnSp>
              <p:nvCxnSpPr>
                <p:cNvPr id="203" name="Straight Connector 67"/>
                <p:cNvCxnSpPr/>
                <p:nvPr/>
              </p:nvCxnSpPr>
              <p:spPr>
                <a:xfrm>
                  <a:off x="3095501" y="3426940"/>
                  <a:ext cx="235602" cy="74140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4" name="Straight Connector 68"/>
                <p:cNvCxnSpPr/>
                <p:nvPr/>
              </p:nvCxnSpPr>
              <p:spPr>
                <a:xfrm flipH="1">
                  <a:off x="2872927" y="3426940"/>
                  <a:ext cx="235602" cy="74140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65" name="Group 69"/>
              <p:cNvGrpSpPr/>
              <p:nvPr/>
            </p:nvGrpSpPr>
            <p:grpSpPr>
              <a:xfrm>
                <a:off x="8083575" y="4676008"/>
                <a:ext cx="155194" cy="105439"/>
                <a:chOff x="5241434" y="4588600"/>
                <a:chExt cx="225912" cy="169089"/>
              </a:xfrm>
            </p:grpSpPr>
            <p:cxnSp>
              <p:nvCxnSpPr>
                <p:cNvPr id="201" name="Straight Connector 70"/>
                <p:cNvCxnSpPr/>
                <p:nvPr/>
              </p:nvCxnSpPr>
              <p:spPr>
                <a:xfrm>
                  <a:off x="5354390" y="4588600"/>
                  <a:ext cx="112956" cy="169089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2" name="Straight Connector 71"/>
                <p:cNvCxnSpPr/>
                <p:nvPr/>
              </p:nvCxnSpPr>
              <p:spPr>
                <a:xfrm flipH="1">
                  <a:off x="5241434" y="4588600"/>
                  <a:ext cx="112956" cy="169089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66" name="Straight Connector 72"/>
              <p:cNvCxnSpPr/>
              <p:nvPr/>
            </p:nvCxnSpPr>
            <p:spPr>
              <a:xfrm>
                <a:off x="6959904" y="4535393"/>
                <a:ext cx="0" cy="143370"/>
              </a:xfrm>
              <a:prstGeom prst="line">
                <a:avLst/>
              </a:prstGeom>
              <a:noFill/>
              <a:ln w="44450" cap="flat" cmpd="sng" algn="ctr">
                <a:solidFill>
                  <a:srgbClr val="808285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7" name="Group 73"/>
              <p:cNvGrpSpPr/>
              <p:nvPr/>
            </p:nvGrpSpPr>
            <p:grpSpPr>
              <a:xfrm>
                <a:off x="7458521" y="4587575"/>
                <a:ext cx="204033" cy="30611"/>
                <a:chOff x="4331559" y="4446783"/>
                <a:chExt cx="297006" cy="49090"/>
              </a:xfrm>
            </p:grpSpPr>
            <p:cxnSp>
              <p:nvCxnSpPr>
                <p:cNvPr id="199" name="Straight Connector 74"/>
                <p:cNvCxnSpPr/>
                <p:nvPr/>
              </p:nvCxnSpPr>
              <p:spPr>
                <a:xfrm>
                  <a:off x="4472567" y="4446783"/>
                  <a:ext cx="155998" cy="49090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0" name="Straight Connector 75"/>
                <p:cNvCxnSpPr/>
                <p:nvPr/>
              </p:nvCxnSpPr>
              <p:spPr>
                <a:xfrm flipH="1">
                  <a:off x="4331559" y="4446783"/>
                  <a:ext cx="155998" cy="49090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808285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68" name="Group 76"/>
              <p:cNvGrpSpPr/>
              <p:nvPr/>
            </p:nvGrpSpPr>
            <p:grpSpPr>
              <a:xfrm>
                <a:off x="6911594" y="4467216"/>
                <a:ext cx="1921618" cy="308366"/>
                <a:chOff x="3544424" y="4263171"/>
                <a:chExt cx="2797250" cy="494514"/>
              </a:xfrm>
            </p:grpSpPr>
            <p:grpSp>
              <p:nvGrpSpPr>
                <p:cNvPr id="190" name="Group 77"/>
                <p:cNvGrpSpPr/>
                <p:nvPr/>
              </p:nvGrpSpPr>
              <p:grpSpPr>
                <a:xfrm>
                  <a:off x="5198392" y="4446783"/>
                  <a:ext cx="311996" cy="49090"/>
                  <a:chOff x="5198392" y="4446783"/>
                  <a:chExt cx="311996" cy="49090"/>
                </a:xfrm>
              </p:grpSpPr>
              <p:cxnSp>
                <p:nvCxnSpPr>
                  <p:cNvPr id="197" name="Straight Connector 95"/>
                  <p:cNvCxnSpPr/>
                  <p:nvPr/>
                </p:nvCxnSpPr>
                <p:spPr>
                  <a:xfrm>
                    <a:off x="5354390" y="4446783"/>
                    <a:ext cx="155998" cy="49090"/>
                  </a:xfrm>
                  <a:prstGeom prst="line">
                    <a:avLst/>
                  </a:prstGeom>
                  <a:noFill/>
                  <a:ln w="44450" cap="flat" cmpd="sng" algn="ctr">
                    <a:solidFill>
                      <a:srgbClr val="FF8D6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98" name="Straight Connector 96"/>
                  <p:cNvCxnSpPr/>
                  <p:nvPr/>
                </p:nvCxnSpPr>
                <p:spPr>
                  <a:xfrm flipH="1">
                    <a:off x="5198392" y="4446783"/>
                    <a:ext cx="155998" cy="49090"/>
                  </a:xfrm>
                  <a:prstGeom prst="line">
                    <a:avLst/>
                  </a:prstGeom>
                  <a:noFill/>
                  <a:ln w="44450" cap="flat" cmpd="sng" algn="ctr">
                    <a:solidFill>
                      <a:srgbClr val="FF8D6D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191" name="Oval 78"/>
                <p:cNvSpPr/>
                <p:nvPr/>
              </p:nvSpPr>
              <p:spPr>
                <a:xfrm>
                  <a:off x="3544424" y="4263171"/>
                  <a:ext cx="130287" cy="130286"/>
                </a:xfrm>
                <a:prstGeom prst="ellipse">
                  <a:avLst/>
                </a:prstGeom>
                <a:solidFill>
                  <a:srgbClr val="FF8D6D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Arial" charset="0"/>
                  </a:endParaRPr>
                </a:p>
              </p:txBody>
            </p:sp>
            <p:cxnSp>
              <p:nvCxnSpPr>
                <p:cNvPr id="192" name="Straight Connector 93"/>
                <p:cNvCxnSpPr/>
                <p:nvPr/>
              </p:nvCxnSpPr>
              <p:spPr>
                <a:xfrm>
                  <a:off x="4480062" y="4363101"/>
                  <a:ext cx="0" cy="229917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193" name="Group 83"/>
                <p:cNvGrpSpPr/>
                <p:nvPr/>
              </p:nvGrpSpPr>
              <p:grpSpPr>
                <a:xfrm>
                  <a:off x="6115762" y="4576308"/>
                  <a:ext cx="225912" cy="181377"/>
                  <a:chOff x="2931419" y="3622565"/>
                  <a:chExt cx="341192" cy="273932"/>
                </a:xfrm>
              </p:grpSpPr>
              <p:cxnSp>
                <p:nvCxnSpPr>
                  <p:cNvPr id="194" name="Straight Connector 84"/>
                  <p:cNvCxnSpPr/>
                  <p:nvPr/>
                </p:nvCxnSpPr>
                <p:spPr>
                  <a:xfrm>
                    <a:off x="3102015" y="3622565"/>
                    <a:ext cx="0" cy="25232"/>
                  </a:xfrm>
                  <a:prstGeom prst="line">
                    <a:avLst/>
                  </a:prstGeom>
                  <a:noFill/>
                  <a:ln w="44450" cap="flat" cmpd="sng" algn="ctr">
                    <a:solidFill>
                      <a:srgbClr val="C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95" name="Straight Connector 85"/>
                  <p:cNvCxnSpPr/>
                  <p:nvPr/>
                </p:nvCxnSpPr>
                <p:spPr>
                  <a:xfrm>
                    <a:off x="3102015" y="3641124"/>
                    <a:ext cx="170596" cy="255373"/>
                  </a:xfrm>
                  <a:prstGeom prst="line">
                    <a:avLst/>
                  </a:prstGeom>
                  <a:noFill/>
                  <a:ln w="44450" cap="flat" cmpd="sng" algn="ctr">
                    <a:solidFill>
                      <a:srgbClr val="FF8D6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96" name="Straight Connector 86"/>
                  <p:cNvCxnSpPr/>
                  <p:nvPr/>
                </p:nvCxnSpPr>
                <p:spPr>
                  <a:xfrm flipH="1">
                    <a:off x="2931419" y="3641124"/>
                    <a:ext cx="170596" cy="255373"/>
                  </a:xfrm>
                  <a:prstGeom prst="line">
                    <a:avLst/>
                  </a:prstGeom>
                  <a:noFill/>
                  <a:ln w="44450" cap="flat" cmpd="sng" algn="ctr">
                    <a:solidFill>
                      <a:srgbClr val="FF8D6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grpSp>
            <p:nvGrpSpPr>
              <p:cNvPr id="169" name="Group 97"/>
              <p:cNvGrpSpPr/>
              <p:nvPr/>
            </p:nvGrpSpPr>
            <p:grpSpPr>
              <a:xfrm>
                <a:off x="8687171" y="3788080"/>
                <a:ext cx="155194" cy="113102"/>
                <a:chOff x="2931419" y="3622565"/>
                <a:chExt cx="341192" cy="273932"/>
              </a:xfrm>
            </p:grpSpPr>
            <p:cxnSp>
              <p:nvCxnSpPr>
                <p:cNvPr id="187" name="Straight Connector 98"/>
                <p:cNvCxnSpPr/>
                <p:nvPr/>
              </p:nvCxnSpPr>
              <p:spPr>
                <a:xfrm>
                  <a:off x="3102015" y="3622565"/>
                  <a:ext cx="0" cy="25232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8" name="Straight Connector 99"/>
                <p:cNvCxnSpPr/>
                <p:nvPr/>
              </p:nvCxnSpPr>
              <p:spPr>
                <a:xfrm>
                  <a:off x="3102015" y="3641124"/>
                  <a:ext cx="170596" cy="255373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9" name="Straight Connector 100"/>
                <p:cNvCxnSpPr/>
                <p:nvPr/>
              </p:nvCxnSpPr>
              <p:spPr>
                <a:xfrm flipH="1">
                  <a:off x="2931419" y="3641124"/>
                  <a:ext cx="170596" cy="255373"/>
                </a:xfrm>
                <a:prstGeom prst="line">
                  <a:avLst/>
                </a:prstGeom>
                <a:noFill/>
                <a:ln w="44450" cap="flat" cmpd="sng" algn="ctr">
                  <a:solidFill>
                    <a:srgbClr val="FF8D6D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70" name="Straight Connector 101"/>
              <p:cNvCxnSpPr/>
              <p:nvPr/>
            </p:nvCxnSpPr>
            <p:spPr>
              <a:xfrm>
                <a:off x="7563499" y="3655128"/>
                <a:ext cx="0" cy="143370"/>
              </a:xfrm>
              <a:prstGeom prst="line">
                <a:avLst/>
              </a:prstGeom>
              <a:noFill/>
              <a:ln w="44450" cap="flat" cmpd="sng" algn="ctr">
                <a:solidFill>
                  <a:srgbClr val="FF8D6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1" name="Straight Connector 146"/>
              <p:cNvCxnSpPr/>
              <p:nvPr/>
            </p:nvCxnSpPr>
            <p:spPr>
              <a:xfrm>
                <a:off x="6962185" y="3670262"/>
                <a:ext cx="0" cy="143370"/>
              </a:xfrm>
              <a:prstGeom prst="line">
                <a:avLst/>
              </a:prstGeom>
              <a:solidFill>
                <a:srgbClr val="FF8D6D"/>
              </a:solidFill>
              <a:ln w="44450" cap="flat" cmpd="sng" algn="ctr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72" name="Straight Connector 147"/>
              <p:cNvCxnSpPr/>
              <p:nvPr/>
            </p:nvCxnSpPr>
            <p:spPr>
              <a:xfrm>
                <a:off x="6962185" y="3722444"/>
                <a:ext cx="107166" cy="30611"/>
              </a:xfrm>
              <a:prstGeom prst="line">
                <a:avLst/>
              </a:prstGeom>
              <a:solidFill>
                <a:srgbClr val="FF8D6D"/>
              </a:solidFill>
              <a:ln w="44450" cap="flat" cmpd="sng" algn="ctr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73" name="Straight Connector 148"/>
              <p:cNvCxnSpPr/>
              <p:nvPr/>
            </p:nvCxnSpPr>
            <p:spPr>
              <a:xfrm flipH="1">
                <a:off x="6860651" y="3722444"/>
                <a:ext cx="107166" cy="30611"/>
              </a:xfrm>
              <a:prstGeom prst="line">
                <a:avLst/>
              </a:prstGeom>
              <a:solidFill>
                <a:srgbClr val="FF8D6D"/>
              </a:solidFill>
              <a:ln w="44450" cap="flat" cmpd="sng" algn="ctr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75" name="Straight Connector 149"/>
              <p:cNvCxnSpPr/>
              <p:nvPr/>
            </p:nvCxnSpPr>
            <p:spPr>
              <a:xfrm>
                <a:off x="6962185" y="3810876"/>
                <a:ext cx="77597" cy="105439"/>
              </a:xfrm>
              <a:prstGeom prst="line">
                <a:avLst/>
              </a:prstGeom>
              <a:solidFill>
                <a:srgbClr val="FF8D6D"/>
              </a:solidFill>
              <a:ln w="44450" cap="flat" cmpd="sng" algn="ctr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76" name="Straight Connector 150"/>
              <p:cNvCxnSpPr/>
              <p:nvPr/>
            </p:nvCxnSpPr>
            <p:spPr>
              <a:xfrm flipH="1">
                <a:off x="6884587" y="3810876"/>
                <a:ext cx="77597" cy="105439"/>
              </a:xfrm>
              <a:prstGeom prst="line">
                <a:avLst/>
              </a:prstGeom>
              <a:solidFill>
                <a:srgbClr val="FF8D6D"/>
              </a:solidFill>
              <a:ln w="44450" cap="flat" cmpd="sng" algn="ctr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</a:ln>
              <a:effectLst/>
            </p:spPr>
          </p:cxnSp>
          <p:sp>
            <p:nvSpPr>
              <p:cNvPr id="177" name="Oval 151"/>
              <p:cNvSpPr/>
              <p:nvPr/>
            </p:nvSpPr>
            <p:spPr>
              <a:xfrm>
                <a:off x="9275899" y="3589018"/>
                <a:ext cx="89503" cy="81243"/>
              </a:xfrm>
              <a:prstGeom prst="ellipse">
                <a:avLst/>
              </a:prstGeom>
              <a:solidFill>
                <a:srgbClr val="FF8D6D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endParaRPr>
              </a:p>
            </p:txBody>
          </p:sp>
          <p:sp>
            <p:nvSpPr>
              <p:cNvPr id="178" name="Rectangle 153"/>
              <p:cNvSpPr/>
              <p:nvPr/>
            </p:nvSpPr>
            <p:spPr>
              <a:xfrm>
                <a:off x="6045954" y="3969060"/>
                <a:ext cx="3580929" cy="442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가용성을 위해서 복제본을 다시 만들면서 </a:t>
                </a:r>
                <a:r>
                  <a:rPr lang="en-US" altLang="ko-KR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Re-localization</a:t>
                </a:r>
                <a:r>
                  <a:rPr lang="ko-KR" altLang="en-US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함 </a:t>
                </a:r>
                <a:r>
                  <a:rPr lang="en-US" altLang="ko-KR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클러스터 상 모든 노드의 성능 저하 원인</a:t>
                </a:r>
                <a:r>
                  <a:rPr lang="en-US" altLang="ko-KR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en-US" sz="1000" b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9" name="Rectangle 160"/>
              <p:cNvSpPr/>
              <p:nvPr/>
            </p:nvSpPr>
            <p:spPr>
              <a:xfrm>
                <a:off x="6045954" y="4837517"/>
                <a:ext cx="3594915" cy="442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Hybrid/HDD </a:t>
                </a:r>
                <a:r>
                  <a:rPr lang="ko-KR" altLang="en-US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형태의 스토리지에 적합한 기술임</a:t>
                </a:r>
                <a:r>
                  <a:rPr lang="en-US" altLang="ko-KR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항상 스토리지 네트워크를 통해 읽고</a:t>
                </a:r>
                <a:r>
                  <a:rPr lang="en-US" altLang="ko-KR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000" b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쓰기가 이루어짐</a:t>
                </a:r>
                <a:endParaRPr lang="en-US" sz="1000" b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0" name="Rectangle 161"/>
              <p:cNvSpPr/>
              <p:nvPr/>
            </p:nvSpPr>
            <p:spPr>
              <a:xfrm>
                <a:off x="6045954" y="3124621"/>
                <a:ext cx="3594915" cy="272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올프래쉬에서 최고의 성능</a:t>
                </a:r>
                <a:r>
                  <a:rPr lang="en-US" altLang="ko-KR" sz="1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00" b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가용성 </a:t>
                </a:r>
                <a:r>
                  <a:rPr lang="ko-KR" altLang="en-US" sz="1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보장하는 저장메카니즘 </a:t>
                </a:r>
                <a:endParaRPr lang="en-US" sz="1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1" name="Rectangle 89"/>
              <p:cNvSpPr/>
              <p:nvPr/>
            </p:nvSpPr>
            <p:spPr bwMode="ltGray">
              <a:xfrm>
                <a:off x="6090231" y="2002513"/>
                <a:ext cx="522961" cy="283550"/>
              </a:xfrm>
              <a:prstGeom prst="rect">
                <a:avLst/>
              </a:prstGeom>
              <a:solidFill>
                <a:srgbClr val="8EA4B4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000" b="0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VM</a:t>
                </a: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1311" y="3494864"/>
                <a:ext cx="4596454" cy="1764766"/>
              </a:xfrm>
              <a:prstGeom prst="rect">
                <a:avLst/>
              </a:prstGeom>
              <a:noFill/>
              <a:ln w="22225">
                <a:solidFill>
                  <a:srgbClr val="F15C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3" name="십자형 182">
                <a:extLst>
                  <a:ext uri="{FF2B5EF4-FFF2-40B4-BE49-F238E27FC236}">
                    <a16:creationId xmlns:a16="http://schemas.microsoft.com/office/drawing/2014/main" id="{B420D8D5-8549-4691-8663-152DD7330FEE}"/>
                  </a:ext>
                </a:extLst>
              </p:cNvPr>
              <p:cNvSpPr/>
              <p:nvPr/>
            </p:nvSpPr>
            <p:spPr>
              <a:xfrm rot="2563966" flipH="1">
                <a:off x="6234677" y="4482136"/>
                <a:ext cx="260372" cy="260372"/>
              </a:xfrm>
              <a:prstGeom prst="plus">
                <a:avLst>
                  <a:gd name="adj" fmla="val 40159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4" name="십자형 183">
                <a:extLst>
                  <a:ext uri="{FF2B5EF4-FFF2-40B4-BE49-F238E27FC236}">
                    <a16:creationId xmlns:a16="http://schemas.microsoft.com/office/drawing/2014/main" id="{977FFFFE-3559-4B78-8C34-8AFE14E0BE89}"/>
                  </a:ext>
                </a:extLst>
              </p:cNvPr>
              <p:cNvSpPr/>
              <p:nvPr/>
            </p:nvSpPr>
            <p:spPr>
              <a:xfrm rot="2563966" flipH="1">
                <a:off x="6234677" y="3634876"/>
                <a:ext cx="260372" cy="260372"/>
              </a:xfrm>
              <a:prstGeom prst="plus">
                <a:avLst>
                  <a:gd name="adj" fmla="val 40159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5" name="십자형 184">
                <a:extLst>
                  <a:ext uri="{FF2B5EF4-FFF2-40B4-BE49-F238E27FC236}">
                    <a16:creationId xmlns:a16="http://schemas.microsoft.com/office/drawing/2014/main" id="{E3E5484C-C125-43F2-A833-03FE73CC5A0F}"/>
                  </a:ext>
                </a:extLst>
              </p:cNvPr>
              <p:cNvSpPr/>
              <p:nvPr/>
            </p:nvSpPr>
            <p:spPr>
              <a:xfrm rot="2563966" flipH="1">
                <a:off x="6234677" y="2774828"/>
                <a:ext cx="260372" cy="260372"/>
              </a:xfrm>
              <a:prstGeom prst="plus">
                <a:avLst>
                  <a:gd name="adj" fmla="val 40159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6" name="십자형 185">
                <a:extLst>
                  <a:ext uri="{FF2B5EF4-FFF2-40B4-BE49-F238E27FC236}">
                    <a16:creationId xmlns:a16="http://schemas.microsoft.com/office/drawing/2014/main" id="{3E866247-BA69-4140-B81B-4C3F7B35A26C}"/>
                  </a:ext>
                </a:extLst>
              </p:cNvPr>
              <p:cNvSpPr/>
              <p:nvPr/>
            </p:nvSpPr>
            <p:spPr>
              <a:xfrm rot="2563966" flipH="1">
                <a:off x="6234677" y="2334538"/>
                <a:ext cx="260372" cy="260372"/>
              </a:xfrm>
              <a:prstGeom prst="plus">
                <a:avLst>
                  <a:gd name="adj" fmla="val 40159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0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D80BDB03-F205-4002-B22A-4C747502CF65}" vid="{85A6F9BB-78FB-4A91-9AB4-684D79B956E1}"/>
    </a:ext>
  </a:extLst>
</a:theme>
</file>

<file path=ppt/theme/theme2.xml><?xml version="1.0" encoding="utf-8"?>
<a:theme xmlns:a="http://schemas.openxmlformats.org/drawingml/2006/main" name="1_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사용자 지정 65">
      <a:majorFont>
        <a:latin typeface="Arial"/>
        <a:ea typeface="나눔고딕 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3.xml><?xml version="1.0" encoding="utf-8"?>
<a:theme xmlns:a="http://schemas.openxmlformats.org/drawingml/2006/main" name="2_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사용자 지정 65">
      <a:majorFont>
        <a:latin typeface="Arial"/>
        <a:ea typeface="나눔고딕 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4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 Standard 16x19 White Template</Template>
  <TotalTime>4013</TotalTime>
  <Words>576</Words>
  <Application>Microsoft Office PowerPoint</Application>
  <PresentationFormat>와이드스크린</PresentationFormat>
  <Paragraphs>131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Rix모던고딕 B</vt:lpstr>
      <vt:lpstr>Rix모던고딕 M</vt:lpstr>
      <vt:lpstr>MetricHPE</vt:lpstr>
      <vt:lpstr>나눔고딕</vt:lpstr>
      <vt:lpstr>나눔스퀘어_ac</vt:lpstr>
      <vt:lpstr>MetricHPE Black</vt:lpstr>
      <vt:lpstr>Arial</vt:lpstr>
      <vt:lpstr>Wingdings</vt:lpstr>
      <vt:lpstr>HPE_Standard_Metric_16x9_080117</vt:lpstr>
      <vt:lpstr>1_HPE_Standard_Arial_16x9_v4</vt:lpstr>
      <vt:lpstr>2_HPE_Standard_Arial_16x9_v4</vt:lpstr>
      <vt:lpstr>PowerPoint 프레젠테이션</vt:lpstr>
      <vt:lpstr>PowerPoint 프레젠테이션</vt:lpstr>
      <vt:lpstr>PowerPoint 프레젠테이션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Processor Support for HPE SimpliVIty 325</dc:title>
  <dc:creator>Young, Iris J</dc:creator>
  <cp:lastModifiedBy>Lee, Jeong Gyu (HIT PreSales)</cp:lastModifiedBy>
  <cp:revision>77</cp:revision>
  <dcterms:created xsi:type="dcterms:W3CDTF">2020-05-04T21:23:31Z</dcterms:created>
  <dcterms:modified xsi:type="dcterms:W3CDTF">2023-08-08T13:18:07Z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