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78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5211E2-2410-4050-8AF6-4DB2A73DC381}" type="datetimeFigureOut">
              <a:rPr lang="ko-KR" altLang="en-US" smtClean="0"/>
              <a:t>2023-08-09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36593-AA50-41A4-A341-F16BBC9B2D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12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FEAE42-E3FE-4405-B7FC-4425D05B92A0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976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0_Title Slide with Dark Pictur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ynergyRack_WithPanel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423" y="456997"/>
            <a:ext cx="3035808" cy="1225296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10392" y="2209800"/>
            <a:ext cx="8914608" cy="1905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r>
              <a:rPr lang="en-US" dirty="0"/>
              <a:t>Title slide with picture</a:t>
            </a:r>
            <a:endParaRPr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8013" y="4267200"/>
            <a:ext cx="8229600" cy="9144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6423" y="5821835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1986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170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1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8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" y="0"/>
            <a:ext cx="121890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ctr">
            <a:noAutofit/>
          </a:bodyPr>
          <a:lstStyle>
            <a:lvl1pPr>
              <a:lnSpc>
                <a:spcPct val="8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dirty="0"/>
              <a:t>Click to edit Master title style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08013" y="5791200"/>
            <a:ext cx="9141619" cy="457200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8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dirty="0"/>
              <a:t>Click to edit Master text styles</a:t>
            </a:r>
          </a:p>
        </p:txBody>
      </p:sp>
      <p:grpSp>
        <p:nvGrpSpPr>
          <p:cNvPr id="4" name="그룹 3"/>
          <p:cNvGrpSpPr/>
          <p:nvPr userDrawn="1"/>
        </p:nvGrpSpPr>
        <p:grpSpPr>
          <a:xfrm>
            <a:off x="606423" y="456997"/>
            <a:ext cx="3027151" cy="1218930"/>
            <a:chOff x="606423" y="456997"/>
            <a:chExt cx="3027151" cy="1218930"/>
          </a:xfrm>
        </p:grpSpPr>
        <p:sp>
          <p:nvSpPr>
            <p:cNvPr id="15" name="Freeform 6"/>
            <p:cNvSpPr>
              <a:spLocks noEditPoints="1"/>
            </p:cNvSpPr>
            <p:nvPr/>
          </p:nvSpPr>
          <p:spPr bwMode="auto">
            <a:xfrm>
              <a:off x="606423" y="930098"/>
              <a:ext cx="3027151" cy="74582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white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606423" y="456997"/>
              <a:ext cx="1036709" cy="287889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759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8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40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440" y="942949"/>
            <a:ext cx="10969943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1116"/>
            <a:ext cx="10969784" cy="8782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67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215444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1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667000"/>
            <a:ext cx="9141619" cy="2286000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8000">
                <a:latin typeface="맑은 고딕" panose="020B0503020000020004" pitchFamily="50" charset="-127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8013" y="5015893"/>
            <a:ext cx="9141619" cy="1080107"/>
          </a:xfrm>
        </p:spPr>
        <p:txBody>
          <a:bodyPr wrap="square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latin typeface="맑은 고딕" panose="020B0503020000020004" pitchFamily="50" charset="-127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06423" y="456997"/>
            <a:ext cx="3027151" cy="1219403"/>
            <a:chOff x="3578225" y="1146175"/>
            <a:chExt cx="5038725" cy="2111375"/>
          </a:xfrm>
        </p:grpSpPr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맑은 고딕" panose="020B0503020000020004" pitchFamily="50" charset="-127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dirty="0">
                <a:latin typeface="맑은 고딕" panose="020B0503020000020004" pitchFamily="50" charset="-127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FB395617-A7D9-4AE8-82B6-3D0A191CDCBE}" type="datetime4">
              <a:rPr lang="en-US" smtClean="0"/>
              <a:pPr/>
              <a:t>August 9, 2023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r>
              <a:rPr lang="en-US" dirty="0"/>
              <a:t>Private | Confidential | Internal Use Only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</a:defRPr>
            </a:lvl1pPr>
          </a:lstStyle>
          <a:p>
            <a:fld id="{B016F8AB-BCEA-4347-8BA6-BE776009BC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6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6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21208"/>
            <a:ext cx="10969943" cy="411480"/>
          </a:xfrm>
        </p:spPr>
        <p:txBody>
          <a:bodyPr wrap="square">
            <a:noAutofit/>
          </a:bodyPr>
          <a:lstStyle>
            <a:lvl1pPr>
              <a:defRPr baseline="0"/>
            </a:lvl1pPr>
          </a:lstStyle>
          <a:p>
            <a:r>
              <a:rPr dirty="0"/>
              <a:t>Click to add one-line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051281"/>
            <a:ext cx="10969784" cy="83467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A413A-E630-4377-B30C-3545E98CC867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Private | Confidential | Internal Use Only </a:t>
            </a:r>
            <a:endParaRPr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6F8AB-BCEA-4347-8BA6-BE776009BC89}" type="slidenum">
              <a:rPr>
                <a:solidFill>
                  <a:srgbClr val="5F7A76"/>
                </a:solidFill>
              </a:rPr>
              <a:pPr/>
              <a:t>‹#›</a:t>
            </a:fld>
            <a:endParaRPr>
              <a:solidFill>
                <a:srgbClr val="5F7A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53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519236"/>
            <a:ext cx="10969943" cy="8523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6978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012" y="437706"/>
            <a:ext cx="10972800" cy="18288"/>
          </a:xfrm>
          <a:prstGeom prst="rect">
            <a:avLst/>
          </a:prstGeom>
          <a:solidFill>
            <a:srgbClr val="00A982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8212" y="6426104"/>
            <a:ext cx="99557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ctr">
              <a:defRPr sz="7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fld id="{65FD8143-BFA3-46F8-9B90-B0E5CFAF7F7C}" type="datetime4">
              <a:rPr lang="en-US" smtClean="0">
                <a:solidFill>
                  <a:prstClr val="black"/>
                </a:solidFill>
              </a:rPr>
              <a:pPr/>
              <a:t>August 9, 2023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4200" y="6426104"/>
            <a:ext cx="4025198" cy="210312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700">
                <a:solidFill>
                  <a:schemeClr val="tx1"/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en-US" dirty="0">
                <a:solidFill>
                  <a:prstClr val="black"/>
                </a:solidFill>
              </a:rPr>
              <a:t>Private | Confidential | Internal Use Only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049000" y="6430868"/>
            <a:ext cx="533399" cy="232147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1600">
                <a:solidFill>
                  <a:schemeClr val="accent4"/>
                </a:solidFill>
                <a:latin typeface="맑은 고딕" panose="020B0503020000020004" pitchFamily="50" charset="-127"/>
              </a:defRPr>
            </a:lvl1pPr>
          </a:lstStyle>
          <a:p>
            <a:fld id="{B016F8AB-BCEA-4347-8BA6-BE776009BC89}" type="slidenum">
              <a:rPr lang="en-US" smtClean="0">
                <a:solidFill>
                  <a:srgbClr val="5F7A76"/>
                </a:solidFill>
              </a:rPr>
              <a:pPr/>
              <a:t>‹#›</a:t>
            </a:fld>
            <a:endParaRPr lang="en-US" dirty="0">
              <a:solidFill>
                <a:srgbClr val="5F7A76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10272" y="6248401"/>
            <a:ext cx="969471" cy="390524"/>
            <a:chOff x="3578225" y="1146175"/>
            <a:chExt cx="5038725" cy="2111375"/>
          </a:xfrm>
        </p:grpSpPr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 bwMode="auto">
            <a:xfrm>
              <a:off x="3578225" y="1968500"/>
              <a:ext cx="5038725" cy="1289050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dirty="0">
                <a:solidFill>
                  <a:prstClr val="black"/>
                </a:solidFill>
                <a:latin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56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93">
          <p15:clr>
            <a:srgbClr val="F26B43"/>
          </p15:clr>
        </p15:guide>
        <p15:guide id="4" pos="7287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엔터프라이즈 환경을 위한 </a:t>
            </a:r>
            <a:r>
              <a:rPr lang="en-US" altLang="ko-KR" dirty="0">
                <a:latin typeface="+mn-ea"/>
                <a:ea typeface="+mn-ea"/>
              </a:rPr>
              <a:t>HPE </a:t>
            </a:r>
            <a:r>
              <a:rPr lang="en-US" altLang="ko-KR" dirty="0" err="1">
                <a:latin typeface="+mn-ea"/>
                <a:ea typeface="+mn-ea"/>
              </a:rPr>
              <a:t>SimpliVity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>
                <a:latin typeface="+mn-ea"/>
                <a:ea typeface="+mn-ea"/>
              </a:rPr>
              <a:t>기술 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>
                <a:latin typeface="+mn-ea"/>
                <a:ea typeface="+mn-ea"/>
              </a:rPr>
              <a:t>네트워크 가용성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09600" y="1051281"/>
            <a:ext cx="10969784" cy="215444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SimpliVity</a:t>
            </a:r>
            <a:r>
              <a:rPr lang="ko-KR" altLang="en-US" dirty="0">
                <a:latin typeface="+mn-ea"/>
              </a:rPr>
              <a:t>는 </a:t>
            </a:r>
            <a:r>
              <a:rPr lang="ko-KR" altLang="en-US" dirty="0" err="1">
                <a:latin typeface="+mn-ea"/>
              </a:rPr>
              <a:t>백엔드</a:t>
            </a:r>
            <a:r>
              <a:rPr lang="ko-KR" altLang="en-US" dirty="0">
                <a:latin typeface="+mn-ea"/>
              </a:rPr>
              <a:t> 네트워크가 완전히 무너져도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서비스 무중단과 데이터 정합성을 보장하는 시장에서 유일한 </a:t>
            </a:r>
            <a:r>
              <a:rPr lang="en-US" altLang="ko-KR" dirty="0">
                <a:latin typeface="+mn-ea"/>
              </a:rPr>
              <a:t>HCI</a:t>
            </a:r>
            <a:r>
              <a:rPr lang="ko-KR" altLang="en-US" dirty="0">
                <a:latin typeface="+mn-ea"/>
              </a:rPr>
              <a:t>입니다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grpSp>
        <p:nvGrpSpPr>
          <p:cNvPr id="18" name="Group 33"/>
          <p:cNvGrpSpPr/>
          <p:nvPr/>
        </p:nvGrpSpPr>
        <p:grpSpPr>
          <a:xfrm>
            <a:off x="621907" y="1642250"/>
            <a:ext cx="5145599" cy="551070"/>
            <a:chOff x="943253" y="1653850"/>
            <a:chExt cx="4369895" cy="551070"/>
          </a:xfrm>
        </p:grpSpPr>
        <p:sp>
          <p:nvSpPr>
            <p:cNvPr id="19" name="Rectangle 34"/>
            <p:cNvSpPr/>
            <p:nvPr/>
          </p:nvSpPr>
          <p:spPr>
            <a:xfrm>
              <a:off x="943253" y="1732064"/>
              <a:ext cx="43698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HPE </a:t>
              </a:r>
              <a:r>
                <a:rPr kumimoji="0" lang="en-US" altLang="ko-KR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SimpliVity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20" name="자유형 283"/>
            <p:cNvSpPr/>
            <p:nvPr/>
          </p:nvSpPr>
          <p:spPr>
            <a:xfrm>
              <a:off x="967483" y="1653850"/>
              <a:ext cx="4285121" cy="429300"/>
            </a:xfrm>
            <a:custGeom>
              <a:avLst/>
              <a:gdLst>
                <a:gd name="connsiteX0" fmla="*/ 0 w 883920"/>
                <a:gd name="connsiteY0" fmla="*/ 76200 h 76200"/>
                <a:gd name="connsiteX1" fmla="*/ 0 w 883920"/>
                <a:gd name="connsiteY1" fmla="*/ 0 h 76200"/>
                <a:gd name="connsiteX2" fmla="*/ 883920 w 883920"/>
                <a:gd name="connsiteY2" fmla="*/ 0 h 76200"/>
                <a:gd name="connsiteX3" fmla="*/ 883920 w 88392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" h="76200">
                  <a:moveTo>
                    <a:pt x="0" y="76200"/>
                  </a:moveTo>
                  <a:lnTo>
                    <a:pt x="0" y="0"/>
                  </a:lnTo>
                  <a:lnTo>
                    <a:pt x="883920" y="0"/>
                  </a:lnTo>
                  <a:lnTo>
                    <a:pt x="883920" y="76200"/>
                  </a:lnTo>
                </a:path>
              </a:pathLst>
            </a:custGeom>
            <a:noFill/>
            <a:ln w="63500" cap="flat" cmpd="sng" algn="ctr">
              <a:solidFill>
                <a:srgbClr val="01A982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cxnSp>
          <p:nvCxnSpPr>
            <p:cNvPr id="21" name="직선 연결선 27"/>
            <p:cNvCxnSpPr>
              <a:cxnSpLocks/>
            </p:cNvCxnSpPr>
            <p:nvPr/>
          </p:nvCxnSpPr>
          <p:spPr>
            <a:xfrm>
              <a:off x="1475737" y="2204920"/>
              <a:ext cx="3351836" cy="0"/>
            </a:xfrm>
            <a:prstGeom prst="line">
              <a:avLst/>
            </a:prstGeom>
            <a:noFill/>
            <a:ln w="19050" cap="flat" cmpd="sng" algn="ctr">
              <a:solidFill>
                <a:srgbClr val="01A982"/>
              </a:solidFill>
              <a:prstDash val="solid"/>
              <a:miter lim="800000"/>
            </a:ln>
            <a:effectLst/>
          </p:spPr>
        </p:cxnSp>
      </p:grpSp>
      <p:grpSp>
        <p:nvGrpSpPr>
          <p:cNvPr id="22" name="Group 37"/>
          <p:cNvGrpSpPr/>
          <p:nvPr/>
        </p:nvGrpSpPr>
        <p:grpSpPr>
          <a:xfrm>
            <a:off x="6035855" y="1631059"/>
            <a:ext cx="5543690" cy="551070"/>
            <a:chOff x="943253" y="1653850"/>
            <a:chExt cx="4369895" cy="551070"/>
          </a:xfrm>
        </p:grpSpPr>
        <p:sp>
          <p:nvSpPr>
            <p:cNvPr id="23" name="Rectangle 38"/>
            <p:cNvSpPr/>
            <p:nvPr/>
          </p:nvSpPr>
          <p:spPr>
            <a:xfrm>
              <a:off x="943253" y="1732064"/>
              <a:ext cx="436989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타사 </a:t>
              </a:r>
              <a:r>
                <a:rPr kumimoji="0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고딕"/>
                  <a:ea typeface="나눔고딕"/>
                  <a:cs typeface="+mn-cs"/>
                </a:rPr>
                <a:t>HCI</a:t>
              </a:r>
              <a:endPara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sp>
          <p:nvSpPr>
            <p:cNvPr id="24" name="자유형 283"/>
            <p:cNvSpPr/>
            <p:nvPr/>
          </p:nvSpPr>
          <p:spPr>
            <a:xfrm>
              <a:off x="967483" y="1653850"/>
              <a:ext cx="4285121" cy="429300"/>
            </a:xfrm>
            <a:custGeom>
              <a:avLst/>
              <a:gdLst>
                <a:gd name="connsiteX0" fmla="*/ 0 w 883920"/>
                <a:gd name="connsiteY0" fmla="*/ 76200 h 76200"/>
                <a:gd name="connsiteX1" fmla="*/ 0 w 883920"/>
                <a:gd name="connsiteY1" fmla="*/ 0 h 76200"/>
                <a:gd name="connsiteX2" fmla="*/ 883920 w 883920"/>
                <a:gd name="connsiteY2" fmla="*/ 0 h 76200"/>
                <a:gd name="connsiteX3" fmla="*/ 883920 w 88392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3920" h="76200">
                  <a:moveTo>
                    <a:pt x="0" y="76200"/>
                  </a:moveTo>
                  <a:lnTo>
                    <a:pt x="0" y="0"/>
                  </a:lnTo>
                  <a:lnTo>
                    <a:pt x="883920" y="0"/>
                  </a:lnTo>
                  <a:lnTo>
                    <a:pt x="883920" y="76200"/>
                  </a:lnTo>
                </a:path>
              </a:pathLst>
            </a:custGeom>
            <a:noFill/>
            <a:ln w="6350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cxnSp>
          <p:nvCxnSpPr>
            <p:cNvPr id="25" name="직선 연결선 27"/>
            <p:cNvCxnSpPr>
              <a:cxnSpLocks/>
            </p:cNvCxnSpPr>
            <p:nvPr/>
          </p:nvCxnSpPr>
          <p:spPr>
            <a:xfrm>
              <a:off x="1475737" y="2204920"/>
              <a:ext cx="3351836" cy="0"/>
            </a:xfrm>
            <a:prstGeom prst="line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miter lim="800000"/>
            </a:ln>
            <a:effectLst/>
          </p:spPr>
        </p:cxnSp>
      </p:grpSp>
      <p:pic>
        <p:nvPicPr>
          <p:cNvPr id="26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8" y="2604933"/>
            <a:ext cx="1552240" cy="291581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46" y="2604932"/>
            <a:ext cx="1597878" cy="285984"/>
          </a:xfrm>
          <a:prstGeom prst="rect">
            <a:avLst/>
          </a:prstGeom>
        </p:spPr>
      </p:pic>
      <p:pic>
        <p:nvPicPr>
          <p:cNvPr id="28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657" y="2604932"/>
            <a:ext cx="1552240" cy="291581"/>
          </a:xfrm>
          <a:prstGeom prst="rect">
            <a:avLst/>
          </a:prstGeom>
        </p:spPr>
      </p:pic>
      <p:pic>
        <p:nvPicPr>
          <p:cNvPr id="29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266" y="2604932"/>
            <a:ext cx="1552240" cy="291581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442" y="2599334"/>
            <a:ext cx="1597878" cy="28598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4860" y="2607729"/>
            <a:ext cx="1597878" cy="28598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626714" y="3497576"/>
            <a:ext cx="2497146" cy="628442"/>
          </a:xfrm>
          <a:prstGeom prst="rect">
            <a:avLst/>
          </a:prstGeom>
          <a:solidFill>
            <a:srgbClr val="FFF4CC"/>
          </a:solidFill>
          <a:ln w="44450">
            <a:solidFill>
              <a:srgbClr val="C00000"/>
            </a:solidFill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스토리지 네트워크는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HCI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의 생명줄과 같습니다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57007" y="2533739"/>
            <a:ext cx="424206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…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96575" y="2525343"/>
            <a:ext cx="424206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…</a:t>
            </a:r>
          </a:p>
        </p:txBody>
      </p:sp>
      <p:sp>
        <p:nvSpPr>
          <p:cNvPr id="35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50437" y="4626276"/>
            <a:ext cx="5045777" cy="155706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72000" tIns="108000" rIns="72000" bIns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발생하는 현상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en-US" altLang="ko-KR" sz="13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SimpliVity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는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의 서비스의 연속성과 데이터의 정합성을 유지하기 위해 분리된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srgbClr val="01A982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Management 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1A982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망을 통해 데이터 복제와 스토리지의 서비스를 진행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하게 됨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. 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심지어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Management 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망이 무너지더라도 완전한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Full Locality 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으로 정합성을 유지 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Why ? 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제품 설계 초창기부터 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srgbClr val="01A982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서비스 지속과 데이터 보존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을 최우선시의 사상을 가지고 위와 같은 동작이 되게끔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Code</a:t>
            </a:r>
            <a:r>
              <a:rPr kumimoji="0" lang="ko-KR" altLang="en-US" sz="13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를 삽입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sp>
        <p:nvSpPr>
          <p:cNvPr id="36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256718" y="4626276"/>
            <a:ext cx="5045777" cy="155706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72000" tIns="108000" rIns="72000" bIns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발생하는 현상 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: </a:t>
            </a:r>
            <a:r>
              <a:rPr kumimoji="0" lang="ko-KR" altLang="en-US" sz="13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백앤드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스토리지 네트워크가 완전히 무너지고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데이터 조합 및 복제가 불가능하기 때문에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서비스가 </a:t>
            </a:r>
            <a:r>
              <a:rPr kumimoji="0" lang="ko-KR" altLang="en-US" sz="1300" b="0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중단될뿐만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 아니라 클러스터의 데이터 정합성이 깨져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클러스터 장애</a:t>
            </a:r>
            <a:r>
              <a:rPr kumimoji="0" lang="en-US" altLang="ko-KR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, </a:t>
            </a:r>
            <a:r>
              <a:rPr kumimoji="0" lang="ko-KR" alt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재해 발생 상태로 인지</a:t>
            </a:r>
            <a:endParaRPr kumimoji="0" lang="en-US" altLang="ko-KR" sz="13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266750" y="3363367"/>
            <a:ext cx="1940491" cy="858736"/>
            <a:chOff x="2274775" y="3462427"/>
            <a:chExt cx="1940491" cy="858736"/>
          </a:xfrm>
        </p:grpSpPr>
        <p:sp>
          <p:nvSpPr>
            <p:cNvPr id="38" name="Rectangle 158"/>
            <p:cNvSpPr/>
            <p:nvPr/>
          </p:nvSpPr>
          <p:spPr>
            <a:xfrm>
              <a:off x="2274775" y="3462427"/>
              <a:ext cx="1940491" cy="858736"/>
            </a:xfrm>
            <a:prstGeom prst="rect">
              <a:avLst/>
            </a:prstGeom>
            <a:solidFill>
              <a:srgbClr val="00A982">
                <a:alpha val="50000"/>
              </a:srgbClr>
            </a:solidFill>
            <a:ln w="28575">
              <a:solidFill>
                <a:srgbClr val="01A98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pic>
          <p:nvPicPr>
            <p:cNvPr id="39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9360" y="3659676"/>
              <a:ext cx="1531320" cy="157543"/>
            </a:xfrm>
            <a:prstGeom prst="rect">
              <a:avLst/>
            </a:prstGeom>
          </p:spPr>
        </p:pic>
        <p:pic>
          <p:nvPicPr>
            <p:cNvPr id="47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79360" y="4006375"/>
              <a:ext cx="1531320" cy="157543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7886442" y="3351470"/>
            <a:ext cx="1940491" cy="858736"/>
            <a:chOff x="7886442" y="3450530"/>
            <a:chExt cx="1940491" cy="858736"/>
          </a:xfrm>
        </p:grpSpPr>
        <p:sp>
          <p:nvSpPr>
            <p:cNvPr id="49" name="Rectangle 158"/>
            <p:cNvSpPr/>
            <p:nvPr/>
          </p:nvSpPr>
          <p:spPr>
            <a:xfrm>
              <a:off x="7886442" y="3450530"/>
              <a:ext cx="1940491" cy="85873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endParaRPr>
            </a:p>
          </p:txBody>
        </p:sp>
        <p:pic>
          <p:nvPicPr>
            <p:cNvPr id="50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1027" y="3647779"/>
              <a:ext cx="1531320" cy="157543"/>
            </a:xfrm>
            <a:prstGeom prst="rect">
              <a:avLst/>
            </a:prstGeom>
          </p:spPr>
        </p:pic>
        <p:pic>
          <p:nvPicPr>
            <p:cNvPr id="51" name="Picture 1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91027" y="3994478"/>
              <a:ext cx="1531320" cy="157543"/>
            </a:xfrm>
            <a:prstGeom prst="rect">
              <a:avLst/>
            </a:prstGeom>
          </p:spPr>
        </p:pic>
      </p:grpSp>
      <p:sp>
        <p:nvSpPr>
          <p:cNvPr id="52" name="AutoShape 118"/>
          <p:cNvSpPr>
            <a:spLocks noChangeArrowheads="1"/>
          </p:cNvSpPr>
          <p:nvPr/>
        </p:nvSpPr>
        <p:spPr bwMode="auto">
          <a:xfrm>
            <a:off x="2613601" y="4187178"/>
            <a:ext cx="6328655" cy="417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 algn="ctr">
            <a:solidFill>
              <a:srgbClr val="FF6600"/>
            </a:solidFill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91403" tIns="71983" rIns="91403" bIns="45701" anchor="ctr"/>
          <a:lstStyle/>
          <a:p>
            <a:pPr marL="0" marR="0" lvl="0" indent="0" algn="ctr" defTabSz="83952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만약 스토리지 네트워크를 담당하는 두 개 의 스위치가 모두 장애 난다면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?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/>
              <a:ea typeface="나눔고딕"/>
              <a:cs typeface="+mn-cs"/>
            </a:endParaRPr>
          </a:p>
        </p:txBody>
      </p:sp>
      <p:pic>
        <p:nvPicPr>
          <p:cNvPr id="53" name="Picture 8" descr="Ok icon - Icons8 Flat Color Icon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17" y="2383246"/>
            <a:ext cx="367475" cy="3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 descr="Ok icon - Icons8 Flat Color Icon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99" y="2386288"/>
            <a:ext cx="367475" cy="3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2" descr="File:Forbidden Symbol Transparent.svg - Wikimedia Common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640" y="2437047"/>
            <a:ext cx="302187" cy="3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2" descr="File:Forbidden Symbol Transparent.svg - Wikimedia Common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188" y="2437048"/>
            <a:ext cx="302187" cy="3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File:Forbidden Symbol Transparent.svg - Wikimedia Commons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2018" y="2437046"/>
            <a:ext cx="302187" cy="30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8" descr="Ok icon - Icons8 Flat Color Icons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02" y="2383246"/>
            <a:ext cx="367475" cy="367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952410" y="2306232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0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356873" y="2308536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1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761245" y="2306232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2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2574040" y="2312517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3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2978503" y="2314821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4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3382875" y="2312517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5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4549096" y="2316671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6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4953559" y="2318975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7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5357931" y="2316671"/>
            <a:ext cx="345835" cy="267929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8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460837" y="2311034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69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6865300" y="2313338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70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7269672" y="2311034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77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8219628" y="2303081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78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8624091" y="2305385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79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9028463" y="2303081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80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0166447" y="2303081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81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0570910" y="2305385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sp>
        <p:nvSpPr>
          <p:cNvPr id="82" name="직사각형 6">
            <a:extLst>
              <a:ext uri="{FF2B5EF4-FFF2-40B4-BE49-F238E27FC236}">
                <a16:creationId xmlns:a16="http://schemas.microsoft.com/office/drawing/2014/main" id="{64B61047-BEE7-40C0-A774-1BAADB91A806}"/>
              </a:ext>
            </a:extLst>
          </p:cNvPr>
          <p:cNvSpPr/>
          <p:nvPr/>
        </p:nvSpPr>
        <p:spPr bwMode="ltGray">
          <a:xfrm>
            <a:off x="10975282" y="2303081"/>
            <a:ext cx="345835" cy="26792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</a:ln>
          <a:effectLst/>
        </p:spPr>
        <p:txBody>
          <a:bodyPr lIns="36000" tIns="0" rIns="3600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VM</a:t>
            </a:r>
          </a:p>
        </p:txBody>
      </p:sp>
      <p:pic>
        <p:nvPicPr>
          <p:cNvPr id="83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473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382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49" y="2151435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66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075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842" y="2151435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760" y="2159061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4669" y="2159061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14" descr="X icon - Free download on Iconfinder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5436" y="2155248"/>
            <a:ext cx="211941" cy="33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2" name="Straight Arrow Connector 79"/>
          <p:cNvCxnSpPr/>
          <p:nvPr/>
        </p:nvCxnSpPr>
        <p:spPr>
          <a:xfrm>
            <a:off x="824676" y="3057350"/>
            <a:ext cx="4633218" cy="0"/>
          </a:xfrm>
          <a:prstGeom prst="straightConnector1">
            <a:avLst/>
          </a:prstGeom>
          <a:ln w="9525">
            <a:solidFill>
              <a:srgbClr val="80828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82"/>
          <p:cNvSpPr/>
          <p:nvPr/>
        </p:nvSpPr>
        <p:spPr>
          <a:xfrm>
            <a:off x="2031488" y="2965139"/>
            <a:ext cx="2381672" cy="2068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36000" tIns="3600" rIns="360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Storage Network (10/25Gb)</a:t>
            </a:r>
          </a:p>
        </p:txBody>
      </p:sp>
      <p:cxnSp>
        <p:nvCxnSpPr>
          <p:cNvPr id="94" name="Straight Arrow Connector 79"/>
          <p:cNvCxnSpPr/>
          <p:nvPr/>
        </p:nvCxnSpPr>
        <p:spPr>
          <a:xfrm>
            <a:off x="6487923" y="3051462"/>
            <a:ext cx="4633218" cy="0"/>
          </a:xfrm>
          <a:prstGeom prst="straightConnector1">
            <a:avLst/>
          </a:prstGeom>
          <a:ln w="9525">
            <a:solidFill>
              <a:srgbClr val="808285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82"/>
          <p:cNvSpPr/>
          <p:nvPr/>
        </p:nvSpPr>
        <p:spPr>
          <a:xfrm>
            <a:off x="7720180" y="2966098"/>
            <a:ext cx="2381672" cy="20680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tx1"/>
            </a:solidFill>
            <a:prstDash val="dash"/>
            <a:miter lim="800000"/>
          </a:ln>
          <a:effectLst/>
        </p:spPr>
        <p:txBody>
          <a:bodyPr lIns="36000" tIns="3600" rIns="36000" bIns="36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고딕"/>
                <a:ea typeface="나눔고딕"/>
                <a:cs typeface="+mn-cs"/>
              </a:rPr>
              <a:t>Storage Network (10/25Gb)</a:t>
            </a:r>
          </a:p>
        </p:txBody>
      </p:sp>
      <p:cxnSp>
        <p:nvCxnSpPr>
          <p:cNvPr id="96" name="꺾인 연결선 95"/>
          <p:cNvCxnSpPr>
            <a:stCxn id="93" idx="2"/>
            <a:endCxn id="38" idx="1"/>
          </p:cNvCxnSpPr>
          <p:nvPr/>
        </p:nvCxnSpPr>
        <p:spPr>
          <a:xfrm rot="5400000">
            <a:off x="2434143" y="3004553"/>
            <a:ext cx="620789" cy="955574"/>
          </a:xfrm>
          <a:prstGeom prst="bentConnector4">
            <a:avLst>
              <a:gd name="adj1" fmla="val 15417"/>
              <a:gd name="adj2" fmla="val 123923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>
            <a:stCxn id="93" idx="2"/>
            <a:endCxn id="38" idx="3"/>
          </p:cNvCxnSpPr>
          <p:nvPr/>
        </p:nvCxnSpPr>
        <p:spPr>
          <a:xfrm rot="16200000" flipH="1">
            <a:off x="3404388" y="2989881"/>
            <a:ext cx="620789" cy="984917"/>
          </a:xfrm>
          <a:prstGeom prst="bentConnector4">
            <a:avLst>
              <a:gd name="adj1" fmla="val 15417"/>
              <a:gd name="adj2" fmla="val 119360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5" idx="2"/>
            <a:endCxn id="49" idx="1"/>
          </p:cNvCxnSpPr>
          <p:nvPr/>
        </p:nvCxnSpPr>
        <p:spPr>
          <a:xfrm rot="5400000">
            <a:off x="8094763" y="2964584"/>
            <a:ext cx="607933" cy="1024574"/>
          </a:xfrm>
          <a:prstGeom prst="bentConnector4">
            <a:avLst>
              <a:gd name="adj1" fmla="val 14686"/>
              <a:gd name="adj2" fmla="val 122312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98"/>
          <p:cNvCxnSpPr>
            <a:stCxn id="95" idx="2"/>
            <a:endCxn id="49" idx="3"/>
          </p:cNvCxnSpPr>
          <p:nvPr/>
        </p:nvCxnSpPr>
        <p:spPr>
          <a:xfrm rot="16200000" flipH="1">
            <a:off x="9065008" y="3018912"/>
            <a:ext cx="607933" cy="915917"/>
          </a:xfrm>
          <a:prstGeom prst="bentConnector4">
            <a:avLst>
              <a:gd name="adj1" fmla="val 14686"/>
              <a:gd name="adj2" fmla="val 125856"/>
            </a:avLst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16" descr="41 Fault icon images at Vectorified.com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35" y="3504286"/>
            <a:ext cx="541973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6" descr="41 Fault icon images at Vectorified.com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3839" y="3472803"/>
            <a:ext cx="541973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12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HPE_Standard_Arial_16x9_v4">
  <a:themeElements>
    <a:clrScheme name="HPE">
      <a:dk1>
        <a:sysClr val="windowText" lastClr="000000"/>
      </a:dk1>
      <a:lt1>
        <a:sysClr val="window" lastClr="FFFFFF"/>
      </a:lt1>
      <a:dk2>
        <a:srgbClr val="808285"/>
      </a:dk2>
      <a:lt2>
        <a:srgbClr val="C6C9CA"/>
      </a:lt2>
      <a:accent1>
        <a:srgbClr val="2AD2C9"/>
      </a:accent1>
      <a:accent2>
        <a:srgbClr val="614767"/>
      </a:accent2>
      <a:accent3>
        <a:srgbClr val="FF8D6D"/>
      </a:accent3>
      <a:accent4>
        <a:srgbClr val="5F7A76"/>
      </a:accent4>
      <a:accent5>
        <a:srgbClr val="C6C9CA"/>
      </a:accent5>
      <a:accent6>
        <a:srgbClr val="808285"/>
      </a:accent6>
      <a:hlink>
        <a:srgbClr val="000000"/>
      </a:hlink>
      <a:folHlink>
        <a:srgbClr val="000000"/>
      </a:folHlink>
    </a:clrScheme>
    <a:fontScheme name="나눔고딕/arial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6"/>
        </a:solidFill>
        <a:ln w="19050"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0|169|130">
      <a:srgbClr val="00A982"/>
    </a:custClr>
    <a:custClr name="128|116|110">
      <a:srgbClr val="80746E"/>
    </a:custClr>
    <a:custClr name="66|85|99">
      <a:srgbClr val="425563"/>
    </a:custClr>
  </a:custClrLst>
  <a:extLst>
    <a:ext uri="{05A4C25C-085E-4340-85A3-A5531E510DB2}">
      <thm15:themeFamily xmlns:thm15="http://schemas.microsoft.com/office/thememl/2012/main" name="HPE_Standard_Arial_16x9_v4.potx" id="{33E1E5A2-5199-4820-A66F-4091C073A05F}" vid="{002BF65F-E8AE-41C2-BA68-CEDEE5E69DD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와이드스크린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나눔고딕</vt:lpstr>
      <vt:lpstr>맑은 고딕</vt:lpstr>
      <vt:lpstr>1_HPE_Standard_Arial_16x9_v4</vt:lpstr>
      <vt:lpstr>엔터프라이즈 환경을 위한 HPE SimpliVity 기술 : 네트워크 가용성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엔터프라이즈 환경을 위한 HPE SimpliVity 기술 : 네트워크 가용성</dc:title>
  <dc:creator>김형남</dc:creator>
  <cp:lastModifiedBy>김형남</cp:lastModifiedBy>
  <cp:revision>1</cp:revision>
  <dcterms:created xsi:type="dcterms:W3CDTF">2023-08-09T01:43:56Z</dcterms:created>
  <dcterms:modified xsi:type="dcterms:W3CDTF">2023-08-09T01:44:37Z</dcterms:modified>
</cp:coreProperties>
</file>