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embeddedFontLst>
    <p:embeddedFont>
      <p:font typeface="맑은 고딕" panose="020B0503020000020004" pitchFamily="50" charset="-127"/>
      <p:regular r:id="rId5"/>
      <p:bold r:id="rId6"/>
    </p:embeddedFon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Calibri Light" panose="020F0302020204030204" pitchFamily="34" charset="0"/>
      <p:regular r:id="rId11"/>
      <p: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53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975CA-EC2D-7184-C79C-413EE5AB2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1364EE-5A9E-7543-B5D4-B35FAC6B5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2C6C0-9C60-9494-7241-F846C8B4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0D020-B52D-C58A-2602-4A8E6DDB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06F50-1AE5-C4B4-0745-3DB9BC708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375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D91F-A87B-6EA6-CE8A-5927B78C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40403-FBFB-5BC3-D617-418755373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4D23E-FA3E-519C-514A-A05B024F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48B1E-4BD3-71A5-EAC2-5941E3B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30A03-8D64-7F50-E371-F62FC525E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7724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ED547-F1D5-AF40-06CC-D0B6F2EBA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619E9-7515-3907-01F1-DF19CD5D8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97C78-7D06-5C28-CDD8-9D15583DB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1141C-BF33-6691-5AA6-7F2231F9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FCE98-E825-285C-3ADA-1545D0B5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57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CEB66-6556-6CCA-8C43-C0DEC1FF2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DC9BD-610B-1808-0A5A-3FC90C7D9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7524E-DA5B-6AF7-57B4-3C61369F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5DC2B-3EC0-714A-C122-07C6E62F5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949B3-96CA-EB5F-CC44-0E254B38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0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B6220-27A1-E2A3-65F9-1F9667B5F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8C202-ECD6-8A85-4F1A-9BEA52DAF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0C95-C276-4CFC-7492-8D1B421B7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3DC2-E0A3-D5EB-500B-4175ECE7E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ADFE6-6B32-F3D3-3B68-CFC0669F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5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D027-B355-1F43-145F-59CA4A8E8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BF20D-AA09-2BA9-3E28-E1161A0AC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734F2-203C-41DA-A964-9B391BAD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856DE-8DC6-79DF-E21B-C8A5FE9A8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5AAC1-14AA-79D6-33C9-1A3B300C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766FB-44CD-F913-88D2-44DF0A2E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8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8379F-6422-2AAE-44A3-251554773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4C464-A14F-8096-479C-F6E0CBEA0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B5EAF3-A832-A4C2-BAB4-3654C65DB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F2227-21E7-B2C8-6B7C-385E85BDF7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DBAA7-D35A-7FB9-C8D8-5434F6E8C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56FFD4-A9ED-B758-0BB4-13B34B8D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DE8E68-3DC7-752C-6386-95EEC913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A2F03-8F9A-A12F-66BF-AD4886D15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10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2B0F-C8BD-FC7E-3BD1-46CB906E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980F9-F209-3C8A-EBCD-C465D63F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323DF-A55E-C05B-D15E-74C4817F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19EAF-3B77-4519-9B29-748E7565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10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EB450C-D762-0890-04D9-D99D0D34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B72B0-F5BC-6171-1547-B27FE3BC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69E38-2FBA-5F9B-98AC-7846EAF34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3918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FA2A6-927C-C71A-EECF-A39BD087E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2A8BA-A190-474C-4F6C-7082B07F9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DD8094-7E11-E951-5300-17EE24B10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3D419-EF6D-A71A-5AEC-0C3174BB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007D1-4565-85F5-C8AA-6F3AF664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1F97E-B6D2-9A06-EFB6-1548C1C9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29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9967-70EF-FDF8-A01A-8BBA4A07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3E8FE-83CB-1FBD-69D3-C3CC94650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4E49B-BC42-4293-6A4D-7D8523930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EBB46-2896-3755-29E9-37E80B3B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45F13-8B43-1CF4-A5DB-E4A058C6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F3A300-3983-E441-738E-268EB4900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652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9A4952-BBB1-9EB2-25E3-1F3FB4994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0C74A-AC45-BC83-D05A-B5CC8518F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E868C-922F-B516-0201-0BEF13427C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00562-6B8C-47E7-A3C1-DE10434BF133}" type="datetimeFigureOut">
              <a:rPr lang="en-GB" smtClean="0"/>
              <a:t>08/08/2023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B8BF7-B4B3-28EA-9033-A465DCD33F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3DE1-3EE0-AED8-8669-6301E0B40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2F48D4-CA94-4E31-A119-5BFFCF30BA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1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F513E67-DE12-5B5A-4F9E-E5024289D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14682"/>
              </p:ext>
            </p:extLst>
          </p:nvPr>
        </p:nvGraphicFramePr>
        <p:xfrm>
          <a:off x="821508" y="435429"/>
          <a:ext cx="10517052" cy="54130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222">
                  <a:extLst>
                    <a:ext uri="{9D8B030D-6E8A-4147-A177-3AD203B41FA5}">
                      <a16:colId xmlns:a16="http://schemas.microsoft.com/office/drawing/2014/main" val="2837947239"/>
                    </a:ext>
                  </a:extLst>
                </a:gridCol>
                <a:gridCol w="4062558">
                  <a:extLst>
                    <a:ext uri="{9D8B030D-6E8A-4147-A177-3AD203B41FA5}">
                      <a16:colId xmlns:a16="http://schemas.microsoft.com/office/drawing/2014/main" val="1788572611"/>
                    </a:ext>
                  </a:extLst>
                </a:gridCol>
                <a:gridCol w="3338935">
                  <a:extLst>
                    <a:ext uri="{9D8B030D-6E8A-4147-A177-3AD203B41FA5}">
                      <a16:colId xmlns:a16="http://schemas.microsoft.com/office/drawing/2014/main" val="1778675993"/>
                    </a:ext>
                  </a:extLst>
                </a:gridCol>
                <a:gridCol w="1663337">
                  <a:extLst>
                    <a:ext uri="{9D8B030D-6E8A-4147-A177-3AD203B41FA5}">
                      <a16:colId xmlns:a16="http://schemas.microsoft.com/office/drawing/2014/main" val="3838913100"/>
                    </a:ext>
                  </a:extLst>
                </a:gridCol>
              </a:tblGrid>
              <a:tr h="212736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구분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VMware </a:t>
                      </a:r>
                      <a:r>
                        <a:rPr lang="en-GB" sz="1200" dirty="0" err="1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vSAN</a:t>
                      </a:r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 Ready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HPE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심플리비티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차별화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768414"/>
                  </a:ext>
                </a:extLst>
              </a:tr>
              <a:tr h="649405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설명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VMware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와 협력 파트너인 하드웨어 제조업체 공식적으로 인증한 하드웨어 플랫폼입니다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즉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, VMware </a:t>
                      </a:r>
                      <a:r>
                        <a:rPr lang="en-GB" altLang="ko-KR" sz="1200" dirty="0" err="1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vSAN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을 쉽게 구축할수 있는 하드웨어 플랫폼입니다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.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HW+SW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일체형의 하이퍼컨버지드 인프라이며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최적의 구성으로 다수의 구축사례를 보유한 시장점유율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위 제품입니다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.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시장점유율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위</a:t>
                      </a:r>
                      <a:endParaRPr lang="en-GB" altLang="ko-KR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  <a:p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(22%)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434013"/>
                  </a:ext>
                </a:extLst>
              </a:tr>
              <a:tr h="794961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장점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vSAN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을 구축하고자 하는 기업은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VMware </a:t>
                      </a:r>
                      <a:r>
                        <a:rPr lang="en-GB" altLang="ko-KR" sz="1200" dirty="0" err="1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vSNA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 Ready Node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에 대한 공식인증을 받은 하드웨어 플랫폼을 검토하고 선택함으로써 간편하고 안정적인 구성을 구현할 수 있습니다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.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성능 및 안정적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유지관리 편의성이 검증된 제품</a:t>
                      </a:r>
                      <a:endParaRPr lang="en-GB" altLang="ko-KR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데이터 중복제거 및 압축 효율성 우수</a:t>
                      </a:r>
                      <a:endParaRPr lang="en-GB" altLang="ko-KR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FTT=2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기본 지원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노드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대 구성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)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VM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단위 백업 및 복구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SW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기본 제공</a:t>
                      </a:r>
                      <a:endParaRPr lang="en-GB" altLang="ko-KR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하나의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GUI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관리 툴로 전체 인프라 관리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580284"/>
                  </a:ext>
                </a:extLst>
              </a:tr>
              <a:tr h="940517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단점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인증된 하드웨어에 대한 제약사항이 있어 선택에 폭이 제한됩니다</a:t>
                      </a:r>
                      <a:r>
                        <a:rPr lang="en-GB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사용 환경에 따라 인증된 하드웨어 플랫폼이 최적인지 여부를 고려해야 합니다</a:t>
                      </a:r>
                      <a:r>
                        <a:rPr lang="en-GB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.</a:t>
                      </a:r>
                    </a:p>
                    <a:p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또한</a:t>
                      </a:r>
                      <a:r>
                        <a:rPr lang="en-GB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검증된 구성 프로파일 및 용량이 사전에 정의되어 있어 고객상황에 맞게 변경은 제약사항이 존재합니다</a:t>
                      </a:r>
                      <a:r>
                        <a:rPr lang="en-GB" altLang="ko-KR" sz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HPE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심플리비티의 경우 기본 </a:t>
                      </a:r>
                      <a:r>
                        <a:rPr lang="en-GB" altLang="ko-KR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RAID + RAIN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아키텍쳐 구성으로 인해 </a:t>
                      </a:r>
                      <a:r>
                        <a:rPr lang="en-GB" altLang="ko-KR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RFP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용량 충족을 위해 타사 대비 디스크 구성개수가 많음</a:t>
                      </a:r>
                      <a:r>
                        <a:rPr lang="en-GB" altLang="ko-KR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.</a:t>
                      </a:r>
                    </a:p>
                    <a:p>
                      <a:pPr algn="l" fontAlgn="t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최신 </a:t>
                      </a:r>
                      <a:r>
                        <a:rPr lang="en-GB" altLang="ko-KR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CPU 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탑재 등의 경우 검증절차등이 복잡하고 세밀하기 때문에 타 사 대비 최신 장비 출시가 늦음</a:t>
                      </a:r>
                      <a:endParaRPr lang="en-GB" sz="12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52305"/>
                  </a:ext>
                </a:extLst>
              </a:tr>
              <a:tr h="503849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인증 하드웨어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Intel 4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세대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CPU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기준 인증된 하드웨어 제조사는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Cisco, HPE, Hitachi, Inspur, Supermicro, </a:t>
                      </a:r>
                      <a:r>
                        <a:rPr lang="en-GB" altLang="ko-KR" sz="1200" dirty="0" err="1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xFusion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 6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개 제조사 인증되어 있습니다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현재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Intel 3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세대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CPU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기준으로 인증되어 있고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올해 말에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4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세대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CPU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기준 제품 출시 예정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253557"/>
                  </a:ext>
                </a:extLst>
              </a:tr>
              <a:tr h="353353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최소구성단위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3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대</a:t>
                      </a:r>
                      <a:endParaRPr lang="en-GB" altLang="ko-KR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대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70383"/>
                  </a:ext>
                </a:extLst>
              </a:tr>
              <a:tr h="358292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장애허용개수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1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개</a:t>
                      </a:r>
                      <a:endParaRPr lang="en-GB" altLang="ko-KR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디스크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개 장애 및 노드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대 장애시 전체서비스 중지</a:t>
                      </a:r>
                      <a:endParaRPr lang="en-GB" altLang="ko-KR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개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183355"/>
                  </a:ext>
                </a:extLst>
              </a:tr>
              <a:tr h="358292">
                <a:tc>
                  <a:txBody>
                    <a:bodyPr/>
                    <a:lstStyle/>
                    <a:p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장애허용개수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 이상 구성시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노드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5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대 구성이며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권장구성 수량은 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6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대입니다</a:t>
                      </a:r>
                      <a:r>
                        <a:rPr lang="en-GB" altLang="ko-KR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2</a:t>
                      </a:r>
                      <a:r>
                        <a:rPr lang="ko-KR" altLang="en-US" sz="1200" dirty="0">
                          <a:latin typeface="+mn-ea"/>
                          <a:ea typeface="+mn-ea"/>
                          <a:cs typeface="현대체 Medium" panose="02020503020101020101" pitchFamily="18" charset="-127"/>
                        </a:rPr>
                        <a:t>대</a:t>
                      </a:r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+mn-ea"/>
                        <a:ea typeface="+mn-ea"/>
                        <a:cs typeface="현대체 Medium" panose="02020503020101020101" pitchFamily="18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522090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21B1C0D8-8F2A-B1D7-0EF3-34E22E0668C3}"/>
              </a:ext>
            </a:extLst>
          </p:cNvPr>
          <p:cNvGrpSpPr/>
          <p:nvPr/>
        </p:nvGrpSpPr>
        <p:grpSpPr>
          <a:xfrm>
            <a:off x="275045" y="5971038"/>
            <a:ext cx="11609978" cy="747416"/>
            <a:chOff x="821508" y="5969726"/>
            <a:chExt cx="11609978" cy="7474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08C3B03-BC17-E424-45C3-68B5E3944FD6}"/>
                </a:ext>
              </a:extLst>
            </p:cNvPr>
            <p:cNvSpPr/>
            <p:nvPr/>
          </p:nvSpPr>
          <p:spPr>
            <a:xfrm>
              <a:off x="821508" y="5974080"/>
              <a:ext cx="2818676" cy="731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+mj-ea"/>
                  <a:ea typeface="+mj-ea"/>
                  <a:cs typeface="현대체 Medium" panose="02020503020101020101" pitchFamily="18" charset="-127"/>
                </a:rPr>
                <a:t>검증된 하드웨어 제조사 폭이 좁고</a:t>
              </a:r>
              <a:r>
                <a:rPr lang="en-GB" altLang="ko-KR" sz="1400" dirty="0">
                  <a:latin typeface="+mj-ea"/>
                  <a:ea typeface="+mj-ea"/>
                  <a:cs typeface="현대체 Medium" panose="02020503020101020101" pitchFamily="18" charset="-127"/>
                </a:rPr>
                <a:t>, </a:t>
              </a:r>
              <a:r>
                <a:rPr lang="ko-KR" altLang="en-US" sz="1400" dirty="0">
                  <a:latin typeface="+mj-ea"/>
                  <a:ea typeface="+mj-ea"/>
                  <a:cs typeface="현대체 Medium" panose="02020503020101020101" pitchFamily="18" charset="-127"/>
                </a:rPr>
                <a:t>저렴한 제품구성 제안이 가능하다</a:t>
              </a:r>
              <a:r>
                <a:rPr lang="en-GB" altLang="ko-KR" sz="1400" dirty="0">
                  <a:latin typeface="+mj-ea"/>
                  <a:ea typeface="+mj-ea"/>
                  <a:cs typeface="현대체 Medium" panose="02020503020101020101" pitchFamily="18" charset="-127"/>
                </a:rPr>
                <a:t>.</a:t>
              </a:r>
              <a:endParaRPr lang="en-GB" sz="1400" dirty="0">
                <a:latin typeface="+mj-ea"/>
                <a:ea typeface="+mj-ea"/>
                <a:cs typeface="현대체 Medium" panose="02020503020101020101" pitchFamily="18" charset="-127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533C31-243A-469C-28C9-6F60C8B74C17}"/>
                </a:ext>
              </a:extLst>
            </p:cNvPr>
            <p:cNvSpPr/>
            <p:nvPr/>
          </p:nvSpPr>
          <p:spPr>
            <a:xfrm>
              <a:off x="3751942" y="5974080"/>
              <a:ext cx="2818676" cy="731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제품 및 구성이 사전에 정의되어 있어 변경시에 안정성 및 성능</a:t>
              </a:r>
              <a:r>
                <a:rPr lang="en-GB" altLang="ko-KR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, </a:t>
              </a:r>
              <a:r>
                <a:rPr lang="ko-KR" altLang="en-US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유지관리에 대한 책임은 고객사에 있다</a:t>
              </a:r>
              <a:r>
                <a:rPr lang="en-GB" altLang="ko-KR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.</a:t>
              </a:r>
              <a:endParaRPr lang="en-GB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BC8E7D-95BD-5756-30E8-DAF3B9E6F96E}"/>
                </a:ext>
              </a:extLst>
            </p:cNvPr>
            <p:cNvSpPr/>
            <p:nvPr/>
          </p:nvSpPr>
          <p:spPr>
            <a:xfrm>
              <a:off x="6682376" y="5969726"/>
              <a:ext cx="2818676" cy="731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제품 및 구성이 사전에 정의되어 있어 변경시에 안정성 및 성능</a:t>
              </a:r>
              <a:r>
                <a:rPr lang="en-GB" altLang="ko-KR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, </a:t>
              </a:r>
              <a:r>
                <a:rPr lang="ko-KR" altLang="en-US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유지관리에 대한 책임은 고객사에 있다</a:t>
              </a:r>
              <a:r>
                <a:rPr lang="en-GB" altLang="ko-KR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.</a:t>
              </a:r>
              <a:endParaRPr lang="en-GB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8B8A36D-E182-2293-F0B4-DA3136CB101B}"/>
                </a:ext>
              </a:extLst>
            </p:cNvPr>
            <p:cNvSpPr/>
            <p:nvPr/>
          </p:nvSpPr>
          <p:spPr>
            <a:xfrm>
              <a:off x="9612810" y="5985622"/>
              <a:ext cx="2818676" cy="73152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장애발생시 </a:t>
              </a:r>
              <a:r>
                <a:rPr lang="en-GB" altLang="ko-KR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HW </a:t>
              </a:r>
              <a:r>
                <a:rPr lang="ko-KR" altLang="en-US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제조사와 </a:t>
              </a:r>
              <a:r>
                <a:rPr lang="en-GB" altLang="ko-KR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SW </a:t>
              </a:r>
              <a:r>
                <a:rPr lang="ko-KR" altLang="en-US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제조사와의 책임소재 문제 발생 우려</a:t>
              </a:r>
              <a:r>
                <a:rPr lang="en-GB" altLang="ko-KR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, </a:t>
              </a:r>
              <a:r>
                <a:rPr lang="ko-KR" altLang="en-US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핑퐁현상</a:t>
              </a:r>
              <a:r>
                <a:rPr lang="en-GB" altLang="ko-KR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, </a:t>
              </a:r>
              <a:r>
                <a:rPr lang="ko-KR" altLang="en-US" sz="1400" dirty="0">
                  <a:latin typeface="현대체 Medium" panose="02020503020101020101" pitchFamily="18" charset="-127"/>
                  <a:ea typeface="현대체 Medium" panose="02020503020101020101" pitchFamily="18" charset="-127"/>
                  <a:cs typeface="현대체 Medium" panose="02020503020101020101" pitchFamily="18" charset="-127"/>
                </a:rPr>
                <a:t>고객 주도하에 문제해결 필요</a:t>
              </a:r>
              <a:endParaRPr lang="en-GB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76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40D48A-23FE-9DF5-41BA-5451ACF0B8A9}"/>
              </a:ext>
            </a:extLst>
          </p:cNvPr>
          <p:cNvSpPr txBox="1"/>
          <p:nvPr/>
        </p:nvSpPr>
        <p:spPr>
          <a:xfrm>
            <a:off x="566056" y="6227355"/>
            <a:ext cx="106767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https://docs.vmware.com/en/VMware-Cloud-on-AWS/services/com.vmware.vsphere.vmc-aws-manage-data-center-vms.doc/GUID-EDBB551B-51B0-421B-9C44-6ECB66ED660B.html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269D4D-39B3-D78E-A9B5-5197478C5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12" y="1900237"/>
            <a:ext cx="10696575" cy="30575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6CD84FB-6B40-77D9-8576-73F735906C47}"/>
              </a:ext>
            </a:extLst>
          </p:cNvPr>
          <p:cNvSpPr/>
          <p:nvPr/>
        </p:nvSpPr>
        <p:spPr>
          <a:xfrm>
            <a:off x="949236" y="3692434"/>
            <a:ext cx="10363198" cy="7576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현대체 Medium" panose="02020503020101020101" pitchFamily="18" charset="-127"/>
              <a:ea typeface="현대체 Medium" panose="02020503020101020101" pitchFamily="18" charset="-127"/>
              <a:cs typeface="현대체 Medium" panose="02020503020101020101" pitchFamily="18" charset="-12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B3F7A-8E87-1DE6-5D0A-8A3900DB53F6}"/>
              </a:ext>
            </a:extLst>
          </p:cNvPr>
          <p:cNvSpPr/>
          <p:nvPr/>
        </p:nvSpPr>
        <p:spPr>
          <a:xfrm>
            <a:off x="949236" y="5090160"/>
            <a:ext cx="6827518" cy="7315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장애 허용 방법을 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RAID-1(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미러링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) - 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성능으로 설정하고 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FTT(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허용되는 장애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)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를 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1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로 설정하면 가상 시스템이 원시 용량의 약 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50%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를 사용할 수 있습니다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. FTT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를 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2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로 설정하면 약 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33%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의 용량을 사용할 수 있습니다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. FTT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를 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3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으로 설정하면 약 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25%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의 용량을 사용할 수 있습니다</a:t>
            </a:r>
            <a:r>
              <a:rPr lang="en-US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.</a:t>
            </a:r>
            <a:endParaRPr lang="en-GB" sz="1400" dirty="0">
              <a:latin typeface="현대체 Medium" panose="02020503020101020101" pitchFamily="18" charset="-127"/>
              <a:ea typeface="현대체 Medium" panose="02020503020101020101" pitchFamily="18" charset="-127"/>
              <a:cs typeface="현대체 Medium" panose="02020503020101020101" pitchFamily="18" charset="-12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02E91E-2417-37A3-83BA-B4175AF8D60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595154" y="3849189"/>
            <a:ext cx="1767841" cy="1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4A7967-891D-DFAA-6B1A-CD8802AC55C1}"/>
              </a:ext>
            </a:extLst>
          </p:cNvPr>
          <p:cNvSpPr txBox="1"/>
          <p:nvPr/>
        </p:nvSpPr>
        <p:spPr>
          <a:xfrm>
            <a:off x="870857" y="91553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FTT(</a:t>
            </a:r>
            <a:r>
              <a:rPr lang="ko-KR" altLang="en-US" b="1" i="0" dirty="0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허용되는 장애</a:t>
            </a:r>
            <a:r>
              <a:rPr lang="en-GB" altLang="ko-KR" b="1" i="0" dirty="0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, Tolerate to Tolerate</a:t>
            </a:r>
            <a:r>
              <a:rPr lang="en-US" altLang="ko-KR" b="0" i="0" dirty="0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)</a:t>
            </a:r>
            <a:endParaRPr lang="en-GB" dirty="0">
              <a:latin typeface="현대체 Medium" panose="02020503020101020101" pitchFamily="18" charset="-127"/>
              <a:ea typeface="현대체 Medium" panose="02020503020101020101" pitchFamily="18" charset="-127"/>
              <a:cs typeface="현대체 Medium" panose="0202050302010102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9EE3897-75A1-49EA-E160-4509CE7542E1}"/>
              </a:ext>
            </a:extLst>
          </p:cNvPr>
          <p:cNvSpPr txBox="1"/>
          <p:nvPr/>
        </p:nvSpPr>
        <p:spPr>
          <a:xfrm>
            <a:off x="870857" y="251034"/>
            <a:ext cx="104502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200" b="0" i="0" dirty="0" err="1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vSAN</a:t>
            </a:r>
            <a:r>
              <a:rPr lang="en-US" altLang="ko-KR" sz="1200" b="0" i="0" dirty="0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 </a:t>
            </a:r>
            <a:r>
              <a:rPr lang="ko-KR" altLang="en-US" sz="1200" b="0" i="0" dirty="0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데이터스토어의 용량을 계획할 때 가상 시스템의 수 및 해당 </a:t>
            </a:r>
            <a:r>
              <a:rPr lang="en-US" altLang="ko-KR" sz="1200" b="0" i="0" dirty="0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VMDK </a:t>
            </a:r>
            <a:r>
              <a:rPr lang="ko-KR" altLang="en-US" sz="1200" b="0" i="0" dirty="0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파일의 크기 외에 클러스터에 대한 가상 시스템 스토리지 정책의 </a:t>
            </a:r>
            <a:r>
              <a:rPr lang="ko-KR" altLang="en-US" sz="1200" b="1" i="0" dirty="0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허용되는 장애</a:t>
            </a:r>
            <a:r>
              <a:rPr lang="ko-KR" altLang="en-US" sz="1200" b="0" i="0" dirty="0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를 고려해야 합니다</a:t>
            </a:r>
            <a:r>
              <a:rPr lang="en-US" altLang="ko-KR" sz="1200" b="0" i="0" dirty="0">
                <a:solidFill>
                  <a:srgbClr val="56565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.</a:t>
            </a:r>
          </a:p>
          <a:p>
            <a:br>
              <a:rPr lang="ko-KR" altLang="en-US" sz="12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</a:br>
            <a:endParaRPr lang="en-GB" sz="1200" dirty="0">
              <a:latin typeface="현대체 Medium" panose="02020503020101020101" pitchFamily="18" charset="-127"/>
              <a:ea typeface="현대체 Medium" panose="02020503020101020101" pitchFamily="18" charset="-127"/>
              <a:cs typeface="현대체 Medium" panose="02020503020101020101" pitchFamily="18" charset="-12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E69069-693C-5C91-AB06-B359BF9D9F4D}"/>
              </a:ext>
            </a:extLst>
          </p:cNvPr>
          <p:cNvSpPr/>
          <p:nvPr/>
        </p:nvSpPr>
        <p:spPr>
          <a:xfrm>
            <a:off x="8839200" y="2349136"/>
            <a:ext cx="3095898" cy="107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FTT=2 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구성시 </a:t>
            </a:r>
            <a:r>
              <a:rPr lang="en-GB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5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노드가 필요하며</a:t>
            </a:r>
            <a:r>
              <a:rPr lang="en-GB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, 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전체 자원의 </a:t>
            </a:r>
            <a:r>
              <a:rPr lang="en-GB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33%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를 사용가능합니다</a:t>
            </a:r>
            <a:r>
              <a:rPr lang="en-GB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.</a:t>
            </a:r>
          </a:p>
          <a:p>
            <a:pPr algn="ctr"/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따라서</a:t>
            </a:r>
            <a:r>
              <a:rPr lang="en-GB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, RFP 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요구용량을 충족하기 위해서 추가 노드 수량 산출이 필요합니다</a:t>
            </a:r>
            <a:r>
              <a:rPr lang="en-GB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.</a:t>
            </a:r>
            <a:endParaRPr lang="en-GB" sz="1400" dirty="0">
              <a:latin typeface="현대체 Medium" panose="02020503020101020101" pitchFamily="18" charset="-127"/>
              <a:ea typeface="현대체 Medium" panose="02020503020101020101" pitchFamily="18" charset="-127"/>
              <a:cs typeface="현대체 Medium" panose="02020503020101020101" pitchFamily="18" charset="-12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18FA59-9AAA-3D30-256A-B29A3FA51E2A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8332538" y="2889068"/>
            <a:ext cx="506662" cy="1010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B441278-2D3E-7851-F3C6-4184E4BF63FB}"/>
              </a:ext>
            </a:extLst>
          </p:cNvPr>
          <p:cNvSpPr txBox="1"/>
          <p:nvPr/>
        </p:nvSpPr>
        <p:spPr>
          <a:xfrm>
            <a:off x="870857" y="130050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i="0" dirty="0">
                <a:solidFill>
                  <a:srgbClr val="16161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FTT</a:t>
            </a:r>
            <a:r>
              <a:rPr lang="ko-KR" altLang="en-US" sz="1200" b="0" i="0" dirty="0">
                <a:solidFill>
                  <a:srgbClr val="161616"/>
                </a:solidFill>
                <a:effectLst/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는 주어진 클러스터가 허용할 수 있는 실패 횟수를 명시</a:t>
            </a:r>
            <a:endParaRPr lang="en-GB" sz="1200" dirty="0">
              <a:latin typeface="현대체 Medium" panose="02020503020101020101" pitchFamily="18" charset="-127"/>
              <a:ea typeface="현대체 Medium" panose="02020503020101020101" pitchFamily="18" charset="-127"/>
              <a:cs typeface="현대체 Mediu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090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8FB4E7-3F3C-38D1-1505-BD9940008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826" y="644298"/>
            <a:ext cx="3827761" cy="45525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22E6D2B-E7A2-CC69-63A1-C1C232EB222C}"/>
              </a:ext>
            </a:extLst>
          </p:cNvPr>
          <p:cNvSpPr txBox="1"/>
          <p:nvPr/>
        </p:nvSpPr>
        <p:spPr>
          <a:xfrm>
            <a:off x="740228" y="3581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565656"/>
                </a:solidFill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KOREA STORAGE</a:t>
            </a:r>
            <a:r>
              <a:rPr lang="ko-KR" altLang="en-US" dirty="0">
                <a:solidFill>
                  <a:srgbClr val="565656"/>
                </a:solidFill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 </a:t>
            </a:r>
            <a:r>
              <a:rPr lang="en-GB" altLang="ko-KR" dirty="0">
                <a:solidFill>
                  <a:srgbClr val="565656"/>
                </a:solidFill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MARKET</a:t>
            </a:r>
            <a:r>
              <a:rPr lang="ko-KR" altLang="en-US" dirty="0">
                <a:solidFill>
                  <a:srgbClr val="565656"/>
                </a:solidFill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 </a:t>
            </a:r>
            <a:r>
              <a:rPr lang="en-GB" altLang="ko-KR" dirty="0" err="1">
                <a:solidFill>
                  <a:srgbClr val="565656"/>
                </a:solidFill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sHARe</a:t>
            </a:r>
            <a:r>
              <a:rPr lang="en-GB" altLang="ko-KR" dirty="0">
                <a:solidFill>
                  <a:srgbClr val="565656"/>
                </a:solidFill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 – 2023 Q1</a:t>
            </a:r>
            <a:endParaRPr lang="en-GB" dirty="0">
              <a:latin typeface="현대체 Medium" panose="02020503020101020101" pitchFamily="18" charset="-127"/>
              <a:ea typeface="현대체 Medium" panose="02020503020101020101" pitchFamily="18" charset="-127"/>
              <a:cs typeface="현대체 Medium" panose="02020503020101020101" pitchFamily="18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527398-04AF-3205-6F2B-B08E540C04C9}"/>
              </a:ext>
            </a:extLst>
          </p:cNvPr>
          <p:cNvSpPr/>
          <p:nvPr/>
        </p:nvSpPr>
        <p:spPr>
          <a:xfrm>
            <a:off x="4754880" y="727520"/>
            <a:ext cx="557349" cy="44693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현대체 Medium" panose="02020503020101020101" pitchFamily="18" charset="-127"/>
              <a:ea typeface="현대체 Medium" panose="02020503020101020101" pitchFamily="18" charset="-127"/>
              <a:cs typeface="현대체 Medium" panose="02020503020101020101" pitchFamily="18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6ABFA14-CE12-72E7-2869-72F5037D6A51}"/>
              </a:ext>
            </a:extLst>
          </p:cNvPr>
          <p:cNvSpPr/>
          <p:nvPr/>
        </p:nvSpPr>
        <p:spPr>
          <a:xfrm>
            <a:off x="6435634" y="1121227"/>
            <a:ext cx="3095898" cy="10798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HCI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 국내 시장점유율 </a:t>
            </a:r>
            <a:r>
              <a:rPr lang="en-GB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1</a:t>
            </a:r>
            <a:r>
              <a:rPr lang="ko-KR" altLang="en-US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위</a:t>
            </a:r>
            <a:r>
              <a:rPr lang="en-GB" altLang="ko-KR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, HPE</a:t>
            </a:r>
          </a:p>
          <a:p>
            <a:pPr algn="ctr"/>
            <a:r>
              <a:rPr lang="en-GB" sz="1400" dirty="0">
                <a:latin typeface="현대체 Medium" panose="02020503020101020101" pitchFamily="18" charset="-127"/>
                <a:ea typeface="현대체 Medium" panose="02020503020101020101" pitchFamily="18" charset="-127"/>
                <a:cs typeface="현대체 Medium" panose="02020503020101020101" pitchFamily="18" charset="-127"/>
              </a:rPr>
              <a:t>22%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5703B9-7F25-BBC8-41F2-8BFC0CD1F84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5284435" y="1661159"/>
            <a:ext cx="1151199" cy="115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61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509</Words>
  <Application>Microsoft Office PowerPoint</Application>
  <PresentationFormat>와이드스크린</PresentationFormat>
  <Paragraphs>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Calibri Light</vt:lpstr>
      <vt:lpstr>Calibri</vt:lpstr>
      <vt:lpstr>맑은 고딕</vt:lpstr>
      <vt:lpstr>현대체 Medium</vt:lpstr>
      <vt:lpstr>Arial</vt:lpstr>
      <vt:lpstr>Office Theme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Lee, Choon Hyung</dc:creator>
  <cp:lastModifiedBy>김형남</cp:lastModifiedBy>
  <cp:revision>3</cp:revision>
  <dcterms:created xsi:type="dcterms:W3CDTF">2023-08-08T00:17:52Z</dcterms:created>
  <dcterms:modified xsi:type="dcterms:W3CDTF">2023-08-08T02:13:53Z</dcterms:modified>
</cp:coreProperties>
</file>