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handoutMasterIdLst>
    <p:handoutMasterId r:id="rId10"/>
  </p:handoutMasterIdLst>
  <p:sldIdLst>
    <p:sldId id="256" r:id="rId5"/>
    <p:sldId id="667" r:id="rId6"/>
    <p:sldId id="639" r:id="rId7"/>
    <p:sldId id="665" r:id="rId8"/>
  </p:sldIdLst>
  <p:sldSz cx="12188825" cy="6858000"/>
  <p:notesSz cx="6797675" cy="9926638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진수 전" initials="진전" lastIdx="1" clrIdx="0">
    <p:extLst>
      <p:ext uri="{19B8F6BF-5375-455C-9EA6-DF929625EA0E}">
        <p15:presenceInfo xmlns:p15="http://schemas.microsoft.com/office/powerpoint/2012/main" userId="2f612662f73d6da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F6BC"/>
    <a:srgbClr val="425563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52" autoAdjust="0"/>
    <p:restoredTop sz="90173" autoAdjust="0"/>
  </p:normalViewPr>
  <p:slideViewPr>
    <p:cSldViewPr>
      <p:cViewPr varScale="1">
        <p:scale>
          <a:sx n="71" d="100"/>
          <a:sy n="71" d="100"/>
        </p:scale>
        <p:origin x="758" y="48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howGuides="1">
      <p:cViewPr varScale="1">
        <p:scale>
          <a:sx n="65" d="100"/>
          <a:sy n="65" d="100"/>
        </p:scale>
        <p:origin x="3154" y="3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A85425-0F1F-4C65-805F-C7280B9ECE9F}" type="datetime1">
              <a:rPr lang="ko-KR" altLang="en-US" smtClean="0">
                <a:latin typeface="맑은 고딕" panose="020B0503020000020004" pitchFamily="50" charset="-127"/>
                <a:ea typeface="맑은 고딕" panose="020B0503020000020004" pitchFamily="50" charset="-127"/>
              </a:rPr>
              <a:t>2024-11-11</a:t>
            </a:fld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98ED8CD-4E4C-49AC-BDC6-2963BA49E54F}" type="slidenum">
              <a:rPr lang="en-US" altLang="ko-KR">
                <a:latin typeface="맑은 고딕" panose="020B0503020000020004" pitchFamily="50" charset="-127"/>
                <a:ea typeface="맑은 고딕" panose="020B0503020000020004" pitchFamily="50" charset="-127"/>
              </a:rPr>
              <a:t>‹#›</a:t>
            </a:fld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179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39DBE7D5-AA2D-4B26-8C69-8B60D39FD5EE}" type="datetime1">
              <a:rPr lang="ko-KR" altLang="en-US" smtClean="0"/>
              <a:pPr/>
              <a:t>2024-11-11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4538"/>
            <a:ext cx="6613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5FB91549-43BF-425A-AF25-75262019208C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39286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2"/>
        </a:solidFill>
        <a:latin typeface="맑은 고딕" panose="020B0503020000020004" pitchFamily="50" charset="-127"/>
        <a:ea typeface="맑은 고딕" panose="020B0503020000020004" pitchFamily="50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92075" y="744538"/>
            <a:ext cx="6613525" cy="37226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5FB91549-43BF-425A-AF25-75262019208C}" type="slidenum">
              <a:rPr lang="en-US" altLang="ko-KR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1145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건수＋시간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ko-KR" smtClean="0"/>
              <a:pPr/>
              <a:t>2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195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％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B91549-43BF-425A-AF25-75262019208C}" type="slidenum">
              <a:rPr lang="en-US" altLang="ko-KR" smtClean="0"/>
              <a:pPr/>
              <a:t>3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35610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08014" y="685803"/>
            <a:ext cx="3962400" cy="4724399"/>
          </a:xfrm>
        </p:spPr>
        <p:txBody>
          <a:bodyPr rtlCol="0">
            <a:normAutofit/>
          </a:bodyPr>
          <a:lstStyle>
            <a:lvl1pPr>
              <a:defRPr sz="4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8014" y="5410200"/>
            <a:ext cx="3962400" cy="762000"/>
          </a:xfrm>
        </p:spPr>
        <p:txBody>
          <a:bodyPr rtlCol="0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  <a:endParaRPr lang="ko-KR" altLang="en-US" noProof="0" dirty="0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49A6F746-8703-4647-8FF5-0B5F6E2B8E44}" type="datetime1">
              <a:rPr lang="ko-KR" altLang="en-US" smtClean="0"/>
              <a:t>2024-11-11</a:t>
            </a:fld>
            <a:endParaRPr lang="ko-KR" altLang="en-US" dirty="0"/>
          </a:p>
        </p:txBody>
      </p:sp>
      <p:sp>
        <p:nvSpPr>
          <p:cNvPr id="9" name="바닥글 개체 틀 8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pic>
        <p:nvPicPr>
          <p:cNvPr id="11" name="그림 10" descr="네트워크 패턴이 있는 추상적 배경">
            <a:extLst>
              <a:ext uri="{FF2B5EF4-FFF2-40B4-BE49-F238E27FC236}">
                <a16:creationId xmlns:a16="http://schemas.microsoft.com/office/drawing/2014/main" id="{05077718-0B73-4E41-98C2-7ADBE67D99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56" y="136522"/>
            <a:ext cx="5410200" cy="3600450"/>
          </a:xfrm>
          <a:prstGeom prst="rect">
            <a:avLst/>
          </a:prstGeom>
        </p:spPr>
      </p:pic>
      <p:pic>
        <p:nvPicPr>
          <p:cNvPr id="19" name="그림 18" descr="파란색 그물망과 교점이 있는 추상적 배경">
            <a:extLst>
              <a:ext uri="{FF2B5EF4-FFF2-40B4-BE49-F238E27FC236}">
                <a16:creationId xmlns:a16="http://schemas.microsoft.com/office/drawing/2014/main" id="{002A08EF-F58B-40DC-B140-955BD82D5DF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839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tx1"/>
              </a:buClr>
              <a:buSzPct val="80000"/>
              <a:buFont typeface="Arial" pitchFamily="34" charset="0"/>
              <a:buNone/>
              <a:tabLst/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6CF1C3-347E-48A1-A413-0E54EF85E9CC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217629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10285413" y="685800"/>
            <a:ext cx="1295401" cy="5486400"/>
          </a:xfrm>
        </p:spPr>
        <p:txBody>
          <a:bodyPr vert="eaVert"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8013" y="685800"/>
            <a:ext cx="9474253" cy="5486400"/>
          </a:xfrm>
        </p:spPr>
        <p:txBody>
          <a:bodyPr vert="eaVert" rtlCol="0"/>
          <a:lstStyle>
            <a:lvl1pPr rtl="0">
              <a:defRPr/>
            </a:lvl1pPr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BCA67E5-7786-4A39-8BBB-B998ABB7859C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</p:spTree>
    <p:extLst>
      <p:ext uri="{BB962C8B-B14F-4D97-AF65-F5344CB8AC3E}">
        <p14:creationId xmlns:p14="http://schemas.microsoft.com/office/powerpoint/2010/main" val="3850052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594" y="387449"/>
            <a:ext cx="11418330" cy="427036"/>
          </a:xfrm>
        </p:spPr>
        <p:txBody>
          <a:bodyPr/>
          <a:lstStyle>
            <a:lvl1pPr>
              <a:defRPr sz="2799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385000" y="843885"/>
            <a:ext cx="685532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094"/>
            <a:endParaRPr lang="en-US" sz="2149" dirty="0">
              <a:solidFill>
                <a:prstClr val="white"/>
              </a:solidFill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 algn="r"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/>
              <a:t>Internal Use Only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98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0903" y="521016"/>
            <a:ext cx="6142322" cy="2828660"/>
          </a:xfrm>
        </p:spPr>
        <p:txBody>
          <a:bodyPr anchor="b"/>
          <a:lstStyle>
            <a:lvl1pPr>
              <a:lnSpc>
                <a:spcPct val="85000"/>
              </a:lnSpc>
              <a:defRPr sz="4399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0901" y="3374136"/>
            <a:ext cx="530145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094"/>
            <a:endParaRPr lang="en-US" sz="2149" dirty="0">
              <a:solidFill>
                <a:prstClr val="white"/>
              </a:solidFill>
            </a:endParaRP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594" y="3528820"/>
            <a:ext cx="11418330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199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399"/>
            </a:lvl2pPr>
            <a:lvl3pPr marL="0" indent="0">
              <a:spcBef>
                <a:spcPts val="0"/>
              </a:spcBef>
              <a:buNone/>
              <a:defRPr sz="2399"/>
            </a:lvl3pPr>
            <a:lvl4pPr marL="0" indent="0">
              <a:spcBef>
                <a:spcPts val="0"/>
              </a:spcBef>
              <a:buNone/>
              <a:defRPr sz="2399"/>
            </a:lvl4pPr>
            <a:lvl5pPr marL="0" indent="0">
              <a:spcBef>
                <a:spcPts val="0"/>
              </a:spcBef>
              <a:buNone/>
              <a:defRPr sz="2399"/>
            </a:lvl5pPr>
            <a:lvl6pPr marL="0" indent="0">
              <a:spcBef>
                <a:spcPts val="0"/>
              </a:spcBef>
              <a:buNone/>
              <a:defRPr sz="2399"/>
            </a:lvl6pPr>
            <a:lvl7pPr marL="0" indent="0">
              <a:spcBef>
                <a:spcPts val="0"/>
              </a:spcBef>
              <a:buNone/>
              <a:defRPr sz="2399"/>
            </a:lvl7pPr>
            <a:lvl8pPr marL="0" indent="0">
              <a:spcBef>
                <a:spcPts val="0"/>
              </a:spcBef>
              <a:buNone/>
              <a:defRPr sz="2399"/>
            </a:lvl8pPr>
            <a:lvl9pPr marL="0" indent="0">
              <a:spcBef>
                <a:spcPts val="0"/>
              </a:spcBef>
              <a:buNone/>
              <a:defRPr sz="2399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>
                <a:solidFill>
                  <a:srgbClr val="78787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97778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78D8A7-C155-415B-97D9-F63E705BC502}"/>
              </a:ext>
            </a:extLst>
          </p:cNvPr>
          <p:cNvSpPr/>
          <p:nvPr userDrawn="1"/>
        </p:nvSpPr>
        <p:spPr>
          <a:xfrm>
            <a:off x="-2" y="-4284"/>
            <a:ext cx="3358111" cy="8698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 rtl="0"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ko-KR" altLang="en-US" noProof="0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1FD538-04D3-489D-9EA4-863FDCB0A746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6E86CC8C-2928-4385-9D68-80DB7D037D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646139" y="48608"/>
            <a:ext cx="838793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atinLnBrk="0">
              <a:spcBef>
                <a:spcPct val="50000"/>
              </a:spcBef>
              <a:defRPr/>
            </a:pPr>
            <a:r>
              <a:rPr kumimoji="0" lang="en-US" altLang="ko-KR" sz="2800" u="none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2020</a:t>
            </a:r>
            <a:r>
              <a:rPr kumimoji="0" lang="ko-KR" altLang="en-US" sz="2800" u="none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년 </a:t>
            </a:r>
            <a:r>
              <a:rPr kumimoji="0" lang="en-US" altLang="ko-KR" sz="2800" u="none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Biz Plan Pre-Review – KT</a:t>
            </a:r>
            <a:r>
              <a:rPr kumimoji="0" lang="ko-KR" altLang="en-US" sz="2800" u="none" dirty="0"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팀</a:t>
            </a:r>
          </a:p>
        </p:txBody>
      </p:sp>
      <p:sp>
        <p:nvSpPr>
          <p:cNvPr id="8" name="Rectangle 23">
            <a:extLst>
              <a:ext uri="{FF2B5EF4-FFF2-40B4-BE49-F238E27FC236}">
                <a16:creationId xmlns:a16="http://schemas.microsoft.com/office/drawing/2014/main" id="{441380C8-8148-4032-BA55-D9FC1204F52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" y="692695"/>
            <a:ext cx="12188825" cy="628213"/>
          </a:xfrm>
          <a:prstGeom prst="rect">
            <a:avLst/>
          </a:prstGeom>
          <a:solidFill>
            <a:schemeClr val="accent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20000"/>
              </a:spcBef>
            </a:pPr>
            <a:endParaRPr kumimoji="0" lang="ko-KR" altLang="en-US" sz="2000" u="none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2D0CD1E-EBFB-4C98-A1C8-E965C612676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6800" y="211404"/>
            <a:ext cx="1453196" cy="419419"/>
          </a:xfrm>
          <a:prstGeom prst="rect">
            <a:avLst/>
          </a:prstGeom>
        </p:spPr>
      </p:pic>
      <p:sp>
        <p:nvSpPr>
          <p:cNvPr id="11" name="Rectangle 23">
            <a:extLst>
              <a:ext uri="{FF2B5EF4-FFF2-40B4-BE49-F238E27FC236}">
                <a16:creationId xmlns:a16="http://schemas.microsoft.com/office/drawing/2014/main" id="{948823C0-DA5B-4065-B8B0-5CFCDFB185C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358109" y="-19822"/>
            <a:ext cx="8830717" cy="70562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atinLnBrk="0">
              <a:spcBef>
                <a:spcPct val="20000"/>
              </a:spcBef>
            </a:pPr>
            <a:endParaRPr kumimoji="0" lang="ko-KR" altLang="en-US" sz="2000" u="none" dirty="0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37862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2590800"/>
            <a:ext cx="8229599" cy="2819400"/>
          </a:xfrm>
        </p:spPr>
        <p:txBody>
          <a:bodyPr rtlCol="0" anchor="b">
            <a:normAutofit/>
          </a:bodyPr>
          <a:lstStyle>
            <a:lvl1pPr algn="l">
              <a:defRPr sz="4800" b="0" cap="none" baseline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6426" y="5410200"/>
            <a:ext cx="8231187" cy="762000"/>
          </a:xfrm>
        </p:spPr>
        <p:txBody>
          <a:bodyPr rtlCol="0" anchor="t">
            <a:normAutofit/>
          </a:bodyPr>
          <a:lstStyle>
            <a:lvl1pPr marL="0" indent="0" rtl="0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35835DB-2F9E-4973-9B70-0146C5E1E336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pPr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2251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293813" y="685800"/>
            <a:ext cx="5029201" cy="41910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551615" y="685800"/>
            <a:ext cx="5029199" cy="4191000"/>
          </a:xfrm>
        </p:spPr>
        <p:txBody>
          <a:bodyPr rtlCol="0"/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5FBBC7-ED68-4068-A70D-A758831E277F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89701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664" y="685800"/>
            <a:ext cx="5029201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293664" y="1676400"/>
            <a:ext cx="5029201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551613" y="685800"/>
            <a:ext cx="5029201" cy="990600"/>
          </a:xfrm>
        </p:spPr>
        <p:txBody>
          <a:bodyPr rtlCol="0" anchor="ctr">
            <a:normAutofit/>
          </a:bodyPr>
          <a:lstStyle>
            <a:lvl1pPr marL="0" indent="0" rtl="0">
              <a:spcBef>
                <a:spcPts val="0"/>
              </a:spcBef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550025" y="1676400"/>
            <a:ext cx="5029201" cy="3200400"/>
          </a:xfrm>
        </p:spPr>
        <p:txBody>
          <a:bodyPr rtlCol="0"/>
          <a:lstStyle>
            <a:lvl1pPr rtl="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8050A3-A301-4E4B-907B-D1D03368E19C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51309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A9CE11-5B7E-4F6F-B54A-FA7B275776BF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13442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3166DCA-113E-4294-A856-D05689880336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1910311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875213" y="685800"/>
            <a:ext cx="6704171" cy="5486400"/>
          </a:xfrm>
        </p:spPr>
        <p:txBody>
          <a:bodyPr rtlCol="0">
            <a:normAutofit/>
          </a:bodyPr>
          <a:lstStyle>
            <a:lvl1pPr rtl="0"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 baseline="0"/>
            </a:lvl6pPr>
            <a:lvl7pPr>
              <a:defRPr sz="1800" baseline="0"/>
            </a:lvl7pPr>
            <a:lvl8pPr>
              <a:defRPr sz="1800" baseline="0"/>
            </a:lvl8pPr>
            <a:lvl9pPr>
              <a:defRPr sz="1800" baseline="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4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88C58C-791D-42B1-B6ED-957FAD4D7174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23472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8014" y="685800"/>
            <a:ext cx="3962400" cy="4724400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그림 개체 틀 2" descr="이미지를 추가할 수 있는 빈 개체 틀입니다. 개체 틀을 클릭하고 추가할 이미지를 선택하세요."/>
          <p:cNvSpPr>
            <a:spLocks noGrp="1"/>
          </p:cNvSpPr>
          <p:nvPr>
            <p:ph type="pic" idx="1"/>
          </p:nvPr>
        </p:nvSpPr>
        <p:spPr>
          <a:xfrm>
            <a:off x="4875213" y="685800"/>
            <a:ext cx="6705600" cy="5486400"/>
          </a:xfrm>
          <a:ln w="63500">
            <a:solidFill>
              <a:schemeClr val="bg1"/>
            </a:solidFill>
            <a:miter lim="800000"/>
          </a:ln>
        </p:spPr>
        <p:txBody>
          <a:bodyPr rtlCol="0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클릭하십시오</a:t>
            </a:r>
            <a:endParaRPr lang="en-US" altLang="ko-KR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014" y="5410200"/>
            <a:ext cx="3962400" cy="762000"/>
          </a:xfrm>
        </p:spPr>
        <p:txBody>
          <a:bodyPr rtlCol="0">
            <a:normAutofit/>
          </a:bodyPr>
          <a:lstStyle>
            <a:lvl1pPr marL="0" indent="0" rtl="0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B754ABC-37B6-4D82-8560-6AAFA216CD94}" type="datetime1">
              <a:rPr lang="ko-KR" altLang="en-US" noProof="0" smtClean="0"/>
              <a:t>2024-11-11</a:t>
            </a:fld>
            <a:endParaRPr lang="ko-KR" altLang="en-US" noProof="0" dirty="0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ko-KR" altLang="en-US" noProof="0" dirty="0"/>
              <a:t>바닥글 추가</a:t>
            </a: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rtlCol="0"/>
          <a:lstStyle/>
          <a:p>
            <a:pPr rtl="0"/>
            <a:fld id="{A3F31473-23EB-4724-8B59-FE6D21D89FA4}" type="slidenum">
              <a:rPr lang="en-US" altLang="ko-KR" noProof="0" smtClean="0"/>
              <a:t>‹#›</a:t>
            </a:fld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352041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441" y="5105400"/>
            <a:ext cx="1097137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293813" y="685802"/>
            <a:ext cx="10287000" cy="4190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441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C29F4EAF-099B-49BF-8257-1673BCE9F692}" type="datetime1">
              <a:rPr lang="ko-KR" altLang="en-US" smtClean="0"/>
              <a:pPr/>
              <a:t>2024-11-11</a:t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4515" y="6356353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/>
              <a:t>바닥글 추가</a:t>
            </a: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5326" y="6356353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A3F31473-23EB-4724-8B59-FE6D21D89FA4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92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7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1" hangingPunct="1">
        <a:lnSpc>
          <a:spcPct val="80000"/>
        </a:lnSpc>
        <a:spcBef>
          <a:spcPct val="0"/>
        </a:spcBef>
        <a:buNone/>
        <a:defRPr sz="3600" kern="1200">
          <a:solidFill>
            <a:schemeClr val="accent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800"/>
        </a:spcBef>
        <a:buClr>
          <a:schemeClr val="tx1"/>
        </a:buClr>
        <a:buSzPct val="80000"/>
        <a:buFont typeface="Arial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15950" indent="-28575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Corbel" pitchFamily="34" charset="0"/>
        <a:buChar char="–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996696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380744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1764792" indent="-228600" algn="l" defTabSz="914400" rtl="0" eaLnBrk="1" latinLnBrk="1" hangingPunct="1">
        <a:lnSpc>
          <a:spcPct val="90000"/>
        </a:lnSpc>
        <a:spcBef>
          <a:spcPts val="600"/>
        </a:spcBef>
        <a:buClr>
          <a:schemeClr val="tx1"/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148840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532888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916936" indent="-283464" algn="l" defTabSz="914400" rtl="0" eaLnBrk="1" latinLnBrk="1" hangingPunct="1">
        <a:lnSpc>
          <a:spcPct val="90000"/>
        </a:lnSpc>
        <a:spcBef>
          <a:spcPts val="600"/>
        </a:spcBef>
        <a:buFont typeface="Corbel" pitchFamily="34" charset="0"/>
        <a:buChar char="–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300984" indent="-228600" algn="l" defTabSz="914400" rtl="0" eaLnBrk="1" latinLnBrk="1" hangingPunct="1">
        <a:lnSpc>
          <a:spcPct val="90000"/>
        </a:lnSpc>
        <a:spcBef>
          <a:spcPts val="600"/>
        </a:spcBef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33772" y="1337320"/>
            <a:ext cx="12188824" cy="2887215"/>
          </a:xfrm>
        </p:spPr>
        <p:txBody>
          <a:bodyPr rtlCol="0"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en-US" altLang="ko-KR" sz="4900" b="1" i="1" dirty="0">
                <a:solidFill>
                  <a:schemeClr val="bg1"/>
                </a:solidFill>
              </a:rPr>
              <a:t>FY24 </a:t>
            </a:r>
            <a:br>
              <a:rPr lang="en-US" altLang="ko-KR" sz="4900" b="1" i="1" dirty="0">
                <a:solidFill>
                  <a:schemeClr val="bg1"/>
                </a:solidFill>
              </a:rPr>
            </a:br>
            <a:r>
              <a:rPr lang="en-US" altLang="ko-KR" sz="4900" b="1" i="1" dirty="0">
                <a:solidFill>
                  <a:schemeClr val="bg1"/>
                </a:solidFill>
              </a:rPr>
              <a:t>Performance and Development Goal Planning</a:t>
            </a:r>
            <a:br>
              <a:rPr lang="en-US" altLang="ko-KR" b="1" i="1" dirty="0">
                <a:solidFill>
                  <a:schemeClr val="bg1"/>
                </a:solidFill>
              </a:rPr>
            </a:br>
            <a:br>
              <a:rPr lang="en-US" altLang="ko-KR" b="1" i="1" dirty="0">
                <a:solidFill>
                  <a:schemeClr val="bg1"/>
                </a:solidFill>
              </a:rPr>
            </a:br>
            <a:br>
              <a:rPr lang="en-US" altLang="ko-KR" sz="3600" b="1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ko-KR" altLang="en-US" sz="3600" b="1" i="1" dirty="0">
                <a:solidFill>
                  <a:schemeClr val="bg1">
                    <a:lumMod val="65000"/>
                  </a:schemeClr>
                </a:solidFill>
              </a:rPr>
              <a:t>신정호</a:t>
            </a: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477788" y="4077072"/>
            <a:ext cx="3962400" cy="762000"/>
          </a:xfrm>
        </p:spPr>
        <p:txBody>
          <a:bodyPr rtlCol="0">
            <a:noAutofit/>
          </a:bodyPr>
          <a:lstStyle/>
          <a:p>
            <a:pPr rtl="0">
              <a:lnSpc>
                <a:spcPct val="150000"/>
              </a:lnSpc>
            </a:pPr>
            <a:r>
              <a:rPr lang="en-US" altLang="ko-KR" sz="2800" b="1">
                <a:solidFill>
                  <a:schemeClr val="bg1">
                    <a:lumMod val="65000"/>
                  </a:schemeClr>
                </a:solidFill>
              </a:rPr>
              <a:t>24-10-25</a:t>
            </a:r>
            <a:endParaRPr lang="ko-KR" altLang="en-US" sz="28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B29CF3D-1C6D-42E8-B60B-582D96E84BEA}"/>
              </a:ext>
            </a:extLst>
          </p:cNvPr>
          <p:cNvSpPr/>
          <p:nvPr/>
        </p:nvSpPr>
        <p:spPr>
          <a:xfrm>
            <a:off x="0" y="6248400"/>
            <a:ext cx="12188825" cy="6902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0F6FF16-16C1-46AC-AFB1-DE915E5716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8863" y="6344147"/>
            <a:ext cx="1728192" cy="498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80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90" dirty="0"/>
              <a:t>FY24 Performance and</a:t>
            </a:r>
            <a:r>
              <a:rPr lang="ko-KR" altLang="en-US" sz="3190" dirty="0"/>
              <a:t> </a:t>
            </a:r>
            <a:r>
              <a:rPr lang="en-US" altLang="ko-KR" sz="3190" dirty="0"/>
              <a:t>Development Goal Planning</a:t>
            </a:r>
            <a:endParaRPr lang="ko-KR" altLang="en-US" sz="3190" dirty="0"/>
          </a:p>
        </p:txBody>
      </p:sp>
      <p:graphicFrame>
        <p:nvGraphicFramePr>
          <p:cNvPr id="5" name="Table 13">
            <a:extLst>
              <a:ext uri="{FF2B5EF4-FFF2-40B4-BE49-F238E27FC236}">
                <a16:creationId xmlns:a16="http://schemas.microsoft.com/office/drawing/2014/main" id="{78EC660F-8444-D9A3-98D8-EAEA97A9A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396252"/>
              </p:ext>
            </p:extLst>
          </p:nvPr>
        </p:nvGraphicFramePr>
        <p:xfrm>
          <a:off x="389594" y="980728"/>
          <a:ext cx="11537467" cy="56886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2226">
                  <a:extLst>
                    <a:ext uri="{9D8B030D-6E8A-4147-A177-3AD203B41FA5}">
                      <a16:colId xmlns:a16="http://schemas.microsoft.com/office/drawing/2014/main" val="1787565996"/>
                    </a:ext>
                  </a:extLst>
                </a:gridCol>
                <a:gridCol w="195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47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72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4252">
                  <a:extLst>
                    <a:ext uri="{9D8B030D-6E8A-4147-A177-3AD203B41FA5}">
                      <a16:colId xmlns:a16="http://schemas.microsoft.com/office/drawing/2014/main" val="772535618"/>
                    </a:ext>
                  </a:extLst>
                </a:gridCol>
                <a:gridCol w="1356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7631">
                <a:tc gridSpan="2"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구분</a:t>
                      </a:r>
                      <a:endParaRPr lang="en-US" altLang="ko-KR" sz="1200" b="0" kern="1200" spc="-50" dirty="0"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en-US" altLang="ko-KR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Description</a:t>
                      </a:r>
                      <a:endParaRPr lang="ko-KR" altLang="en-US" sz="1200" b="0" kern="1200" spc="-50" dirty="0"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목표</a:t>
                      </a: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진행상황</a:t>
                      </a: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marL="47855" marR="47855" marT="60775" marB="60775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9250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퍼포먼스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Sales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Support</a:t>
                      </a: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Sales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지원 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솔루션관련 지원 건수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미팅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제품소개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협의 등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Sales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에서 요청한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자료 작성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요청 시 영업 서포트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 세미나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20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일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160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영업 서포트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153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제안서 작성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 세미나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94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150%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36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제안서 지원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제안서 작성 지원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솔루션 사업부 제안서 작성 지원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200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294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149%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4836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팀원 부재 시 지원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백업 서포트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휴가 대응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김지환 이사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이승환 차장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이청수 과장 휴가 대응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538905"/>
                  </a:ext>
                </a:extLst>
              </a:tr>
              <a:tr h="444836">
                <a:tc rowSpan="3">
                  <a:txBody>
                    <a:bodyPr/>
                    <a:lstStyle/>
                    <a:p>
                      <a:pPr marL="0" marR="0" lvl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고객사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구축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 &amp; HPC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구축</a:t>
                      </a:r>
                      <a:endParaRPr lang="en-US" altLang="ja-JP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구축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HPC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구축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(F&amp;U,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한국타이어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군부대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목포시청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100%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9127405"/>
                  </a:ext>
                </a:extLst>
              </a:tr>
              <a:tr h="603846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ja-JP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유지보수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  -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정기점검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예방점검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고객사 맞춤형 정기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예방점검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정기점검 스크립트 자동화 점검 도구 개발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목표 고객사 정기점검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자동화 정기점검 개발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정기점검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예방점검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사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유신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자동화 정기점검 개발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: x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30%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1830377"/>
                  </a:ext>
                </a:extLst>
              </a:tr>
              <a:tr h="444836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장애 조치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장애조치 지원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고객사 장애조치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24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 이내 장애조치 처리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24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시간 이내 장애 조치 처리 완료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100%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달성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26405233"/>
                  </a:ext>
                </a:extLst>
              </a:tr>
              <a:tr h="921861">
                <a:tc rowSpan="3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자기개발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컨테이너 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&amp; k8s</a:t>
                      </a: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컨테이너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(Singularity), k8s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아키텍처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Singularity, k8s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구현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VMware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Tanzu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아키텍처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관련 문서 작성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설정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요청 시 고객 세미나 지원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Tech Party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 세미나 진행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문서 작성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세미나 지원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b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</a:b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Tech Party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진행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회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문서작성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3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세미나 지원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</a:t>
                      </a:r>
                      <a:b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</a:b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Tech Party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진행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회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552551"/>
                  </a:ext>
                </a:extLst>
              </a:tr>
              <a:tr h="603846">
                <a:tc vMerge="1"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Suite Standard</a:t>
                      </a:r>
                      <a:endParaRPr lang="ko-KR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Operations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구현 및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lvl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Operations for Logs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구현 및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Ops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설정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Aria Ops for Logs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설정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 매뉴얼 작성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 매뉴얼 작성 완료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 블로그 등록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319110"/>
                  </a:ext>
                </a:extLst>
              </a:tr>
              <a:tr h="762855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Private Cloud</a:t>
                      </a:r>
                    </a:p>
                    <a:p>
                      <a:pPr algn="ctr" latinLnBrk="1"/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en-US" altLang="ko-KR" sz="1200" kern="1200" spc="-50" dirty="0" err="1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Proxmox</a:t>
                      </a:r>
                      <a:r>
                        <a:rPr lang="en-US" altLang="ko-KR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</a:t>
                      </a: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200" kern="1200" spc="-50" dirty="0" err="1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Proxmox</a:t>
                      </a:r>
                      <a:r>
                        <a:rPr lang="en-US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아키텍처 파악</a:t>
                      </a:r>
                      <a:endParaRPr lang="en-US" altLang="ko-KR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marR="0" indent="-8731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en-US" sz="1200" kern="1200" spc="-50" dirty="0" err="1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Proxmox</a:t>
                      </a:r>
                      <a:r>
                        <a:rPr lang="en-US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2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환경 구성</a:t>
                      </a:r>
                      <a:endParaRPr lang="en-US" altLang="en-US" sz="12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관련 문서 작성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(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설정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/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운영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) :</a:t>
                      </a:r>
                    </a:p>
                    <a:p>
                      <a:pPr marL="544513" lvl="1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 err="1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프라이빗클라우드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 설치 지원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내부 직원 교육지원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 세미나 진행 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고객설치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내부 교육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, 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 세미나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설치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건 진행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46947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9855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z="3190" dirty="0"/>
              <a:t>FY24 Performance and</a:t>
            </a:r>
            <a:r>
              <a:rPr lang="ko-KR" altLang="en-US" sz="3190" dirty="0"/>
              <a:t> </a:t>
            </a:r>
            <a:r>
              <a:rPr lang="en-US" altLang="ko-KR" sz="3190" dirty="0"/>
              <a:t>Development Goal Planning</a:t>
            </a:r>
            <a:endParaRPr lang="ko-KR" altLang="en-US" sz="319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980940"/>
              </p:ext>
            </p:extLst>
          </p:nvPr>
        </p:nvGraphicFramePr>
        <p:xfrm>
          <a:off x="389594" y="1071695"/>
          <a:ext cx="11537466" cy="1622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67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36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03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618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Development</a:t>
                      </a: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Description</a:t>
                      </a:r>
                      <a:endParaRPr lang="ko-KR" altLang="en-US" sz="1200" b="0" kern="1200" spc="-50" dirty="0"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Goal</a:t>
                      </a:r>
                      <a:endParaRPr lang="ko-KR" altLang="en-US" sz="1200" b="0" kern="1200" spc="-50" dirty="0">
                        <a:solidFill>
                          <a:schemeClr val="bg1"/>
                        </a:solidFill>
                        <a:latin typeface="KoPub돋움체 Bold" panose="02020603020101020101" pitchFamily="18" charset="-127"/>
                        <a:ea typeface="KoPub돋움체 Bold" panose="02020603020101020101" pitchFamily="18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kern="1200" spc="-50" dirty="0">
                          <a:solidFill>
                            <a:schemeClr val="bg1"/>
                          </a:solidFill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  <a:cs typeface="+mn-cs"/>
                        </a:rPr>
                        <a:t>비고</a:t>
                      </a:r>
                    </a:p>
                  </a:txBody>
                  <a:tcPr marL="47855" marR="47855" marT="60775" marB="607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기술사</a:t>
                      </a:r>
                      <a:endParaRPr lang="en-US" altLang="ko-KR" sz="18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정보관리기술사</a:t>
                      </a:r>
                      <a:endParaRPr lang="en-US" altLang="ko-KR" sz="16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년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  - 25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1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차 시험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  <a:p>
                      <a:pPr marL="0" indent="0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   - 25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년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5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월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2</a:t>
                      </a: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차 시험</a:t>
                      </a:r>
                      <a:endParaRPr lang="en-US" altLang="ko-KR" sz="10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extLst>
                  <a:ext uri="{0D108BD9-81ED-4DB2-BD59-A6C34878D82A}">
                    <a16:rowId xmlns:a16="http://schemas.microsoft.com/office/drawing/2014/main" val="2226141107"/>
                  </a:ext>
                </a:extLst>
              </a:tr>
              <a:tr h="4680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대학원 진학</a:t>
                      </a:r>
                      <a:endParaRPr lang="en-US" altLang="ko-KR" sz="18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6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야간 대학원 석사 학위 취득을 위한 대학원 검색</a:t>
                      </a:r>
                      <a:endParaRPr lang="en-US" altLang="ko-KR" sz="16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야간 대학원 검색 및 등록 </a:t>
                      </a:r>
                      <a:r>
                        <a:rPr lang="en-US" altLang="ko-KR" sz="1000" kern="1200" spc="-50" dirty="0">
                          <a:gradFill>
                            <a:gsLst>
                              <a:gs pos="91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  <a:gs pos="69000">
                                <a:srgbClr val="000000">
                                  <a:lumMod val="75000"/>
                                  <a:lumOff val="25000"/>
                                </a:srgbClr>
                              </a:gs>
                            </a:gsLst>
                            <a:lin ang="5400000" scaled="1"/>
                          </a:gradFill>
                          <a:latin typeface="KoPub돋움체 Medium" panose="00000600000000000000" pitchFamily="2" charset="-127"/>
                          <a:ea typeface="KoPub돋움체 Medium" panose="00000600000000000000" pitchFamily="2" charset="-127"/>
                          <a:cs typeface="+mn-cs"/>
                        </a:rPr>
                        <a:t>: 0%</a:t>
                      </a:r>
                    </a:p>
                  </a:txBody>
                  <a:tcPr marL="47855" marR="47855" marT="60775" marB="60775" anchor="ctr"/>
                </a:tc>
                <a:tc>
                  <a:txBody>
                    <a:bodyPr/>
                    <a:lstStyle/>
                    <a:p>
                      <a:pPr marL="87313" indent="-87313" algn="l" defTabSz="91440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endParaRPr lang="en-US" altLang="ko-KR" sz="800" kern="1200" spc="-50" dirty="0">
                        <a:gradFill>
                          <a:gsLst>
                            <a:gs pos="91000">
                              <a:srgbClr val="000000">
                                <a:lumMod val="75000"/>
                                <a:lumOff val="25000"/>
                              </a:srgbClr>
                            </a:gs>
                            <a:gs pos="69000">
                              <a:srgbClr val="000000">
                                <a:lumMod val="75000"/>
                                <a:lumOff val="25000"/>
                              </a:srgbClr>
                            </a:gs>
                          </a:gsLst>
                          <a:lin ang="5400000" scaled="1"/>
                        </a:gradFill>
                        <a:latin typeface="KoPub돋움체 Medium" panose="00000600000000000000" pitchFamily="2" charset="-127"/>
                        <a:ea typeface="KoPub돋움체 Medium" panose="00000600000000000000" pitchFamily="2" charset="-127"/>
                        <a:cs typeface="+mn-cs"/>
                      </a:endParaRPr>
                    </a:p>
                  </a:txBody>
                  <a:tcPr marL="47855" marR="47855" marT="60775" marB="60775" anchor="ctr"/>
                </a:tc>
                <a:extLst>
                  <a:ext uri="{0D108BD9-81ED-4DB2-BD59-A6C34878D82A}">
                    <a16:rowId xmlns:a16="http://schemas.microsoft.com/office/drawing/2014/main" val="17853042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209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Thank you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>
                <a:solidFill>
                  <a:srgbClr val="787871"/>
                </a:solidFill>
              </a:rPr>
              <a:t>Confidential</a:t>
            </a:r>
            <a:endParaRPr lang="en-US" dirty="0">
              <a:solidFill>
                <a:srgbClr val="7878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19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마케팅 16x9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666154_TF02801084.potx" id="{B893C259-098E-47F8-8877-587E0721A18C}" vid="{F842517E-B3F6-4577-896B-5E1D47976B3A}"/>
    </a:ext>
  </a:extLst>
</a:theme>
</file>

<file path=ppt/theme/theme2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Marketing_16x9">
      <a:dk1>
        <a:srgbClr val="404040"/>
      </a:dk1>
      <a:lt1>
        <a:sysClr val="window" lastClr="FFFFFF"/>
      </a:lt1>
      <a:dk2>
        <a:srgbClr val="000000"/>
      </a:dk2>
      <a:lt2>
        <a:srgbClr val="A1C1DE"/>
      </a:lt2>
      <a:accent1>
        <a:srgbClr val="39527B"/>
      </a:accent1>
      <a:accent2>
        <a:srgbClr val="528DC2"/>
      </a:accent2>
      <a:accent3>
        <a:srgbClr val="7EA939"/>
      </a:accent3>
      <a:accent4>
        <a:srgbClr val="30AEAB"/>
      </a:accent4>
      <a:accent5>
        <a:srgbClr val="31A962"/>
      </a:accent5>
      <a:accent6>
        <a:srgbClr val="78648E"/>
      </a:accent6>
      <a:hlink>
        <a:srgbClr val="7EA939"/>
      </a:hlink>
      <a:folHlink>
        <a:srgbClr val="7F7F7F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4400000" scaled="0"/>
          <a:tileRect/>
        </a:gradFill>
        <a:gradFill flip="none" rotWithShape="1">
          <a:gsLst>
            <a:gs pos="0">
              <a:schemeClr val="phClr">
                <a:lumMod val="20000"/>
                <a:lumOff val="80000"/>
              </a:schemeClr>
            </a:gs>
            <a:gs pos="58000">
              <a:schemeClr val="phClr">
                <a:lumMod val="40000"/>
                <a:lumOff val="60000"/>
              </a:schemeClr>
            </a:gs>
            <a:gs pos="100000">
              <a:schemeClr val="phClr"/>
            </a:gs>
          </a:gsLst>
          <a:lin ang="17400000" scaled="0"/>
          <a:tileRect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BE03B377F901BE4FA1956C4EE1A91437" ma:contentTypeVersion="3" ma:contentTypeDescription="새 문서를 만듭니다." ma:contentTypeScope="" ma:versionID="5f21122b9af194324174075bb661f104">
  <xsd:schema xmlns:xsd="http://www.w3.org/2001/XMLSchema" xmlns:xs="http://www.w3.org/2001/XMLSchema" xmlns:p="http://schemas.microsoft.com/office/2006/metadata/properties" xmlns:ns3="29392481-6683-45e2-869b-13119a99141b" targetNamespace="http://schemas.microsoft.com/office/2006/metadata/properties" ma:root="true" ma:fieldsID="2caf9a318af0e4eb528897204ca8955b" ns3:_="">
    <xsd:import namespace="29392481-6683-45e2-869b-13119a99141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392481-6683-45e2-869b-13119a99141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74084A0-51CC-47C8-9536-B088E466A63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9392481-6683-45e2-869b-13119a9914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F9B8BCC-BF24-4800-92E1-9F891BBB27E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0AACE6D-8EB6-447A-8DFD-C2C0C52916AC}">
  <ds:schemaRefs>
    <ds:schemaRef ds:uri="http://www.w3.org/XML/1998/namespace"/>
    <ds:schemaRef ds:uri="29392481-6683-45e2-869b-13119a99141b"/>
    <ds:schemaRef ds:uri="http://purl.org/dc/elements/1.1/"/>
    <ds:schemaRef ds:uri="http://purl.org/dc/dcmitype/"/>
    <ds:schemaRef ds:uri="http://schemas.microsoft.com/office/2006/metadata/properties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35416</TotalTime>
  <Words>438</Words>
  <Application>Microsoft Office PowerPoint</Application>
  <PresentationFormat>사용자 지정</PresentationFormat>
  <Paragraphs>97</Paragraphs>
  <Slides>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KoPub돋움체 Bold</vt:lpstr>
      <vt:lpstr>KoPub돋움체 Medium</vt:lpstr>
      <vt:lpstr>MetricHPE Light</vt:lpstr>
      <vt:lpstr>맑은 고딕</vt:lpstr>
      <vt:lpstr>Arial</vt:lpstr>
      <vt:lpstr>Corbel</vt:lpstr>
      <vt:lpstr>마케팅 16x9</vt:lpstr>
      <vt:lpstr>FY24  Performance and Development Goal Planning   신정호</vt:lpstr>
      <vt:lpstr>FY24 Performance and Development Goal Planning</vt:lpstr>
      <vt:lpstr>FY24 Performance and Development Goal Planning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 레이아웃</dc:title>
  <dc:creator>서경숙</dc:creator>
  <cp:lastModifiedBy>신정호</cp:lastModifiedBy>
  <cp:revision>772</cp:revision>
  <cp:lastPrinted>2020-05-27T07:28:32Z</cp:lastPrinted>
  <dcterms:created xsi:type="dcterms:W3CDTF">2020-05-27T06:16:55Z</dcterms:created>
  <dcterms:modified xsi:type="dcterms:W3CDTF">2024-11-11T08:02:16Z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0x010100BE03B377F901BE4FA1956C4EE1A91437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