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333" r:id="rId3"/>
    <p:sldId id="372" r:id="rId4"/>
    <p:sldId id="373" r:id="rId5"/>
    <p:sldId id="328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828"/>
    <a:srgbClr val="343A40"/>
    <a:srgbClr val="293241"/>
    <a:srgbClr val="619B8A"/>
    <a:srgbClr val="F28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19CDF-BF00-4306-AEDA-5E5AAA466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5D821F-5BC3-4BCD-B2B4-580C0A5F3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D2C7AB-0E22-44AB-A6C8-59BF4811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9BD-E307-40E6-BED8-06A901D9AC70}" type="datetimeFigureOut">
              <a:rPr lang="es-PE" smtClean="0"/>
              <a:t>14/08/2023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398FCD-301F-4E49-A853-85F6A523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BDB63B-F877-41A2-A986-3E29753C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CAC-FA04-4D48-9DA3-7BBF5E702C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149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4EEE7-2AAE-414C-97B7-D8859FC0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F55912-D128-42BF-A12D-AD39D558D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DAB0CC-85FF-4F81-9363-F0094FFA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9BD-E307-40E6-BED8-06A901D9AC70}" type="datetimeFigureOut">
              <a:rPr lang="es-PE" smtClean="0"/>
              <a:t>14/08/2023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57F8B8-C114-42A1-9E17-CEC12834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6EA05E-564A-4104-B8A8-0A6E593B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CAC-FA04-4D48-9DA3-7BBF5E702C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315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9D5270-27B9-42CB-99BB-DA98E35B1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485F31-6866-4C83-B093-D992E3274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B9514F-3961-449D-BBE4-E9474619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9BD-E307-40E6-BED8-06A901D9AC70}" type="datetimeFigureOut">
              <a:rPr lang="es-PE" smtClean="0"/>
              <a:t>14/08/2023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4D341A-C301-4FE9-A306-4A57CD4D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8D523-8430-42E3-B98B-DB5EBA2C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CAC-FA04-4D48-9DA3-7BBF5E702C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307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BC9A7-9D1F-4420-BF62-5193622D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51DD2-8CE6-4087-9B68-88FF99F32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EDFADE-0049-443B-B1A2-0CF6A001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9BD-E307-40E6-BED8-06A901D9AC70}" type="datetimeFigureOut">
              <a:rPr lang="es-PE" smtClean="0"/>
              <a:t>14/08/2023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35CE81-6B3A-48C0-9094-2FAF9D54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401572-25FA-49C7-9146-E55CB615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CAC-FA04-4D48-9DA3-7BBF5E702C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264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F7F0A-7090-4442-B920-37AB51B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9B4902-045B-48E0-9ABC-652EFD64F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E5B4A3-8331-4816-96DF-CB74E0C9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9BD-E307-40E6-BED8-06A901D9AC70}" type="datetimeFigureOut">
              <a:rPr lang="es-PE" smtClean="0"/>
              <a:t>14/08/2023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BABFCB-1DED-435A-8316-11DFD508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1A0DED-F541-40BC-A995-DD0889E1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CAC-FA04-4D48-9DA3-7BBF5E702C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62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A547A-94AB-44D4-8952-4EFB58AF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9F618F-847A-4539-A188-E8F2E9488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86377E-82E1-45B9-8C8C-EFB74998E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880DC0-4026-482B-819A-EB3F7014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9BD-E307-40E6-BED8-06A901D9AC70}" type="datetimeFigureOut">
              <a:rPr lang="es-PE" smtClean="0"/>
              <a:t>14/08/2023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DDAE80-87AD-42F7-B799-E5A6FF52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B73C30-7E3E-4494-88AB-0F12D79F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CAC-FA04-4D48-9DA3-7BBF5E702C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425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F3ED2-4451-43C7-BD85-5A7A94E2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1875BC-7B6B-4F84-8F6C-384741718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68A5DA-5862-48C2-9B39-4779C96EE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BBF120-438B-47D9-8BA3-499CB257B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788FC97-8982-4055-8C11-83FAE8331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D57D96D-9A56-4595-A923-B9ADBAD3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9BD-E307-40E6-BED8-06A901D9AC70}" type="datetimeFigureOut">
              <a:rPr lang="es-PE" smtClean="0"/>
              <a:t>14/08/2023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D7EA9E-BF90-45BC-9A05-985309BC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736223-F4A3-4895-AAE0-613944B0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CAC-FA04-4D48-9DA3-7BBF5E702C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1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AE6FF-736E-4492-A654-AB874E72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F64B79-387E-4B38-BC4C-B464EEE9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9BD-E307-40E6-BED8-06A901D9AC70}" type="datetimeFigureOut">
              <a:rPr lang="es-PE" smtClean="0"/>
              <a:t>14/08/2023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151DA6-AAAA-4BCA-B232-3F32FDEA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68B055-5420-4733-8C2A-C7553454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CAC-FA04-4D48-9DA3-7BBF5E702C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816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61D10DE-14F3-4E4E-AAD4-504D29F5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9BD-E307-40E6-BED8-06A901D9AC70}" type="datetimeFigureOut">
              <a:rPr lang="es-PE" smtClean="0"/>
              <a:t>14/08/2023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B7F21B-6304-4B11-A866-E6708151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95859A-302F-4664-AF2B-ED4BA5B3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CAC-FA04-4D48-9DA3-7BBF5E702C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06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254A4-4A66-4B27-ACF5-20A2F7B1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612072-7405-4DA4-B6C9-8FF51C7DF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776449-EE4D-4174-BE8A-CE7C80153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321E6E-B95C-433E-9DFF-420F03B0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9BD-E307-40E6-BED8-06A901D9AC70}" type="datetimeFigureOut">
              <a:rPr lang="es-PE" smtClean="0"/>
              <a:t>14/08/2023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724BF2-398B-43F4-882F-C7DF455B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5EA0CA-74A5-406E-81E1-037D0002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CAC-FA04-4D48-9DA3-7BBF5E702C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257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88778-F7FE-4833-B497-6C00B2A2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BA6FCA-6E15-412C-ADAB-19556EEC1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0F1757-538B-4806-B919-8CE338881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380DC3-A6DA-46F8-8AC0-F2D0665E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99BD-E307-40E6-BED8-06A901D9AC70}" type="datetimeFigureOut">
              <a:rPr lang="es-PE" smtClean="0"/>
              <a:t>14/08/2023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71DC37-7160-4D01-8DDF-A4F1C85E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101547-28EA-4954-B8BF-DF1FF533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CAC-FA04-4D48-9DA3-7BBF5E702C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733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8AD20D-DF63-4F06-B592-1896BAB4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F7549E-460D-4F94-9718-D0081D82D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9D8AC5-0C39-4EA8-9FBD-BA4E8ADFF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799BD-E307-40E6-BED8-06A901D9AC70}" type="datetimeFigureOut">
              <a:rPr lang="es-PE" smtClean="0"/>
              <a:t>14/08/2023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318718-8803-47FC-BB4F-FCF3BFCB8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8FF4CC-3F06-4C62-817F-9160674A4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A0CAC-FA04-4D48-9DA3-7BBF5E702C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382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es-es/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664160"/>
            <a:ext cx="6588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Proceso de Inteligencia de negocios</a:t>
            </a:r>
            <a:br>
              <a:rPr lang="es-MX" dirty="0">
                <a:solidFill>
                  <a:srgbClr val="FF0000"/>
                </a:solidFill>
              </a:rPr>
            </a:br>
            <a:r>
              <a:rPr lang="es-MX" dirty="0">
                <a:solidFill>
                  <a:srgbClr val="F28482"/>
                </a:solidFill>
              </a:rPr>
              <a:t>4 etapas fundamentales</a:t>
            </a:r>
            <a:endParaRPr lang="es-PE" dirty="0">
              <a:solidFill>
                <a:srgbClr val="F28482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4605061-BC19-4A0D-90AD-89EBE5F8988A}"/>
              </a:ext>
            </a:extLst>
          </p:cNvPr>
          <p:cNvSpPr txBox="1"/>
          <p:nvPr/>
        </p:nvSpPr>
        <p:spPr>
          <a:xfrm>
            <a:off x="1183707" y="1590439"/>
            <a:ext cx="940165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b="1" i="0" dirty="0">
                <a:solidFill>
                  <a:srgbClr val="181B32"/>
                </a:solidFill>
                <a:effectLst/>
                <a:latin typeface="Gill Sans MT Condensed" panose="020B0506020104020203" pitchFamily="34" charset="0"/>
              </a:rPr>
              <a:t>Power Query es una herramienta de datos que viene integrada en programas como Microsoft </a:t>
            </a:r>
            <a:r>
              <a:rPr lang="es-MX" b="1" i="0" dirty="0">
                <a:solidFill>
                  <a:schemeClr val="accent1">
                    <a:lumMod val="75000"/>
                  </a:schemeClr>
                </a:solidFill>
                <a:effectLst/>
                <a:latin typeface="Gill Sans MT Condensed" panose="020B0506020104020203" pitchFamily="34" charset="0"/>
              </a:rPr>
              <a:t>Excel</a:t>
            </a:r>
            <a:r>
              <a:rPr lang="es-MX" b="1" i="0" dirty="0">
                <a:solidFill>
                  <a:srgbClr val="181B32"/>
                </a:solidFill>
                <a:effectLst/>
                <a:latin typeface="Gill Sans MT Condensed" panose="020B0506020104020203" pitchFamily="34" charset="0"/>
              </a:rPr>
              <a:t> y  </a:t>
            </a:r>
            <a:r>
              <a:rPr lang="es-MX" b="1" i="0" u="none" strike="noStrike" dirty="0">
                <a:solidFill>
                  <a:srgbClr val="181B32"/>
                </a:solidFill>
                <a:effectLst/>
                <a:latin typeface="Gill Sans MT Condensed" panose="020B0506020104020203" pitchFamily="34" charset="0"/>
                <a:hlinkClick r:id="rId3"/>
              </a:rPr>
              <a:t>Power BI</a:t>
            </a:r>
            <a:r>
              <a:rPr lang="es-MX" b="0" i="0" dirty="0">
                <a:solidFill>
                  <a:srgbClr val="181B32"/>
                </a:solidFill>
                <a:effectLst/>
                <a:latin typeface="Gill Sans MT Condensed" panose="020B0506020104020203" pitchFamily="34" charset="0"/>
              </a:rPr>
              <a:t>. Su principal ventaja (y lo que lo convierte en una herramienta útil para ti) es que cumple la función de un ETL (extraer, transformar y cargar datos).</a:t>
            </a:r>
          </a:p>
          <a:p>
            <a:pPr algn="l"/>
            <a:r>
              <a:rPr lang="es-MX" b="0" i="0" dirty="0">
                <a:solidFill>
                  <a:srgbClr val="181B32"/>
                </a:solidFill>
                <a:effectLst/>
                <a:latin typeface="Gill Sans MT Condensed" panose="020B0506020104020203" pitchFamily="34" charset="0"/>
              </a:rPr>
              <a:t>El editor Power Query te permite extraer información de distintas fuentes de datos, transformarla según sea necesario, y luego cargarlos en algún sitio para su posterior uso; ya sea en una tabla de </a:t>
            </a:r>
            <a:r>
              <a:rPr lang="es-MX" b="0" i="0" dirty="0">
                <a:solidFill>
                  <a:schemeClr val="accent1">
                    <a:lumMod val="75000"/>
                  </a:schemeClr>
                </a:solidFill>
                <a:effectLst/>
                <a:latin typeface="Gill Sans MT Condensed" panose="020B0506020104020203" pitchFamily="34" charset="0"/>
              </a:rPr>
              <a:t>Excel</a:t>
            </a:r>
            <a:r>
              <a:rPr lang="es-MX" b="0" i="0" dirty="0">
                <a:solidFill>
                  <a:srgbClr val="181B32"/>
                </a:solidFill>
                <a:effectLst/>
                <a:latin typeface="Gill Sans MT Condensed" panose="020B0506020104020203" pitchFamily="34" charset="0"/>
              </a:rPr>
              <a:t> o </a:t>
            </a:r>
            <a:r>
              <a:rPr lang="es-MX" b="0" i="0" dirty="0">
                <a:solidFill>
                  <a:schemeClr val="accent1">
                    <a:lumMod val="75000"/>
                  </a:schemeClr>
                </a:solidFill>
                <a:effectLst/>
                <a:latin typeface="Gill Sans MT Condensed" panose="020B0506020104020203" pitchFamily="34" charset="0"/>
              </a:rPr>
              <a:t>Power BI</a:t>
            </a:r>
          </a:p>
          <a:p>
            <a:endParaRPr lang="es-PE" sz="2000" dirty="0">
              <a:latin typeface="Gill Sans MT Condensed" panose="020B0506020104020203" pitchFamily="34" charset="0"/>
            </a:endParaRPr>
          </a:p>
        </p:txBody>
      </p:sp>
      <p:pic>
        <p:nvPicPr>
          <p:cNvPr id="11" name="Marcador de contenido 3">
            <a:extLst>
              <a:ext uri="{FF2B5EF4-FFF2-40B4-BE49-F238E27FC236}">
                <a16:creationId xmlns:a16="http://schemas.microsoft.com/office/drawing/2014/main" id="{F9DA9573-799A-44AD-8017-CAA819005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748" y="2795256"/>
            <a:ext cx="5347772" cy="367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0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443883"/>
            <a:ext cx="658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Power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uery Editor</a:t>
            </a:r>
            <a:endParaRPr lang="es-PE" sz="1400" dirty="0">
              <a:solidFill>
                <a:schemeClr val="accent1">
                  <a:lumMod val="75000"/>
                </a:schemeClr>
              </a:solidFill>
              <a:latin typeface="Gill Sans MT 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BC9C0B-420F-4668-991E-5E4FFB4D966C}"/>
              </a:ext>
            </a:extLst>
          </p:cNvPr>
          <p:cNvSpPr txBox="1"/>
          <p:nvPr/>
        </p:nvSpPr>
        <p:spPr>
          <a:xfrm>
            <a:off x="1125147" y="1328321"/>
            <a:ext cx="684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Anexar múltiples tablas de una carpeta</a:t>
            </a:r>
            <a:endParaRPr lang="es-PE" sz="20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D65BB6-D8F7-4292-9671-F8640D3B96AF}"/>
              </a:ext>
            </a:extLst>
          </p:cNvPr>
          <p:cNvSpPr txBox="1"/>
          <p:nvPr/>
        </p:nvSpPr>
        <p:spPr>
          <a:xfrm>
            <a:off x="5592159" y="761535"/>
            <a:ext cx="285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D62828"/>
                </a:solidFill>
                <a:latin typeface="Gill Sans MT Condensed" panose="020B0506020104020203" pitchFamily="34" charset="0"/>
              </a:rPr>
              <a:t>Integración de Datos</a:t>
            </a:r>
            <a:endParaRPr lang="es-PE" sz="2400" b="1" dirty="0">
              <a:solidFill>
                <a:srgbClr val="D62828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306A7C-CF5F-4706-ADFB-C5DA54A3B10C}"/>
              </a:ext>
            </a:extLst>
          </p:cNvPr>
          <p:cNvSpPr txBox="1"/>
          <p:nvPr/>
        </p:nvSpPr>
        <p:spPr>
          <a:xfrm>
            <a:off x="1543821" y="1878627"/>
            <a:ext cx="4048338" cy="338554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2">
                    <a:lumMod val="10000"/>
                  </a:schemeClr>
                </a:solidFill>
                <a:latin typeface="Gill Sans MT" panose="020B0502020104020203" pitchFamily="34" charset="0"/>
              </a:rPr>
              <a:t>Seleccionamos la hoja Datos/ Aceptar</a:t>
            </a:r>
            <a:endParaRPr lang="es-PE" sz="1600" dirty="0">
              <a:solidFill>
                <a:schemeClr val="bg2">
                  <a:lumMod val="1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A1AF7B-94F1-4208-954E-34EB9706C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246" y="2282031"/>
            <a:ext cx="9121316" cy="413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1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443883"/>
            <a:ext cx="658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Power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uery Editor</a:t>
            </a:r>
            <a:endParaRPr lang="es-PE" sz="1400" dirty="0">
              <a:solidFill>
                <a:schemeClr val="accent1">
                  <a:lumMod val="75000"/>
                </a:schemeClr>
              </a:solidFill>
              <a:latin typeface="Gill Sans MT 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BC9C0B-420F-4668-991E-5E4FFB4D966C}"/>
              </a:ext>
            </a:extLst>
          </p:cNvPr>
          <p:cNvSpPr txBox="1"/>
          <p:nvPr/>
        </p:nvSpPr>
        <p:spPr>
          <a:xfrm>
            <a:off x="1125147" y="1328321"/>
            <a:ext cx="684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Anexar múltiples tablas de una carpeta</a:t>
            </a:r>
            <a:endParaRPr lang="es-PE" sz="20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D65BB6-D8F7-4292-9671-F8640D3B96AF}"/>
              </a:ext>
            </a:extLst>
          </p:cNvPr>
          <p:cNvSpPr txBox="1"/>
          <p:nvPr/>
        </p:nvSpPr>
        <p:spPr>
          <a:xfrm>
            <a:off x="5592159" y="761535"/>
            <a:ext cx="285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D62828"/>
                </a:solidFill>
                <a:latin typeface="Gill Sans MT Condensed" panose="020B0506020104020203" pitchFamily="34" charset="0"/>
              </a:rPr>
              <a:t>Integración de Datos</a:t>
            </a:r>
            <a:endParaRPr lang="es-PE" sz="2400" b="1" dirty="0">
              <a:solidFill>
                <a:srgbClr val="D62828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306A7C-CF5F-4706-ADFB-C5DA54A3B10C}"/>
              </a:ext>
            </a:extLst>
          </p:cNvPr>
          <p:cNvSpPr txBox="1"/>
          <p:nvPr/>
        </p:nvSpPr>
        <p:spPr>
          <a:xfrm>
            <a:off x="1543820" y="1878627"/>
            <a:ext cx="6423311" cy="338554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Entramos al editor de </a:t>
            </a:r>
            <a:r>
              <a:rPr lang="es-ES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Power</a:t>
            </a:r>
            <a:r>
              <a:rPr lang="es-E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Query</a:t>
            </a:r>
            <a:r>
              <a:rPr lang="es-E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 seleccionamos la tabla VENTA.</a:t>
            </a:r>
            <a:endParaRPr lang="es-PE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9EB9B68-C9D7-43F0-99F7-F5B7486BC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147" y="2456735"/>
            <a:ext cx="9077947" cy="38346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0285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443883"/>
            <a:ext cx="658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Power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uery Editor</a:t>
            </a:r>
            <a:endParaRPr lang="es-PE" sz="1400" dirty="0">
              <a:solidFill>
                <a:schemeClr val="accent1">
                  <a:lumMod val="75000"/>
                </a:schemeClr>
              </a:solidFill>
              <a:latin typeface="Gill Sans MT 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BC9C0B-420F-4668-991E-5E4FFB4D966C}"/>
              </a:ext>
            </a:extLst>
          </p:cNvPr>
          <p:cNvSpPr txBox="1"/>
          <p:nvPr/>
        </p:nvSpPr>
        <p:spPr>
          <a:xfrm>
            <a:off x="1125147" y="1328321"/>
            <a:ext cx="684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Anexar múltiples tablas de una carpeta</a:t>
            </a:r>
            <a:endParaRPr lang="es-PE" sz="20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D65BB6-D8F7-4292-9671-F8640D3B96AF}"/>
              </a:ext>
            </a:extLst>
          </p:cNvPr>
          <p:cNvSpPr txBox="1"/>
          <p:nvPr/>
        </p:nvSpPr>
        <p:spPr>
          <a:xfrm>
            <a:off x="5592159" y="761535"/>
            <a:ext cx="285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D62828"/>
                </a:solidFill>
                <a:latin typeface="Gill Sans MT Condensed" panose="020B0506020104020203" pitchFamily="34" charset="0"/>
              </a:rPr>
              <a:t>Integración de Datos</a:t>
            </a:r>
            <a:endParaRPr lang="es-PE" sz="2400" b="1" dirty="0">
              <a:solidFill>
                <a:srgbClr val="D62828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306A7C-CF5F-4706-ADFB-C5DA54A3B10C}"/>
              </a:ext>
            </a:extLst>
          </p:cNvPr>
          <p:cNvSpPr txBox="1"/>
          <p:nvPr/>
        </p:nvSpPr>
        <p:spPr>
          <a:xfrm>
            <a:off x="1543820" y="1878627"/>
            <a:ext cx="6423311" cy="584775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343A40"/>
                </a:solidFill>
              </a:rPr>
              <a:t>Seleccionamos el filtro de </a:t>
            </a:r>
            <a:r>
              <a:rPr lang="es-ES" sz="1600" b="1" dirty="0" err="1">
                <a:solidFill>
                  <a:srgbClr val="343A40"/>
                </a:solidFill>
              </a:rPr>
              <a:t>Source.Name</a:t>
            </a:r>
            <a:r>
              <a:rPr lang="es-ES" sz="1600" b="1" dirty="0">
                <a:solidFill>
                  <a:srgbClr val="343A40"/>
                </a:solidFill>
              </a:rPr>
              <a:t> y verificamos que se haya cargado nuestra información.</a:t>
            </a:r>
            <a:endParaRPr lang="es-PE" sz="1600" b="1" dirty="0">
              <a:solidFill>
                <a:srgbClr val="343A4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1972483-65C3-424B-A316-35C3901A7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1" y="2612869"/>
            <a:ext cx="5392617" cy="38652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1162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443883"/>
            <a:ext cx="658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Power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uery Editor</a:t>
            </a:r>
            <a:endParaRPr lang="es-PE" sz="1400" dirty="0">
              <a:solidFill>
                <a:schemeClr val="accent1">
                  <a:lumMod val="75000"/>
                </a:schemeClr>
              </a:solidFill>
              <a:latin typeface="Gill Sans MT 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BC9C0B-420F-4668-991E-5E4FFB4D966C}"/>
              </a:ext>
            </a:extLst>
          </p:cNvPr>
          <p:cNvSpPr txBox="1"/>
          <p:nvPr/>
        </p:nvSpPr>
        <p:spPr>
          <a:xfrm>
            <a:off x="1125147" y="1328321"/>
            <a:ext cx="684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Anexar múltiples tablas de una carpeta</a:t>
            </a:r>
            <a:endParaRPr lang="es-PE" sz="20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D65BB6-D8F7-4292-9671-F8640D3B96AF}"/>
              </a:ext>
            </a:extLst>
          </p:cNvPr>
          <p:cNvSpPr txBox="1"/>
          <p:nvPr/>
        </p:nvSpPr>
        <p:spPr>
          <a:xfrm>
            <a:off x="5592159" y="761535"/>
            <a:ext cx="285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D62828"/>
                </a:solidFill>
                <a:latin typeface="Gill Sans MT Condensed" panose="020B0506020104020203" pitchFamily="34" charset="0"/>
              </a:rPr>
              <a:t>Integración de Datos</a:t>
            </a:r>
            <a:endParaRPr lang="es-PE" sz="2400" b="1" dirty="0">
              <a:solidFill>
                <a:srgbClr val="D62828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306A7C-CF5F-4706-ADFB-C5DA54A3B10C}"/>
              </a:ext>
            </a:extLst>
          </p:cNvPr>
          <p:cNvSpPr txBox="1"/>
          <p:nvPr/>
        </p:nvSpPr>
        <p:spPr>
          <a:xfrm>
            <a:off x="1543820" y="1878627"/>
            <a:ext cx="6423311" cy="584775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343A40"/>
                </a:solidFill>
              </a:rPr>
              <a:t>Vamos a la carpeta que cargamos(VENTA) y creamos dentro otra que se llame “REVISAR”.</a:t>
            </a:r>
            <a:endParaRPr lang="es-PE" sz="1600" b="1" dirty="0">
              <a:solidFill>
                <a:srgbClr val="343A4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8CEAA5-4917-437C-BE44-BF553DBF0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449" y="2586335"/>
            <a:ext cx="7045288" cy="38664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1036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443883"/>
            <a:ext cx="658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Power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uery Editor</a:t>
            </a:r>
            <a:endParaRPr lang="es-PE" sz="1400" dirty="0">
              <a:solidFill>
                <a:schemeClr val="accent1">
                  <a:lumMod val="75000"/>
                </a:schemeClr>
              </a:solidFill>
              <a:latin typeface="Gill Sans MT 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BC9C0B-420F-4668-991E-5E4FFB4D966C}"/>
              </a:ext>
            </a:extLst>
          </p:cNvPr>
          <p:cNvSpPr txBox="1"/>
          <p:nvPr/>
        </p:nvSpPr>
        <p:spPr>
          <a:xfrm>
            <a:off x="1125147" y="1328321"/>
            <a:ext cx="684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Anexar múltiples tablas de una carpeta</a:t>
            </a:r>
            <a:endParaRPr lang="es-PE" sz="20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D65BB6-D8F7-4292-9671-F8640D3B96AF}"/>
              </a:ext>
            </a:extLst>
          </p:cNvPr>
          <p:cNvSpPr txBox="1"/>
          <p:nvPr/>
        </p:nvSpPr>
        <p:spPr>
          <a:xfrm>
            <a:off x="5592159" y="761535"/>
            <a:ext cx="285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D62828"/>
                </a:solidFill>
                <a:latin typeface="Gill Sans MT Condensed" panose="020B0506020104020203" pitchFamily="34" charset="0"/>
              </a:rPr>
              <a:t>Integración de Datos</a:t>
            </a:r>
            <a:endParaRPr lang="es-PE" sz="2400" b="1" dirty="0">
              <a:solidFill>
                <a:srgbClr val="D62828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306A7C-CF5F-4706-ADFB-C5DA54A3B10C}"/>
              </a:ext>
            </a:extLst>
          </p:cNvPr>
          <p:cNvSpPr txBox="1"/>
          <p:nvPr/>
        </p:nvSpPr>
        <p:spPr>
          <a:xfrm>
            <a:off x="1334483" y="1833552"/>
            <a:ext cx="6423311" cy="584775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343A40"/>
                </a:solidFill>
              </a:rPr>
              <a:t>Copiamos el archivo “TAB_VENTA_20222” y lo pegamos dentro de la carpeta creada.</a:t>
            </a:r>
            <a:endParaRPr lang="es-PE" sz="1600" b="1" dirty="0">
              <a:solidFill>
                <a:srgbClr val="343A40"/>
              </a:solidFill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F4541F2-8903-4FC8-9851-2EFB5969F951}"/>
              </a:ext>
            </a:extLst>
          </p:cNvPr>
          <p:cNvGrpSpPr/>
          <p:nvPr/>
        </p:nvGrpSpPr>
        <p:grpSpPr>
          <a:xfrm>
            <a:off x="1334483" y="2542806"/>
            <a:ext cx="7411129" cy="3801248"/>
            <a:chOff x="1334483" y="2513654"/>
            <a:chExt cx="7411129" cy="3801248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EADB6632-3162-4C7E-8F43-6347EC74B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4483" y="2513654"/>
              <a:ext cx="7411129" cy="380124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5" name="Flecha: a la derecha 4">
              <a:extLst>
                <a:ext uri="{FF2B5EF4-FFF2-40B4-BE49-F238E27FC236}">
                  <a16:creationId xmlns:a16="http://schemas.microsoft.com/office/drawing/2014/main" id="{590615D0-5AC5-4388-B645-8A7505AC7BB7}"/>
                </a:ext>
              </a:extLst>
            </p:cNvPr>
            <p:cNvSpPr/>
            <p:nvPr/>
          </p:nvSpPr>
          <p:spPr>
            <a:xfrm rot="12119516">
              <a:off x="3988969" y="4711524"/>
              <a:ext cx="536882" cy="212673"/>
            </a:xfrm>
            <a:prstGeom prst="rightArrow">
              <a:avLst/>
            </a:prstGeom>
            <a:solidFill>
              <a:srgbClr val="D628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928984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443883"/>
            <a:ext cx="658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Power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uery Editor</a:t>
            </a:r>
            <a:endParaRPr lang="es-PE" sz="1400" dirty="0">
              <a:solidFill>
                <a:schemeClr val="accent1">
                  <a:lumMod val="75000"/>
                </a:schemeClr>
              </a:solidFill>
              <a:latin typeface="Gill Sans MT 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BC9C0B-420F-4668-991E-5E4FFB4D966C}"/>
              </a:ext>
            </a:extLst>
          </p:cNvPr>
          <p:cNvSpPr txBox="1"/>
          <p:nvPr/>
        </p:nvSpPr>
        <p:spPr>
          <a:xfrm>
            <a:off x="1125147" y="1328321"/>
            <a:ext cx="684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Anexar múltiples tablas de una carpeta</a:t>
            </a:r>
            <a:endParaRPr lang="es-PE" sz="20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D65BB6-D8F7-4292-9671-F8640D3B96AF}"/>
              </a:ext>
            </a:extLst>
          </p:cNvPr>
          <p:cNvSpPr txBox="1"/>
          <p:nvPr/>
        </p:nvSpPr>
        <p:spPr>
          <a:xfrm>
            <a:off x="5592159" y="761535"/>
            <a:ext cx="285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D62828"/>
                </a:solidFill>
                <a:latin typeface="Gill Sans MT Condensed" panose="020B0506020104020203" pitchFamily="34" charset="0"/>
              </a:rPr>
              <a:t>Integración de Datos</a:t>
            </a:r>
            <a:endParaRPr lang="es-PE" sz="2400" b="1" dirty="0">
              <a:solidFill>
                <a:srgbClr val="D62828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306A7C-CF5F-4706-ADFB-C5DA54A3B10C}"/>
              </a:ext>
            </a:extLst>
          </p:cNvPr>
          <p:cNvSpPr txBox="1"/>
          <p:nvPr/>
        </p:nvSpPr>
        <p:spPr>
          <a:xfrm>
            <a:off x="1334483" y="1833552"/>
            <a:ext cx="7903302" cy="584775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343A40"/>
                </a:solidFill>
              </a:rPr>
              <a:t>Regresamos al editor de </a:t>
            </a:r>
            <a:r>
              <a:rPr lang="es-ES" sz="1600" b="1" dirty="0" err="1">
                <a:solidFill>
                  <a:srgbClr val="343A40"/>
                </a:solidFill>
              </a:rPr>
              <a:t>Power</a:t>
            </a:r>
            <a:r>
              <a:rPr lang="es-ES" sz="1600" b="1" dirty="0">
                <a:solidFill>
                  <a:srgbClr val="343A40"/>
                </a:solidFill>
              </a:rPr>
              <a:t> </a:t>
            </a:r>
            <a:r>
              <a:rPr lang="es-ES" sz="1600" b="1" dirty="0" err="1">
                <a:solidFill>
                  <a:srgbClr val="343A40"/>
                </a:solidFill>
              </a:rPr>
              <a:t>Query</a:t>
            </a:r>
            <a:r>
              <a:rPr lang="es-ES" sz="1600" b="1" dirty="0">
                <a:solidFill>
                  <a:srgbClr val="343A40"/>
                </a:solidFill>
              </a:rPr>
              <a:t> y seleccionamos “Origen” que está en el recuadro de la derecha. Vemos que no se ha modificado nada en el origen.</a:t>
            </a:r>
            <a:endParaRPr lang="es-PE" sz="1600" b="1" dirty="0">
              <a:solidFill>
                <a:srgbClr val="343A40"/>
              </a:solidFill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96CD275C-7427-4891-8C38-03BF2488A5E2}"/>
              </a:ext>
            </a:extLst>
          </p:cNvPr>
          <p:cNvGrpSpPr/>
          <p:nvPr/>
        </p:nvGrpSpPr>
        <p:grpSpPr>
          <a:xfrm>
            <a:off x="1338713" y="2573672"/>
            <a:ext cx="7770440" cy="3894861"/>
            <a:chOff x="1334483" y="2612868"/>
            <a:chExt cx="7770440" cy="3894861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ECB03776-4589-4395-B721-E4BC2EF8E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4483" y="2612868"/>
              <a:ext cx="7770440" cy="389486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0" name="Flecha: a la derecha 9">
              <a:extLst>
                <a:ext uri="{FF2B5EF4-FFF2-40B4-BE49-F238E27FC236}">
                  <a16:creationId xmlns:a16="http://schemas.microsoft.com/office/drawing/2014/main" id="{6299B66D-433D-4C16-AC64-CF236FCEE8C3}"/>
                </a:ext>
              </a:extLst>
            </p:cNvPr>
            <p:cNvSpPr/>
            <p:nvPr/>
          </p:nvSpPr>
          <p:spPr>
            <a:xfrm rot="20481268">
              <a:off x="6350456" y="5247822"/>
              <a:ext cx="768544" cy="219169"/>
            </a:xfrm>
            <a:prstGeom prst="rightArrow">
              <a:avLst/>
            </a:prstGeom>
            <a:solidFill>
              <a:srgbClr val="D628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514570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443883"/>
            <a:ext cx="658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Power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uery Editor</a:t>
            </a:r>
            <a:endParaRPr lang="es-PE" sz="1400" dirty="0">
              <a:solidFill>
                <a:schemeClr val="accent1">
                  <a:lumMod val="75000"/>
                </a:schemeClr>
              </a:solidFill>
              <a:latin typeface="Gill Sans MT 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BC9C0B-420F-4668-991E-5E4FFB4D966C}"/>
              </a:ext>
            </a:extLst>
          </p:cNvPr>
          <p:cNvSpPr txBox="1"/>
          <p:nvPr/>
        </p:nvSpPr>
        <p:spPr>
          <a:xfrm>
            <a:off x="1125147" y="1328321"/>
            <a:ext cx="684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Anexar múltiples tablas de una carpeta</a:t>
            </a:r>
            <a:endParaRPr lang="es-PE" sz="20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D65BB6-D8F7-4292-9671-F8640D3B96AF}"/>
              </a:ext>
            </a:extLst>
          </p:cNvPr>
          <p:cNvSpPr txBox="1"/>
          <p:nvPr/>
        </p:nvSpPr>
        <p:spPr>
          <a:xfrm>
            <a:off x="5592159" y="761535"/>
            <a:ext cx="285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D62828"/>
                </a:solidFill>
                <a:latin typeface="Gill Sans MT Condensed" panose="020B0506020104020203" pitchFamily="34" charset="0"/>
              </a:rPr>
              <a:t>Integración de Datos</a:t>
            </a:r>
            <a:endParaRPr lang="es-PE" sz="2400" b="1" dirty="0">
              <a:solidFill>
                <a:srgbClr val="D62828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306A7C-CF5F-4706-ADFB-C5DA54A3B10C}"/>
              </a:ext>
            </a:extLst>
          </p:cNvPr>
          <p:cNvSpPr txBox="1"/>
          <p:nvPr/>
        </p:nvSpPr>
        <p:spPr>
          <a:xfrm>
            <a:off x="1334482" y="1833552"/>
            <a:ext cx="8600863" cy="584775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343A40"/>
                </a:solidFill>
              </a:rPr>
              <a:t>Damos </a:t>
            </a:r>
            <a:r>
              <a:rPr lang="es-ES" sz="1600" b="1" dirty="0" err="1">
                <a:solidFill>
                  <a:srgbClr val="343A40"/>
                </a:solidFill>
              </a:rPr>
              <a:t>click</a:t>
            </a:r>
            <a:r>
              <a:rPr lang="es-ES" sz="1600" b="1" dirty="0">
                <a:solidFill>
                  <a:srgbClr val="343A40"/>
                </a:solidFill>
              </a:rPr>
              <a:t> en la opción “Actualizar vista previa” y observamos que se cargó el archivo que habíamos copiado dentro de la carpeta que creamos.</a:t>
            </a:r>
            <a:endParaRPr lang="es-PE" sz="1600" b="1" dirty="0">
              <a:solidFill>
                <a:srgbClr val="343A4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CB0A65A-AAC1-4BB1-A7B9-D95A137CC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477" y="2515679"/>
            <a:ext cx="7745046" cy="39910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9811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443883"/>
            <a:ext cx="658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Power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uery Editor</a:t>
            </a:r>
            <a:endParaRPr lang="es-PE" sz="1400" dirty="0">
              <a:solidFill>
                <a:schemeClr val="accent1">
                  <a:lumMod val="75000"/>
                </a:schemeClr>
              </a:solidFill>
              <a:latin typeface="Gill Sans MT 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BC9C0B-420F-4668-991E-5E4FFB4D966C}"/>
              </a:ext>
            </a:extLst>
          </p:cNvPr>
          <p:cNvSpPr txBox="1"/>
          <p:nvPr/>
        </p:nvSpPr>
        <p:spPr>
          <a:xfrm>
            <a:off x="1125147" y="1328321"/>
            <a:ext cx="684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Anexar múltiples tablas de una carpeta</a:t>
            </a:r>
            <a:endParaRPr lang="es-PE" sz="20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D65BB6-D8F7-4292-9671-F8640D3B96AF}"/>
              </a:ext>
            </a:extLst>
          </p:cNvPr>
          <p:cNvSpPr txBox="1"/>
          <p:nvPr/>
        </p:nvSpPr>
        <p:spPr>
          <a:xfrm>
            <a:off x="5592159" y="761535"/>
            <a:ext cx="285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D62828"/>
                </a:solidFill>
                <a:latin typeface="Gill Sans MT Condensed" panose="020B0506020104020203" pitchFamily="34" charset="0"/>
              </a:rPr>
              <a:t>Integración de Datos</a:t>
            </a:r>
            <a:endParaRPr lang="es-PE" sz="2400" b="1" dirty="0">
              <a:solidFill>
                <a:srgbClr val="D62828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306A7C-CF5F-4706-ADFB-C5DA54A3B10C}"/>
              </a:ext>
            </a:extLst>
          </p:cNvPr>
          <p:cNvSpPr txBox="1"/>
          <p:nvPr/>
        </p:nvSpPr>
        <p:spPr>
          <a:xfrm>
            <a:off x="6734913" y="2612869"/>
            <a:ext cx="4073764" cy="830997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343A40"/>
                </a:solidFill>
              </a:rPr>
              <a:t>Ahora regresamos a la carpeta de origen “VENTA” y creamos un archivo de texto llamado “venta20221”.</a:t>
            </a:r>
            <a:endParaRPr lang="es-PE" sz="1600" b="1" dirty="0">
              <a:solidFill>
                <a:srgbClr val="343A4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7DABC8-2CA6-49A8-A5C1-DDB2594D3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99" y="1796747"/>
            <a:ext cx="4943231" cy="46995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0942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443883"/>
            <a:ext cx="658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Power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uery Editor</a:t>
            </a:r>
            <a:endParaRPr lang="es-PE" sz="1400" dirty="0">
              <a:solidFill>
                <a:schemeClr val="accent1">
                  <a:lumMod val="75000"/>
                </a:schemeClr>
              </a:solidFill>
              <a:latin typeface="Gill Sans MT 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BC9C0B-420F-4668-991E-5E4FFB4D966C}"/>
              </a:ext>
            </a:extLst>
          </p:cNvPr>
          <p:cNvSpPr txBox="1"/>
          <p:nvPr/>
        </p:nvSpPr>
        <p:spPr>
          <a:xfrm>
            <a:off x="1125147" y="1328321"/>
            <a:ext cx="684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Anexar múltiples tablas de una carpeta</a:t>
            </a:r>
            <a:endParaRPr lang="es-PE" sz="20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D65BB6-D8F7-4292-9671-F8640D3B96AF}"/>
              </a:ext>
            </a:extLst>
          </p:cNvPr>
          <p:cNvSpPr txBox="1"/>
          <p:nvPr/>
        </p:nvSpPr>
        <p:spPr>
          <a:xfrm>
            <a:off x="5592159" y="761535"/>
            <a:ext cx="285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D62828"/>
                </a:solidFill>
                <a:latin typeface="Gill Sans MT Condensed" panose="020B0506020104020203" pitchFamily="34" charset="0"/>
              </a:rPr>
              <a:t>Integración de Datos</a:t>
            </a:r>
            <a:endParaRPr lang="es-PE" sz="2400" b="1" dirty="0">
              <a:solidFill>
                <a:srgbClr val="D62828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306A7C-CF5F-4706-ADFB-C5DA54A3B10C}"/>
              </a:ext>
            </a:extLst>
          </p:cNvPr>
          <p:cNvSpPr txBox="1"/>
          <p:nvPr/>
        </p:nvSpPr>
        <p:spPr>
          <a:xfrm>
            <a:off x="1359608" y="1736712"/>
            <a:ext cx="7542115" cy="584775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343A40"/>
                </a:solidFill>
              </a:rPr>
              <a:t>Regresamos al editor de </a:t>
            </a:r>
            <a:r>
              <a:rPr lang="es-ES" sz="1600" b="1" dirty="0" err="1">
                <a:solidFill>
                  <a:srgbClr val="343A40"/>
                </a:solidFill>
              </a:rPr>
              <a:t>Power</a:t>
            </a:r>
            <a:r>
              <a:rPr lang="es-ES" sz="1600" b="1" dirty="0">
                <a:solidFill>
                  <a:srgbClr val="343A40"/>
                </a:solidFill>
              </a:rPr>
              <a:t> </a:t>
            </a:r>
            <a:r>
              <a:rPr lang="es-ES" sz="1600" b="1" dirty="0" err="1">
                <a:solidFill>
                  <a:srgbClr val="343A40"/>
                </a:solidFill>
              </a:rPr>
              <a:t>Query</a:t>
            </a:r>
            <a:r>
              <a:rPr lang="es-ES" sz="1600" b="1" dirty="0">
                <a:solidFill>
                  <a:srgbClr val="343A40"/>
                </a:solidFill>
              </a:rPr>
              <a:t> y seleccionamos nuevamente “Actualizar vista previa”.</a:t>
            </a:r>
            <a:endParaRPr lang="es-PE" sz="1600" b="1" dirty="0">
              <a:solidFill>
                <a:srgbClr val="343A40"/>
              </a:solidFill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280B572-6C33-4B6E-9755-7DBD9078323D}"/>
              </a:ext>
            </a:extLst>
          </p:cNvPr>
          <p:cNvGrpSpPr/>
          <p:nvPr/>
        </p:nvGrpSpPr>
        <p:grpSpPr>
          <a:xfrm>
            <a:off x="1601885" y="2433334"/>
            <a:ext cx="8214238" cy="4035199"/>
            <a:chOff x="1359608" y="2490765"/>
            <a:chExt cx="8080237" cy="3923352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2B92986C-16BB-48F6-A755-CE67A0FD9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9608" y="2490765"/>
              <a:ext cx="8080237" cy="392335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5" name="Flecha: a la derecha 4">
              <a:extLst>
                <a:ext uri="{FF2B5EF4-FFF2-40B4-BE49-F238E27FC236}">
                  <a16:creationId xmlns:a16="http://schemas.microsoft.com/office/drawing/2014/main" id="{1CEFBEB5-9DB4-4B62-A57E-05EE5C631098}"/>
                </a:ext>
              </a:extLst>
            </p:cNvPr>
            <p:cNvSpPr/>
            <p:nvPr/>
          </p:nvSpPr>
          <p:spPr>
            <a:xfrm rot="20146818">
              <a:off x="3882408" y="3534986"/>
              <a:ext cx="605495" cy="413826"/>
            </a:xfrm>
            <a:prstGeom prst="rightArrow">
              <a:avLst/>
            </a:prstGeom>
            <a:solidFill>
              <a:srgbClr val="D628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906231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443883"/>
            <a:ext cx="658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Power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uery Editor</a:t>
            </a:r>
            <a:endParaRPr lang="es-PE" sz="1400" dirty="0">
              <a:solidFill>
                <a:schemeClr val="accent1">
                  <a:lumMod val="75000"/>
                </a:schemeClr>
              </a:solidFill>
              <a:latin typeface="Gill Sans MT 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BC9C0B-420F-4668-991E-5E4FFB4D966C}"/>
              </a:ext>
            </a:extLst>
          </p:cNvPr>
          <p:cNvSpPr txBox="1"/>
          <p:nvPr/>
        </p:nvSpPr>
        <p:spPr>
          <a:xfrm>
            <a:off x="1125147" y="1328321"/>
            <a:ext cx="684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Anexar múltiples tablas de una carpeta</a:t>
            </a:r>
            <a:endParaRPr lang="es-PE" sz="20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D65BB6-D8F7-4292-9671-F8640D3B96AF}"/>
              </a:ext>
            </a:extLst>
          </p:cNvPr>
          <p:cNvSpPr txBox="1"/>
          <p:nvPr/>
        </p:nvSpPr>
        <p:spPr>
          <a:xfrm>
            <a:off x="5592159" y="761535"/>
            <a:ext cx="285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D62828"/>
                </a:solidFill>
                <a:latin typeface="Gill Sans MT Condensed" panose="020B0506020104020203" pitchFamily="34" charset="0"/>
              </a:rPr>
              <a:t>Integración de Datos</a:t>
            </a:r>
            <a:endParaRPr lang="es-PE" sz="2400" b="1" dirty="0">
              <a:solidFill>
                <a:srgbClr val="D62828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306A7C-CF5F-4706-ADFB-C5DA54A3B10C}"/>
              </a:ext>
            </a:extLst>
          </p:cNvPr>
          <p:cNvSpPr txBox="1"/>
          <p:nvPr/>
        </p:nvSpPr>
        <p:spPr>
          <a:xfrm>
            <a:off x="1359608" y="1736712"/>
            <a:ext cx="7542115" cy="584775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343A40"/>
                </a:solidFill>
              </a:rPr>
              <a:t>Vemos que al actualizar nos muestra los 6 archivos que contiene nuestra carpeta “VENTA”.</a:t>
            </a:r>
            <a:endParaRPr lang="es-PE" sz="1600" b="1" dirty="0">
              <a:solidFill>
                <a:srgbClr val="343A4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61CD09-19FF-4FDA-8EBB-1546594DD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607" y="2500691"/>
            <a:ext cx="8730986" cy="40407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124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AB5B318-0B34-4EEF-AFE5-79A56A5E6E8A}"/>
              </a:ext>
            </a:extLst>
          </p:cNvPr>
          <p:cNvSpPr txBox="1"/>
          <p:nvPr/>
        </p:nvSpPr>
        <p:spPr>
          <a:xfrm>
            <a:off x="3504809" y="584395"/>
            <a:ext cx="4884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</a:rPr>
              <a:t>Power Query Editor </a:t>
            </a:r>
            <a:endParaRPr lang="es-PE" sz="4000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45BE07-7706-4145-B523-D9524A4F7DCE}"/>
              </a:ext>
            </a:extLst>
          </p:cNvPr>
          <p:cNvSpPr txBox="1"/>
          <p:nvPr/>
        </p:nvSpPr>
        <p:spPr>
          <a:xfrm>
            <a:off x="4025802" y="2545276"/>
            <a:ext cx="2545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bg1"/>
                </a:solidFill>
              </a:rPr>
              <a:t>Caso 6</a:t>
            </a:r>
            <a:endParaRPr lang="es-PE" sz="6000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AF34A8-B704-4F1F-9737-1BBC7692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87" y="1699126"/>
            <a:ext cx="3083153" cy="308315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5729DF5-371E-4744-A660-8AD23D671D51}"/>
              </a:ext>
            </a:extLst>
          </p:cNvPr>
          <p:cNvSpPr txBox="1"/>
          <p:nvPr/>
        </p:nvSpPr>
        <p:spPr>
          <a:xfrm>
            <a:off x="7662333" y="6222610"/>
            <a:ext cx="4182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Anexar Datos desde una carpeta</a:t>
            </a:r>
            <a:endParaRPr lang="es-P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050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443883"/>
            <a:ext cx="658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Power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uery Editor</a:t>
            </a:r>
            <a:endParaRPr lang="es-PE" sz="1400" dirty="0">
              <a:solidFill>
                <a:schemeClr val="accent1">
                  <a:lumMod val="75000"/>
                </a:schemeClr>
              </a:solidFill>
              <a:latin typeface="Gill Sans MT 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BC9C0B-420F-4668-991E-5E4FFB4D966C}"/>
              </a:ext>
            </a:extLst>
          </p:cNvPr>
          <p:cNvSpPr txBox="1"/>
          <p:nvPr/>
        </p:nvSpPr>
        <p:spPr>
          <a:xfrm>
            <a:off x="1125147" y="1328321"/>
            <a:ext cx="684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Anexar múltiples tablas de una carpeta</a:t>
            </a:r>
            <a:endParaRPr lang="es-PE" sz="20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D65BB6-D8F7-4292-9671-F8640D3B96AF}"/>
              </a:ext>
            </a:extLst>
          </p:cNvPr>
          <p:cNvSpPr txBox="1"/>
          <p:nvPr/>
        </p:nvSpPr>
        <p:spPr>
          <a:xfrm>
            <a:off x="5592159" y="761535"/>
            <a:ext cx="285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D62828"/>
                </a:solidFill>
                <a:latin typeface="Gill Sans MT Condensed" panose="020B0506020104020203" pitchFamily="34" charset="0"/>
              </a:rPr>
              <a:t>Integración de Datos</a:t>
            </a:r>
            <a:endParaRPr lang="es-PE" sz="2400" b="1" dirty="0">
              <a:solidFill>
                <a:srgbClr val="D62828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306A7C-CF5F-4706-ADFB-C5DA54A3B10C}"/>
              </a:ext>
            </a:extLst>
          </p:cNvPr>
          <p:cNvSpPr txBox="1"/>
          <p:nvPr/>
        </p:nvSpPr>
        <p:spPr>
          <a:xfrm>
            <a:off x="1359608" y="1736712"/>
            <a:ext cx="8347100" cy="584775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1600" b="1" dirty="0">
                <a:solidFill>
                  <a:srgbClr val="343A40"/>
                </a:solidFill>
              </a:rPr>
              <a:t>Observamos que el archivo de texto no debería cargarse, ya que no es de la extensión ni estructura correcta para nuestra carga periódica.</a:t>
            </a:r>
            <a:endParaRPr lang="es-PE" sz="1600" b="1" dirty="0">
              <a:solidFill>
                <a:srgbClr val="343A4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F106A1-78FE-4885-AF98-38CF99ED1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608" y="2434902"/>
            <a:ext cx="8433069" cy="40841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4047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443883"/>
            <a:ext cx="658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Power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uery Editor</a:t>
            </a:r>
            <a:endParaRPr lang="es-PE" sz="1400" dirty="0">
              <a:solidFill>
                <a:schemeClr val="accent1">
                  <a:lumMod val="75000"/>
                </a:schemeClr>
              </a:solidFill>
              <a:latin typeface="Gill Sans MT 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BC9C0B-420F-4668-991E-5E4FFB4D966C}"/>
              </a:ext>
            </a:extLst>
          </p:cNvPr>
          <p:cNvSpPr txBox="1"/>
          <p:nvPr/>
        </p:nvSpPr>
        <p:spPr>
          <a:xfrm>
            <a:off x="1125147" y="1328321"/>
            <a:ext cx="684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Anexar múltiples tablas de una carpeta</a:t>
            </a:r>
            <a:endParaRPr lang="es-PE" sz="20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D65BB6-D8F7-4292-9671-F8640D3B96AF}"/>
              </a:ext>
            </a:extLst>
          </p:cNvPr>
          <p:cNvSpPr txBox="1"/>
          <p:nvPr/>
        </p:nvSpPr>
        <p:spPr>
          <a:xfrm>
            <a:off x="5592159" y="761535"/>
            <a:ext cx="285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D62828"/>
                </a:solidFill>
                <a:latin typeface="Gill Sans MT Condensed" panose="020B0506020104020203" pitchFamily="34" charset="0"/>
              </a:rPr>
              <a:t>Integración de Datos</a:t>
            </a:r>
            <a:endParaRPr lang="es-PE" sz="2400" b="1" dirty="0">
              <a:solidFill>
                <a:srgbClr val="D62828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306A7C-CF5F-4706-ADFB-C5DA54A3B10C}"/>
              </a:ext>
            </a:extLst>
          </p:cNvPr>
          <p:cNvSpPr txBox="1"/>
          <p:nvPr/>
        </p:nvSpPr>
        <p:spPr>
          <a:xfrm>
            <a:off x="1359608" y="1736712"/>
            <a:ext cx="8347100" cy="830997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1600" b="1" dirty="0">
                <a:solidFill>
                  <a:srgbClr val="343A40"/>
                </a:solidFill>
              </a:rPr>
              <a:t>Para esto, seleccionamos el filtro de la columna “</a:t>
            </a:r>
            <a:r>
              <a:rPr lang="es-ES" sz="1600" b="1" dirty="0" err="1">
                <a:solidFill>
                  <a:srgbClr val="343A40"/>
                </a:solidFill>
              </a:rPr>
              <a:t>Extension</a:t>
            </a:r>
            <a:r>
              <a:rPr lang="es-ES" sz="1600" b="1" dirty="0">
                <a:solidFill>
                  <a:srgbClr val="343A40"/>
                </a:solidFill>
              </a:rPr>
              <a:t>” y solo dejamos seleccionada la extensión en la que vendrán nuestros archivos, para evitar que se carguen otros que puedan generar errores al actualizar. </a:t>
            </a:r>
            <a:endParaRPr lang="es-PE" sz="1600" b="1" dirty="0">
              <a:solidFill>
                <a:srgbClr val="343A4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B06749-128E-4DDD-80C2-B206E93DC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46" y="2706235"/>
            <a:ext cx="5064943" cy="37622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417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443883"/>
            <a:ext cx="658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Power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uery Editor</a:t>
            </a:r>
            <a:endParaRPr lang="es-PE" sz="1400" dirty="0">
              <a:solidFill>
                <a:schemeClr val="accent1">
                  <a:lumMod val="75000"/>
                </a:schemeClr>
              </a:solidFill>
              <a:latin typeface="Gill Sans MT 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BC9C0B-420F-4668-991E-5E4FFB4D966C}"/>
              </a:ext>
            </a:extLst>
          </p:cNvPr>
          <p:cNvSpPr txBox="1"/>
          <p:nvPr/>
        </p:nvSpPr>
        <p:spPr>
          <a:xfrm>
            <a:off x="1125147" y="1328321"/>
            <a:ext cx="684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Anexar múltiples tablas de una carpeta</a:t>
            </a:r>
            <a:endParaRPr lang="es-PE" sz="20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D65BB6-D8F7-4292-9671-F8640D3B96AF}"/>
              </a:ext>
            </a:extLst>
          </p:cNvPr>
          <p:cNvSpPr txBox="1"/>
          <p:nvPr/>
        </p:nvSpPr>
        <p:spPr>
          <a:xfrm>
            <a:off x="5592159" y="761535"/>
            <a:ext cx="285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D62828"/>
                </a:solidFill>
                <a:latin typeface="Gill Sans MT Condensed" panose="020B0506020104020203" pitchFamily="34" charset="0"/>
              </a:rPr>
              <a:t>Integración de Datos</a:t>
            </a:r>
            <a:endParaRPr lang="es-PE" sz="2400" b="1" dirty="0">
              <a:solidFill>
                <a:srgbClr val="D62828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306A7C-CF5F-4706-ADFB-C5DA54A3B10C}"/>
              </a:ext>
            </a:extLst>
          </p:cNvPr>
          <p:cNvSpPr txBox="1"/>
          <p:nvPr/>
        </p:nvSpPr>
        <p:spPr>
          <a:xfrm>
            <a:off x="1359608" y="1736712"/>
            <a:ext cx="8347100" cy="584775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343A40"/>
                </a:solidFill>
              </a:rPr>
              <a:t>Ahora vemos que todos los archivos son de la misma extensión, pero existe uno duplicado porque copiamos este dentro de otra carpeta.</a:t>
            </a:r>
            <a:endParaRPr lang="es-PE" sz="1600" b="1" dirty="0">
              <a:solidFill>
                <a:srgbClr val="343A4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2FE74DE-DA52-470C-9695-0922CC966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143" y="2437495"/>
            <a:ext cx="9145476" cy="39766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3882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443883"/>
            <a:ext cx="658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Power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uery Editor</a:t>
            </a:r>
            <a:endParaRPr lang="es-PE" sz="1400" dirty="0">
              <a:solidFill>
                <a:schemeClr val="accent1">
                  <a:lumMod val="75000"/>
                </a:schemeClr>
              </a:solidFill>
              <a:latin typeface="Gill Sans MT 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BC9C0B-420F-4668-991E-5E4FFB4D966C}"/>
              </a:ext>
            </a:extLst>
          </p:cNvPr>
          <p:cNvSpPr txBox="1"/>
          <p:nvPr/>
        </p:nvSpPr>
        <p:spPr>
          <a:xfrm>
            <a:off x="1125147" y="1328321"/>
            <a:ext cx="684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Anexar múltiples tablas de una carpeta</a:t>
            </a:r>
            <a:endParaRPr lang="es-PE" sz="20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D65BB6-D8F7-4292-9671-F8640D3B96AF}"/>
              </a:ext>
            </a:extLst>
          </p:cNvPr>
          <p:cNvSpPr txBox="1"/>
          <p:nvPr/>
        </p:nvSpPr>
        <p:spPr>
          <a:xfrm>
            <a:off x="5592159" y="761535"/>
            <a:ext cx="285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D62828"/>
                </a:solidFill>
                <a:latin typeface="Gill Sans MT Condensed" panose="020B0506020104020203" pitchFamily="34" charset="0"/>
              </a:rPr>
              <a:t>Integración de Datos</a:t>
            </a:r>
            <a:endParaRPr lang="es-PE" sz="2400" b="1" dirty="0">
              <a:solidFill>
                <a:srgbClr val="D62828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306A7C-CF5F-4706-ADFB-C5DA54A3B10C}"/>
              </a:ext>
            </a:extLst>
          </p:cNvPr>
          <p:cNvSpPr txBox="1"/>
          <p:nvPr/>
        </p:nvSpPr>
        <p:spPr>
          <a:xfrm>
            <a:off x="8823569" y="2437751"/>
            <a:ext cx="2977965" cy="1815882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1600" b="1" dirty="0">
                <a:solidFill>
                  <a:srgbClr val="343A40"/>
                </a:solidFill>
              </a:rPr>
              <a:t>Para evitar cargar por error archivos que estén dentro de otras carpetas, seleccionamos el filtro de la columna “Folder </a:t>
            </a:r>
            <a:r>
              <a:rPr lang="es-ES" sz="1600" b="1" dirty="0" err="1">
                <a:solidFill>
                  <a:srgbClr val="343A40"/>
                </a:solidFill>
              </a:rPr>
              <a:t>Path</a:t>
            </a:r>
            <a:r>
              <a:rPr lang="es-ES" sz="1600" b="1" dirty="0">
                <a:solidFill>
                  <a:srgbClr val="343A40"/>
                </a:solidFill>
              </a:rPr>
              <a:t>”, y dejamos activa solo la ruta específica de la carpeta donde se cargarán mis archivos.</a:t>
            </a:r>
            <a:endParaRPr lang="es-PE" sz="1600" b="1" dirty="0">
              <a:solidFill>
                <a:srgbClr val="343A4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149F1C-B266-4CA9-976C-9DFD72711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86" y="1820429"/>
            <a:ext cx="7674976" cy="47091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1067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443883"/>
            <a:ext cx="658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Power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uery Editor</a:t>
            </a:r>
            <a:endParaRPr lang="es-PE" sz="1400" dirty="0">
              <a:solidFill>
                <a:schemeClr val="accent1">
                  <a:lumMod val="75000"/>
                </a:schemeClr>
              </a:solidFill>
              <a:latin typeface="Gill Sans MT 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BC9C0B-420F-4668-991E-5E4FFB4D966C}"/>
              </a:ext>
            </a:extLst>
          </p:cNvPr>
          <p:cNvSpPr txBox="1"/>
          <p:nvPr/>
        </p:nvSpPr>
        <p:spPr>
          <a:xfrm>
            <a:off x="1125147" y="1328321"/>
            <a:ext cx="684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Anexar múltiples tablas de una carpeta</a:t>
            </a:r>
            <a:endParaRPr lang="es-PE" sz="20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D65BB6-D8F7-4292-9671-F8640D3B96AF}"/>
              </a:ext>
            </a:extLst>
          </p:cNvPr>
          <p:cNvSpPr txBox="1"/>
          <p:nvPr/>
        </p:nvSpPr>
        <p:spPr>
          <a:xfrm>
            <a:off x="5592159" y="761535"/>
            <a:ext cx="285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D62828"/>
                </a:solidFill>
                <a:latin typeface="Gill Sans MT Condensed" panose="020B0506020104020203" pitchFamily="34" charset="0"/>
              </a:rPr>
              <a:t>Integración de Datos</a:t>
            </a:r>
            <a:endParaRPr lang="es-PE" sz="2400" b="1" dirty="0">
              <a:solidFill>
                <a:srgbClr val="D62828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306A7C-CF5F-4706-ADFB-C5DA54A3B10C}"/>
              </a:ext>
            </a:extLst>
          </p:cNvPr>
          <p:cNvSpPr txBox="1"/>
          <p:nvPr/>
        </p:nvSpPr>
        <p:spPr>
          <a:xfrm>
            <a:off x="1284978" y="1815250"/>
            <a:ext cx="6682154" cy="584775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343A40"/>
                </a:solidFill>
              </a:rPr>
              <a:t>Otra regla que se puede tomar es definir que solo se carguen los archivos con un prefijo establecido.</a:t>
            </a:r>
            <a:endParaRPr lang="es-PE" sz="1600" b="1" dirty="0">
              <a:solidFill>
                <a:srgbClr val="343A4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EF385D-3F7D-4CB4-8CB7-17EC877B9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75" y="2503241"/>
            <a:ext cx="7288072" cy="39108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5589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443883"/>
            <a:ext cx="658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Power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uery Editor</a:t>
            </a:r>
            <a:endParaRPr lang="es-PE" sz="1400" dirty="0">
              <a:solidFill>
                <a:schemeClr val="accent1">
                  <a:lumMod val="75000"/>
                </a:schemeClr>
              </a:solidFill>
              <a:latin typeface="Gill Sans MT 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BC9C0B-420F-4668-991E-5E4FFB4D966C}"/>
              </a:ext>
            </a:extLst>
          </p:cNvPr>
          <p:cNvSpPr txBox="1"/>
          <p:nvPr/>
        </p:nvSpPr>
        <p:spPr>
          <a:xfrm>
            <a:off x="1125147" y="1328321"/>
            <a:ext cx="684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Anexar múltiples tablas de una carpeta</a:t>
            </a:r>
            <a:endParaRPr lang="es-PE" sz="20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D65BB6-D8F7-4292-9671-F8640D3B96AF}"/>
              </a:ext>
            </a:extLst>
          </p:cNvPr>
          <p:cNvSpPr txBox="1"/>
          <p:nvPr/>
        </p:nvSpPr>
        <p:spPr>
          <a:xfrm>
            <a:off x="5592159" y="761535"/>
            <a:ext cx="285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D62828"/>
                </a:solidFill>
                <a:latin typeface="Gill Sans MT Condensed" panose="020B0506020104020203" pitchFamily="34" charset="0"/>
              </a:rPr>
              <a:t>Integración de Datos</a:t>
            </a:r>
            <a:endParaRPr lang="es-PE" sz="2400" b="1" dirty="0">
              <a:solidFill>
                <a:srgbClr val="D62828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306A7C-CF5F-4706-ADFB-C5DA54A3B10C}"/>
              </a:ext>
            </a:extLst>
          </p:cNvPr>
          <p:cNvSpPr txBox="1"/>
          <p:nvPr/>
        </p:nvSpPr>
        <p:spPr>
          <a:xfrm>
            <a:off x="1284978" y="1815250"/>
            <a:ext cx="6682154" cy="369332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343A40"/>
                </a:solidFill>
              </a:rPr>
              <a:t>En este caso el prefijo será: TAB_VENTA</a:t>
            </a:r>
            <a:endParaRPr lang="es-PE" b="1" dirty="0">
              <a:solidFill>
                <a:srgbClr val="343A40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139FF19-2DA9-455E-9717-77DC4320D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070" y="2471272"/>
            <a:ext cx="7423291" cy="32886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0078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443883"/>
            <a:ext cx="658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Power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uery Editor</a:t>
            </a:r>
            <a:endParaRPr lang="es-PE" sz="1400" dirty="0">
              <a:solidFill>
                <a:schemeClr val="accent1">
                  <a:lumMod val="75000"/>
                </a:schemeClr>
              </a:solidFill>
              <a:latin typeface="Gill Sans MT 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BC9C0B-420F-4668-991E-5E4FFB4D966C}"/>
              </a:ext>
            </a:extLst>
          </p:cNvPr>
          <p:cNvSpPr txBox="1"/>
          <p:nvPr/>
        </p:nvSpPr>
        <p:spPr>
          <a:xfrm>
            <a:off x="1125147" y="1328321"/>
            <a:ext cx="684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Anexar múltiples tablas de una carpeta</a:t>
            </a:r>
            <a:endParaRPr lang="es-PE" sz="20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D65BB6-D8F7-4292-9671-F8640D3B96AF}"/>
              </a:ext>
            </a:extLst>
          </p:cNvPr>
          <p:cNvSpPr txBox="1"/>
          <p:nvPr/>
        </p:nvSpPr>
        <p:spPr>
          <a:xfrm>
            <a:off x="5592159" y="761535"/>
            <a:ext cx="285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D62828"/>
                </a:solidFill>
                <a:latin typeface="Gill Sans MT Condensed" panose="020B0506020104020203" pitchFamily="34" charset="0"/>
              </a:rPr>
              <a:t>Integración de Datos</a:t>
            </a:r>
            <a:endParaRPr lang="es-PE" sz="2400" b="1" dirty="0">
              <a:solidFill>
                <a:srgbClr val="D62828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306A7C-CF5F-4706-ADFB-C5DA54A3B10C}"/>
              </a:ext>
            </a:extLst>
          </p:cNvPr>
          <p:cNvSpPr txBox="1"/>
          <p:nvPr/>
        </p:nvSpPr>
        <p:spPr>
          <a:xfrm>
            <a:off x="1284978" y="1815250"/>
            <a:ext cx="6682154" cy="646331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ES" sz="1800" b="1" dirty="0">
                <a:solidFill>
                  <a:srgbClr val="343A40"/>
                </a:solidFill>
              </a:rPr>
              <a:t>Ahora seleccionar el último paso de nuestro recuadro de la derecha. En este caso es: “Tipo Cambiado”.</a:t>
            </a:r>
            <a:endParaRPr lang="es-PE" sz="1800" b="1" dirty="0">
              <a:solidFill>
                <a:srgbClr val="343A4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D63B22D-EB40-4F59-8E92-401D28AC3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906" y="2632674"/>
            <a:ext cx="8096065" cy="36352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5305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443883"/>
            <a:ext cx="658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Power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uery Editor</a:t>
            </a:r>
            <a:endParaRPr lang="es-PE" sz="1400" dirty="0">
              <a:solidFill>
                <a:schemeClr val="accent1">
                  <a:lumMod val="75000"/>
                </a:schemeClr>
              </a:solidFill>
              <a:latin typeface="Gill Sans MT 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BC9C0B-420F-4668-991E-5E4FFB4D966C}"/>
              </a:ext>
            </a:extLst>
          </p:cNvPr>
          <p:cNvSpPr txBox="1"/>
          <p:nvPr/>
        </p:nvSpPr>
        <p:spPr>
          <a:xfrm>
            <a:off x="1125147" y="1328321"/>
            <a:ext cx="684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Anexar múltiples tablas de una carpeta</a:t>
            </a:r>
            <a:endParaRPr lang="es-PE" sz="20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D65BB6-D8F7-4292-9671-F8640D3B96AF}"/>
              </a:ext>
            </a:extLst>
          </p:cNvPr>
          <p:cNvSpPr txBox="1"/>
          <p:nvPr/>
        </p:nvSpPr>
        <p:spPr>
          <a:xfrm>
            <a:off x="5592159" y="761535"/>
            <a:ext cx="285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D62828"/>
                </a:solidFill>
                <a:latin typeface="Gill Sans MT Condensed" panose="020B0506020104020203" pitchFamily="34" charset="0"/>
              </a:rPr>
              <a:t>Integración de Datos</a:t>
            </a:r>
            <a:endParaRPr lang="es-PE" sz="2400" b="1" dirty="0">
              <a:solidFill>
                <a:srgbClr val="D62828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306A7C-CF5F-4706-ADFB-C5DA54A3B10C}"/>
              </a:ext>
            </a:extLst>
          </p:cNvPr>
          <p:cNvSpPr txBox="1"/>
          <p:nvPr/>
        </p:nvSpPr>
        <p:spPr>
          <a:xfrm>
            <a:off x="8847015" y="2481414"/>
            <a:ext cx="2854607" cy="1200329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ES" sz="1800" b="1" dirty="0">
                <a:solidFill>
                  <a:srgbClr val="343A40"/>
                </a:solidFill>
              </a:rPr>
              <a:t>Si se visualizan los datos y no hay ningún error, damos </a:t>
            </a:r>
            <a:r>
              <a:rPr lang="es-ES" sz="1800" b="1" dirty="0" err="1">
                <a:solidFill>
                  <a:srgbClr val="343A40"/>
                </a:solidFill>
              </a:rPr>
              <a:t>click</a:t>
            </a:r>
            <a:r>
              <a:rPr lang="es-ES" sz="1800" b="1" dirty="0">
                <a:solidFill>
                  <a:srgbClr val="343A40"/>
                </a:solidFill>
              </a:rPr>
              <a:t> en cerrar y aplicar para cargar la información</a:t>
            </a:r>
            <a:endParaRPr lang="es-PE" sz="1800" b="1" dirty="0">
              <a:solidFill>
                <a:srgbClr val="343A40"/>
              </a:solidFill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CD615E04-D1D7-4977-9758-69E2FA954DB1}"/>
              </a:ext>
            </a:extLst>
          </p:cNvPr>
          <p:cNvGrpSpPr/>
          <p:nvPr/>
        </p:nvGrpSpPr>
        <p:grpSpPr>
          <a:xfrm>
            <a:off x="890684" y="1833552"/>
            <a:ext cx="7727165" cy="4624131"/>
            <a:chOff x="789084" y="1844402"/>
            <a:chExt cx="7727165" cy="4624131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816AF520-687A-41D1-B413-D791373FA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9084" y="1844402"/>
              <a:ext cx="7727165" cy="462413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5" name="Flecha: a la derecha 4">
              <a:extLst>
                <a:ext uri="{FF2B5EF4-FFF2-40B4-BE49-F238E27FC236}">
                  <a16:creationId xmlns:a16="http://schemas.microsoft.com/office/drawing/2014/main" id="{FBFB73B1-8B8F-42AF-955C-23E8A86C7E3D}"/>
                </a:ext>
              </a:extLst>
            </p:cNvPr>
            <p:cNvSpPr/>
            <p:nvPr/>
          </p:nvSpPr>
          <p:spPr>
            <a:xfrm rot="14261877">
              <a:off x="1125285" y="3462772"/>
              <a:ext cx="978408" cy="365227"/>
            </a:xfrm>
            <a:prstGeom prst="rightArrow">
              <a:avLst/>
            </a:prstGeom>
            <a:solidFill>
              <a:srgbClr val="D628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7351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664160"/>
            <a:ext cx="6588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Proceso de Inteligencia de negocios</a:t>
            </a:r>
            <a:br>
              <a:rPr lang="es-MX" dirty="0">
                <a:solidFill>
                  <a:srgbClr val="FF0000"/>
                </a:solidFill>
              </a:rPr>
            </a:br>
            <a:r>
              <a:rPr lang="es-MX" dirty="0">
                <a:solidFill>
                  <a:srgbClr val="F28482"/>
                </a:solidFill>
              </a:rPr>
              <a:t>4 etapas fundamentales</a:t>
            </a:r>
            <a:endParaRPr lang="es-PE" dirty="0">
              <a:solidFill>
                <a:srgbClr val="F28482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35995" y="6605671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0" name="CuadroTexto 1">
            <a:extLst>
              <a:ext uri="{FF2B5EF4-FFF2-40B4-BE49-F238E27FC236}">
                <a16:creationId xmlns:a16="http://schemas.microsoft.com/office/drawing/2014/main" id="{42CB5DF5-FEF6-44B7-96B6-A7C1251D5D12}"/>
              </a:ext>
            </a:extLst>
          </p:cNvPr>
          <p:cNvSpPr txBox="1"/>
          <p:nvPr/>
        </p:nvSpPr>
        <p:spPr>
          <a:xfrm>
            <a:off x="708912" y="1552810"/>
            <a:ext cx="11153349" cy="92333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>
                <a:solidFill>
                  <a:srgbClr val="181B32"/>
                </a:solidFill>
                <a:latin typeface="Gill Sans MT Condensed" panose="020B0506020104020203" pitchFamily="34" charset="0"/>
              </a:rPr>
              <a:t>Normalmente cuando queremos hacer una carga de información hacia Excel, los archivos se cargan uno a uno desde las distintas fuentes que tengamos. </a:t>
            </a:r>
          </a:p>
          <a:p>
            <a:r>
              <a:rPr lang="es-ES" sz="1800" dirty="0">
                <a:solidFill>
                  <a:srgbClr val="181B32"/>
                </a:solidFill>
                <a:latin typeface="Gill Sans MT Condensed" panose="020B0506020104020203" pitchFamily="34" charset="0"/>
              </a:rPr>
              <a:t>Esto puede ser un problema cuando necesitamos realizar cargas periódicas y no queremos realizar  las mismas transformaciones repetidas veces para </a:t>
            </a:r>
            <a:r>
              <a:rPr lang="es-ES" sz="1800" dirty="0" err="1">
                <a:solidFill>
                  <a:srgbClr val="181B32"/>
                </a:solidFill>
                <a:latin typeface="Gill Sans MT Condensed" panose="020B0506020104020203" pitchFamily="34" charset="0"/>
              </a:rPr>
              <a:t>consolidarlas.</a:t>
            </a:r>
            <a:r>
              <a:rPr lang="es-ES" sz="1800" dirty="0" err="1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tidas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 veces para consolidarlas.</a:t>
            </a:r>
            <a:endParaRPr lang="es-PE" sz="18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12" name="Picture 2" descr="Power Query: the 2022 definitive beginners' guide • UpSlide">
            <a:extLst>
              <a:ext uri="{FF2B5EF4-FFF2-40B4-BE49-F238E27FC236}">
                <a16:creationId xmlns:a16="http://schemas.microsoft.com/office/drawing/2014/main" id="{872DD0AE-BF92-4802-8B8B-7A4D4CBFB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886" y="2266881"/>
            <a:ext cx="4640094" cy="433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19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664160"/>
            <a:ext cx="6588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Proceso de Inteligencia de negocios</a:t>
            </a:r>
            <a:br>
              <a:rPr lang="es-MX" dirty="0">
                <a:solidFill>
                  <a:srgbClr val="FF0000"/>
                </a:solidFill>
              </a:rPr>
            </a:br>
            <a:r>
              <a:rPr lang="es-MX" dirty="0">
                <a:solidFill>
                  <a:srgbClr val="F28482"/>
                </a:solidFill>
              </a:rPr>
              <a:t>4 etapas fundamentales</a:t>
            </a:r>
            <a:endParaRPr lang="es-PE" dirty="0">
              <a:solidFill>
                <a:srgbClr val="F28482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35995" y="6605671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1" name="CuadroTexto 1">
            <a:extLst>
              <a:ext uri="{FF2B5EF4-FFF2-40B4-BE49-F238E27FC236}">
                <a16:creationId xmlns:a16="http://schemas.microsoft.com/office/drawing/2014/main" id="{603C9FA4-3B99-4398-8AE5-293AD55CD277}"/>
              </a:ext>
            </a:extLst>
          </p:cNvPr>
          <p:cNvSpPr txBox="1"/>
          <p:nvPr/>
        </p:nvSpPr>
        <p:spPr>
          <a:xfrm>
            <a:off x="706581" y="1396942"/>
            <a:ext cx="10232967" cy="147732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>
                <a:solidFill>
                  <a:srgbClr val="181B32"/>
                </a:solidFill>
                <a:latin typeface="Gill Sans MT Condensed" panose="020B0506020104020203" pitchFamily="34" charset="0"/>
              </a:rPr>
              <a:t>Esto se puede solucionar aprendiendo a realizar cargas de información por carpetas. Para esto debemos tener algunas consideraciones:</a:t>
            </a:r>
          </a:p>
          <a:p>
            <a:endParaRPr lang="es-ES" sz="1800" dirty="0">
              <a:solidFill>
                <a:srgbClr val="181B32"/>
              </a:solidFill>
              <a:latin typeface="Gill Sans MT Condensed" panose="020B05060201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181B32"/>
                </a:solidFill>
                <a:latin typeface="Gill Sans MT Condensed" panose="020B0506020104020203" pitchFamily="34" charset="0"/>
              </a:rPr>
              <a:t>Debe existir un primer archivo que sirva de plantilla, que tenga la misma estructura que los demás archivos que se carguen.</a:t>
            </a:r>
          </a:p>
          <a:p>
            <a:endParaRPr lang="es-ES" sz="1800" dirty="0">
              <a:solidFill>
                <a:srgbClr val="181B32"/>
              </a:solidFill>
              <a:latin typeface="Gill Sans MT Condensed" panose="020B05060201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181B32"/>
                </a:solidFill>
                <a:latin typeface="Gill Sans MT Condensed" panose="020B0506020104020203" pitchFamily="34" charset="0"/>
              </a:rPr>
              <a:t>Se deben definir reglas para evitar que se generen errores al momento de la nueva carga.</a:t>
            </a:r>
          </a:p>
        </p:txBody>
      </p:sp>
      <p:pic>
        <p:nvPicPr>
          <p:cNvPr id="13" name="Picture 2" descr="Power Query: the 2022 definitive beginners' guide • UpSlide">
            <a:extLst>
              <a:ext uri="{FF2B5EF4-FFF2-40B4-BE49-F238E27FC236}">
                <a16:creationId xmlns:a16="http://schemas.microsoft.com/office/drawing/2014/main" id="{F4902FA8-48CD-4A08-AB9C-9E720987E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336" y="3246203"/>
            <a:ext cx="3900379" cy="364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93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651953"/>
            <a:ext cx="658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Power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uery Editor</a:t>
            </a:r>
            <a:endParaRPr lang="es-PE" sz="1400" dirty="0">
              <a:solidFill>
                <a:schemeClr val="accent1">
                  <a:lumMod val="75000"/>
                </a:schemeClr>
              </a:solidFill>
              <a:latin typeface="Gill Sans MT 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BC9C0B-420F-4668-991E-5E4FFB4D966C}"/>
              </a:ext>
            </a:extLst>
          </p:cNvPr>
          <p:cNvSpPr txBox="1"/>
          <p:nvPr/>
        </p:nvSpPr>
        <p:spPr>
          <a:xfrm>
            <a:off x="1125147" y="1588845"/>
            <a:ext cx="684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Anexar múltiples tablas de una carpeta</a:t>
            </a:r>
            <a:endParaRPr lang="es-PE" sz="20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22BF2FB-43C4-45FD-A263-CBDFFADD1F91}"/>
              </a:ext>
            </a:extLst>
          </p:cNvPr>
          <p:cNvSpPr txBox="1"/>
          <p:nvPr/>
        </p:nvSpPr>
        <p:spPr>
          <a:xfrm>
            <a:off x="1125148" y="2060220"/>
            <a:ext cx="8700581" cy="52322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Gill Sans MT" panose="020B0502020104020203" pitchFamily="34" charset="0"/>
              </a:rPr>
              <a:t>Este proceso consiste en unir varios archivos en una sola tabla principal que permita centralizar la información, que pueda generar informes, gráficos, </a:t>
            </a:r>
            <a:r>
              <a:rPr lang="es-MX" sz="1400" dirty="0" err="1">
                <a:solidFill>
                  <a:schemeClr val="bg2">
                    <a:lumMod val="10000"/>
                  </a:schemeClr>
                </a:solidFill>
                <a:latin typeface="Gill Sans MT" panose="020B0502020104020203" pitchFamily="34" charset="0"/>
              </a:rPr>
              <a:t>etc</a:t>
            </a:r>
            <a:endParaRPr lang="es-PE" sz="1400" dirty="0">
              <a:solidFill>
                <a:schemeClr val="bg2">
                  <a:lumMod val="1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BF4BB68-A9F0-4CD3-82F0-012C8CEAD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666" y="2780074"/>
            <a:ext cx="5694199" cy="368845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7D65BB6-D8F7-4292-9671-F8640D3B96AF}"/>
              </a:ext>
            </a:extLst>
          </p:cNvPr>
          <p:cNvSpPr txBox="1"/>
          <p:nvPr/>
        </p:nvSpPr>
        <p:spPr>
          <a:xfrm>
            <a:off x="5475438" y="930546"/>
            <a:ext cx="285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D62828"/>
                </a:solidFill>
                <a:latin typeface="Gill Sans MT Condensed" panose="020B0506020104020203" pitchFamily="34" charset="0"/>
              </a:rPr>
              <a:t>Integración de Datos</a:t>
            </a:r>
            <a:endParaRPr lang="es-PE" sz="2400" b="1" dirty="0">
              <a:solidFill>
                <a:srgbClr val="D62828"/>
              </a:solidFill>
              <a:latin typeface="Gill Sans MT Condensed" panose="020B05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75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443883"/>
            <a:ext cx="658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Power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uery Editor</a:t>
            </a:r>
            <a:endParaRPr lang="es-PE" sz="1400" dirty="0">
              <a:solidFill>
                <a:schemeClr val="accent1">
                  <a:lumMod val="75000"/>
                </a:schemeClr>
              </a:solidFill>
              <a:latin typeface="Gill Sans MT 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BC9C0B-420F-4668-991E-5E4FFB4D966C}"/>
              </a:ext>
            </a:extLst>
          </p:cNvPr>
          <p:cNvSpPr txBox="1"/>
          <p:nvPr/>
        </p:nvSpPr>
        <p:spPr>
          <a:xfrm>
            <a:off x="1125147" y="1328321"/>
            <a:ext cx="684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Anexar múltiples tablas de una carpeta</a:t>
            </a:r>
            <a:endParaRPr lang="es-PE" sz="20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22BF2FB-43C4-45FD-A263-CBDFFADD1F91}"/>
              </a:ext>
            </a:extLst>
          </p:cNvPr>
          <p:cNvSpPr txBox="1"/>
          <p:nvPr/>
        </p:nvSpPr>
        <p:spPr>
          <a:xfrm>
            <a:off x="8161578" y="3144374"/>
            <a:ext cx="3547535" cy="1077218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2">
                    <a:lumMod val="10000"/>
                  </a:schemeClr>
                </a:solidFill>
                <a:latin typeface="Gill Sans MT" panose="020B0502020104020203" pitchFamily="34" charset="0"/>
              </a:rPr>
              <a:t>Este proceso consiste en unir varios archivos en una sola tabla principal que permita centralizar la información, que pueda generar informes, gráficos, </a:t>
            </a:r>
            <a:r>
              <a:rPr lang="es-MX" sz="1600" dirty="0" err="1">
                <a:solidFill>
                  <a:schemeClr val="bg2">
                    <a:lumMod val="10000"/>
                  </a:schemeClr>
                </a:solidFill>
                <a:latin typeface="Gill Sans MT" panose="020B0502020104020203" pitchFamily="34" charset="0"/>
              </a:rPr>
              <a:t>etc</a:t>
            </a:r>
            <a:endParaRPr lang="es-PE" sz="1600" dirty="0">
              <a:solidFill>
                <a:schemeClr val="bg2">
                  <a:lumMod val="1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D65BB6-D8F7-4292-9671-F8640D3B96AF}"/>
              </a:ext>
            </a:extLst>
          </p:cNvPr>
          <p:cNvSpPr txBox="1"/>
          <p:nvPr/>
        </p:nvSpPr>
        <p:spPr>
          <a:xfrm>
            <a:off x="5592159" y="761535"/>
            <a:ext cx="285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D62828"/>
                </a:solidFill>
                <a:latin typeface="Gill Sans MT Condensed" panose="020B0506020104020203" pitchFamily="34" charset="0"/>
              </a:rPr>
              <a:t>Integración de Datos</a:t>
            </a:r>
            <a:endParaRPr lang="es-PE" sz="2400" b="1" dirty="0">
              <a:solidFill>
                <a:srgbClr val="D62828"/>
              </a:solidFill>
              <a:latin typeface="Gill Sans MT Condensed" panose="020B05060201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F30B17A-4AEA-4862-BCAD-F69053946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680" y="2249434"/>
            <a:ext cx="6841985" cy="45239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D9306A7C-CF5F-4706-ADFB-C5DA54A3B10C}"/>
              </a:ext>
            </a:extLst>
          </p:cNvPr>
          <p:cNvSpPr txBox="1"/>
          <p:nvPr/>
        </p:nvSpPr>
        <p:spPr>
          <a:xfrm>
            <a:off x="1265766" y="1871072"/>
            <a:ext cx="3547535" cy="307777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Gill Sans MT" panose="020B0502020104020203" pitchFamily="34" charset="0"/>
              </a:rPr>
              <a:t>Obtener datos / Más</a:t>
            </a:r>
            <a:endParaRPr lang="es-PE" sz="1400" dirty="0">
              <a:solidFill>
                <a:schemeClr val="bg2">
                  <a:lumMod val="1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1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443883"/>
            <a:ext cx="658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Power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uery Editor</a:t>
            </a:r>
            <a:endParaRPr lang="es-PE" sz="1400" dirty="0">
              <a:solidFill>
                <a:schemeClr val="accent1">
                  <a:lumMod val="75000"/>
                </a:schemeClr>
              </a:solidFill>
              <a:latin typeface="Gill Sans MT 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BC9C0B-420F-4668-991E-5E4FFB4D966C}"/>
              </a:ext>
            </a:extLst>
          </p:cNvPr>
          <p:cNvSpPr txBox="1"/>
          <p:nvPr/>
        </p:nvSpPr>
        <p:spPr>
          <a:xfrm>
            <a:off x="1125147" y="1328321"/>
            <a:ext cx="684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Anexar múltiples tablas de una carpeta</a:t>
            </a:r>
            <a:endParaRPr lang="es-PE" sz="20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D65BB6-D8F7-4292-9671-F8640D3B96AF}"/>
              </a:ext>
            </a:extLst>
          </p:cNvPr>
          <p:cNvSpPr txBox="1"/>
          <p:nvPr/>
        </p:nvSpPr>
        <p:spPr>
          <a:xfrm>
            <a:off x="5592159" y="761535"/>
            <a:ext cx="285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D62828"/>
                </a:solidFill>
                <a:latin typeface="Gill Sans MT Condensed" panose="020B0506020104020203" pitchFamily="34" charset="0"/>
              </a:rPr>
              <a:t>Integración de Datos</a:t>
            </a:r>
            <a:endParaRPr lang="es-PE" sz="2400" b="1" dirty="0">
              <a:solidFill>
                <a:srgbClr val="D62828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306A7C-CF5F-4706-ADFB-C5DA54A3B10C}"/>
              </a:ext>
            </a:extLst>
          </p:cNvPr>
          <p:cNvSpPr txBox="1"/>
          <p:nvPr/>
        </p:nvSpPr>
        <p:spPr>
          <a:xfrm>
            <a:off x="6857999" y="2967821"/>
            <a:ext cx="3547535" cy="307777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Gill Sans MT" panose="020B0502020104020203" pitchFamily="34" charset="0"/>
              </a:rPr>
              <a:t>Elegimos Carpeta / Conectar</a:t>
            </a:r>
            <a:endParaRPr lang="es-PE" sz="1400" dirty="0">
              <a:solidFill>
                <a:schemeClr val="bg2">
                  <a:lumMod val="1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5B8A62-CEEF-4546-9298-A18BC8912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70" y="1832831"/>
            <a:ext cx="4590130" cy="49588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54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443883"/>
            <a:ext cx="658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Power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uery Editor</a:t>
            </a:r>
            <a:endParaRPr lang="es-PE" sz="1400" dirty="0">
              <a:solidFill>
                <a:schemeClr val="accent1">
                  <a:lumMod val="75000"/>
                </a:schemeClr>
              </a:solidFill>
              <a:latin typeface="Gill Sans MT 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BC9C0B-420F-4668-991E-5E4FFB4D966C}"/>
              </a:ext>
            </a:extLst>
          </p:cNvPr>
          <p:cNvSpPr txBox="1"/>
          <p:nvPr/>
        </p:nvSpPr>
        <p:spPr>
          <a:xfrm>
            <a:off x="1125147" y="1328321"/>
            <a:ext cx="684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Anexar múltiples tablas de una carpeta</a:t>
            </a:r>
            <a:endParaRPr lang="es-PE" sz="20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D65BB6-D8F7-4292-9671-F8640D3B96AF}"/>
              </a:ext>
            </a:extLst>
          </p:cNvPr>
          <p:cNvSpPr txBox="1"/>
          <p:nvPr/>
        </p:nvSpPr>
        <p:spPr>
          <a:xfrm>
            <a:off x="5592159" y="761535"/>
            <a:ext cx="285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D62828"/>
                </a:solidFill>
                <a:latin typeface="Gill Sans MT Condensed" panose="020B0506020104020203" pitchFamily="34" charset="0"/>
              </a:rPr>
              <a:t>Integración de Datos</a:t>
            </a:r>
            <a:endParaRPr lang="es-PE" sz="2400" b="1" dirty="0">
              <a:solidFill>
                <a:srgbClr val="D62828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306A7C-CF5F-4706-ADFB-C5DA54A3B10C}"/>
              </a:ext>
            </a:extLst>
          </p:cNvPr>
          <p:cNvSpPr txBox="1"/>
          <p:nvPr/>
        </p:nvSpPr>
        <p:spPr>
          <a:xfrm>
            <a:off x="1543821" y="1968819"/>
            <a:ext cx="4048338" cy="338554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2">
                    <a:lumMod val="10000"/>
                  </a:schemeClr>
                </a:solidFill>
                <a:latin typeface="Gill Sans MT" panose="020B0502020104020203" pitchFamily="34" charset="0"/>
              </a:rPr>
              <a:t>Pegamos la ruta de la carpeta / Aceptar</a:t>
            </a:r>
            <a:endParaRPr lang="es-PE" sz="1600" dirty="0">
              <a:solidFill>
                <a:schemeClr val="bg2">
                  <a:lumMod val="1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6902C3-31B6-46D0-AC4B-65C93094C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898" y="2764982"/>
            <a:ext cx="8391525" cy="2667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879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58AC979-B069-461D-AA2D-3983543B9750}"/>
              </a:ext>
            </a:extLst>
          </p:cNvPr>
          <p:cNvSpPr/>
          <p:nvPr/>
        </p:nvSpPr>
        <p:spPr>
          <a:xfrm>
            <a:off x="1" y="0"/>
            <a:ext cx="3346881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/>
              <a:t>UNIVERSIDAD NACIONAL INGENIERIA </a:t>
            </a:r>
            <a:r>
              <a:rPr lang="es-MX" sz="1400" dirty="0"/>
              <a:t>ww.infouni.edu.pe</a:t>
            </a:r>
            <a:endParaRPr lang="es-PE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A0E0C0-79F2-4521-B832-56B1EF7C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44" y="0"/>
            <a:ext cx="1328321" cy="13283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C96E3E-67A5-4503-BDFA-072335F8F36C}"/>
              </a:ext>
            </a:extLst>
          </p:cNvPr>
          <p:cNvSpPr txBox="1"/>
          <p:nvPr/>
        </p:nvSpPr>
        <p:spPr>
          <a:xfrm>
            <a:off x="3346882" y="443883"/>
            <a:ext cx="658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Power 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Q</a:t>
            </a:r>
            <a:r>
              <a:rPr lang="es-MX" sz="24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uery Editor</a:t>
            </a:r>
            <a:endParaRPr lang="es-PE" sz="1400" dirty="0">
              <a:solidFill>
                <a:schemeClr val="accent1">
                  <a:lumMod val="75000"/>
                </a:schemeClr>
              </a:solidFill>
              <a:latin typeface="Gill Sans MT 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C5740F-42FE-4E67-A344-FD96590EF66E}"/>
              </a:ext>
            </a:extLst>
          </p:cNvPr>
          <p:cNvSpPr txBox="1"/>
          <p:nvPr/>
        </p:nvSpPr>
        <p:spPr>
          <a:xfrm>
            <a:off x="2480733" y="6468533"/>
            <a:ext cx="548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>
                    <a:lumMod val="50000"/>
                  </a:schemeClr>
                </a:solidFill>
                <a:latin typeface="Gill Sans MT Condensed" panose="020B0506020104020203" pitchFamily="34" charset="0"/>
              </a:rPr>
              <a:t>www.infouni.edu.pe | creado por Geronimo Cruzado. C</a:t>
            </a:r>
            <a:endParaRPr lang="es-PE" sz="1500" dirty="0">
              <a:solidFill>
                <a:schemeClr val="bg1">
                  <a:lumMod val="50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BC9C0B-420F-4668-991E-5E4FFB4D966C}"/>
              </a:ext>
            </a:extLst>
          </p:cNvPr>
          <p:cNvSpPr txBox="1"/>
          <p:nvPr/>
        </p:nvSpPr>
        <p:spPr>
          <a:xfrm>
            <a:off x="1125147" y="1328321"/>
            <a:ext cx="684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Anexar múltiples tablas de una carpeta</a:t>
            </a:r>
            <a:endParaRPr lang="es-PE" sz="20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D65BB6-D8F7-4292-9671-F8640D3B96AF}"/>
              </a:ext>
            </a:extLst>
          </p:cNvPr>
          <p:cNvSpPr txBox="1"/>
          <p:nvPr/>
        </p:nvSpPr>
        <p:spPr>
          <a:xfrm>
            <a:off x="5592159" y="761535"/>
            <a:ext cx="285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D62828"/>
                </a:solidFill>
                <a:latin typeface="Gill Sans MT Condensed" panose="020B0506020104020203" pitchFamily="34" charset="0"/>
              </a:rPr>
              <a:t>Integración de Datos</a:t>
            </a:r>
            <a:endParaRPr lang="es-PE" sz="2400" b="1" dirty="0">
              <a:solidFill>
                <a:srgbClr val="D62828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306A7C-CF5F-4706-ADFB-C5DA54A3B10C}"/>
              </a:ext>
            </a:extLst>
          </p:cNvPr>
          <p:cNvSpPr txBox="1"/>
          <p:nvPr/>
        </p:nvSpPr>
        <p:spPr>
          <a:xfrm>
            <a:off x="1890954" y="1833552"/>
            <a:ext cx="4048338" cy="338554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2">
                    <a:lumMod val="10000"/>
                  </a:schemeClr>
                </a:solidFill>
                <a:latin typeface="Gill Sans MT" panose="020B0502020104020203" pitchFamily="34" charset="0"/>
              </a:rPr>
              <a:t>Combinar / Combinar y transformar datos</a:t>
            </a:r>
            <a:endParaRPr lang="es-PE" sz="1600" dirty="0">
              <a:solidFill>
                <a:schemeClr val="bg2">
                  <a:lumMod val="1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B34AF7-7E77-4D35-983D-2BEF22E4D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2344522"/>
            <a:ext cx="6805912" cy="40695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3409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10113</TotalTime>
  <Words>1591</Words>
  <Application>Microsoft Office PowerPoint</Application>
  <PresentationFormat>Panorámica</PresentationFormat>
  <Paragraphs>160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Gill Sans MT</vt:lpstr>
      <vt:lpstr>Gill Sans MT </vt:lpstr>
      <vt:lpstr>Gill Sans MT Condensed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geronimo cruzado cruzado</dc:creator>
  <cp:lastModifiedBy>geronimo cruzado cruzado</cp:lastModifiedBy>
  <cp:revision>179</cp:revision>
  <dcterms:created xsi:type="dcterms:W3CDTF">2023-04-23T20:48:57Z</dcterms:created>
  <dcterms:modified xsi:type="dcterms:W3CDTF">2023-08-14T16:37:41Z</dcterms:modified>
</cp:coreProperties>
</file>