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5" r:id="rId3"/>
    <p:sldId id="290" r:id="rId4"/>
    <p:sldId id="298" r:id="rId5"/>
    <p:sldId id="299" r:id="rId6"/>
    <p:sldId id="300" r:id="rId7"/>
    <p:sldId id="301" r:id="rId8"/>
    <p:sldId id="302" r:id="rId9"/>
    <p:sldId id="303" r:id="rId10"/>
    <p:sldId id="308" r:id="rId11"/>
    <p:sldId id="29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343A40"/>
    <a:srgbClr val="293241"/>
    <a:srgbClr val="619B8A"/>
    <a:srgbClr val="F28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9CDF-BF00-4306-AEDA-5E5AAA466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D821F-5BC3-4BCD-B2B4-580C0A5F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C7AB-0E22-44AB-A6C8-59BF481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98FCD-301F-4E49-A853-85F6A523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DB63B-F877-41A2-A986-3E29753C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4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EEE7-2AAE-414C-97B7-D8859FC0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F55912-D128-42BF-A12D-AD39D558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AB0CC-85FF-4F81-9363-F0094FFA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F8B8-C114-42A1-9E17-CEC1283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EA05E-564A-4104-B8A8-0A6E593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15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D5270-27B9-42CB-99BB-DA98E35B1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85F31-6866-4C83-B093-D992E327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9514F-3961-449D-BBE4-E9474619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D341A-C301-4FE9-A306-4A57CD4D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8D523-8430-42E3-B98B-DB5EBA2C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0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BC9A7-9D1F-4420-BF62-5193622D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51DD2-8CE6-4087-9B68-88FF99F3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DFADE-0049-443B-B1A2-0CF6A001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CE81-6B3A-48C0-9094-2FAF9D5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01572-25FA-49C7-9146-E55CB615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6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7F0A-7090-4442-B920-37AB51B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B4902-045B-48E0-9ABC-652EFD64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E5B4A3-8331-4816-96DF-CB74E0C9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ABFCB-1DED-435A-8316-11DFD50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A0DED-F541-40BC-A995-DD0889E1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547A-94AB-44D4-8952-4EFB58AF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F618F-847A-4539-A188-E8F2E948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6377E-82E1-45B9-8C8C-EFB74998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80DC0-4026-482B-819A-EB3F7014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DAE80-87AD-42F7-B799-E5A6FF52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73C30-7E3E-4494-88AB-0F12D79F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2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F3ED2-4451-43C7-BD85-5A7A94E2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875BC-7B6B-4F84-8F6C-38474171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8A5DA-5862-48C2-9B39-4779C96E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BBF120-438B-47D9-8BA3-499CB257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88FC97-8982-4055-8C11-83FAE833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57D96D-9A56-4595-A923-B9ADBAD3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D7EA9E-BF90-45BC-9A05-985309BC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736223-F4A3-4895-AAE0-613944B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E6FF-736E-4492-A654-AB874E7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F64B79-387E-4B38-BC4C-B464EEE9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51DA6-AAAA-4BCA-B232-3F32FDE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68B055-5420-4733-8C2A-C7553454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16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D10DE-14F3-4E4E-AAD4-504D29F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7F21B-6304-4B11-A866-E6708151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5859A-302F-4664-AF2B-ED4BA5B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254A4-4A66-4B27-ACF5-20A2F7B1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12072-7405-4DA4-B6C9-8FF51C7D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76449-EE4D-4174-BE8A-CE7C801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21E6E-B95C-433E-9DFF-420F03B0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24BF2-398B-43F4-882F-C7DF455B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A0CA-74A5-406E-81E1-037D0002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5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8778-F7FE-4833-B497-6C00B2A2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BA6FCA-6E15-412C-ADAB-19556EEC1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0F1757-538B-4806-B919-8CE33888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80DC3-A6DA-46F8-8AC0-F2D0665E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1DC37-7160-4D01-8DDF-A4F1C85E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01547-28EA-4954-B8BF-DF1FF533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3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8AD20D-DF63-4F06-B592-1896BAB4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549E-460D-4F94-9718-D0081D82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D8AC5-0C39-4EA8-9FBD-BA4E8ADF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18718-8803-47FC-BB4F-FCF3BFCB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FF4CC-3F06-4C62-817F-9160674A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8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64160"/>
            <a:ext cx="658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Proceso de Inteligencia de negocios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28482"/>
                </a:solidFill>
              </a:rPr>
              <a:t>4 etapas fundamentales</a:t>
            </a:r>
            <a:endParaRPr lang="es-PE" dirty="0">
              <a:solidFill>
                <a:srgbClr val="F2848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605061-BC19-4A0D-90AD-89EBE5F8988A}"/>
              </a:ext>
            </a:extLst>
          </p:cNvPr>
          <p:cNvSpPr txBox="1"/>
          <p:nvPr/>
        </p:nvSpPr>
        <p:spPr>
          <a:xfrm>
            <a:off x="1183707" y="1590439"/>
            <a:ext cx="9401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Power Query es una herramienta de datos que viene integrada en programas como Microsoft </a:t>
            </a:r>
            <a:r>
              <a:rPr lang="es-MX" b="1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Excel</a:t>
            </a:r>
            <a:r>
              <a:rPr lang="es-MX" b="1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 y  </a:t>
            </a:r>
            <a:r>
              <a:rPr lang="es-MX" b="1" i="0" u="none" strike="noStrike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  <a:hlinkClick r:id="rId3"/>
              </a:rPr>
              <a:t>Power BI</a:t>
            </a:r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. Su principal ventaja (y lo que lo convierte en una herramienta útil para ti) es que cumple la función de un ETL (extraer, transformar y cargar datos).</a:t>
            </a:r>
          </a:p>
          <a:p>
            <a:pPr algn="l"/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El editor Power Query te permite extraer información de distintas fuentes de datos, transformarla según sea necesario, y luego cargarlos en algún sitio para su posterior uso; ya sea en una tabla de </a:t>
            </a:r>
            <a:r>
              <a:rPr lang="es-MX" b="0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Excel</a:t>
            </a:r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 o </a:t>
            </a:r>
            <a:r>
              <a:rPr lang="es-MX" b="0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Power BI</a:t>
            </a:r>
          </a:p>
          <a:p>
            <a:endParaRPr lang="es-PE" sz="2000" dirty="0">
              <a:latin typeface="Gill Sans MT Condensed" panose="020B0506020104020203" pitchFamily="34" charset="0"/>
            </a:endParaRPr>
          </a:p>
        </p:txBody>
      </p:sp>
      <p:pic>
        <p:nvPicPr>
          <p:cNvPr id="11" name="Marcador de contenido 3">
            <a:extLst>
              <a:ext uri="{FF2B5EF4-FFF2-40B4-BE49-F238E27FC236}">
                <a16:creationId xmlns:a16="http://schemas.microsoft.com/office/drawing/2014/main" id="{F9DA9573-799A-44AD-8017-CAA81900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48" y="2795256"/>
            <a:ext cx="5347772" cy="3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86BE2-618D-4916-9277-9750DE0C5A61}"/>
              </a:ext>
            </a:extLst>
          </p:cNvPr>
          <p:cNvSpPr txBox="1"/>
          <p:nvPr/>
        </p:nvSpPr>
        <p:spPr>
          <a:xfrm>
            <a:off x="658275" y="1648228"/>
            <a:ext cx="2248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Debemos quitar caracteres (-#) de la columna SKU</a:t>
            </a:r>
            <a:endParaRPr lang="es-PE" sz="15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753DC5-0391-4C9B-BEFE-F79A0B1CE1FA}"/>
              </a:ext>
            </a:extLst>
          </p:cNvPr>
          <p:cNvSpPr txBox="1"/>
          <p:nvPr/>
        </p:nvSpPr>
        <p:spPr>
          <a:xfrm>
            <a:off x="3413245" y="1690502"/>
            <a:ext cx="294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Selecciona la columna SKU/ Extraer / Texto antes del delimitador</a:t>
            </a:r>
            <a:endParaRPr lang="es-PE" sz="15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98386A-8C4C-41C3-A62C-F762B80E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90" y="2244500"/>
            <a:ext cx="1962150" cy="2657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68542D-F511-4646-A978-979CD1ED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07" y="2534400"/>
            <a:ext cx="2476500" cy="2305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DF305B-21C2-4A6C-9B27-B36C519D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95" y="2573034"/>
            <a:ext cx="5685139" cy="22664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8CC33E3-7730-4D4D-9CE2-805224893481}"/>
              </a:ext>
            </a:extLst>
          </p:cNvPr>
          <p:cNvSpPr txBox="1"/>
          <p:nvPr/>
        </p:nvSpPr>
        <p:spPr>
          <a:xfrm>
            <a:off x="6721426" y="1843368"/>
            <a:ext cx="294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Le decimos que el delimitador es “-” / luego aceptar</a:t>
            </a:r>
            <a:endParaRPr lang="es-PE" sz="15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1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8144CE-BFA4-4DF8-AF2F-C38D9FBBFCD2}"/>
              </a:ext>
            </a:extLst>
          </p:cNvPr>
          <p:cNvSpPr txBox="1"/>
          <p:nvPr/>
        </p:nvSpPr>
        <p:spPr>
          <a:xfrm>
            <a:off x="637195" y="1537216"/>
            <a:ext cx="58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 terminar de realizar la limpieza y transformación de los datos, debería quedar como se muestra en la imagen</a:t>
            </a:r>
            <a:endParaRPr lang="es-PE" sz="1400" b="1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CC4F84-D182-4DCE-A909-0A4EFE7A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5" y="2591830"/>
            <a:ext cx="9794401" cy="3001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71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B5B318-0B34-4EEF-AFE5-79A56A5E6E8A}"/>
              </a:ext>
            </a:extLst>
          </p:cNvPr>
          <p:cNvSpPr txBox="1"/>
          <p:nvPr/>
        </p:nvSpPr>
        <p:spPr>
          <a:xfrm>
            <a:off x="2606040" y="678180"/>
            <a:ext cx="488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Power Query Editor 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45BE07-7706-4145-B523-D9524A4F7DCE}"/>
              </a:ext>
            </a:extLst>
          </p:cNvPr>
          <p:cNvSpPr txBox="1"/>
          <p:nvPr/>
        </p:nvSpPr>
        <p:spPr>
          <a:xfrm>
            <a:off x="3775710" y="2537460"/>
            <a:ext cx="2545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Caso 1</a:t>
            </a:r>
            <a:endParaRPr lang="es-PE" sz="60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F34A8-B704-4F1F-9737-1BBC7692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7" y="1699126"/>
            <a:ext cx="3083153" cy="30831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039A31-20E0-436C-9084-505F13AC9B13}"/>
              </a:ext>
            </a:extLst>
          </p:cNvPr>
          <p:cNvSpPr txBox="1"/>
          <p:nvPr/>
        </p:nvSpPr>
        <p:spPr>
          <a:xfrm>
            <a:off x="8159261" y="6284565"/>
            <a:ext cx="390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Limpieza de datos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8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8144CE-BFA4-4DF8-AF2F-C38D9FBBFCD2}"/>
              </a:ext>
            </a:extLst>
          </p:cNvPr>
          <p:cNvSpPr txBox="1"/>
          <p:nvPr/>
        </p:nvSpPr>
        <p:spPr>
          <a:xfrm>
            <a:off x="637195" y="1537216"/>
            <a:ext cx="584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Cargamos el archivo </a:t>
            </a:r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con el </a:t>
            </a:r>
            <a:r>
              <a:rPr lang="es-PE" sz="1400" b="1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1400" b="1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Query</a:t>
            </a:r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Editor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053F8554-C2EA-49AB-AEBB-C794B033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7" y="2471102"/>
            <a:ext cx="2967287" cy="283206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BF66909-8C80-44A2-BFC3-B21CCB05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722" y="2495399"/>
            <a:ext cx="5280361" cy="26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0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8144CE-BFA4-4DF8-AF2F-C38D9FBBFCD2}"/>
              </a:ext>
            </a:extLst>
          </p:cNvPr>
          <p:cNvSpPr txBox="1"/>
          <p:nvPr/>
        </p:nvSpPr>
        <p:spPr>
          <a:xfrm>
            <a:off x="637195" y="1537216"/>
            <a:ext cx="584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2">
                    <a:lumMod val="1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Elegimos la tabla Pedidos1/Transformar datos</a:t>
            </a:r>
            <a:endParaRPr lang="es-PE" sz="1400" b="1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479AEE-74F3-46D7-9D7D-66BFB59F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29" y="2237729"/>
            <a:ext cx="6652193" cy="33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CEB57-487B-4EF7-9044-13535CB0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02" y="2244953"/>
            <a:ext cx="8408492" cy="369669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72E1DE2-3BC4-46F5-B69A-B9808BCF0492}"/>
              </a:ext>
            </a:extLst>
          </p:cNvPr>
          <p:cNvSpPr txBox="1"/>
          <p:nvPr/>
        </p:nvSpPr>
        <p:spPr>
          <a:xfrm>
            <a:off x="1253749" y="1684923"/>
            <a:ext cx="4186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Realizar la transformación de la tabla </a:t>
            </a:r>
            <a:endParaRPr lang="es-PE" sz="1400" b="1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8F700-E1A8-46C4-AC3B-3C6A771B8E8C}"/>
              </a:ext>
            </a:extLst>
          </p:cNvPr>
          <p:cNvSpPr txBox="1"/>
          <p:nvPr/>
        </p:nvSpPr>
        <p:spPr>
          <a:xfrm>
            <a:off x="872914" y="1952799"/>
            <a:ext cx="3813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Seleccionamos la barra roja, Quitar errores </a:t>
            </a:r>
            <a:endParaRPr lang="es-PE" sz="15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26C01B-2AB3-4731-B3CE-4A9CA5D0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" y="2588873"/>
            <a:ext cx="7143750" cy="32099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5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8F700-E1A8-46C4-AC3B-3C6A771B8E8C}"/>
              </a:ext>
            </a:extLst>
          </p:cNvPr>
          <p:cNvSpPr txBox="1"/>
          <p:nvPr/>
        </p:nvSpPr>
        <p:spPr>
          <a:xfrm>
            <a:off x="849467" y="1868045"/>
            <a:ext cx="546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Seleccionamos la barra negra, Quitar espacio vacíos (</a:t>
            </a:r>
            <a:r>
              <a:rPr lang="es-MX" sz="2000" dirty="0" err="1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null</a:t>
            </a:r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) </a:t>
            </a:r>
            <a:endParaRPr lang="es-PE" sz="20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680A48-2CAD-4612-AA49-86EB5411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37780"/>
            <a:ext cx="8321040" cy="3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9E4916-C264-4E88-BA28-40F168AE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8" y="2501170"/>
            <a:ext cx="9304821" cy="329762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86BE2-618D-4916-9277-9750DE0C5A61}"/>
              </a:ext>
            </a:extLst>
          </p:cNvPr>
          <p:cNvSpPr txBox="1"/>
          <p:nvPr/>
        </p:nvSpPr>
        <p:spPr>
          <a:xfrm>
            <a:off x="926254" y="1898145"/>
            <a:ext cx="531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Seleccionamos Columna 1/ Usar la primera fila como encabezado </a:t>
            </a:r>
            <a:endParaRPr lang="es-PE" sz="20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0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6E2EE2-C9A5-4A6F-8A51-781BC1ECDC5D}"/>
              </a:ext>
            </a:extLst>
          </p:cNvPr>
          <p:cNvSpPr txBox="1"/>
          <p:nvPr/>
        </p:nvSpPr>
        <p:spPr>
          <a:xfrm>
            <a:off x="562311" y="1144480"/>
            <a:ext cx="451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Limpieza de datos 1</a:t>
            </a:r>
            <a:endParaRPr lang="es-PE" sz="22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86BE2-618D-4916-9277-9750DE0C5A61}"/>
              </a:ext>
            </a:extLst>
          </p:cNvPr>
          <p:cNvSpPr txBox="1"/>
          <p:nvPr/>
        </p:nvSpPr>
        <p:spPr>
          <a:xfrm>
            <a:off x="926254" y="2006358"/>
            <a:ext cx="5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Debemos separar Numero pedido, tipo de compra</a:t>
            </a:r>
            <a:endParaRPr lang="es-PE" sz="20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F5D30AB-A967-49B0-8422-2E362893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1" y="2654090"/>
            <a:ext cx="4119417" cy="241565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9753DC5-0391-4C9B-BEFE-F79A0B1CE1FA}"/>
              </a:ext>
            </a:extLst>
          </p:cNvPr>
          <p:cNvSpPr txBox="1"/>
          <p:nvPr/>
        </p:nvSpPr>
        <p:spPr>
          <a:xfrm>
            <a:off x="8183879" y="3720153"/>
            <a:ext cx="29447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10000"/>
                  </a:schemeClr>
                </a:solidFill>
                <a:latin typeface="Gill Sans MT Condensed" panose="020B0506020104020203" pitchFamily="34" charset="0"/>
                <a:cs typeface="Segoe UI Light" panose="020B0502040204020203" pitchFamily="34" charset="0"/>
              </a:rPr>
              <a:t>Seleccionamos la columna Numero de Pedido – Tip Compra/ Dividir columna/ Por: de dígito a no dígito</a:t>
            </a:r>
            <a:endParaRPr lang="es-PE" sz="1500" dirty="0">
              <a:solidFill>
                <a:schemeClr val="bg2">
                  <a:lumMod val="10000"/>
                </a:schemeClr>
              </a:solidFill>
              <a:latin typeface="Gill Sans MT Condensed" panose="020B05060201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1DB8D6-46F1-4A1D-89B6-0549C62B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40" y="2654090"/>
            <a:ext cx="2790825" cy="27813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4082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538</Words>
  <Application>Microsoft Office PowerPoint</Application>
  <PresentationFormat>Panorámica</PresentationFormat>
  <Paragraphs>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Gill Sans MT </vt:lpstr>
      <vt:lpstr>Gill Sans MT Condensed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geronimo cruzado cruzado</dc:creator>
  <cp:lastModifiedBy>geronimo cruzado cruzado</cp:lastModifiedBy>
  <cp:revision>175</cp:revision>
  <dcterms:created xsi:type="dcterms:W3CDTF">2023-04-23T20:48:57Z</dcterms:created>
  <dcterms:modified xsi:type="dcterms:W3CDTF">2023-08-14T14:09:32Z</dcterms:modified>
</cp:coreProperties>
</file>