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9" r:id="rId2"/>
    <p:sldId id="317" r:id="rId3"/>
    <p:sldId id="309" r:id="rId4"/>
    <p:sldId id="320" r:id="rId5"/>
    <p:sldId id="321" r:id="rId6"/>
    <p:sldId id="322" r:id="rId7"/>
    <p:sldId id="323" r:id="rId8"/>
    <p:sldId id="325" r:id="rId9"/>
    <p:sldId id="326" r:id="rId10"/>
    <p:sldId id="327" r:id="rId11"/>
    <p:sldId id="319" r:id="rId12"/>
    <p:sldId id="318" r:id="rId13"/>
    <p:sldId id="329" r:id="rId14"/>
    <p:sldId id="330" r:id="rId15"/>
    <p:sldId id="331" r:id="rId16"/>
    <p:sldId id="332" r:id="rId17"/>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2828"/>
    <a:srgbClr val="343A40"/>
    <a:srgbClr val="293241"/>
    <a:srgbClr val="619B8A"/>
    <a:srgbClr val="F284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98" d="100"/>
          <a:sy n="98" d="100"/>
        </p:scale>
        <p:origin x="101"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019CDF-BF00-4306-AEDA-5E5AAA4666E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D55D821F-5BC3-4BCD-B2B4-580C0A5F35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E3D2C7AB-0E22-44AB-A6C8-59BF4811F072}"/>
              </a:ext>
            </a:extLst>
          </p:cNvPr>
          <p:cNvSpPr>
            <a:spLocks noGrp="1"/>
          </p:cNvSpPr>
          <p:nvPr>
            <p:ph type="dt" sz="half" idx="10"/>
          </p:nvPr>
        </p:nvSpPr>
        <p:spPr/>
        <p:txBody>
          <a:bodyPr/>
          <a:lstStyle/>
          <a:p>
            <a:fld id="{4F7799BD-E307-40E6-BED8-06A901D9AC70}" type="datetimeFigureOut">
              <a:rPr lang="es-PE" smtClean="0"/>
              <a:t>14/07/2023</a:t>
            </a:fld>
            <a:endParaRPr lang="es-PE"/>
          </a:p>
        </p:txBody>
      </p:sp>
      <p:sp>
        <p:nvSpPr>
          <p:cNvPr id="5" name="Marcador de pie de página 4">
            <a:extLst>
              <a:ext uri="{FF2B5EF4-FFF2-40B4-BE49-F238E27FC236}">
                <a16:creationId xmlns:a16="http://schemas.microsoft.com/office/drawing/2014/main" id="{97398FCD-301F-4E49-A853-85F6A5232EC5}"/>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FABDB63B-F877-41A2-A986-3E29753CFE3B}"/>
              </a:ext>
            </a:extLst>
          </p:cNvPr>
          <p:cNvSpPr>
            <a:spLocks noGrp="1"/>
          </p:cNvSpPr>
          <p:nvPr>
            <p:ph type="sldNum" sz="quarter" idx="12"/>
          </p:nvPr>
        </p:nvSpPr>
        <p:spPr/>
        <p:txBody>
          <a:bodyPr/>
          <a:lstStyle/>
          <a:p>
            <a:fld id="{21BA0CAC-FA04-4D48-9DA3-7BBF5E702CD2}" type="slidenum">
              <a:rPr lang="es-PE" smtClean="0"/>
              <a:t>‹Nº›</a:t>
            </a:fld>
            <a:endParaRPr lang="es-PE"/>
          </a:p>
        </p:txBody>
      </p:sp>
    </p:spTree>
    <p:extLst>
      <p:ext uri="{BB962C8B-B14F-4D97-AF65-F5344CB8AC3E}">
        <p14:creationId xmlns:p14="http://schemas.microsoft.com/office/powerpoint/2010/main" val="3401497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74EEE7-2AAE-414C-97B7-D8859FC02200}"/>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F6F55912-D128-42BF-A12D-AD39D558DC3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CADAB0CC-85FF-4F81-9363-F0094FFA892E}"/>
              </a:ext>
            </a:extLst>
          </p:cNvPr>
          <p:cNvSpPr>
            <a:spLocks noGrp="1"/>
          </p:cNvSpPr>
          <p:nvPr>
            <p:ph type="dt" sz="half" idx="10"/>
          </p:nvPr>
        </p:nvSpPr>
        <p:spPr/>
        <p:txBody>
          <a:bodyPr/>
          <a:lstStyle/>
          <a:p>
            <a:fld id="{4F7799BD-E307-40E6-BED8-06A901D9AC70}" type="datetimeFigureOut">
              <a:rPr lang="es-PE" smtClean="0"/>
              <a:t>14/07/2023</a:t>
            </a:fld>
            <a:endParaRPr lang="es-PE"/>
          </a:p>
        </p:txBody>
      </p:sp>
      <p:sp>
        <p:nvSpPr>
          <p:cNvPr id="5" name="Marcador de pie de página 4">
            <a:extLst>
              <a:ext uri="{FF2B5EF4-FFF2-40B4-BE49-F238E27FC236}">
                <a16:creationId xmlns:a16="http://schemas.microsoft.com/office/drawing/2014/main" id="{AE57F8B8-C114-42A1-9E17-CEC128345D65}"/>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C6EA05E-564A-4104-B8A8-0A6E593B2937}"/>
              </a:ext>
            </a:extLst>
          </p:cNvPr>
          <p:cNvSpPr>
            <a:spLocks noGrp="1"/>
          </p:cNvSpPr>
          <p:nvPr>
            <p:ph type="sldNum" sz="quarter" idx="12"/>
          </p:nvPr>
        </p:nvSpPr>
        <p:spPr/>
        <p:txBody>
          <a:bodyPr/>
          <a:lstStyle/>
          <a:p>
            <a:fld id="{21BA0CAC-FA04-4D48-9DA3-7BBF5E702CD2}" type="slidenum">
              <a:rPr lang="es-PE" smtClean="0"/>
              <a:t>‹Nº›</a:t>
            </a:fld>
            <a:endParaRPr lang="es-PE"/>
          </a:p>
        </p:txBody>
      </p:sp>
    </p:spTree>
    <p:extLst>
      <p:ext uri="{BB962C8B-B14F-4D97-AF65-F5344CB8AC3E}">
        <p14:creationId xmlns:p14="http://schemas.microsoft.com/office/powerpoint/2010/main" val="703152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B9D5270-27B9-42CB-99BB-DA98E35B1F0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D4485F31-6866-4C83-B093-D992E32745E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96B9514F-3961-449D-BBE4-E9474619E0D5}"/>
              </a:ext>
            </a:extLst>
          </p:cNvPr>
          <p:cNvSpPr>
            <a:spLocks noGrp="1"/>
          </p:cNvSpPr>
          <p:nvPr>
            <p:ph type="dt" sz="half" idx="10"/>
          </p:nvPr>
        </p:nvSpPr>
        <p:spPr/>
        <p:txBody>
          <a:bodyPr/>
          <a:lstStyle/>
          <a:p>
            <a:fld id="{4F7799BD-E307-40E6-BED8-06A901D9AC70}" type="datetimeFigureOut">
              <a:rPr lang="es-PE" smtClean="0"/>
              <a:t>14/07/2023</a:t>
            </a:fld>
            <a:endParaRPr lang="es-PE"/>
          </a:p>
        </p:txBody>
      </p:sp>
      <p:sp>
        <p:nvSpPr>
          <p:cNvPr id="5" name="Marcador de pie de página 4">
            <a:extLst>
              <a:ext uri="{FF2B5EF4-FFF2-40B4-BE49-F238E27FC236}">
                <a16:creationId xmlns:a16="http://schemas.microsoft.com/office/drawing/2014/main" id="{A14D341A-C301-4FE9-A306-4A57CD4D1F8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DBF8D523-8430-42E3-B98B-DB5EBA2C8578}"/>
              </a:ext>
            </a:extLst>
          </p:cNvPr>
          <p:cNvSpPr>
            <a:spLocks noGrp="1"/>
          </p:cNvSpPr>
          <p:nvPr>
            <p:ph type="sldNum" sz="quarter" idx="12"/>
          </p:nvPr>
        </p:nvSpPr>
        <p:spPr/>
        <p:txBody>
          <a:bodyPr/>
          <a:lstStyle/>
          <a:p>
            <a:fld id="{21BA0CAC-FA04-4D48-9DA3-7BBF5E702CD2}" type="slidenum">
              <a:rPr lang="es-PE" smtClean="0"/>
              <a:t>‹Nº›</a:t>
            </a:fld>
            <a:endParaRPr lang="es-PE"/>
          </a:p>
        </p:txBody>
      </p:sp>
    </p:spTree>
    <p:extLst>
      <p:ext uri="{BB962C8B-B14F-4D97-AF65-F5344CB8AC3E}">
        <p14:creationId xmlns:p14="http://schemas.microsoft.com/office/powerpoint/2010/main" val="663071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BBC9A7-9D1F-4420-BF62-5193622D19C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1BB51DD2-8CE6-4087-9B68-88FF99F32EC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0CEDFADE-0049-443B-B1A2-0CF6A0013939}"/>
              </a:ext>
            </a:extLst>
          </p:cNvPr>
          <p:cNvSpPr>
            <a:spLocks noGrp="1"/>
          </p:cNvSpPr>
          <p:nvPr>
            <p:ph type="dt" sz="half" idx="10"/>
          </p:nvPr>
        </p:nvSpPr>
        <p:spPr/>
        <p:txBody>
          <a:bodyPr/>
          <a:lstStyle/>
          <a:p>
            <a:fld id="{4F7799BD-E307-40E6-BED8-06A901D9AC70}" type="datetimeFigureOut">
              <a:rPr lang="es-PE" smtClean="0"/>
              <a:t>14/07/2023</a:t>
            </a:fld>
            <a:endParaRPr lang="es-PE"/>
          </a:p>
        </p:txBody>
      </p:sp>
      <p:sp>
        <p:nvSpPr>
          <p:cNvPr id="5" name="Marcador de pie de página 4">
            <a:extLst>
              <a:ext uri="{FF2B5EF4-FFF2-40B4-BE49-F238E27FC236}">
                <a16:creationId xmlns:a16="http://schemas.microsoft.com/office/drawing/2014/main" id="{2635CE81-6B3A-48C0-9094-2FAF9D548711}"/>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62401572-25FA-49C7-9146-E55CB615C10B}"/>
              </a:ext>
            </a:extLst>
          </p:cNvPr>
          <p:cNvSpPr>
            <a:spLocks noGrp="1"/>
          </p:cNvSpPr>
          <p:nvPr>
            <p:ph type="sldNum" sz="quarter" idx="12"/>
          </p:nvPr>
        </p:nvSpPr>
        <p:spPr/>
        <p:txBody>
          <a:bodyPr/>
          <a:lstStyle/>
          <a:p>
            <a:fld id="{21BA0CAC-FA04-4D48-9DA3-7BBF5E702CD2}" type="slidenum">
              <a:rPr lang="es-PE" smtClean="0"/>
              <a:t>‹Nº›</a:t>
            </a:fld>
            <a:endParaRPr lang="es-PE"/>
          </a:p>
        </p:txBody>
      </p:sp>
    </p:spTree>
    <p:extLst>
      <p:ext uri="{BB962C8B-B14F-4D97-AF65-F5344CB8AC3E}">
        <p14:creationId xmlns:p14="http://schemas.microsoft.com/office/powerpoint/2010/main" val="1082648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FF7F0A-7090-4442-B920-37AB51B539C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949B4902-045B-48E0-9ABC-652EFD64F9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5E5B4A3-8331-4816-96DF-CB74E0C9E423}"/>
              </a:ext>
            </a:extLst>
          </p:cNvPr>
          <p:cNvSpPr>
            <a:spLocks noGrp="1"/>
          </p:cNvSpPr>
          <p:nvPr>
            <p:ph type="dt" sz="half" idx="10"/>
          </p:nvPr>
        </p:nvSpPr>
        <p:spPr/>
        <p:txBody>
          <a:bodyPr/>
          <a:lstStyle/>
          <a:p>
            <a:fld id="{4F7799BD-E307-40E6-BED8-06A901D9AC70}" type="datetimeFigureOut">
              <a:rPr lang="es-PE" smtClean="0"/>
              <a:t>14/07/2023</a:t>
            </a:fld>
            <a:endParaRPr lang="es-PE"/>
          </a:p>
        </p:txBody>
      </p:sp>
      <p:sp>
        <p:nvSpPr>
          <p:cNvPr id="5" name="Marcador de pie de página 4">
            <a:extLst>
              <a:ext uri="{FF2B5EF4-FFF2-40B4-BE49-F238E27FC236}">
                <a16:creationId xmlns:a16="http://schemas.microsoft.com/office/drawing/2014/main" id="{89BABFCB-1DED-435A-8316-11DFD508EE8B}"/>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B81A0DED-F541-40BC-A995-DD0889E1CACD}"/>
              </a:ext>
            </a:extLst>
          </p:cNvPr>
          <p:cNvSpPr>
            <a:spLocks noGrp="1"/>
          </p:cNvSpPr>
          <p:nvPr>
            <p:ph type="sldNum" sz="quarter" idx="12"/>
          </p:nvPr>
        </p:nvSpPr>
        <p:spPr/>
        <p:txBody>
          <a:bodyPr/>
          <a:lstStyle/>
          <a:p>
            <a:fld id="{21BA0CAC-FA04-4D48-9DA3-7BBF5E702CD2}" type="slidenum">
              <a:rPr lang="es-PE" smtClean="0"/>
              <a:t>‹Nº›</a:t>
            </a:fld>
            <a:endParaRPr lang="es-PE"/>
          </a:p>
        </p:txBody>
      </p:sp>
    </p:spTree>
    <p:extLst>
      <p:ext uri="{BB962C8B-B14F-4D97-AF65-F5344CB8AC3E}">
        <p14:creationId xmlns:p14="http://schemas.microsoft.com/office/powerpoint/2010/main" val="56629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A547A-94AB-44D4-8952-4EFB58AFECB5}"/>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6C9F618F-847A-4539-A188-E8F2E948885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2886377E-82E1-45B9-8C8C-EFB74998EA7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ED880DC0-4026-482B-819A-EB3F70147B91}"/>
              </a:ext>
            </a:extLst>
          </p:cNvPr>
          <p:cNvSpPr>
            <a:spLocks noGrp="1"/>
          </p:cNvSpPr>
          <p:nvPr>
            <p:ph type="dt" sz="half" idx="10"/>
          </p:nvPr>
        </p:nvSpPr>
        <p:spPr/>
        <p:txBody>
          <a:bodyPr/>
          <a:lstStyle/>
          <a:p>
            <a:fld id="{4F7799BD-E307-40E6-BED8-06A901D9AC70}" type="datetimeFigureOut">
              <a:rPr lang="es-PE" smtClean="0"/>
              <a:t>14/07/2023</a:t>
            </a:fld>
            <a:endParaRPr lang="es-PE"/>
          </a:p>
        </p:txBody>
      </p:sp>
      <p:sp>
        <p:nvSpPr>
          <p:cNvPr id="6" name="Marcador de pie de página 5">
            <a:extLst>
              <a:ext uri="{FF2B5EF4-FFF2-40B4-BE49-F238E27FC236}">
                <a16:creationId xmlns:a16="http://schemas.microsoft.com/office/drawing/2014/main" id="{96DDAE80-87AD-42F7-B799-E5A6FF520CDD}"/>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3DB73C30-7E3E-4494-88AB-0F12D79F71BD}"/>
              </a:ext>
            </a:extLst>
          </p:cNvPr>
          <p:cNvSpPr>
            <a:spLocks noGrp="1"/>
          </p:cNvSpPr>
          <p:nvPr>
            <p:ph type="sldNum" sz="quarter" idx="12"/>
          </p:nvPr>
        </p:nvSpPr>
        <p:spPr/>
        <p:txBody>
          <a:bodyPr/>
          <a:lstStyle/>
          <a:p>
            <a:fld id="{21BA0CAC-FA04-4D48-9DA3-7BBF5E702CD2}" type="slidenum">
              <a:rPr lang="es-PE" smtClean="0"/>
              <a:t>‹Nº›</a:t>
            </a:fld>
            <a:endParaRPr lang="es-PE"/>
          </a:p>
        </p:txBody>
      </p:sp>
    </p:spTree>
    <p:extLst>
      <p:ext uri="{BB962C8B-B14F-4D97-AF65-F5344CB8AC3E}">
        <p14:creationId xmlns:p14="http://schemas.microsoft.com/office/powerpoint/2010/main" val="3904251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6F3ED2-4451-43C7-BD85-5A7A94E281B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061875BC-7B6B-4F84-8F6C-3847417183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E68A5DA-5862-48C2-9B39-4779C96EE47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0FBBF120-438B-47D9-8BA3-499CB257BE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788FC97-8982-4055-8C11-83FAE83315D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3D57D96D-9A56-4595-A923-B9ADBAD3BAC4}"/>
              </a:ext>
            </a:extLst>
          </p:cNvPr>
          <p:cNvSpPr>
            <a:spLocks noGrp="1"/>
          </p:cNvSpPr>
          <p:nvPr>
            <p:ph type="dt" sz="half" idx="10"/>
          </p:nvPr>
        </p:nvSpPr>
        <p:spPr/>
        <p:txBody>
          <a:bodyPr/>
          <a:lstStyle/>
          <a:p>
            <a:fld id="{4F7799BD-E307-40E6-BED8-06A901D9AC70}" type="datetimeFigureOut">
              <a:rPr lang="es-PE" smtClean="0"/>
              <a:t>14/07/2023</a:t>
            </a:fld>
            <a:endParaRPr lang="es-PE"/>
          </a:p>
        </p:txBody>
      </p:sp>
      <p:sp>
        <p:nvSpPr>
          <p:cNvPr id="8" name="Marcador de pie de página 7">
            <a:extLst>
              <a:ext uri="{FF2B5EF4-FFF2-40B4-BE49-F238E27FC236}">
                <a16:creationId xmlns:a16="http://schemas.microsoft.com/office/drawing/2014/main" id="{19D7EA9E-BF90-45BC-9A05-985309BCFD0E}"/>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04736223-F4A3-4895-AAE0-613944B012FF}"/>
              </a:ext>
            </a:extLst>
          </p:cNvPr>
          <p:cNvSpPr>
            <a:spLocks noGrp="1"/>
          </p:cNvSpPr>
          <p:nvPr>
            <p:ph type="sldNum" sz="quarter" idx="12"/>
          </p:nvPr>
        </p:nvSpPr>
        <p:spPr/>
        <p:txBody>
          <a:bodyPr/>
          <a:lstStyle/>
          <a:p>
            <a:fld id="{21BA0CAC-FA04-4D48-9DA3-7BBF5E702CD2}" type="slidenum">
              <a:rPr lang="es-PE" smtClean="0"/>
              <a:t>‹Nº›</a:t>
            </a:fld>
            <a:endParaRPr lang="es-PE"/>
          </a:p>
        </p:txBody>
      </p:sp>
    </p:spTree>
    <p:extLst>
      <p:ext uri="{BB962C8B-B14F-4D97-AF65-F5344CB8AC3E}">
        <p14:creationId xmlns:p14="http://schemas.microsoft.com/office/powerpoint/2010/main" val="31017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EAE6FF-736E-4492-A654-AB874E72CC5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F2F64B79-387E-4B38-BC4C-B464EEE93408}"/>
              </a:ext>
            </a:extLst>
          </p:cNvPr>
          <p:cNvSpPr>
            <a:spLocks noGrp="1"/>
          </p:cNvSpPr>
          <p:nvPr>
            <p:ph type="dt" sz="half" idx="10"/>
          </p:nvPr>
        </p:nvSpPr>
        <p:spPr/>
        <p:txBody>
          <a:bodyPr/>
          <a:lstStyle/>
          <a:p>
            <a:fld id="{4F7799BD-E307-40E6-BED8-06A901D9AC70}" type="datetimeFigureOut">
              <a:rPr lang="es-PE" smtClean="0"/>
              <a:t>14/07/2023</a:t>
            </a:fld>
            <a:endParaRPr lang="es-PE"/>
          </a:p>
        </p:txBody>
      </p:sp>
      <p:sp>
        <p:nvSpPr>
          <p:cNvPr id="4" name="Marcador de pie de página 3">
            <a:extLst>
              <a:ext uri="{FF2B5EF4-FFF2-40B4-BE49-F238E27FC236}">
                <a16:creationId xmlns:a16="http://schemas.microsoft.com/office/drawing/2014/main" id="{12151DA6-AAAA-4BCA-B232-3F32FDEABEFC}"/>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EB68B055-5420-4733-8C2A-C75534542946}"/>
              </a:ext>
            </a:extLst>
          </p:cNvPr>
          <p:cNvSpPr>
            <a:spLocks noGrp="1"/>
          </p:cNvSpPr>
          <p:nvPr>
            <p:ph type="sldNum" sz="quarter" idx="12"/>
          </p:nvPr>
        </p:nvSpPr>
        <p:spPr/>
        <p:txBody>
          <a:bodyPr/>
          <a:lstStyle/>
          <a:p>
            <a:fld id="{21BA0CAC-FA04-4D48-9DA3-7BBF5E702CD2}" type="slidenum">
              <a:rPr lang="es-PE" smtClean="0"/>
              <a:t>‹Nº›</a:t>
            </a:fld>
            <a:endParaRPr lang="es-PE"/>
          </a:p>
        </p:txBody>
      </p:sp>
    </p:spTree>
    <p:extLst>
      <p:ext uri="{BB962C8B-B14F-4D97-AF65-F5344CB8AC3E}">
        <p14:creationId xmlns:p14="http://schemas.microsoft.com/office/powerpoint/2010/main" val="628167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61D10DE-14F3-4E4E-AAD4-504D29F5E7FB}"/>
              </a:ext>
            </a:extLst>
          </p:cNvPr>
          <p:cNvSpPr>
            <a:spLocks noGrp="1"/>
          </p:cNvSpPr>
          <p:nvPr>
            <p:ph type="dt" sz="half" idx="10"/>
          </p:nvPr>
        </p:nvSpPr>
        <p:spPr/>
        <p:txBody>
          <a:bodyPr/>
          <a:lstStyle/>
          <a:p>
            <a:fld id="{4F7799BD-E307-40E6-BED8-06A901D9AC70}" type="datetimeFigureOut">
              <a:rPr lang="es-PE" smtClean="0"/>
              <a:t>14/07/2023</a:t>
            </a:fld>
            <a:endParaRPr lang="es-PE"/>
          </a:p>
        </p:txBody>
      </p:sp>
      <p:sp>
        <p:nvSpPr>
          <p:cNvPr id="3" name="Marcador de pie de página 2">
            <a:extLst>
              <a:ext uri="{FF2B5EF4-FFF2-40B4-BE49-F238E27FC236}">
                <a16:creationId xmlns:a16="http://schemas.microsoft.com/office/drawing/2014/main" id="{B4B7F21B-6304-4B11-A866-E6708151E804}"/>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9D95859A-302F-4664-AF2B-ED4BA5B3B24C}"/>
              </a:ext>
            </a:extLst>
          </p:cNvPr>
          <p:cNvSpPr>
            <a:spLocks noGrp="1"/>
          </p:cNvSpPr>
          <p:nvPr>
            <p:ph type="sldNum" sz="quarter" idx="12"/>
          </p:nvPr>
        </p:nvSpPr>
        <p:spPr/>
        <p:txBody>
          <a:bodyPr/>
          <a:lstStyle/>
          <a:p>
            <a:fld id="{21BA0CAC-FA04-4D48-9DA3-7BBF5E702CD2}" type="slidenum">
              <a:rPr lang="es-PE" smtClean="0"/>
              <a:t>‹Nº›</a:t>
            </a:fld>
            <a:endParaRPr lang="es-PE"/>
          </a:p>
        </p:txBody>
      </p:sp>
    </p:spTree>
    <p:extLst>
      <p:ext uri="{BB962C8B-B14F-4D97-AF65-F5344CB8AC3E}">
        <p14:creationId xmlns:p14="http://schemas.microsoft.com/office/powerpoint/2010/main" val="277068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8254A4-4A66-4B27-ACF5-20A2F7B1133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72612072-7405-4DA4-B6C9-8FF51C7DF3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EF776449-EE4D-4174-BE8A-CE7C80153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C321E6E-B95C-433E-9DFF-420F03B047B1}"/>
              </a:ext>
            </a:extLst>
          </p:cNvPr>
          <p:cNvSpPr>
            <a:spLocks noGrp="1"/>
          </p:cNvSpPr>
          <p:nvPr>
            <p:ph type="dt" sz="half" idx="10"/>
          </p:nvPr>
        </p:nvSpPr>
        <p:spPr/>
        <p:txBody>
          <a:bodyPr/>
          <a:lstStyle/>
          <a:p>
            <a:fld id="{4F7799BD-E307-40E6-BED8-06A901D9AC70}" type="datetimeFigureOut">
              <a:rPr lang="es-PE" smtClean="0"/>
              <a:t>14/07/2023</a:t>
            </a:fld>
            <a:endParaRPr lang="es-PE"/>
          </a:p>
        </p:txBody>
      </p:sp>
      <p:sp>
        <p:nvSpPr>
          <p:cNvPr id="6" name="Marcador de pie de página 5">
            <a:extLst>
              <a:ext uri="{FF2B5EF4-FFF2-40B4-BE49-F238E27FC236}">
                <a16:creationId xmlns:a16="http://schemas.microsoft.com/office/drawing/2014/main" id="{3F724BF2-398B-43F4-882F-C7DF455B8252}"/>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9E5EA0CA-74A5-406E-81E1-037D0002E653}"/>
              </a:ext>
            </a:extLst>
          </p:cNvPr>
          <p:cNvSpPr>
            <a:spLocks noGrp="1"/>
          </p:cNvSpPr>
          <p:nvPr>
            <p:ph type="sldNum" sz="quarter" idx="12"/>
          </p:nvPr>
        </p:nvSpPr>
        <p:spPr/>
        <p:txBody>
          <a:bodyPr/>
          <a:lstStyle/>
          <a:p>
            <a:fld id="{21BA0CAC-FA04-4D48-9DA3-7BBF5E702CD2}" type="slidenum">
              <a:rPr lang="es-PE" smtClean="0"/>
              <a:t>‹Nº›</a:t>
            </a:fld>
            <a:endParaRPr lang="es-PE"/>
          </a:p>
        </p:txBody>
      </p:sp>
    </p:spTree>
    <p:extLst>
      <p:ext uri="{BB962C8B-B14F-4D97-AF65-F5344CB8AC3E}">
        <p14:creationId xmlns:p14="http://schemas.microsoft.com/office/powerpoint/2010/main" val="1562576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E88778-F7FE-4833-B497-6C00B2A2F69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13BA6FCA-6E15-412C-ADAB-19556EEC1D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190F1757-538B-4806-B919-8CE3388815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6380DC3-A6DA-46F8-8AC0-F2D0665E800C}"/>
              </a:ext>
            </a:extLst>
          </p:cNvPr>
          <p:cNvSpPr>
            <a:spLocks noGrp="1"/>
          </p:cNvSpPr>
          <p:nvPr>
            <p:ph type="dt" sz="half" idx="10"/>
          </p:nvPr>
        </p:nvSpPr>
        <p:spPr/>
        <p:txBody>
          <a:bodyPr/>
          <a:lstStyle/>
          <a:p>
            <a:fld id="{4F7799BD-E307-40E6-BED8-06A901D9AC70}" type="datetimeFigureOut">
              <a:rPr lang="es-PE" smtClean="0"/>
              <a:t>14/07/2023</a:t>
            </a:fld>
            <a:endParaRPr lang="es-PE"/>
          </a:p>
        </p:txBody>
      </p:sp>
      <p:sp>
        <p:nvSpPr>
          <p:cNvPr id="6" name="Marcador de pie de página 5">
            <a:extLst>
              <a:ext uri="{FF2B5EF4-FFF2-40B4-BE49-F238E27FC236}">
                <a16:creationId xmlns:a16="http://schemas.microsoft.com/office/drawing/2014/main" id="{5F71DC37-7160-4D01-8DDF-A4F1C85E43F5}"/>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F1101547-28EA-4954-B8BF-DF1FF533AAA9}"/>
              </a:ext>
            </a:extLst>
          </p:cNvPr>
          <p:cNvSpPr>
            <a:spLocks noGrp="1"/>
          </p:cNvSpPr>
          <p:nvPr>
            <p:ph type="sldNum" sz="quarter" idx="12"/>
          </p:nvPr>
        </p:nvSpPr>
        <p:spPr/>
        <p:txBody>
          <a:bodyPr/>
          <a:lstStyle/>
          <a:p>
            <a:fld id="{21BA0CAC-FA04-4D48-9DA3-7BBF5E702CD2}" type="slidenum">
              <a:rPr lang="es-PE" smtClean="0"/>
              <a:t>‹Nº›</a:t>
            </a:fld>
            <a:endParaRPr lang="es-PE"/>
          </a:p>
        </p:txBody>
      </p:sp>
    </p:spTree>
    <p:extLst>
      <p:ext uri="{BB962C8B-B14F-4D97-AF65-F5344CB8AC3E}">
        <p14:creationId xmlns:p14="http://schemas.microsoft.com/office/powerpoint/2010/main" val="3567331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B8AD20D-DF63-4F06-B592-1896BAB4B1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17F7549E-460D-4F94-9718-D0081D82DC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749D8AC5-0C39-4EA8-9FBD-BA4E8ADFFC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7799BD-E307-40E6-BED8-06A901D9AC70}" type="datetimeFigureOut">
              <a:rPr lang="es-PE" smtClean="0"/>
              <a:t>14/07/2023</a:t>
            </a:fld>
            <a:endParaRPr lang="es-PE"/>
          </a:p>
        </p:txBody>
      </p:sp>
      <p:sp>
        <p:nvSpPr>
          <p:cNvPr id="5" name="Marcador de pie de página 4">
            <a:extLst>
              <a:ext uri="{FF2B5EF4-FFF2-40B4-BE49-F238E27FC236}">
                <a16:creationId xmlns:a16="http://schemas.microsoft.com/office/drawing/2014/main" id="{3B318718-8803-47FC-BB4F-FCF3BFCB87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CB8FF4CC-3F06-4C62-817F-9160674A4C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BA0CAC-FA04-4D48-9DA3-7BBF5E702CD2}" type="slidenum">
              <a:rPr lang="es-PE" smtClean="0"/>
              <a:t>‹Nº›</a:t>
            </a:fld>
            <a:endParaRPr lang="es-PE"/>
          </a:p>
        </p:txBody>
      </p:sp>
    </p:spTree>
    <p:extLst>
      <p:ext uri="{BB962C8B-B14F-4D97-AF65-F5344CB8AC3E}">
        <p14:creationId xmlns:p14="http://schemas.microsoft.com/office/powerpoint/2010/main" val="2573825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owerbi.microsoft.com/es-es/" TargetMode="External"/><Relationship Id="rId2" Type="http://schemas.openxmlformats.org/officeDocument/2006/relationships/image" Target="../media/image1.jfif"/><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fif"/><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fif"/><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B58AC979-B069-461D-AA2D-3983543B9750}"/>
              </a:ext>
            </a:extLst>
          </p:cNvPr>
          <p:cNvSpPr/>
          <p:nvPr/>
        </p:nvSpPr>
        <p:spPr>
          <a:xfrm>
            <a:off x="1" y="0"/>
            <a:ext cx="3346881" cy="44388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dirty="0"/>
              <a:t>UNIVERSIDAD NACIONAL INGENIERIA </a:t>
            </a:r>
            <a:r>
              <a:rPr lang="es-MX" sz="1400" dirty="0"/>
              <a:t>ww.infouni.edu.pe</a:t>
            </a:r>
            <a:endParaRPr lang="es-PE" sz="1400" dirty="0"/>
          </a:p>
        </p:txBody>
      </p:sp>
      <p:pic>
        <p:nvPicPr>
          <p:cNvPr id="8" name="Imagen 7">
            <a:extLst>
              <a:ext uri="{FF2B5EF4-FFF2-40B4-BE49-F238E27FC236}">
                <a16:creationId xmlns:a16="http://schemas.microsoft.com/office/drawing/2014/main" id="{C3A0E0C0-79F2-4521-B832-56B1EF7C0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2044" y="0"/>
            <a:ext cx="1328321" cy="1328321"/>
          </a:xfrm>
          <a:prstGeom prst="rect">
            <a:avLst/>
          </a:prstGeom>
        </p:spPr>
      </p:pic>
      <p:sp>
        <p:nvSpPr>
          <p:cNvPr id="9" name="CuadroTexto 8">
            <a:extLst>
              <a:ext uri="{FF2B5EF4-FFF2-40B4-BE49-F238E27FC236}">
                <a16:creationId xmlns:a16="http://schemas.microsoft.com/office/drawing/2014/main" id="{E5C96E3E-67A5-4503-BDFA-072335F8F36C}"/>
              </a:ext>
            </a:extLst>
          </p:cNvPr>
          <p:cNvSpPr txBox="1"/>
          <p:nvPr/>
        </p:nvSpPr>
        <p:spPr>
          <a:xfrm>
            <a:off x="3346882" y="664160"/>
            <a:ext cx="6588464" cy="738664"/>
          </a:xfrm>
          <a:prstGeom prst="rect">
            <a:avLst/>
          </a:prstGeom>
          <a:noFill/>
        </p:spPr>
        <p:txBody>
          <a:bodyPr wrap="square" rtlCol="0">
            <a:spAutoFit/>
          </a:bodyPr>
          <a:lstStyle/>
          <a:p>
            <a:pPr algn="ctr"/>
            <a:r>
              <a:rPr lang="es-MX" sz="2400" dirty="0">
                <a:solidFill>
                  <a:srgbClr val="FF0000"/>
                </a:solidFill>
                <a:effectLst/>
                <a:latin typeface="Arial Black" panose="020B0A04020102020204" pitchFamily="34" charset="0"/>
              </a:rPr>
              <a:t>Proceso de Inteligencia de negocios</a:t>
            </a:r>
            <a:br>
              <a:rPr lang="es-MX" dirty="0">
                <a:solidFill>
                  <a:srgbClr val="FF0000"/>
                </a:solidFill>
              </a:rPr>
            </a:br>
            <a:r>
              <a:rPr lang="es-MX" dirty="0">
                <a:solidFill>
                  <a:srgbClr val="F28482"/>
                </a:solidFill>
              </a:rPr>
              <a:t>4 etapas fundamentales</a:t>
            </a:r>
            <a:endParaRPr lang="es-PE" dirty="0">
              <a:solidFill>
                <a:srgbClr val="F28482"/>
              </a:solidFill>
              <a:latin typeface="Gill Sans MT Condensed" panose="020B0506020104020203" pitchFamily="34" charset="0"/>
            </a:endParaRPr>
          </a:p>
        </p:txBody>
      </p:sp>
      <p:sp>
        <p:nvSpPr>
          <p:cNvPr id="19" name="CuadroTexto 18">
            <a:extLst>
              <a:ext uri="{FF2B5EF4-FFF2-40B4-BE49-F238E27FC236}">
                <a16:creationId xmlns:a16="http://schemas.microsoft.com/office/drawing/2014/main" id="{93C5740F-42FE-4E67-A344-FD96590EF66E}"/>
              </a:ext>
            </a:extLst>
          </p:cNvPr>
          <p:cNvSpPr txBox="1"/>
          <p:nvPr/>
        </p:nvSpPr>
        <p:spPr>
          <a:xfrm>
            <a:off x="2480733" y="6468533"/>
            <a:ext cx="5486400" cy="323165"/>
          </a:xfrm>
          <a:prstGeom prst="rect">
            <a:avLst/>
          </a:prstGeom>
          <a:noFill/>
        </p:spPr>
        <p:txBody>
          <a:bodyPr wrap="square" rtlCol="0">
            <a:spAutoFit/>
          </a:bodyPr>
          <a:lstStyle/>
          <a:p>
            <a:r>
              <a:rPr lang="es-MX" sz="1500" dirty="0">
                <a:solidFill>
                  <a:schemeClr val="bg1">
                    <a:lumMod val="50000"/>
                  </a:schemeClr>
                </a:solidFill>
                <a:latin typeface="Gill Sans MT Condensed" panose="020B0506020104020203" pitchFamily="34" charset="0"/>
              </a:rPr>
              <a:t>www.infouni.edu.pe | creado por Geronimo Cruzado. C</a:t>
            </a:r>
            <a:endParaRPr lang="es-PE" sz="1500" dirty="0">
              <a:solidFill>
                <a:schemeClr val="bg1">
                  <a:lumMod val="50000"/>
                </a:schemeClr>
              </a:solidFill>
              <a:latin typeface="Gill Sans MT Condensed" panose="020B0506020104020203" pitchFamily="34" charset="0"/>
            </a:endParaRPr>
          </a:p>
        </p:txBody>
      </p:sp>
      <p:sp>
        <p:nvSpPr>
          <p:cNvPr id="2" name="CuadroTexto 1">
            <a:extLst>
              <a:ext uri="{FF2B5EF4-FFF2-40B4-BE49-F238E27FC236}">
                <a16:creationId xmlns:a16="http://schemas.microsoft.com/office/drawing/2014/main" id="{24605061-BC19-4A0D-90AD-89EBE5F8988A}"/>
              </a:ext>
            </a:extLst>
          </p:cNvPr>
          <p:cNvSpPr txBox="1"/>
          <p:nvPr/>
        </p:nvSpPr>
        <p:spPr>
          <a:xfrm>
            <a:off x="1183707" y="1590439"/>
            <a:ext cx="9401657" cy="1508105"/>
          </a:xfrm>
          <a:prstGeom prst="rect">
            <a:avLst/>
          </a:prstGeom>
          <a:noFill/>
        </p:spPr>
        <p:txBody>
          <a:bodyPr wrap="square" rtlCol="0">
            <a:spAutoFit/>
          </a:bodyPr>
          <a:lstStyle/>
          <a:p>
            <a:pPr algn="l"/>
            <a:r>
              <a:rPr lang="es-MX" b="1" i="0" dirty="0">
                <a:solidFill>
                  <a:srgbClr val="181B32"/>
                </a:solidFill>
                <a:effectLst/>
                <a:latin typeface="Gill Sans MT Condensed" panose="020B0506020104020203" pitchFamily="34" charset="0"/>
              </a:rPr>
              <a:t>Power Query es una herramienta de datos que viene integrada en programas como Microsoft </a:t>
            </a:r>
            <a:r>
              <a:rPr lang="es-MX" b="1" i="0" dirty="0">
                <a:solidFill>
                  <a:schemeClr val="accent1">
                    <a:lumMod val="75000"/>
                  </a:schemeClr>
                </a:solidFill>
                <a:effectLst/>
                <a:latin typeface="Gill Sans MT Condensed" panose="020B0506020104020203" pitchFamily="34" charset="0"/>
              </a:rPr>
              <a:t>Excel</a:t>
            </a:r>
            <a:r>
              <a:rPr lang="es-MX" b="1" i="0" dirty="0">
                <a:solidFill>
                  <a:srgbClr val="181B32"/>
                </a:solidFill>
                <a:effectLst/>
                <a:latin typeface="Gill Sans MT Condensed" panose="020B0506020104020203" pitchFamily="34" charset="0"/>
              </a:rPr>
              <a:t> y  </a:t>
            </a:r>
            <a:r>
              <a:rPr lang="es-MX" b="1" i="0" u="none" strike="noStrike" dirty="0">
                <a:solidFill>
                  <a:srgbClr val="181B32"/>
                </a:solidFill>
                <a:effectLst/>
                <a:latin typeface="Gill Sans MT Condensed" panose="020B0506020104020203" pitchFamily="34" charset="0"/>
                <a:hlinkClick r:id="rId3"/>
              </a:rPr>
              <a:t>Power BI</a:t>
            </a:r>
            <a:r>
              <a:rPr lang="es-MX" b="0" i="0" dirty="0">
                <a:solidFill>
                  <a:srgbClr val="181B32"/>
                </a:solidFill>
                <a:effectLst/>
                <a:latin typeface="Gill Sans MT Condensed" panose="020B0506020104020203" pitchFamily="34" charset="0"/>
              </a:rPr>
              <a:t>. Su principal ventaja (y lo que lo convierte en una herramienta útil para ti) es que cumple la función de un ETL (extraer, transformar y cargar datos).</a:t>
            </a:r>
          </a:p>
          <a:p>
            <a:pPr algn="l"/>
            <a:r>
              <a:rPr lang="es-MX" b="0" i="0" dirty="0">
                <a:solidFill>
                  <a:srgbClr val="181B32"/>
                </a:solidFill>
                <a:effectLst/>
                <a:latin typeface="Gill Sans MT Condensed" panose="020B0506020104020203" pitchFamily="34" charset="0"/>
              </a:rPr>
              <a:t>El editor Power Query te permite extraer información de distintas fuentes de datos, transformarla según sea necesario, y luego cargarlos en algún sitio para su posterior uso; ya sea en una tabla de </a:t>
            </a:r>
            <a:r>
              <a:rPr lang="es-MX" b="0" i="0" dirty="0">
                <a:solidFill>
                  <a:schemeClr val="accent1">
                    <a:lumMod val="75000"/>
                  </a:schemeClr>
                </a:solidFill>
                <a:effectLst/>
                <a:latin typeface="Gill Sans MT Condensed" panose="020B0506020104020203" pitchFamily="34" charset="0"/>
              </a:rPr>
              <a:t>Excel</a:t>
            </a:r>
            <a:r>
              <a:rPr lang="es-MX" b="0" i="0" dirty="0">
                <a:solidFill>
                  <a:srgbClr val="181B32"/>
                </a:solidFill>
                <a:effectLst/>
                <a:latin typeface="Gill Sans MT Condensed" panose="020B0506020104020203" pitchFamily="34" charset="0"/>
              </a:rPr>
              <a:t> o </a:t>
            </a:r>
            <a:r>
              <a:rPr lang="es-MX" b="0" i="0" dirty="0">
                <a:solidFill>
                  <a:schemeClr val="accent1">
                    <a:lumMod val="75000"/>
                  </a:schemeClr>
                </a:solidFill>
                <a:effectLst/>
                <a:latin typeface="Gill Sans MT Condensed" panose="020B0506020104020203" pitchFamily="34" charset="0"/>
              </a:rPr>
              <a:t>Power BI</a:t>
            </a:r>
          </a:p>
          <a:p>
            <a:endParaRPr lang="es-PE" sz="2000" dirty="0">
              <a:latin typeface="Gill Sans MT Condensed" panose="020B0506020104020203" pitchFamily="34" charset="0"/>
            </a:endParaRPr>
          </a:p>
        </p:txBody>
      </p:sp>
      <p:pic>
        <p:nvPicPr>
          <p:cNvPr id="11" name="Marcador de contenido 3">
            <a:extLst>
              <a:ext uri="{FF2B5EF4-FFF2-40B4-BE49-F238E27FC236}">
                <a16:creationId xmlns:a16="http://schemas.microsoft.com/office/drawing/2014/main" id="{F9DA9573-799A-44AD-8017-CAA81900529F}"/>
              </a:ext>
            </a:extLst>
          </p:cNvPr>
          <p:cNvPicPr>
            <a:picLocks noChangeAspect="1"/>
          </p:cNvPicPr>
          <p:nvPr/>
        </p:nvPicPr>
        <p:blipFill>
          <a:blip r:embed="rId4"/>
          <a:stretch>
            <a:fillRect/>
          </a:stretch>
        </p:blipFill>
        <p:spPr>
          <a:xfrm>
            <a:off x="2749748" y="2795256"/>
            <a:ext cx="5347772" cy="3673277"/>
          </a:xfrm>
          <a:prstGeom prst="rect">
            <a:avLst/>
          </a:prstGeom>
        </p:spPr>
      </p:pic>
    </p:spTree>
    <p:extLst>
      <p:ext uri="{BB962C8B-B14F-4D97-AF65-F5344CB8AC3E}">
        <p14:creationId xmlns:p14="http://schemas.microsoft.com/office/powerpoint/2010/main" val="3417108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93241"/>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AB5B318-0B34-4EEF-AFE5-79A56A5E6E8A}"/>
              </a:ext>
            </a:extLst>
          </p:cNvPr>
          <p:cNvSpPr txBox="1"/>
          <p:nvPr/>
        </p:nvSpPr>
        <p:spPr>
          <a:xfrm>
            <a:off x="3504809" y="584395"/>
            <a:ext cx="4884420" cy="707886"/>
          </a:xfrm>
          <a:prstGeom prst="rect">
            <a:avLst/>
          </a:prstGeom>
          <a:noFill/>
        </p:spPr>
        <p:txBody>
          <a:bodyPr wrap="square" rtlCol="0">
            <a:spAutoFit/>
          </a:bodyPr>
          <a:lstStyle/>
          <a:p>
            <a:r>
              <a:rPr lang="es-MX" sz="4000" dirty="0">
                <a:solidFill>
                  <a:schemeClr val="bg1"/>
                </a:solidFill>
              </a:rPr>
              <a:t>Power Query Editor </a:t>
            </a:r>
            <a:endParaRPr lang="es-PE" sz="4000" dirty="0">
              <a:solidFill>
                <a:schemeClr val="bg1"/>
              </a:solidFill>
            </a:endParaRPr>
          </a:p>
        </p:txBody>
      </p:sp>
      <p:sp>
        <p:nvSpPr>
          <p:cNvPr id="11" name="CuadroTexto 10">
            <a:extLst>
              <a:ext uri="{FF2B5EF4-FFF2-40B4-BE49-F238E27FC236}">
                <a16:creationId xmlns:a16="http://schemas.microsoft.com/office/drawing/2014/main" id="{4B45BE07-7706-4145-B523-D9524A4F7DCE}"/>
              </a:ext>
            </a:extLst>
          </p:cNvPr>
          <p:cNvSpPr txBox="1"/>
          <p:nvPr/>
        </p:nvSpPr>
        <p:spPr>
          <a:xfrm>
            <a:off x="4025802" y="2545276"/>
            <a:ext cx="2545080" cy="1938992"/>
          </a:xfrm>
          <a:prstGeom prst="rect">
            <a:avLst/>
          </a:prstGeom>
          <a:noFill/>
        </p:spPr>
        <p:txBody>
          <a:bodyPr wrap="square" rtlCol="0">
            <a:spAutoFit/>
          </a:bodyPr>
          <a:lstStyle/>
          <a:p>
            <a:r>
              <a:rPr lang="es-MX" sz="6000" b="1" dirty="0">
                <a:solidFill>
                  <a:schemeClr val="bg1"/>
                </a:solidFill>
              </a:rPr>
              <a:t>Caso 3</a:t>
            </a:r>
          </a:p>
          <a:p>
            <a:endParaRPr lang="es-PE" sz="6000" b="1" dirty="0">
              <a:solidFill>
                <a:schemeClr val="bg1"/>
              </a:solidFill>
            </a:endParaRPr>
          </a:p>
        </p:txBody>
      </p:sp>
      <p:pic>
        <p:nvPicPr>
          <p:cNvPr id="5" name="Imagen 4">
            <a:extLst>
              <a:ext uri="{FF2B5EF4-FFF2-40B4-BE49-F238E27FC236}">
                <a16:creationId xmlns:a16="http://schemas.microsoft.com/office/drawing/2014/main" id="{36AF34A8-B704-4F1F-9737-1BBC7692D0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787" y="1699126"/>
            <a:ext cx="3083153" cy="3083153"/>
          </a:xfrm>
          <a:prstGeom prst="rect">
            <a:avLst/>
          </a:prstGeom>
        </p:spPr>
      </p:pic>
      <p:sp>
        <p:nvSpPr>
          <p:cNvPr id="7" name="CuadroTexto 6">
            <a:extLst>
              <a:ext uri="{FF2B5EF4-FFF2-40B4-BE49-F238E27FC236}">
                <a16:creationId xmlns:a16="http://schemas.microsoft.com/office/drawing/2014/main" id="{75729DF5-371E-4744-A660-8AD23D671D51}"/>
              </a:ext>
            </a:extLst>
          </p:cNvPr>
          <p:cNvSpPr txBox="1"/>
          <p:nvPr/>
        </p:nvSpPr>
        <p:spPr>
          <a:xfrm>
            <a:off x="8389229" y="6073550"/>
            <a:ext cx="3539782" cy="400110"/>
          </a:xfrm>
          <a:prstGeom prst="rect">
            <a:avLst/>
          </a:prstGeom>
          <a:noFill/>
        </p:spPr>
        <p:txBody>
          <a:bodyPr wrap="square" rtlCol="0">
            <a:spAutoFit/>
          </a:bodyPr>
          <a:lstStyle/>
          <a:p>
            <a:r>
              <a:rPr lang="es-MX" sz="2000" dirty="0">
                <a:solidFill>
                  <a:schemeClr val="bg1"/>
                </a:solidFill>
              </a:rPr>
              <a:t>Anexar Datos desde un archivo</a:t>
            </a:r>
            <a:endParaRPr lang="es-PE" sz="2000" dirty="0">
              <a:solidFill>
                <a:schemeClr val="bg1"/>
              </a:solidFill>
            </a:endParaRPr>
          </a:p>
        </p:txBody>
      </p:sp>
    </p:spTree>
    <p:extLst>
      <p:ext uri="{BB962C8B-B14F-4D97-AF65-F5344CB8AC3E}">
        <p14:creationId xmlns:p14="http://schemas.microsoft.com/office/powerpoint/2010/main" val="4102237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B58AC979-B069-461D-AA2D-3983543B9750}"/>
              </a:ext>
            </a:extLst>
          </p:cNvPr>
          <p:cNvSpPr/>
          <p:nvPr/>
        </p:nvSpPr>
        <p:spPr>
          <a:xfrm>
            <a:off x="1" y="0"/>
            <a:ext cx="3346881" cy="443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dirty="0"/>
              <a:t>UNIVERSIDAD NACIONAL INGENIERIA </a:t>
            </a:r>
            <a:r>
              <a:rPr lang="es-MX" sz="1400" dirty="0"/>
              <a:t>ww.infouni.edu.pe</a:t>
            </a:r>
            <a:endParaRPr lang="es-PE" sz="1400" dirty="0"/>
          </a:p>
        </p:txBody>
      </p:sp>
      <p:pic>
        <p:nvPicPr>
          <p:cNvPr id="8" name="Imagen 7">
            <a:extLst>
              <a:ext uri="{FF2B5EF4-FFF2-40B4-BE49-F238E27FC236}">
                <a16:creationId xmlns:a16="http://schemas.microsoft.com/office/drawing/2014/main" id="{C3A0E0C0-79F2-4521-B832-56B1EF7C0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2044" y="0"/>
            <a:ext cx="1328321" cy="1328321"/>
          </a:xfrm>
          <a:prstGeom prst="rect">
            <a:avLst/>
          </a:prstGeom>
        </p:spPr>
      </p:pic>
      <p:sp>
        <p:nvSpPr>
          <p:cNvPr id="9" name="CuadroTexto 8">
            <a:extLst>
              <a:ext uri="{FF2B5EF4-FFF2-40B4-BE49-F238E27FC236}">
                <a16:creationId xmlns:a16="http://schemas.microsoft.com/office/drawing/2014/main" id="{E5C96E3E-67A5-4503-BDFA-072335F8F36C}"/>
              </a:ext>
            </a:extLst>
          </p:cNvPr>
          <p:cNvSpPr txBox="1"/>
          <p:nvPr/>
        </p:nvSpPr>
        <p:spPr>
          <a:xfrm>
            <a:off x="3458259" y="348511"/>
            <a:ext cx="6588464" cy="461665"/>
          </a:xfrm>
          <a:prstGeom prst="rect">
            <a:avLst/>
          </a:prstGeom>
          <a:noFill/>
        </p:spPr>
        <p:txBody>
          <a:bodyPr wrap="square" rtlCol="0">
            <a:spAutoFit/>
          </a:bodyPr>
          <a:lstStyle/>
          <a:p>
            <a:pPr algn="ctr"/>
            <a:r>
              <a:rPr lang="es-MX" sz="2400" dirty="0">
                <a:solidFill>
                  <a:schemeClr val="accent1">
                    <a:lumMod val="75000"/>
                  </a:schemeClr>
                </a:solidFill>
                <a:effectLst/>
                <a:latin typeface="Arial Black" panose="020B0A04020102020204" pitchFamily="34" charset="0"/>
              </a:rPr>
              <a:t>Power </a:t>
            </a:r>
            <a:r>
              <a:rPr lang="es-MX" sz="2400" dirty="0">
                <a:solidFill>
                  <a:schemeClr val="accent1">
                    <a:lumMod val="75000"/>
                  </a:schemeClr>
                </a:solidFill>
                <a:latin typeface="Arial Black" panose="020B0A04020102020204" pitchFamily="34" charset="0"/>
              </a:rPr>
              <a:t>Q</a:t>
            </a:r>
            <a:r>
              <a:rPr lang="es-MX" sz="2400" dirty="0">
                <a:solidFill>
                  <a:schemeClr val="accent1">
                    <a:lumMod val="75000"/>
                  </a:schemeClr>
                </a:solidFill>
                <a:effectLst/>
                <a:latin typeface="Arial Black" panose="020B0A04020102020204" pitchFamily="34" charset="0"/>
              </a:rPr>
              <a:t>uery Editor</a:t>
            </a:r>
            <a:endParaRPr lang="es-PE" sz="1400" dirty="0">
              <a:solidFill>
                <a:schemeClr val="accent1">
                  <a:lumMod val="75000"/>
                </a:schemeClr>
              </a:solidFill>
              <a:latin typeface="Gill Sans MT "/>
            </a:endParaRPr>
          </a:p>
        </p:txBody>
      </p:sp>
      <p:sp>
        <p:nvSpPr>
          <p:cNvPr id="10" name="CuadroTexto 9">
            <a:extLst>
              <a:ext uri="{FF2B5EF4-FFF2-40B4-BE49-F238E27FC236}">
                <a16:creationId xmlns:a16="http://schemas.microsoft.com/office/drawing/2014/main" id="{076E2EE2-C9A5-4A6F-8A51-781BC1ECDC5D}"/>
              </a:ext>
            </a:extLst>
          </p:cNvPr>
          <p:cNvSpPr txBox="1"/>
          <p:nvPr/>
        </p:nvSpPr>
        <p:spPr>
          <a:xfrm>
            <a:off x="1125148" y="1588845"/>
            <a:ext cx="5338686" cy="400110"/>
          </a:xfrm>
          <a:prstGeom prst="rect">
            <a:avLst/>
          </a:prstGeom>
          <a:noFill/>
        </p:spPr>
        <p:txBody>
          <a:bodyPr wrap="square" rtlCol="0">
            <a:spAutoFit/>
          </a:bodyPr>
          <a:lstStyle/>
          <a:p>
            <a:r>
              <a:rPr lang="es-PE" sz="2000" dirty="0">
                <a:solidFill>
                  <a:srgbClr val="C00000"/>
                </a:solidFill>
                <a:effectLst/>
                <a:latin typeface="Arial Black" panose="020B0A04020102020204" pitchFamily="34" charset="0"/>
              </a:rPr>
              <a:t>Anexar múltiples tablas de un libro</a:t>
            </a:r>
            <a:endParaRPr lang="es-PE" sz="2000" dirty="0">
              <a:solidFill>
                <a:srgbClr val="C00000"/>
              </a:solidFill>
              <a:latin typeface="Arial Black" panose="020B0A04020102020204" pitchFamily="34" charset="0"/>
            </a:endParaRPr>
          </a:p>
        </p:txBody>
      </p:sp>
      <p:sp>
        <p:nvSpPr>
          <p:cNvPr id="19" name="CuadroTexto 18">
            <a:extLst>
              <a:ext uri="{FF2B5EF4-FFF2-40B4-BE49-F238E27FC236}">
                <a16:creationId xmlns:a16="http://schemas.microsoft.com/office/drawing/2014/main" id="{93C5740F-42FE-4E67-A344-FD96590EF66E}"/>
              </a:ext>
            </a:extLst>
          </p:cNvPr>
          <p:cNvSpPr txBox="1"/>
          <p:nvPr/>
        </p:nvSpPr>
        <p:spPr>
          <a:xfrm>
            <a:off x="2480733" y="6468533"/>
            <a:ext cx="5486400" cy="323165"/>
          </a:xfrm>
          <a:prstGeom prst="rect">
            <a:avLst/>
          </a:prstGeom>
          <a:noFill/>
        </p:spPr>
        <p:txBody>
          <a:bodyPr wrap="square" rtlCol="0">
            <a:spAutoFit/>
          </a:bodyPr>
          <a:lstStyle/>
          <a:p>
            <a:r>
              <a:rPr lang="es-MX" sz="1500" dirty="0">
                <a:solidFill>
                  <a:schemeClr val="bg1">
                    <a:lumMod val="50000"/>
                  </a:schemeClr>
                </a:solidFill>
                <a:latin typeface="Gill Sans MT Condensed" panose="020B0506020104020203" pitchFamily="34" charset="0"/>
              </a:rPr>
              <a:t>www.infouni.edu.pe | creado por Geronimo Cruzado. C</a:t>
            </a:r>
            <a:endParaRPr lang="es-PE" sz="1500" dirty="0">
              <a:solidFill>
                <a:schemeClr val="bg1">
                  <a:lumMod val="50000"/>
                </a:schemeClr>
              </a:solidFill>
              <a:latin typeface="Gill Sans MT Condensed" panose="020B0506020104020203" pitchFamily="34" charset="0"/>
            </a:endParaRPr>
          </a:p>
        </p:txBody>
      </p:sp>
      <p:sp>
        <p:nvSpPr>
          <p:cNvPr id="12" name="CuadroTexto 11">
            <a:extLst>
              <a:ext uri="{FF2B5EF4-FFF2-40B4-BE49-F238E27FC236}">
                <a16:creationId xmlns:a16="http://schemas.microsoft.com/office/drawing/2014/main" id="{4D48E813-3AE2-468B-9130-D320103A9B14}"/>
              </a:ext>
            </a:extLst>
          </p:cNvPr>
          <p:cNvSpPr txBox="1"/>
          <p:nvPr/>
        </p:nvSpPr>
        <p:spPr>
          <a:xfrm>
            <a:off x="1125148" y="2060220"/>
            <a:ext cx="8700581" cy="523220"/>
          </a:xfrm>
          <a:prstGeom prst="rect">
            <a:avLst/>
          </a:prstGeom>
          <a:noFill/>
          <a:ln w="12700">
            <a:solidFill>
              <a:schemeClr val="bg2">
                <a:lumMod val="75000"/>
              </a:schemeClr>
            </a:solidFill>
            <a:prstDash val="dash"/>
          </a:ln>
        </p:spPr>
        <p:txBody>
          <a:bodyPr wrap="square" rtlCol="0">
            <a:spAutoFit/>
          </a:bodyPr>
          <a:lstStyle/>
          <a:p>
            <a:r>
              <a:rPr lang="es-MX" sz="1400" dirty="0">
                <a:solidFill>
                  <a:schemeClr val="bg2">
                    <a:lumMod val="10000"/>
                  </a:schemeClr>
                </a:solidFill>
                <a:latin typeface="Gill Sans MT" panose="020B0502020104020203" pitchFamily="34" charset="0"/>
              </a:rPr>
              <a:t>Este proceso consiste en unir varias hojas o tablas en una sola tabla principal que permita centralizar la información, que pueda generar informes, gráficos, </a:t>
            </a:r>
            <a:r>
              <a:rPr lang="es-MX" sz="1400" dirty="0" err="1">
                <a:solidFill>
                  <a:schemeClr val="bg2">
                    <a:lumMod val="10000"/>
                  </a:schemeClr>
                </a:solidFill>
                <a:latin typeface="Gill Sans MT" panose="020B0502020104020203" pitchFamily="34" charset="0"/>
              </a:rPr>
              <a:t>etc</a:t>
            </a:r>
            <a:endParaRPr lang="es-PE" sz="1400" dirty="0">
              <a:solidFill>
                <a:schemeClr val="bg2">
                  <a:lumMod val="10000"/>
                </a:schemeClr>
              </a:solidFill>
              <a:latin typeface="Gill Sans MT" panose="020B0502020104020203" pitchFamily="34" charset="0"/>
            </a:endParaRPr>
          </a:p>
        </p:txBody>
      </p:sp>
      <p:pic>
        <p:nvPicPr>
          <p:cNvPr id="11" name="Imagen 10">
            <a:extLst>
              <a:ext uri="{FF2B5EF4-FFF2-40B4-BE49-F238E27FC236}">
                <a16:creationId xmlns:a16="http://schemas.microsoft.com/office/drawing/2014/main" id="{52E01938-8375-4BE8-B214-483C28E65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3834" y="1388620"/>
            <a:ext cx="696870" cy="696870"/>
          </a:xfrm>
          <a:prstGeom prst="rect">
            <a:avLst/>
          </a:prstGeom>
        </p:spPr>
      </p:pic>
      <p:sp>
        <p:nvSpPr>
          <p:cNvPr id="13" name="CuadroTexto 12">
            <a:extLst>
              <a:ext uri="{FF2B5EF4-FFF2-40B4-BE49-F238E27FC236}">
                <a16:creationId xmlns:a16="http://schemas.microsoft.com/office/drawing/2014/main" id="{7F1D09B2-F140-4961-9B8E-F4CAC96D42B1}"/>
              </a:ext>
            </a:extLst>
          </p:cNvPr>
          <p:cNvSpPr txBox="1"/>
          <p:nvPr/>
        </p:nvSpPr>
        <p:spPr>
          <a:xfrm>
            <a:off x="5592159" y="704613"/>
            <a:ext cx="2854608" cy="461665"/>
          </a:xfrm>
          <a:prstGeom prst="rect">
            <a:avLst/>
          </a:prstGeom>
          <a:noFill/>
        </p:spPr>
        <p:txBody>
          <a:bodyPr wrap="square" rtlCol="0">
            <a:spAutoFit/>
          </a:bodyPr>
          <a:lstStyle/>
          <a:p>
            <a:r>
              <a:rPr lang="es-MX" sz="2400" b="1" dirty="0">
                <a:solidFill>
                  <a:srgbClr val="D62828"/>
                </a:solidFill>
                <a:latin typeface="Gill Sans MT Condensed" panose="020B0506020104020203" pitchFamily="34" charset="0"/>
              </a:rPr>
              <a:t>Integración de Datos</a:t>
            </a:r>
            <a:endParaRPr lang="es-PE" sz="2400" b="1" dirty="0">
              <a:solidFill>
                <a:srgbClr val="D62828"/>
              </a:solidFill>
              <a:latin typeface="Gill Sans MT Condensed" panose="020B0506020104020203" pitchFamily="34" charset="0"/>
            </a:endParaRPr>
          </a:p>
        </p:txBody>
      </p:sp>
      <p:pic>
        <p:nvPicPr>
          <p:cNvPr id="7" name="Imagen 6">
            <a:extLst>
              <a:ext uri="{FF2B5EF4-FFF2-40B4-BE49-F238E27FC236}">
                <a16:creationId xmlns:a16="http://schemas.microsoft.com/office/drawing/2014/main" id="{34C28CA7-8618-448F-BC3F-39B7354951C5}"/>
              </a:ext>
            </a:extLst>
          </p:cNvPr>
          <p:cNvPicPr>
            <a:picLocks noChangeAspect="1"/>
          </p:cNvPicPr>
          <p:nvPr/>
        </p:nvPicPr>
        <p:blipFill>
          <a:blip r:embed="rId4"/>
          <a:stretch>
            <a:fillRect/>
          </a:stretch>
        </p:blipFill>
        <p:spPr>
          <a:xfrm>
            <a:off x="1608666" y="2780074"/>
            <a:ext cx="5694199" cy="3688459"/>
          </a:xfrm>
          <a:prstGeom prst="rect">
            <a:avLst/>
          </a:prstGeom>
        </p:spPr>
      </p:pic>
    </p:spTree>
    <p:extLst>
      <p:ext uri="{BB962C8B-B14F-4D97-AF65-F5344CB8AC3E}">
        <p14:creationId xmlns:p14="http://schemas.microsoft.com/office/powerpoint/2010/main" val="1567000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B58AC979-B069-461D-AA2D-3983543B9750}"/>
              </a:ext>
            </a:extLst>
          </p:cNvPr>
          <p:cNvSpPr/>
          <p:nvPr/>
        </p:nvSpPr>
        <p:spPr>
          <a:xfrm>
            <a:off x="1" y="0"/>
            <a:ext cx="3346881" cy="443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dirty="0"/>
              <a:t>UNIVERSIDAD NACIONAL INGENIERIA </a:t>
            </a:r>
            <a:r>
              <a:rPr lang="es-MX" sz="1400" dirty="0"/>
              <a:t>ww.infouni.edu.pe</a:t>
            </a:r>
            <a:endParaRPr lang="es-PE" sz="1400" dirty="0"/>
          </a:p>
        </p:txBody>
      </p:sp>
      <p:pic>
        <p:nvPicPr>
          <p:cNvPr id="8" name="Imagen 7">
            <a:extLst>
              <a:ext uri="{FF2B5EF4-FFF2-40B4-BE49-F238E27FC236}">
                <a16:creationId xmlns:a16="http://schemas.microsoft.com/office/drawing/2014/main" id="{C3A0E0C0-79F2-4521-B832-56B1EF7C0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2044" y="0"/>
            <a:ext cx="1328321" cy="1328321"/>
          </a:xfrm>
          <a:prstGeom prst="rect">
            <a:avLst/>
          </a:prstGeom>
        </p:spPr>
      </p:pic>
      <p:sp>
        <p:nvSpPr>
          <p:cNvPr id="9" name="CuadroTexto 8">
            <a:extLst>
              <a:ext uri="{FF2B5EF4-FFF2-40B4-BE49-F238E27FC236}">
                <a16:creationId xmlns:a16="http://schemas.microsoft.com/office/drawing/2014/main" id="{E5C96E3E-67A5-4503-BDFA-072335F8F36C}"/>
              </a:ext>
            </a:extLst>
          </p:cNvPr>
          <p:cNvSpPr txBox="1"/>
          <p:nvPr/>
        </p:nvSpPr>
        <p:spPr>
          <a:xfrm>
            <a:off x="3346882" y="651953"/>
            <a:ext cx="6588464" cy="461665"/>
          </a:xfrm>
          <a:prstGeom prst="rect">
            <a:avLst/>
          </a:prstGeom>
          <a:noFill/>
        </p:spPr>
        <p:txBody>
          <a:bodyPr wrap="square" rtlCol="0">
            <a:spAutoFit/>
          </a:bodyPr>
          <a:lstStyle/>
          <a:p>
            <a:pPr algn="ctr"/>
            <a:r>
              <a:rPr lang="es-MX" sz="2400" dirty="0">
                <a:solidFill>
                  <a:schemeClr val="accent1">
                    <a:lumMod val="75000"/>
                  </a:schemeClr>
                </a:solidFill>
                <a:effectLst/>
                <a:latin typeface="Arial Black" panose="020B0A04020102020204" pitchFamily="34" charset="0"/>
              </a:rPr>
              <a:t>Power </a:t>
            </a:r>
            <a:r>
              <a:rPr lang="es-MX" sz="2400" dirty="0">
                <a:solidFill>
                  <a:schemeClr val="accent1">
                    <a:lumMod val="75000"/>
                  </a:schemeClr>
                </a:solidFill>
                <a:latin typeface="Arial Black" panose="020B0A04020102020204" pitchFamily="34" charset="0"/>
              </a:rPr>
              <a:t>Q</a:t>
            </a:r>
            <a:r>
              <a:rPr lang="es-MX" sz="2400" dirty="0">
                <a:solidFill>
                  <a:schemeClr val="accent1">
                    <a:lumMod val="75000"/>
                  </a:schemeClr>
                </a:solidFill>
                <a:effectLst/>
                <a:latin typeface="Arial Black" panose="020B0A04020102020204" pitchFamily="34" charset="0"/>
              </a:rPr>
              <a:t>uery Editor</a:t>
            </a:r>
            <a:endParaRPr lang="es-PE" sz="1400" dirty="0">
              <a:solidFill>
                <a:schemeClr val="accent1">
                  <a:lumMod val="75000"/>
                </a:schemeClr>
              </a:solidFill>
              <a:latin typeface="Gill Sans MT "/>
            </a:endParaRPr>
          </a:p>
        </p:txBody>
      </p:sp>
      <p:sp>
        <p:nvSpPr>
          <p:cNvPr id="10" name="CuadroTexto 9">
            <a:extLst>
              <a:ext uri="{FF2B5EF4-FFF2-40B4-BE49-F238E27FC236}">
                <a16:creationId xmlns:a16="http://schemas.microsoft.com/office/drawing/2014/main" id="{076E2EE2-C9A5-4A6F-8A51-781BC1ECDC5D}"/>
              </a:ext>
            </a:extLst>
          </p:cNvPr>
          <p:cNvSpPr txBox="1"/>
          <p:nvPr/>
        </p:nvSpPr>
        <p:spPr>
          <a:xfrm>
            <a:off x="1131172" y="1456805"/>
            <a:ext cx="5168028" cy="400110"/>
          </a:xfrm>
          <a:prstGeom prst="rect">
            <a:avLst/>
          </a:prstGeom>
          <a:noFill/>
        </p:spPr>
        <p:txBody>
          <a:bodyPr wrap="square" rtlCol="0">
            <a:spAutoFit/>
          </a:bodyPr>
          <a:lstStyle/>
          <a:p>
            <a:r>
              <a:rPr lang="es-PE" sz="2000" dirty="0">
                <a:solidFill>
                  <a:srgbClr val="C00000"/>
                </a:solidFill>
                <a:effectLst/>
                <a:latin typeface="Arial Black" panose="020B0A04020102020204" pitchFamily="34" charset="0"/>
              </a:rPr>
              <a:t>Anexar </a:t>
            </a:r>
            <a:r>
              <a:rPr lang="es-PE" sz="2000" dirty="0" err="1">
                <a:solidFill>
                  <a:srgbClr val="C00000"/>
                </a:solidFill>
                <a:effectLst/>
                <a:latin typeface="Arial Black" panose="020B0A04020102020204" pitchFamily="34" charset="0"/>
              </a:rPr>
              <a:t>multiples</a:t>
            </a:r>
            <a:r>
              <a:rPr lang="es-PE" sz="2000" dirty="0">
                <a:solidFill>
                  <a:srgbClr val="C00000"/>
                </a:solidFill>
                <a:effectLst/>
                <a:latin typeface="Arial Black" panose="020B0A04020102020204" pitchFamily="34" charset="0"/>
              </a:rPr>
              <a:t> tablas de un libro</a:t>
            </a:r>
            <a:endParaRPr lang="es-PE" sz="2000" dirty="0">
              <a:solidFill>
                <a:srgbClr val="C00000"/>
              </a:solidFill>
              <a:latin typeface="Arial Black" panose="020B0A04020102020204" pitchFamily="34" charset="0"/>
            </a:endParaRPr>
          </a:p>
        </p:txBody>
      </p:sp>
      <p:sp>
        <p:nvSpPr>
          <p:cNvPr id="19" name="CuadroTexto 18">
            <a:extLst>
              <a:ext uri="{FF2B5EF4-FFF2-40B4-BE49-F238E27FC236}">
                <a16:creationId xmlns:a16="http://schemas.microsoft.com/office/drawing/2014/main" id="{93C5740F-42FE-4E67-A344-FD96590EF66E}"/>
              </a:ext>
            </a:extLst>
          </p:cNvPr>
          <p:cNvSpPr txBox="1"/>
          <p:nvPr/>
        </p:nvSpPr>
        <p:spPr>
          <a:xfrm>
            <a:off x="2480733" y="6468533"/>
            <a:ext cx="5486400" cy="323165"/>
          </a:xfrm>
          <a:prstGeom prst="rect">
            <a:avLst/>
          </a:prstGeom>
          <a:noFill/>
        </p:spPr>
        <p:txBody>
          <a:bodyPr wrap="square" rtlCol="0">
            <a:spAutoFit/>
          </a:bodyPr>
          <a:lstStyle/>
          <a:p>
            <a:r>
              <a:rPr lang="es-MX" sz="1500" dirty="0">
                <a:solidFill>
                  <a:schemeClr val="bg1">
                    <a:lumMod val="50000"/>
                  </a:schemeClr>
                </a:solidFill>
                <a:latin typeface="Gill Sans MT Condensed" panose="020B0506020104020203" pitchFamily="34" charset="0"/>
              </a:rPr>
              <a:t>www.infouni.edu.pe | creado por Geronimo Cruzado. C</a:t>
            </a:r>
            <a:endParaRPr lang="es-PE" sz="1500" dirty="0">
              <a:solidFill>
                <a:schemeClr val="bg1">
                  <a:lumMod val="50000"/>
                </a:schemeClr>
              </a:solidFill>
              <a:latin typeface="Gill Sans MT Condensed" panose="020B0506020104020203" pitchFamily="34" charset="0"/>
            </a:endParaRPr>
          </a:p>
        </p:txBody>
      </p:sp>
      <p:pic>
        <p:nvPicPr>
          <p:cNvPr id="11" name="Imagen 10">
            <a:extLst>
              <a:ext uri="{FF2B5EF4-FFF2-40B4-BE49-F238E27FC236}">
                <a16:creationId xmlns:a16="http://schemas.microsoft.com/office/drawing/2014/main" id="{10F114B7-E75D-4406-AA16-F9D2A91FC65C}"/>
              </a:ext>
            </a:extLst>
          </p:cNvPr>
          <p:cNvPicPr>
            <a:picLocks noChangeAspect="1"/>
          </p:cNvPicPr>
          <p:nvPr/>
        </p:nvPicPr>
        <p:blipFill>
          <a:blip r:embed="rId3"/>
          <a:stretch>
            <a:fillRect/>
          </a:stretch>
        </p:blipFill>
        <p:spPr>
          <a:xfrm>
            <a:off x="1060832" y="2715222"/>
            <a:ext cx="3620267" cy="3455293"/>
          </a:xfrm>
          <a:prstGeom prst="rect">
            <a:avLst/>
          </a:prstGeom>
          <a:ln w="12700">
            <a:solidFill>
              <a:schemeClr val="tx1"/>
            </a:solidFill>
          </a:ln>
        </p:spPr>
      </p:pic>
      <p:sp>
        <p:nvSpPr>
          <p:cNvPr id="12" name="CuadroTexto 11">
            <a:extLst>
              <a:ext uri="{FF2B5EF4-FFF2-40B4-BE49-F238E27FC236}">
                <a16:creationId xmlns:a16="http://schemas.microsoft.com/office/drawing/2014/main" id="{AA01A233-C747-41B9-A270-1BBE7520BAD2}"/>
              </a:ext>
            </a:extLst>
          </p:cNvPr>
          <p:cNvSpPr txBox="1"/>
          <p:nvPr/>
        </p:nvSpPr>
        <p:spPr>
          <a:xfrm>
            <a:off x="5709390" y="959896"/>
            <a:ext cx="2854608" cy="461665"/>
          </a:xfrm>
          <a:prstGeom prst="rect">
            <a:avLst/>
          </a:prstGeom>
          <a:noFill/>
        </p:spPr>
        <p:txBody>
          <a:bodyPr wrap="square" rtlCol="0">
            <a:spAutoFit/>
          </a:bodyPr>
          <a:lstStyle/>
          <a:p>
            <a:r>
              <a:rPr lang="es-MX" sz="2400" b="1" dirty="0">
                <a:solidFill>
                  <a:srgbClr val="D62828"/>
                </a:solidFill>
                <a:latin typeface="Gill Sans MT Condensed" panose="020B0506020104020203" pitchFamily="34" charset="0"/>
              </a:rPr>
              <a:t>Integración de Datos</a:t>
            </a:r>
            <a:endParaRPr lang="es-PE" sz="2400" b="1" dirty="0">
              <a:solidFill>
                <a:srgbClr val="D62828"/>
              </a:solidFill>
              <a:latin typeface="Gill Sans MT Condensed" panose="020B0506020104020203" pitchFamily="34" charset="0"/>
            </a:endParaRPr>
          </a:p>
        </p:txBody>
      </p:sp>
      <p:pic>
        <p:nvPicPr>
          <p:cNvPr id="4" name="Imagen 3">
            <a:extLst>
              <a:ext uri="{FF2B5EF4-FFF2-40B4-BE49-F238E27FC236}">
                <a16:creationId xmlns:a16="http://schemas.microsoft.com/office/drawing/2014/main" id="{4603C053-7863-4CC8-B471-2CBEEEFE3E7D}"/>
              </a:ext>
            </a:extLst>
          </p:cNvPr>
          <p:cNvPicPr>
            <a:picLocks noChangeAspect="1"/>
          </p:cNvPicPr>
          <p:nvPr/>
        </p:nvPicPr>
        <p:blipFill>
          <a:blip r:embed="rId4"/>
          <a:stretch>
            <a:fillRect/>
          </a:stretch>
        </p:blipFill>
        <p:spPr>
          <a:xfrm>
            <a:off x="5121104" y="2745231"/>
            <a:ext cx="5345037" cy="3127266"/>
          </a:xfrm>
          <a:prstGeom prst="rect">
            <a:avLst/>
          </a:prstGeom>
          <a:ln w="12700">
            <a:solidFill>
              <a:schemeClr val="tx1"/>
            </a:solidFill>
          </a:ln>
        </p:spPr>
      </p:pic>
      <p:sp>
        <p:nvSpPr>
          <p:cNvPr id="13" name="CuadroTexto 12">
            <a:extLst>
              <a:ext uri="{FF2B5EF4-FFF2-40B4-BE49-F238E27FC236}">
                <a16:creationId xmlns:a16="http://schemas.microsoft.com/office/drawing/2014/main" id="{FA01ED6C-3975-4743-BC45-AD3A63F0749A}"/>
              </a:ext>
            </a:extLst>
          </p:cNvPr>
          <p:cNvSpPr txBox="1"/>
          <p:nvPr/>
        </p:nvSpPr>
        <p:spPr>
          <a:xfrm>
            <a:off x="1302354" y="2001934"/>
            <a:ext cx="4556679" cy="338554"/>
          </a:xfrm>
          <a:prstGeom prst="rect">
            <a:avLst/>
          </a:prstGeom>
          <a:noFill/>
          <a:ln w="12700">
            <a:solidFill>
              <a:schemeClr val="tx2">
                <a:lumMod val="40000"/>
                <a:lumOff val="60000"/>
              </a:schemeClr>
            </a:solidFill>
            <a:prstDash val="dash"/>
          </a:ln>
        </p:spPr>
        <p:txBody>
          <a:bodyPr wrap="square" rtlCol="0">
            <a:spAutoFit/>
          </a:bodyPr>
          <a:lstStyle/>
          <a:p>
            <a:r>
              <a:rPr lang="es-MX" sz="1600" dirty="0">
                <a:solidFill>
                  <a:schemeClr val="bg2">
                    <a:lumMod val="10000"/>
                  </a:schemeClr>
                </a:solidFill>
                <a:latin typeface="Gill Sans MT" panose="020B0502020104020203" pitchFamily="34" charset="0"/>
              </a:rPr>
              <a:t>Obtener datos / Excel/ elegir el archivo</a:t>
            </a:r>
            <a:endParaRPr lang="es-PE" sz="1600" dirty="0">
              <a:solidFill>
                <a:schemeClr val="bg2">
                  <a:lumMod val="10000"/>
                </a:schemeClr>
              </a:solidFill>
              <a:latin typeface="Gill Sans MT" panose="020B0502020104020203" pitchFamily="34" charset="0"/>
            </a:endParaRPr>
          </a:p>
        </p:txBody>
      </p:sp>
    </p:spTree>
    <p:extLst>
      <p:ext uri="{BB962C8B-B14F-4D97-AF65-F5344CB8AC3E}">
        <p14:creationId xmlns:p14="http://schemas.microsoft.com/office/powerpoint/2010/main" val="553714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B58AC979-B069-461D-AA2D-3983543B9750}"/>
              </a:ext>
            </a:extLst>
          </p:cNvPr>
          <p:cNvSpPr/>
          <p:nvPr/>
        </p:nvSpPr>
        <p:spPr>
          <a:xfrm>
            <a:off x="1" y="0"/>
            <a:ext cx="3346881" cy="443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dirty="0"/>
              <a:t>UNIVERSIDAD NACIONAL INGENIERIA </a:t>
            </a:r>
            <a:r>
              <a:rPr lang="es-MX" sz="1400" dirty="0"/>
              <a:t>ww.infouni.edu.pe</a:t>
            </a:r>
            <a:endParaRPr lang="es-PE" sz="1400" dirty="0"/>
          </a:p>
        </p:txBody>
      </p:sp>
      <p:pic>
        <p:nvPicPr>
          <p:cNvPr id="8" name="Imagen 7">
            <a:extLst>
              <a:ext uri="{FF2B5EF4-FFF2-40B4-BE49-F238E27FC236}">
                <a16:creationId xmlns:a16="http://schemas.microsoft.com/office/drawing/2014/main" id="{C3A0E0C0-79F2-4521-B832-56B1EF7C0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2044" y="0"/>
            <a:ext cx="1328321" cy="1328321"/>
          </a:xfrm>
          <a:prstGeom prst="rect">
            <a:avLst/>
          </a:prstGeom>
        </p:spPr>
      </p:pic>
      <p:sp>
        <p:nvSpPr>
          <p:cNvPr id="9" name="CuadroTexto 8">
            <a:extLst>
              <a:ext uri="{FF2B5EF4-FFF2-40B4-BE49-F238E27FC236}">
                <a16:creationId xmlns:a16="http://schemas.microsoft.com/office/drawing/2014/main" id="{E5C96E3E-67A5-4503-BDFA-072335F8F36C}"/>
              </a:ext>
            </a:extLst>
          </p:cNvPr>
          <p:cNvSpPr txBox="1"/>
          <p:nvPr/>
        </p:nvSpPr>
        <p:spPr>
          <a:xfrm>
            <a:off x="3346882" y="651953"/>
            <a:ext cx="6588464" cy="461665"/>
          </a:xfrm>
          <a:prstGeom prst="rect">
            <a:avLst/>
          </a:prstGeom>
          <a:noFill/>
        </p:spPr>
        <p:txBody>
          <a:bodyPr wrap="square" rtlCol="0">
            <a:spAutoFit/>
          </a:bodyPr>
          <a:lstStyle/>
          <a:p>
            <a:pPr algn="ctr"/>
            <a:r>
              <a:rPr lang="es-MX" sz="2400" dirty="0">
                <a:solidFill>
                  <a:schemeClr val="accent1">
                    <a:lumMod val="75000"/>
                  </a:schemeClr>
                </a:solidFill>
                <a:effectLst/>
                <a:latin typeface="Arial Black" panose="020B0A04020102020204" pitchFamily="34" charset="0"/>
              </a:rPr>
              <a:t>Power </a:t>
            </a:r>
            <a:r>
              <a:rPr lang="es-MX" sz="2400" dirty="0">
                <a:solidFill>
                  <a:schemeClr val="accent1">
                    <a:lumMod val="75000"/>
                  </a:schemeClr>
                </a:solidFill>
                <a:latin typeface="Arial Black" panose="020B0A04020102020204" pitchFamily="34" charset="0"/>
              </a:rPr>
              <a:t>Q</a:t>
            </a:r>
            <a:r>
              <a:rPr lang="es-MX" sz="2400" dirty="0">
                <a:solidFill>
                  <a:schemeClr val="accent1">
                    <a:lumMod val="75000"/>
                  </a:schemeClr>
                </a:solidFill>
                <a:effectLst/>
                <a:latin typeface="Arial Black" panose="020B0A04020102020204" pitchFamily="34" charset="0"/>
              </a:rPr>
              <a:t>uery Editor</a:t>
            </a:r>
            <a:endParaRPr lang="es-PE" sz="1400" dirty="0">
              <a:solidFill>
                <a:schemeClr val="accent1">
                  <a:lumMod val="75000"/>
                </a:schemeClr>
              </a:solidFill>
              <a:latin typeface="Gill Sans MT "/>
            </a:endParaRPr>
          </a:p>
        </p:txBody>
      </p:sp>
      <p:sp>
        <p:nvSpPr>
          <p:cNvPr id="10" name="CuadroTexto 9">
            <a:extLst>
              <a:ext uri="{FF2B5EF4-FFF2-40B4-BE49-F238E27FC236}">
                <a16:creationId xmlns:a16="http://schemas.microsoft.com/office/drawing/2014/main" id="{076E2EE2-C9A5-4A6F-8A51-781BC1ECDC5D}"/>
              </a:ext>
            </a:extLst>
          </p:cNvPr>
          <p:cNvSpPr txBox="1"/>
          <p:nvPr/>
        </p:nvSpPr>
        <p:spPr>
          <a:xfrm>
            <a:off x="1013941" y="1558756"/>
            <a:ext cx="5910490" cy="400110"/>
          </a:xfrm>
          <a:prstGeom prst="rect">
            <a:avLst/>
          </a:prstGeom>
          <a:noFill/>
        </p:spPr>
        <p:txBody>
          <a:bodyPr wrap="square" rtlCol="0">
            <a:spAutoFit/>
          </a:bodyPr>
          <a:lstStyle/>
          <a:p>
            <a:r>
              <a:rPr lang="es-PE" sz="2000" dirty="0">
                <a:solidFill>
                  <a:srgbClr val="C00000"/>
                </a:solidFill>
                <a:effectLst/>
                <a:latin typeface="Arial Black" panose="020B0A04020102020204" pitchFamily="34" charset="0"/>
              </a:rPr>
              <a:t>Anexar múltiples tablas de un libro</a:t>
            </a:r>
            <a:endParaRPr lang="es-PE" sz="2000" dirty="0">
              <a:solidFill>
                <a:srgbClr val="C00000"/>
              </a:solidFill>
              <a:latin typeface="Arial Black" panose="020B0A04020102020204" pitchFamily="34" charset="0"/>
            </a:endParaRPr>
          </a:p>
        </p:txBody>
      </p:sp>
      <p:sp>
        <p:nvSpPr>
          <p:cNvPr id="19" name="CuadroTexto 18">
            <a:extLst>
              <a:ext uri="{FF2B5EF4-FFF2-40B4-BE49-F238E27FC236}">
                <a16:creationId xmlns:a16="http://schemas.microsoft.com/office/drawing/2014/main" id="{93C5740F-42FE-4E67-A344-FD96590EF66E}"/>
              </a:ext>
            </a:extLst>
          </p:cNvPr>
          <p:cNvSpPr txBox="1"/>
          <p:nvPr/>
        </p:nvSpPr>
        <p:spPr>
          <a:xfrm>
            <a:off x="2480733" y="6468533"/>
            <a:ext cx="5486400" cy="323165"/>
          </a:xfrm>
          <a:prstGeom prst="rect">
            <a:avLst/>
          </a:prstGeom>
          <a:noFill/>
        </p:spPr>
        <p:txBody>
          <a:bodyPr wrap="square" rtlCol="0">
            <a:spAutoFit/>
          </a:bodyPr>
          <a:lstStyle/>
          <a:p>
            <a:r>
              <a:rPr lang="es-MX" sz="1500" dirty="0">
                <a:solidFill>
                  <a:schemeClr val="bg1">
                    <a:lumMod val="50000"/>
                  </a:schemeClr>
                </a:solidFill>
                <a:latin typeface="Gill Sans MT Condensed" panose="020B0506020104020203" pitchFamily="34" charset="0"/>
              </a:rPr>
              <a:t>www.infouni.edu.pe | creado por Geronimo Cruzado. C</a:t>
            </a:r>
            <a:endParaRPr lang="es-PE" sz="1500" dirty="0">
              <a:solidFill>
                <a:schemeClr val="bg1">
                  <a:lumMod val="50000"/>
                </a:schemeClr>
              </a:solidFill>
              <a:latin typeface="Gill Sans MT Condensed" panose="020B0506020104020203" pitchFamily="34" charset="0"/>
            </a:endParaRPr>
          </a:p>
        </p:txBody>
      </p:sp>
      <p:sp>
        <p:nvSpPr>
          <p:cNvPr id="12" name="CuadroTexto 11">
            <a:extLst>
              <a:ext uri="{FF2B5EF4-FFF2-40B4-BE49-F238E27FC236}">
                <a16:creationId xmlns:a16="http://schemas.microsoft.com/office/drawing/2014/main" id="{AA01A233-C747-41B9-A270-1BBE7520BAD2}"/>
              </a:ext>
            </a:extLst>
          </p:cNvPr>
          <p:cNvSpPr txBox="1"/>
          <p:nvPr/>
        </p:nvSpPr>
        <p:spPr>
          <a:xfrm>
            <a:off x="5709390" y="959896"/>
            <a:ext cx="2854608" cy="461665"/>
          </a:xfrm>
          <a:prstGeom prst="rect">
            <a:avLst/>
          </a:prstGeom>
          <a:noFill/>
        </p:spPr>
        <p:txBody>
          <a:bodyPr wrap="square" rtlCol="0">
            <a:spAutoFit/>
          </a:bodyPr>
          <a:lstStyle/>
          <a:p>
            <a:r>
              <a:rPr lang="es-MX" sz="2400" b="1" dirty="0">
                <a:solidFill>
                  <a:srgbClr val="D62828"/>
                </a:solidFill>
                <a:latin typeface="Gill Sans MT Condensed" panose="020B0506020104020203" pitchFamily="34" charset="0"/>
              </a:rPr>
              <a:t>Integración de Datos</a:t>
            </a:r>
            <a:endParaRPr lang="es-PE" sz="2400" b="1" dirty="0">
              <a:solidFill>
                <a:srgbClr val="D62828"/>
              </a:solidFill>
              <a:latin typeface="Gill Sans MT Condensed" panose="020B0506020104020203" pitchFamily="34" charset="0"/>
            </a:endParaRPr>
          </a:p>
        </p:txBody>
      </p:sp>
      <p:sp>
        <p:nvSpPr>
          <p:cNvPr id="13" name="CuadroTexto 12">
            <a:extLst>
              <a:ext uri="{FF2B5EF4-FFF2-40B4-BE49-F238E27FC236}">
                <a16:creationId xmlns:a16="http://schemas.microsoft.com/office/drawing/2014/main" id="{FA01ED6C-3975-4743-BC45-AD3A63F0749A}"/>
              </a:ext>
            </a:extLst>
          </p:cNvPr>
          <p:cNvSpPr txBox="1"/>
          <p:nvPr/>
        </p:nvSpPr>
        <p:spPr>
          <a:xfrm>
            <a:off x="1271093" y="2096062"/>
            <a:ext cx="4556679" cy="338554"/>
          </a:xfrm>
          <a:prstGeom prst="rect">
            <a:avLst/>
          </a:prstGeom>
          <a:noFill/>
          <a:ln w="12700">
            <a:solidFill>
              <a:schemeClr val="tx2">
                <a:lumMod val="40000"/>
                <a:lumOff val="60000"/>
              </a:schemeClr>
            </a:solidFill>
            <a:prstDash val="dash"/>
          </a:ln>
        </p:spPr>
        <p:txBody>
          <a:bodyPr wrap="square" rtlCol="0">
            <a:spAutoFit/>
          </a:bodyPr>
          <a:lstStyle/>
          <a:p>
            <a:r>
              <a:rPr lang="es-MX" sz="1600" dirty="0">
                <a:solidFill>
                  <a:schemeClr val="bg2">
                    <a:lumMod val="10000"/>
                  </a:schemeClr>
                </a:solidFill>
                <a:latin typeface="Gill Sans MT" panose="020B0502020104020203" pitchFamily="34" charset="0"/>
              </a:rPr>
              <a:t>Obtener datos / Excel/ elegir el archivo</a:t>
            </a:r>
            <a:endParaRPr lang="es-PE" sz="1600" dirty="0">
              <a:solidFill>
                <a:schemeClr val="bg2">
                  <a:lumMod val="10000"/>
                </a:schemeClr>
              </a:solidFill>
              <a:latin typeface="Gill Sans MT" panose="020B0502020104020203" pitchFamily="34" charset="0"/>
            </a:endParaRPr>
          </a:p>
        </p:txBody>
      </p:sp>
      <p:pic>
        <p:nvPicPr>
          <p:cNvPr id="14" name="Imagen 13">
            <a:extLst>
              <a:ext uri="{FF2B5EF4-FFF2-40B4-BE49-F238E27FC236}">
                <a16:creationId xmlns:a16="http://schemas.microsoft.com/office/drawing/2014/main" id="{FFA1ACA4-E389-4D45-A9C2-A3D4FC550AC5}"/>
              </a:ext>
            </a:extLst>
          </p:cNvPr>
          <p:cNvPicPr>
            <a:picLocks noChangeAspect="1"/>
          </p:cNvPicPr>
          <p:nvPr/>
        </p:nvPicPr>
        <p:blipFill>
          <a:blip r:embed="rId3"/>
          <a:stretch>
            <a:fillRect/>
          </a:stretch>
        </p:blipFill>
        <p:spPr>
          <a:xfrm>
            <a:off x="1271093" y="2642325"/>
            <a:ext cx="3636313" cy="3470608"/>
          </a:xfrm>
          <a:prstGeom prst="rect">
            <a:avLst/>
          </a:prstGeom>
          <a:ln w="12700">
            <a:solidFill>
              <a:schemeClr val="bg2">
                <a:lumMod val="90000"/>
              </a:schemeClr>
            </a:solidFill>
          </a:ln>
        </p:spPr>
      </p:pic>
      <p:pic>
        <p:nvPicPr>
          <p:cNvPr id="3" name="Imagen 2">
            <a:extLst>
              <a:ext uri="{FF2B5EF4-FFF2-40B4-BE49-F238E27FC236}">
                <a16:creationId xmlns:a16="http://schemas.microsoft.com/office/drawing/2014/main" id="{59353497-C475-41B4-B3D2-A70E5358E09C}"/>
              </a:ext>
            </a:extLst>
          </p:cNvPr>
          <p:cNvPicPr>
            <a:picLocks noChangeAspect="1"/>
          </p:cNvPicPr>
          <p:nvPr/>
        </p:nvPicPr>
        <p:blipFill>
          <a:blip r:embed="rId4"/>
          <a:stretch>
            <a:fillRect/>
          </a:stretch>
        </p:blipFill>
        <p:spPr>
          <a:xfrm>
            <a:off x="5080000" y="2605546"/>
            <a:ext cx="6183071" cy="3635678"/>
          </a:xfrm>
          <a:prstGeom prst="rect">
            <a:avLst/>
          </a:prstGeom>
        </p:spPr>
      </p:pic>
    </p:spTree>
    <p:extLst>
      <p:ext uri="{BB962C8B-B14F-4D97-AF65-F5344CB8AC3E}">
        <p14:creationId xmlns:p14="http://schemas.microsoft.com/office/powerpoint/2010/main" val="98385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B58AC979-B069-461D-AA2D-3983543B9750}"/>
              </a:ext>
            </a:extLst>
          </p:cNvPr>
          <p:cNvSpPr/>
          <p:nvPr/>
        </p:nvSpPr>
        <p:spPr>
          <a:xfrm>
            <a:off x="1" y="0"/>
            <a:ext cx="3346881" cy="443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dirty="0"/>
              <a:t>UNIVERSIDAD NACIONAL INGENIERIA </a:t>
            </a:r>
            <a:r>
              <a:rPr lang="es-MX" sz="1400" dirty="0"/>
              <a:t>ww.infouni.edu.pe</a:t>
            </a:r>
            <a:endParaRPr lang="es-PE" sz="1400" dirty="0"/>
          </a:p>
        </p:txBody>
      </p:sp>
      <p:pic>
        <p:nvPicPr>
          <p:cNvPr id="8" name="Imagen 7">
            <a:extLst>
              <a:ext uri="{FF2B5EF4-FFF2-40B4-BE49-F238E27FC236}">
                <a16:creationId xmlns:a16="http://schemas.microsoft.com/office/drawing/2014/main" id="{C3A0E0C0-79F2-4521-B832-56B1EF7C0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2044" y="0"/>
            <a:ext cx="1328321" cy="1328321"/>
          </a:xfrm>
          <a:prstGeom prst="rect">
            <a:avLst/>
          </a:prstGeom>
        </p:spPr>
      </p:pic>
      <p:sp>
        <p:nvSpPr>
          <p:cNvPr id="9" name="CuadroTexto 8">
            <a:extLst>
              <a:ext uri="{FF2B5EF4-FFF2-40B4-BE49-F238E27FC236}">
                <a16:creationId xmlns:a16="http://schemas.microsoft.com/office/drawing/2014/main" id="{E5C96E3E-67A5-4503-BDFA-072335F8F36C}"/>
              </a:ext>
            </a:extLst>
          </p:cNvPr>
          <p:cNvSpPr txBox="1"/>
          <p:nvPr/>
        </p:nvSpPr>
        <p:spPr>
          <a:xfrm>
            <a:off x="3346882" y="651953"/>
            <a:ext cx="6588464" cy="461665"/>
          </a:xfrm>
          <a:prstGeom prst="rect">
            <a:avLst/>
          </a:prstGeom>
          <a:noFill/>
        </p:spPr>
        <p:txBody>
          <a:bodyPr wrap="square" rtlCol="0">
            <a:spAutoFit/>
          </a:bodyPr>
          <a:lstStyle/>
          <a:p>
            <a:pPr algn="ctr"/>
            <a:r>
              <a:rPr lang="es-MX" sz="2400" dirty="0">
                <a:solidFill>
                  <a:schemeClr val="accent1">
                    <a:lumMod val="75000"/>
                  </a:schemeClr>
                </a:solidFill>
                <a:effectLst/>
                <a:latin typeface="Arial Black" panose="020B0A04020102020204" pitchFamily="34" charset="0"/>
              </a:rPr>
              <a:t>Power </a:t>
            </a:r>
            <a:r>
              <a:rPr lang="es-MX" sz="2400" dirty="0">
                <a:solidFill>
                  <a:schemeClr val="accent1">
                    <a:lumMod val="75000"/>
                  </a:schemeClr>
                </a:solidFill>
                <a:latin typeface="Arial Black" panose="020B0A04020102020204" pitchFamily="34" charset="0"/>
              </a:rPr>
              <a:t>Q</a:t>
            </a:r>
            <a:r>
              <a:rPr lang="es-MX" sz="2400" dirty="0">
                <a:solidFill>
                  <a:schemeClr val="accent1">
                    <a:lumMod val="75000"/>
                  </a:schemeClr>
                </a:solidFill>
                <a:effectLst/>
                <a:latin typeface="Arial Black" panose="020B0A04020102020204" pitchFamily="34" charset="0"/>
              </a:rPr>
              <a:t>uery Editor</a:t>
            </a:r>
            <a:endParaRPr lang="es-PE" sz="1400" dirty="0">
              <a:solidFill>
                <a:schemeClr val="accent1">
                  <a:lumMod val="75000"/>
                </a:schemeClr>
              </a:solidFill>
              <a:latin typeface="Gill Sans MT "/>
            </a:endParaRPr>
          </a:p>
        </p:txBody>
      </p:sp>
      <p:sp>
        <p:nvSpPr>
          <p:cNvPr id="10" name="CuadroTexto 9">
            <a:extLst>
              <a:ext uri="{FF2B5EF4-FFF2-40B4-BE49-F238E27FC236}">
                <a16:creationId xmlns:a16="http://schemas.microsoft.com/office/drawing/2014/main" id="{076E2EE2-C9A5-4A6F-8A51-781BC1ECDC5D}"/>
              </a:ext>
            </a:extLst>
          </p:cNvPr>
          <p:cNvSpPr txBox="1"/>
          <p:nvPr/>
        </p:nvSpPr>
        <p:spPr>
          <a:xfrm>
            <a:off x="1013941" y="1558756"/>
            <a:ext cx="5910490" cy="400110"/>
          </a:xfrm>
          <a:prstGeom prst="rect">
            <a:avLst/>
          </a:prstGeom>
          <a:noFill/>
        </p:spPr>
        <p:txBody>
          <a:bodyPr wrap="square" rtlCol="0">
            <a:spAutoFit/>
          </a:bodyPr>
          <a:lstStyle/>
          <a:p>
            <a:r>
              <a:rPr lang="es-PE" sz="2000" dirty="0">
                <a:solidFill>
                  <a:srgbClr val="C00000"/>
                </a:solidFill>
                <a:effectLst/>
                <a:latin typeface="Arial Black" panose="020B0A04020102020204" pitchFamily="34" charset="0"/>
              </a:rPr>
              <a:t>Anexar múltiples tablas de un libro</a:t>
            </a:r>
            <a:endParaRPr lang="es-PE" sz="2000" dirty="0">
              <a:solidFill>
                <a:srgbClr val="C00000"/>
              </a:solidFill>
              <a:latin typeface="Arial Black" panose="020B0A04020102020204" pitchFamily="34" charset="0"/>
            </a:endParaRPr>
          </a:p>
        </p:txBody>
      </p:sp>
      <p:sp>
        <p:nvSpPr>
          <p:cNvPr id="19" name="CuadroTexto 18">
            <a:extLst>
              <a:ext uri="{FF2B5EF4-FFF2-40B4-BE49-F238E27FC236}">
                <a16:creationId xmlns:a16="http://schemas.microsoft.com/office/drawing/2014/main" id="{93C5740F-42FE-4E67-A344-FD96590EF66E}"/>
              </a:ext>
            </a:extLst>
          </p:cNvPr>
          <p:cNvSpPr txBox="1"/>
          <p:nvPr/>
        </p:nvSpPr>
        <p:spPr>
          <a:xfrm>
            <a:off x="2480733" y="6468533"/>
            <a:ext cx="5486400" cy="323165"/>
          </a:xfrm>
          <a:prstGeom prst="rect">
            <a:avLst/>
          </a:prstGeom>
          <a:noFill/>
        </p:spPr>
        <p:txBody>
          <a:bodyPr wrap="square" rtlCol="0">
            <a:spAutoFit/>
          </a:bodyPr>
          <a:lstStyle/>
          <a:p>
            <a:r>
              <a:rPr lang="es-MX" sz="1500" dirty="0">
                <a:solidFill>
                  <a:schemeClr val="bg1">
                    <a:lumMod val="50000"/>
                  </a:schemeClr>
                </a:solidFill>
                <a:latin typeface="Gill Sans MT Condensed" panose="020B0506020104020203" pitchFamily="34" charset="0"/>
              </a:rPr>
              <a:t>www.infouni.edu.pe | creado por Geronimo Cruzado. C</a:t>
            </a:r>
            <a:endParaRPr lang="es-PE" sz="1500" dirty="0">
              <a:solidFill>
                <a:schemeClr val="bg1">
                  <a:lumMod val="50000"/>
                </a:schemeClr>
              </a:solidFill>
              <a:latin typeface="Gill Sans MT Condensed" panose="020B0506020104020203" pitchFamily="34" charset="0"/>
            </a:endParaRPr>
          </a:p>
        </p:txBody>
      </p:sp>
      <p:sp>
        <p:nvSpPr>
          <p:cNvPr id="12" name="CuadroTexto 11">
            <a:extLst>
              <a:ext uri="{FF2B5EF4-FFF2-40B4-BE49-F238E27FC236}">
                <a16:creationId xmlns:a16="http://schemas.microsoft.com/office/drawing/2014/main" id="{AA01A233-C747-41B9-A270-1BBE7520BAD2}"/>
              </a:ext>
            </a:extLst>
          </p:cNvPr>
          <p:cNvSpPr txBox="1"/>
          <p:nvPr/>
        </p:nvSpPr>
        <p:spPr>
          <a:xfrm>
            <a:off x="5709390" y="959896"/>
            <a:ext cx="2854608" cy="461665"/>
          </a:xfrm>
          <a:prstGeom prst="rect">
            <a:avLst/>
          </a:prstGeom>
          <a:noFill/>
        </p:spPr>
        <p:txBody>
          <a:bodyPr wrap="square" rtlCol="0">
            <a:spAutoFit/>
          </a:bodyPr>
          <a:lstStyle/>
          <a:p>
            <a:r>
              <a:rPr lang="es-MX" sz="2400" b="1" dirty="0">
                <a:solidFill>
                  <a:srgbClr val="D62828"/>
                </a:solidFill>
                <a:latin typeface="Gill Sans MT Condensed" panose="020B0506020104020203" pitchFamily="34" charset="0"/>
              </a:rPr>
              <a:t>Integración de Datos</a:t>
            </a:r>
            <a:endParaRPr lang="es-PE" sz="2400" b="1" dirty="0">
              <a:solidFill>
                <a:srgbClr val="D62828"/>
              </a:solidFill>
              <a:latin typeface="Gill Sans MT Condensed" panose="020B0506020104020203" pitchFamily="34" charset="0"/>
            </a:endParaRPr>
          </a:p>
        </p:txBody>
      </p:sp>
      <p:sp>
        <p:nvSpPr>
          <p:cNvPr id="13" name="CuadroTexto 12">
            <a:extLst>
              <a:ext uri="{FF2B5EF4-FFF2-40B4-BE49-F238E27FC236}">
                <a16:creationId xmlns:a16="http://schemas.microsoft.com/office/drawing/2014/main" id="{FA01ED6C-3975-4743-BC45-AD3A63F0749A}"/>
              </a:ext>
            </a:extLst>
          </p:cNvPr>
          <p:cNvSpPr txBox="1"/>
          <p:nvPr/>
        </p:nvSpPr>
        <p:spPr>
          <a:xfrm>
            <a:off x="1271093" y="2096062"/>
            <a:ext cx="4556679" cy="338554"/>
          </a:xfrm>
          <a:prstGeom prst="rect">
            <a:avLst/>
          </a:prstGeom>
          <a:noFill/>
          <a:ln w="12700">
            <a:solidFill>
              <a:srgbClr val="343A40"/>
            </a:solidFill>
            <a:prstDash val="dash"/>
          </a:ln>
        </p:spPr>
        <p:txBody>
          <a:bodyPr wrap="square" rtlCol="0">
            <a:spAutoFit/>
          </a:bodyPr>
          <a:lstStyle/>
          <a:p>
            <a:r>
              <a:rPr lang="es-MX" sz="1600" dirty="0">
                <a:solidFill>
                  <a:schemeClr val="bg2">
                    <a:lumMod val="10000"/>
                  </a:schemeClr>
                </a:solidFill>
                <a:latin typeface="Gill Sans MT" panose="020B0502020104020203" pitchFamily="34" charset="0"/>
              </a:rPr>
              <a:t>Seleccionamos las hojas, tablas / Transformar datos</a:t>
            </a:r>
            <a:endParaRPr lang="es-PE" sz="1600" dirty="0">
              <a:solidFill>
                <a:schemeClr val="bg2">
                  <a:lumMod val="10000"/>
                </a:schemeClr>
              </a:solidFill>
              <a:latin typeface="Gill Sans MT" panose="020B0502020104020203" pitchFamily="34" charset="0"/>
            </a:endParaRPr>
          </a:p>
        </p:txBody>
      </p:sp>
      <p:pic>
        <p:nvPicPr>
          <p:cNvPr id="4" name="Imagen 3">
            <a:extLst>
              <a:ext uri="{FF2B5EF4-FFF2-40B4-BE49-F238E27FC236}">
                <a16:creationId xmlns:a16="http://schemas.microsoft.com/office/drawing/2014/main" id="{4419600E-AE04-4A7B-ACB5-D60B965DDB06}"/>
              </a:ext>
            </a:extLst>
          </p:cNvPr>
          <p:cNvPicPr>
            <a:picLocks noChangeAspect="1"/>
          </p:cNvPicPr>
          <p:nvPr/>
        </p:nvPicPr>
        <p:blipFill>
          <a:blip r:embed="rId3"/>
          <a:stretch>
            <a:fillRect/>
          </a:stretch>
        </p:blipFill>
        <p:spPr>
          <a:xfrm>
            <a:off x="1280652" y="2536434"/>
            <a:ext cx="8277694" cy="3803264"/>
          </a:xfrm>
          <a:prstGeom prst="rect">
            <a:avLst/>
          </a:prstGeom>
        </p:spPr>
      </p:pic>
    </p:spTree>
    <p:extLst>
      <p:ext uri="{BB962C8B-B14F-4D97-AF65-F5344CB8AC3E}">
        <p14:creationId xmlns:p14="http://schemas.microsoft.com/office/powerpoint/2010/main" val="2120013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B58AC979-B069-461D-AA2D-3983543B9750}"/>
              </a:ext>
            </a:extLst>
          </p:cNvPr>
          <p:cNvSpPr/>
          <p:nvPr/>
        </p:nvSpPr>
        <p:spPr>
          <a:xfrm>
            <a:off x="1" y="0"/>
            <a:ext cx="3346881" cy="443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dirty="0"/>
              <a:t>UNIVERSIDAD NACIONAL INGENIERIA </a:t>
            </a:r>
            <a:r>
              <a:rPr lang="es-MX" sz="1400" dirty="0"/>
              <a:t>ww.infouni.edu.pe</a:t>
            </a:r>
            <a:endParaRPr lang="es-PE" sz="1400" dirty="0"/>
          </a:p>
        </p:txBody>
      </p:sp>
      <p:pic>
        <p:nvPicPr>
          <p:cNvPr id="8" name="Imagen 7">
            <a:extLst>
              <a:ext uri="{FF2B5EF4-FFF2-40B4-BE49-F238E27FC236}">
                <a16:creationId xmlns:a16="http://schemas.microsoft.com/office/drawing/2014/main" id="{C3A0E0C0-79F2-4521-B832-56B1EF7C0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2044" y="0"/>
            <a:ext cx="1328321" cy="1328321"/>
          </a:xfrm>
          <a:prstGeom prst="rect">
            <a:avLst/>
          </a:prstGeom>
        </p:spPr>
      </p:pic>
      <p:sp>
        <p:nvSpPr>
          <p:cNvPr id="9" name="CuadroTexto 8">
            <a:extLst>
              <a:ext uri="{FF2B5EF4-FFF2-40B4-BE49-F238E27FC236}">
                <a16:creationId xmlns:a16="http://schemas.microsoft.com/office/drawing/2014/main" id="{E5C96E3E-67A5-4503-BDFA-072335F8F36C}"/>
              </a:ext>
            </a:extLst>
          </p:cNvPr>
          <p:cNvSpPr txBox="1"/>
          <p:nvPr/>
        </p:nvSpPr>
        <p:spPr>
          <a:xfrm>
            <a:off x="3346882" y="651953"/>
            <a:ext cx="6588464" cy="461665"/>
          </a:xfrm>
          <a:prstGeom prst="rect">
            <a:avLst/>
          </a:prstGeom>
          <a:noFill/>
        </p:spPr>
        <p:txBody>
          <a:bodyPr wrap="square" rtlCol="0">
            <a:spAutoFit/>
          </a:bodyPr>
          <a:lstStyle/>
          <a:p>
            <a:pPr algn="ctr"/>
            <a:r>
              <a:rPr lang="es-MX" sz="2400" dirty="0">
                <a:solidFill>
                  <a:schemeClr val="accent1">
                    <a:lumMod val="75000"/>
                  </a:schemeClr>
                </a:solidFill>
                <a:effectLst/>
                <a:latin typeface="Arial Black" panose="020B0A04020102020204" pitchFamily="34" charset="0"/>
              </a:rPr>
              <a:t>Power </a:t>
            </a:r>
            <a:r>
              <a:rPr lang="es-MX" sz="2400" dirty="0">
                <a:solidFill>
                  <a:schemeClr val="accent1">
                    <a:lumMod val="75000"/>
                  </a:schemeClr>
                </a:solidFill>
                <a:latin typeface="Arial Black" panose="020B0A04020102020204" pitchFamily="34" charset="0"/>
              </a:rPr>
              <a:t>Q</a:t>
            </a:r>
            <a:r>
              <a:rPr lang="es-MX" sz="2400" dirty="0">
                <a:solidFill>
                  <a:schemeClr val="accent1">
                    <a:lumMod val="75000"/>
                  </a:schemeClr>
                </a:solidFill>
                <a:effectLst/>
                <a:latin typeface="Arial Black" panose="020B0A04020102020204" pitchFamily="34" charset="0"/>
              </a:rPr>
              <a:t>uery Editor</a:t>
            </a:r>
            <a:endParaRPr lang="es-PE" sz="1400" dirty="0">
              <a:solidFill>
                <a:schemeClr val="accent1">
                  <a:lumMod val="75000"/>
                </a:schemeClr>
              </a:solidFill>
              <a:latin typeface="Gill Sans MT "/>
            </a:endParaRPr>
          </a:p>
        </p:txBody>
      </p:sp>
      <p:sp>
        <p:nvSpPr>
          <p:cNvPr id="10" name="CuadroTexto 9">
            <a:extLst>
              <a:ext uri="{FF2B5EF4-FFF2-40B4-BE49-F238E27FC236}">
                <a16:creationId xmlns:a16="http://schemas.microsoft.com/office/drawing/2014/main" id="{076E2EE2-C9A5-4A6F-8A51-781BC1ECDC5D}"/>
              </a:ext>
            </a:extLst>
          </p:cNvPr>
          <p:cNvSpPr txBox="1"/>
          <p:nvPr/>
        </p:nvSpPr>
        <p:spPr>
          <a:xfrm>
            <a:off x="1013941" y="1558756"/>
            <a:ext cx="5910490" cy="400110"/>
          </a:xfrm>
          <a:prstGeom prst="rect">
            <a:avLst/>
          </a:prstGeom>
          <a:noFill/>
        </p:spPr>
        <p:txBody>
          <a:bodyPr wrap="square" rtlCol="0">
            <a:spAutoFit/>
          </a:bodyPr>
          <a:lstStyle/>
          <a:p>
            <a:r>
              <a:rPr lang="es-PE" sz="2000" dirty="0">
                <a:solidFill>
                  <a:srgbClr val="C00000"/>
                </a:solidFill>
                <a:effectLst/>
                <a:latin typeface="Arial Black" panose="020B0A04020102020204" pitchFamily="34" charset="0"/>
              </a:rPr>
              <a:t>Anexar múltiples tablas de un libro</a:t>
            </a:r>
            <a:endParaRPr lang="es-PE" sz="2000" dirty="0">
              <a:solidFill>
                <a:srgbClr val="C00000"/>
              </a:solidFill>
              <a:latin typeface="Arial Black" panose="020B0A04020102020204" pitchFamily="34" charset="0"/>
            </a:endParaRPr>
          </a:p>
        </p:txBody>
      </p:sp>
      <p:sp>
        <p:nvSpPr>
          <p:cNvPr id="19" name="CuadroTexto 18">
            <a:extLst>
              <a:ext uri="{FF2B5EF4-FFF2-40B4-BE49-F238E27FC236}">
                <a16:creationId xmlns:a16="http://schemas.microsoft.com/office/drawing/2014/main" id="{93C5740F-42FE-4E67-A344-FD96590EF66E}"/>
              </a:ext>
            </a:extLst>
          </p:cNvPr>
          <p:cNvSpPr txBox="1"/>
          <p:nvPr/>
        </p:nvSpPr>
        <p:spPr>
          <a:xfrm>
            <a:off x="2480733" y="6468533"/>
            <a:ext cx="5486400" cy="323165"/>
          </a:xfrm>
          <a:prstGeom prst="rect">
            <a:avLst/>
          </a:prstGeom>
          <a:noFill/>
        </p:spPr>
        <p:txBody>
          <a:bodyPr wrap="square" rtlCol="0">
            <a:spAutoFit/>
          </a:bodyPr>
          <a:lstStyle/>
          <a:p>
            <a:r>
              <a:rPr lang="es-MX" sz="1500" dirty="0">
                <a:solidFill>
                  <a:schemeClr val="bg1">
                    <a:lumMod val="50000"/>
                  </a:schemeClr>
                </a:solidFill>
                <a:latin typeface="Gill Sans MT Condensed" panose="020B0506020104020203" pitchFamily="34" charset="0"/>
              </a:rPr>
              <a:t>www.infouni.edu.pe | creado por Geronimo Cruzado. C</a:t>
            </a:r>
            <a:endParaRPr lang="es-PE" sz="1500" dirty="0">
              <a:solidFill>
                <a:schemeClr val="bg1">
                  <a:lumMod val="50000"/>
                </a:schemeClr>
              </a:solidFill>
              <a:latin typeface="Gill Sans MT Condensed" panose="020B0506020104020203" pitchFamily="34" charset="0"/>
            </a:endParaRPr>
          </a:p>
        </p:txBody>
      </p:sp>
      <p:sp>
        <p:nvSpPr>
          <p:cNvPr id="12" name="CuadroTexto 11">
            <a:extLst>
              <a:ext uri="{FF2B5EF4-FFF2-40B4-BE49-F238E27FC236}">
                <a16:creationId xmlns:a16="http://schemas.microsoft.com/office/drawing/2014/main" id="{AA01A233-C747-41B9-A270-1BBE7520BAD2}"/>
              </a:ext>
            </a:extLst>
          </p:cNvPr>
          <p:cNvSpPr txBox="1"/>
          <p:nvPr/>
        </p:nvSpPr>
        <p:spPr>
          <a:xfrm>
            <a:off x="5709390" y="959896"/>
            <a:ext cx="2854608" cy="461665"/>
          </a:xfrm>
          <a:prstGeom prst="rect">
            <a:avLst/>
          </a:prstGeom>
          <a:noFill/>
        </p:spPr>
        <p:txBody>
          <a:bodyPr wrap="square" rtlCol="0">
            <a:spAutoFit/>
          </a:bodyPr>
          <a:lstStyle/>
          <a:p>
            <a:r>
              <a:rPr lang="es-MX" sz="2400" b="1" dirty="0">
                <a:solidFill>
                  <a:srgbClr val="D62828"/>
                </a:solidFill>
                <a:latin typeface="Gill Sans MT Condensed" panose="020B0506020104020203" pitchFamily="34" charset="0"/>
              </a:rPr>
              <a:t>Integración de Datos</a:t>
            </a:r>
            <a:endParaRPr lang="es-PE" sz="2400" b="1" dirty="0">
              <a:solidFill>
                <a:srgbClr val="D62828"/>
              </a:solidFill>
              <a:latin typeface="Gill Sans MT Condensed" panose="020B0506020104020203" pitchFamily="34" charset="0"/>
            </a:endParaRPr>
          </a:p>
        </p:txBody>
      </p:sp>
      <p:sp>
        <p:nvSpPr>
          <p:cNvPr id="13" name="CuadroTexto 12">
            <a:extLst>
              <a:ext uri="{FF2B5EF4-FFF2-40B4-BE49-F238E27FC236}">
                <a16:creationId xmlns:a16="http://schemas.microsoft.com/office/drawing/2014/main" id="{FA01ED6C-3975-4743-BC45-AD3A63F0749A}"/>
              </a:ext>
            </a:extLst>
          </p:cNvPr>
          <p:cNvSpPr txBox="1"/>
          <p:nvPr/>
        </p:nvSpPr>
        <p:spPr>
          <a:xfrm>
            <a:off x="1245693" y="2096062"/>
            <a:ext cx="5849374" cy="338554"/>
          </a:xfrm>
          <a:prstGeom prst="rect">
            <a:avLst/>
          </a:prstGeom>
          <a:noFill/>
          <a:ln w="12700">
            <a:solidFill>
              <a:srgbClr val="343A40"/>
            </a:solidFill>
            <a:prstDash val="dash"/>
          </a:ln>
        </p:spPr>
        <p:txBody>
          <a:bodyPr wrap="square" rtlCol="0">
            <a:spAutoFit/>
          </a:bodyPr>
          <a:lstStyle/>
          <a:p>
            <a:r>
              <a:rPr lang="es-MX" sz="1600" dirty="0">
                <a:solidFill>
                  <a:schemeClr val="bg2">
                    <a:lumMod val="10000"/>
                  </a:schemeClr>
                </a:solidFill>
                <a:latin typeface="Gill Sans MT" panose="020B0502020104020203" pitchFamily="34" charset="0"/>
              </a:rPr>
              <a:t>Inicio/Anexar consultas/ Anexar consultas para crear una nueva</a:t>
            </a:r>
            <a:endParaRPr lang="es-PE" sz="1600" dirty="0">
              <a:solidFill>
                <a:schemeClr val="bg2">
                  <a:lumMod val="10000"/>
                </a:schemeClr>
              </a:solidFill>
              <a:latin typeface="Gill Sans MT" panose="020B0502020104020203" pitchFamily="34" charset="0"/>
            </a:endParaRPr>
          </a:p>
        </p:txBody>
      </p:sp>
      <p:pic>
        <p:nvPicPr>
          <p:cNvPr id="3" name="Imagen 2">
            <a:extLst>
              <a:ext uri="{FF2B5EF4-FFF2-40B4-BE49-F238E27FC236}">
                <a16:creationId xmlns:a16="http://schemas.microsoft.com/office/drawing/2014/main" id="{C739E5D7-5790-4F5F-9605-55B43A861C00}"/>
              </a:ext>
            </a:extLst>
          </p:cNvPr>
          <p:cNvPicPr>
            <a:picLocks noChangeAspect="1"/>
          </p:cNvPicPr>
          <p:nvPr/>
        </p:nvPicPr>
        <p:blipFill>
          <a:blip r:embed="rId3"/>
          <a:stretch>
            <a:fillRect/>
          </a:stretch>
        </p:blipFill>
        <p:spPr>
          <a:xfrm>
            <a:off x="1464733" y="2555624"/>
            <a:ext cx="6138333" cy="3844351"/>
          </a:xfrm>
          <a:prstGeom prst="rect">
            <a:avLst/>
          </a:prstGeom>
          <a:ln w="12700">
            <a:solidFill>
              <a:schemeClr val="tx1"/>
            </a:solidFill>
          </a:ln>
        </p:spPr>
      </p:pic>
      <p:sp>
        <p:nvSpPr>
          <p:cNvPr id="14" name="CuadroTexto 13">
            <a:extLst>
              <a:ext uri="{FF2B5EF4-FFF2-40B4-BE49-F238E27FC236}">
                <a16:creationId xmlns:a16="http://schemas.microsoft.com/office/drawing/2014/main" id="{07C4B89A-FB31-4C15-9890-F3A5EF8B6B10}"/>
              </a:ext>
            </a:extLst>
          </p:cNvPr>
          <p:cNvSpPr txBox="1"/>
          <p:nvPr/>
        </p:nvSpPr>
        <p:spPr>
          <a:xfrm>
            <a:off x="8060778" y="3136613"/>
            <a:ext cx="3250689" cy="584775"/>
          </a:xfrm>
          <a:prstGeom prst="rect">
            <a:avLst/>
          </a:prstGeom>
          <a:noFill/>
          <a:ln w="12700">
            <a:solidFill>
              <a:srgbClr val="343A40"/>
            </a:solidFill>
            <a:prstDash val="dash"/>
          </a:ln>
        </p:spPr>
        <p:txBody>
          <a:bodyPr wrap="square" rtlCol="0">
            <a:spAutoFit/>
          </a:bodyPr>
          <a:lstStyle/>
          <a:p>
            <a:r>
              <a:rPr lang="es-MX" sz="1600" dirty="0">
                <a:solidFill>
                  <a:schemeClr val="bg2">
                    <a:lumMod val="10000"/>
                  </a:schemeClr>
                </a:solidFill>
                <a:latin typeface="Gill Sans MT" panose="020B0502020104020203" pitchFamily="34" charset="0"/>
              </a:rPr>
              <a:t>Seleccionamos las tablas que se anexaran. </a:t>
            </a:r>
            <a:endParaRPr lang="es-PE" sz="1600" dirty="0">
              <a:solidFill>
                <a:schemeClr val="bg2">
                  <a:lumMod val="10000"/>
                </a:schemeClr>
              </a:solidFill>
              <a:latin typeface="Gill Sans MT" panose="020B0502020104020203" pitchFamily="34" charset="0"/>
            </a:endParaRPr>
          </a:p>
        </p:txBody>
      </p:sp>
    </p:spTree>
    <p:extLst>
      <p:ext uri="{BB962C8B-B14F-4D97-AF65-F5344CB8AC3E}">
        <p14:creationId xmlns:p14="http://schemas.microsoft.com/office/powerpoint/2010/main" val="1668405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B58AC979-B069-461D-AA2D-3983543B9750}"/>
              </a:ext>
            </a:extLst>
          </p:cNvPr>
          <p:cNvSpPr/>
          <p:nvPr/>
        </p:nvSpPr>
        <p:spPr>
          <a:xfrm>
            <a:off x="1" y="0"/>
            <a:ext cx="3346881" cy="443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dirty="0"/>
              <a:t>UNIVERSIDAD NACIONAL INGENIERIA </a:t>
            </a:r>
            <a:r>
              <a:rPr lang="es-MX" sz="1400" dirty="0"/>
              <a:t>ww.infouni.edu.pe</a:t>
            </a:r>
            <a:endParaRPr lang="es-PE" sz="1400" dirty="0"/>
          </a:p>
        </p:txBody>
      </p:sp>
      <p:pic>
        <p:nvPicPr>
          <p:cNvPr id="8" name="Imagen 7">
            <a:extLst>
              <a:ext uri="{FF2B5EF4-FFF2-40B4-BE49-F238E27FC236}">
                <a16:creationId xmlns:a16="http://schemas.microsoft.com/office/drawing/2014/main" id="{C3A0E0C0-79F2-4521-B832-56B1EF7C0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2044" y="0"/>
            <a:ext cx="1328321" cy="1328321"/>
          </a:xfrm>
          <a:prstGeom prst="rect">
            <a:avLst/>
          </a:prstGeom>
        </p:spPr>
      </p:pic>
      <p:sp>
        <p:nvSpPr>
          <p:cNvPr id="9" name="CuadroTexto 8">
            <a:extLst>
              <a:ext uri="{FF2B5EF4-FFF2-40B4-BE49-F238E27FC236}">
                <a16:creationId xmlns:a16="http://schemas.microsoft.com/office/drawing/2014/main" id="{E5C96E3E-67A5-4503-BDFA-072335F8F36C}"/>
              </a:ext>
            </a:extLst>
          </p:cNvPr>
          <p:cNvSpPr txBox="1"/>
          <p:nvPr/>
        </p:nvSpPr>
        <p:spPr>
          <a:xfrm>
            <a:off x="3346882" y="651953"/>
            <a:ext cx="6588464" cy="461665"/>
          </a:xfrm>
          <a:prstGeom prst="rect">
            <a:avLst/>
          </a:prstGeom>
          <a:noFill/>
        </p:spPr>
        <p:txBody>
          <a:bodyPr wrap="square" rtlCol="0">
            <a:spAutoFit/>
          </a:bodyPr>
          <a:lstStyle/>
          <a:p>
            <a:pPr algn="ctr"/>
            <a:r>
              <a:rPr lang="es-MX" sz="2400" dirty="0">
                <a:solidFill>
                  <a:schemeClr val="accent1">
                    <a:lumMod val="75000"/>
                  </a:schemeClr>
                </a:solidFill>
                <a:effectLst/>
                <a:latin typeface="Arial Black" panose="020B0A04020102020204" pitchFamily="34" charset="0"/>
              </a:rPr>
              <a:t>Power </a:t>
            </a:r>
            <a:r>
              <a:rPr lang="es-MX" sz="2400" dirty="0">
                <a:solidFill>
                  <a:schemeClr val="accent1">
                    <a:lumMod val="75000"/>
                  </a:schemeClr>
                </a:solidFill>
                <a:latin typeface="Arial Black" panose="020B0A04020102020204" pitchFamily="34" charset="0"/>
              </a:rPr>
              <a:t>Q</a:t>
            </a:r>
            <a:r>
              <a:rPr lang="es-MX" sz="2400" dirty="0">
                <a:solidFill>
                  <a:schemeClr val="accent1">
                    <a:lumMod val="75000"/>
                  </a:schemeClr>
                </a:solidFill>
                <a:effectLst/>
                <a:latin typeface="Arial Black" panose="020B0A04020102020204" pitchFamily="34" charset="0"/>
              </a:rPr>
              <a:t>uery Editor</a:t>
            </a:r>
            <a:endParaRPr lang="es-PE" sz="1400" dirty="0">
              <a:solidFill>
                <a:schemeClr val="accent1">
                  <a:lumMod val="75000"/>
                </a:schemeClr>
              </a:solidFill>
              <a:latin typeface="Gill Sans MT "/>
            </a:endParaRPr>
          </a:p>
        </p:txBody>
      </p:sp>
      <p:sp>
        <p:nvSpPr>
          <p:cNvPr id="10" name="CuadroTexto 9">
            <a:extLst>
              <a:ext uri="{FF2B5EF4-FFF2-40B4-BE49-F238E27FC236}">
                <a16:creationId xmlns:a16="http://schemas.microsoft.com/office/drawing/2014/main" id="{076E2EE2-C9A5-4A6F-8A51-781BC1ECDC5D}"/>
              </a:ext>
            </a:extLst>
          </p:cNvPr>
          <p:cNvSpPr txBox="1"/>
          <p:nvPr/>
        </p:nvSpPr>
        <p:spPr>
          <a:xfrm>
            <a:off x="1013941" y="1558756"/>
            <a:ext cx="5910490" cy="400110"/>
          </a:xfrm>
          <a:prstGeom prst="rect">
            <a:avLst/>
          </a:prstGeom>
          <a:noFill/>
        </p:spPr>
        <p:txBody>
          <a:bodyPr wrap="square" rtlCol="0">
            <a:spAutoFit/>
          </a:bodyPr>
          <a:lstStyle/>
          <a:p>
            <a:r>
              <a:rPr lang="es-PE" sz="2000" dirty="0">
                <a:solidFill>
                  <a:srgbClr val="C00000"/>
                </a:solidFill>
                <a:effectLst/>
                <a:latin typeface="Arial Black" panose="020B0A04020102020204" pitchFamily="34" charset="0"/>
              </a:rPr>
              <a:t>Anexar múltiples tablas de un libro</a:t>
            </a:r>
            <a:endParaRPr lang="es-PE" sz="2000" dirty="0">
              <a:solidFill>
                <a:srgbClr val="C00000"/>
              </a:solidFill>
              <a:latin typeface="Arial Black" panose="020B0A04020102020204" pitchFamily="34" charset="0"/>
            </a:endParaRPr>
          </a:p>
        </p:txBody>
      </p:sp>
      <p:sp>
        <p:nvSpPr>
          <p:cNvPr id="19" name="CuadroTexto 18">
            <a:extLst>
              <a:ext uri="{FF2B5EF4-FFF2-40B4-BE49-F238E27FC236}">
                <a16:creationId xmlns:a16="http://schemas.microsoft.com/office/drawing/2014/main" id="{93C5740F-42FE-4E67-A344-FD96590EF66E}"/>
              </a:ext>
            </a:extLst>
          </p:cNvPr>
          <p:cNvSpPr txBox="1"/>
          <p:nvPr/>
        </p:nvSpPr>
        <p:spPr>
          <a:xfrm>
            <a:off x="2480733" y="6468533"/>
            <a:ext cx="5486400" cy="323165"/>
          </a:xfrm>
          <a:prstGeom prst="rect">
            <a:avLst/>
          </a:prstGeom>
          <a:noFill/>
        </p:spPr>
        <p:txBody>
          <a:bodyPr wrap="square" rtlCol="0">
            <a:spAutoFit/>
          </a:bodyPr>
          <a:lstStyle/>
          <a:p>
            <a:r>
              <a:rPr lang="es-MX" sz="1500" dirty="0">
                <a:solidFill>
                  <a:schemeClr val="bg1">
                    <a:lumMod val="50000"/>
                  </a:schemeClr>
                </a:solidFill>
                <a:latin typeface="Gill Sans MT Condensed" panose="020B0506020104020203" pitchFamily="34" charset="0"/>
              </a:rPr>
              <a:t>www.infouni.edu.pe | creado por Geronimo Cruzado. C</a:t>
            </a:r>
            <a:endParaRPr lang="es-PE" sz="1500" dirty="0">
              <a:solidFill>
                <a:schemeClr val="bg1">
                  <a:lumMod val="50000"/>
                </a:schemeClr>
              </a:solidFill>
              <a:latin typeface="Gill Sans MT Condensed" panose="020B0506020104020203" pitchFamily="34" charset="0"/>
            </a:endParaRPr>
          </a:p>
        </p:txBody>
      </p:sp>
      <p:sp>
        <p:nvSpPr>
          <p:cNvPr id="12" name="CuadroTexto 11">
            <a:extLst>
              <a:ext uri="{FF2B5EF4-FFF2-40B4-BE49-F238E27FC236}">
                <a16:creationId xmlns:a16="http://schemas.microsoft.com/office/drawing/2014/main" id="{AA01A233-C747-41B9-A270-1BBE7520BAD2}"/>
              </a:ext>
            </a:extLst>
          </p:cNvPr>
          <p:cNvSpPr txBox="1"/>
          <p:nvPr/>
        </p:nvSpPr>
        <p:spPr>
          <a:xfrm>
            <a:off x="5709390" y="959896"/>
            <a:ext cx="2854608" cy="461665"/>
          </a:xfrm>
          <a:prstGeom prst="rect">
            <a:avLst/>
          </a:prstGeom>
          <a:noFill/>
        </p:spPr>
        <p:txBody>
          <a:bodyPr wrap="square" rtlCol="0">
            <a:spAutoFit/>
          </a:bodyPr>
          <a:lstStyle/>
          <a:p>
            <a:r>
              <a:rPr lang="es-MX" sz="2400" b="1" dirty="0">
                <a:solidFill>
                  <a:srgbClr val="D62828"/>
                </a:solidFill>
                <a:latin typeface="Gill Sans MT Condensed" panose="020B0506020104020203" pitchFamily="34" charset="0"/>
              </a:rPr>
              <a:t>Integración de Datos</a:t>
            </a:r>
            <a:endParaRPr lang="es-PE" sz="2400" b="1" dirty="0">
              <a:solidFill>
                <a:srgbClr val="D62828"/>
              </a:solidFill>
              <a:latin typeface="Gill Sans MT Condensed" panose="020B0506020104020203" pitchFamily="34" charset="0"/>
            </a:endParaRPr>
          </a:p>
        </p:txBody>
      </p:sp>
      <p:sp>
        <p:nvSpPr>
          <p:cNvPr id="13" name="CuadroTexto 12">
            <a:extLst>
              <a:ext uri="{FF2B5EF4-FFF2-40B4-BE49-F238E27FC236}">
                <a16:creationId xmlns:a16="http://schemas.microsoft.com/office/drawing/2014/main" id="{FA01ED6C-3975-4743-BC45-AD3A63F0749A}"/>
              </a:ext>
            </a:extLst>
          </p:cNvPr>
          <p:cNvSpPr txBox="1"/>
          <p:nvPr/>
        </p:nvSpPr>
        <p:spPr>
          <a:xfrm>
            <a:off x="1125857" y="2008021"/>
            <a:ext cx="5849374" cy="584775"/>
          </a:xfrm>
          <a:prstGeom prst="rect">
            <a:avLst/>
          </a:prstGeom>
          <a:noFill/>
          <a:ln w="12700">
            <a:solidFill>
              <a:srgbClr val="343A40"/>
            </a:solidFill>
            <a:prstDash val="dash"/>
          </a:ln>
        </p:spPr>
        <p:txBody>
          <a:bodyPr wrap="square" rtlCol="0">
            <a:spAutoFit/>
          </a:bodyPr>
          <a:lstStyle/>
          <a:p>
            <a:r>
              <a:rPr lang="es-MX" sz="1600" dirty="0">
                <a:solidFill>
                  <a:schemeClr val="bg2">
                    <a:lumMod val="10000"/>
                  </a:schemeClr>
                </a:solidFill>
                <a:latin typeface="Gill Sans MT" panose="020B0502020104020203" pitchFamily="34" charset="0"/>
              </a:rPr>
              <a:t>Luego de anexar las tablas se creara una tabla matriz Anexar1, que contiene la información de los 3 meses.</a:t>
            </a:r>
            <a:endParaRPr lang="es-PE" sz="1600" dirty="0">
              <a:solidFill>
                <a:schemeClr val="bg2">
                  <a:lumMod val="10000"/>
                </a:schemeClr>
              </a:solidFill>
              <a:latin typeface="Gill Sans MT" panose="020B0502020104020203" pitchFamily="34" charset="0"/>
            </a:endParaRPr>
          </a:p>
        </p:txBody>
      </p:sp>
      <p:pic>
        <p:nvPicPr>
          <p:cNvPr id="4" name="Imagen 3">
            <a:extLst>
              <a:ext uri="{FF2B5EF4-FFF2-40B4-BE49-F238E27FC236}">
                <a16:creationId xmlns:a16="http://schemas.microsoft.com/office/drawing/2014/main" id="{DBF7D7F5-108F-47D4-BA2F-C4EBAE96A45C}"/>
              </a:ext>
            </a:extLst>
          </p:cNvPr>
          <p:cNvPicPr>
            <a:picLocks noChangeAspect="1"/>
          </p:cNvPicPr>
          <p:nvPr/>
        </p:nvPicPr>
        <p:blipFill>
          <a:blip r:embed="rId3"/>
          <a:stretch>
            <a:fillRect/>
          </a:stretch>
        </p:blipFill>
        <p:spPr>
          <a:xfrm>
            <a:off x="415957" y="2771062"/>
            <a:ext cx="11131483" cy="3127042"/>
          </a:xfrm>
          <a:prstGeom prst="rect">
            <a:avLst/>
          </a:prstGeom>
          <a:ln w="12700">
            <a:solidFill>
              <a:schemeClr val="tx1"/>
            </a:solidFill>
          </a:ln>
        </p:spPr>
      </p:pic>
    </p:spTree>
    <p:extLst>
      <p:ext uri="{BB962C8B-B14F-4D97-AF65-F5344CB8AC3E}">
        <p14:creationId xmlns:p14="http://schemas.microsoft.com/office/powerpoint/2010/main" val="1695816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93241"/>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AB5B318-0B34-4EEF-AFE5-79A56A5E6E8A}"/>
              </a:ext>
            </a:extLst>
          </p:cNvPr>
          <p:cNvSpPr txBox="1"/>
          <p:nvPr/>
        </p:nvSpPr>
        <p:spPr>
          <a:xfrm>
            <a:off x="2606040" y="678180"/>
            <a:ext cx="4884420" cy="707886"/>
          </a:xfrm>
          <a:prstGeom prst="rect">
            <a:avLst/>
          </a:prstGeom>
          <a:noFill/>
        </p:spPr>
        <p:txBody>
          <a:bodyPr wrap="square" rtlCol="0">
            <a:spAutoFit/>
          </a:bodyPr>
          <a:lstStyle/>
          <a:p>
            <a:r>
              <a:rPr lang="es-MX" sz="4000" dirty="0">
                <a:solidFill>
                  <a:schemeClr val="bg1"/>
                </a:solidFill>
              </a:rPr>
              <a:t>Power Query Editor </a:t>
            </a:r>
            <a:endParaRPr lang="es-PE" sz="4000" dirty="0">
              <a:solidFill>
                <a:schemeClr val="bg1"/>
              </a:solidFill>
            </a:endParaRPr>
          </a:p>
        </p:txBody>
      </p:sp>
      <p:sp>
        <p:nvSpPr>
          <p:cNvPr id="11" name="CuadroTexto 10">
            <a:extLst>
              <a:ext uri="{FF2B5EF4-FFF2-40B4-BE49-F238E27FC236}">
                <a16:creationId xmlns:a16="http://schemas.microsoft.com/office/drawing/2014/main" id="{4B45BE07-7706-4145-B523-D9524A4F7DCE}"/>
              </a:ext>
            </a:extLst>
          </p:cNvPr>
          <p:cNvSpPr txBox="1"/>
          <p:nvPr/>
        </p:nvSpPr>
        <p:spPr>
          <a:xfrm>
            <a:off x="3775710" y="2537460"/>
            <a:ext cx="2545080" cy="1015663"/>
          </a:xfrm>
          <a:prstGeom prst="rect">
            <a:avLst/>
          </a:prstGeom>
          <a:noFill/>
        </p:spPr>
        <p:txBody>
          <a:bodyPr wrap="square" rtlCol="0">
            <a:spAutoFit/>
          </a:bodyPr>
          <a:lstStyle/>
          <a:p>
            <a:r>
              <a:rPr lang="es-MX" sz="6000" b="1" dirty="0">
                <a:solidFill>
                  <a:schemeClr val="bg1"/>
                </a:solidFill>
              </a:rPr>
              <a:t>Caso 2</a:t>
            </a:r>
            <a:endParaRPr lang="es-PE" sz="6000" b="1" dirty="0">
              <a:solidFill>
                <a:schemeClr val="bg1"/>
              </a:solidFill>
            </a:endParaRPr>
          </a:p>
        </p:txBody>
      </p:sp>
      <p:pic>
        <p:nvPicPr>
          <p:cNvPr id="5" name="Imagen 4">
            <a:extLst>
              <a:ext uri="{FF2B5EF4-FFF2-40B4-BE49-F238E27FC236}">
                <a16:creationId xmlns:a16="http://schemas.microsoft.com/office/drawing/2014/main" id="{36AF34A8-B704-4F1F-9737-1BBC7692D0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787" y="1699126"/>
            <a:ext cx="3083153" cy="3083153"/>
          </a:xfrm>
          <a:prstGeom prst="rect">
            <a:avLst/>
          </a:prstGeom>
        </p:spPr>
      </p:pic>
      <p:sp>
        <p:nvSpPr>
          <p:cNvPr id="6" name="CuadroTexto 5">
            <a:extLst>
              <a:ext uri="{FF2B5EF4-FFF2-40B4-BE49-F238E27FC236}">
                <a16:creationId xmlns:a16="http://schemas.microsoft.com/office/drawing/2014/main" id="{9B63046F-0A28-4B28-AE5E-1A1A8AD3707A}"/>
              </a:ext>
            </a:extLst>
          </p:cNvPr>
          <p:cNvSpPr txBox="1"/>
          <p:nvPr/>
        </p:nvSpPr>
        <p:spPr>
          <a:xfrm>
            <a:off x="8159261" y="6284565"/>
            <a:ext cx="3902611" cy="400110"/>
          </a:xfrm>
          <a:prstGeom prst="rect">
            <a:avLst/>
          </a:prstGeom>
          <a:noFill/>
        </p:spPr>
        <p:txBody>
          <a:bodyPr wrap="square" rtlCol="0">
            <a:spAutoFit/>
          </a:bodyPr>
          <a:lstStyle/>
          <a:p>
            <a:r>
              <a:rPr lang="es-MX" sz="2000" dirty="0">
                <a:solidFill>
                  <a:schemeClr val="bg1"/>
                </a:solidFill>
              </a:rPr>
              <a:t>Combinar Datos desde un archivo</a:t>
            </a:r>
            <a:endParaRPr lang="es-PE" sz="2000" dirty="0">
              <a:solidFill>
                <a:schemeClr val="bg1"/>
              </a:solidFill>
            </a:endParaRPr>
          </a:p>
        </p:txBody>
      </p:sp>
    </p:spTree>
    <p:extLst>
      <p:ext uri="{BB962C8B-B14F-4D97-AF65-F5344CB8AC3E}">
        <p14:creationId xmlns:p14="http://schemas.microsoft.com/office/powerpoint/2010/main" val="2658080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B58AC979-B069-461D-AA2D-3983543B9750}"/>
              </a:ext>
            </a:extLst>
          </p:cNvPr>
          <p:cNvSpPr/>
          <p:nvPr/>
        </p:nvSpPr>
        <p:spPr>
          <a:xfrm>
            <a:off x="1" y="0"/>
            <a:ext cx="3346881" cy="443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dirty="0"/>
              <a:t>UNIVERSIDAD NACIONAL INGENIERIA </a:t>
            </a:r>
            <a:r>
              <a:rPr lang="es-MX" sz="1400" dirty="0"/>
              <a:t>ww.infouni.edu.pe</a:t>
            </a:r>
            <a:endParaRPr lang="es-PE" sz="1400" dirty="0"/>
          </a:p>
        </p:txBody>
      </p:sp>
      <p:pic>
        <p:nvPicPr>
          <p:cNvPr id="8" name="Imagen 7">
            <a:extLst>
              <a:ext uri="{FF2B5EF4-FFF2-40B4-BE49-F238E27FC236}">
                <a16:creationId xmlns:a16="http://schemas.microsoft.com/office/drawing/2014/main" id="{C3A0E0C0-79F2-4521-B832-56B1EF7C0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2044" y="0"/>
            <a:ext cx="1328321" cy="1328321"/>
          </a:xfrm>
          <a:prstGeom prst="rect">
            <a:avLst/>
          </a:prstGeom>
        </p:spPr>
      </p:pic>
      <p:sp>
        <p:nvSpPr>
          <p:cNvPr id="9" name="CuadroTexto 8">
            <a:extLst>
              <a:ext uri="{FF2B5EF4-FFF2-40B4-BE49-F238E27FC236}">
                <a16:creationId xmlns:a16="http://schemas.microsoft.com/office/drawing/2014/main" id="{E5C96E3E-67A5-4503-BDFA-072335F8F36C}"/>
              </a:ext>
            </a:extLst>
          </p:cNvPr>
          <p:cNvSpPr txBox="1"/>
          <p:nvPr/>
        </p:nvSpPr>
        <p:spPr>
          <a:xfrm>
            <a:off x="3346882" y="301502"/>
            <a:ext cx="6588464" cy="461665"/>
          </a:xfrm>
          <a:prstGeom prst="rect">
            <a:avLst/>
          </a:prstGeom>
          <a:noFill/>
        </p:spPr>
        <p:txBody>
          <a:bodyPr wrap="square" rtlCol="0">
            <a:spAutoFit/>
          </a:bodyPr>
          <a:lstStyle/>
          <a:p>
            <a:pPr algn="ctr"/>
            <a:r>
              <a:rPr lang="es-MX" sz="2400" dirty="0">
                <a:solidFill>
                  <a:schemeClr val="accent1">
                    <a:lumMod val="75000"/>
                  </a:schemeClr>
                </a:solidFill>
                <a:effectLst/>
                <a:latin typeface="Arial Black" panose="020B0A04020102020204" pitchFamily="34" charset="0"/>
              </a:rPr>
              <a:t>Power </a:t>
            </a:r>
            <a:r>
              <a:rPr lang="es-MX" sz="2400" dirty="0">
                <a:solidFill>
                  <a:schemeClr val="accent1">
                    <a:lumMod val="75000"/>
                  </a:schemeClr>
                </a:solidFill>
                <a:latin typeface="Arial Black" panose="020B0A04020102020204" pitchFamily="34" charset="0"/>
              </a:rPr>
              <a:t>Q</a:t>
            </a:r>
            <a:r>
              <a:rPr lang="es-MX" sz="2400" dirty="0">
                <a:solidFill>
                  <a:schemeClr val="accent1">
                    <a:lumMod val="75000"/>
                  </a:schemeClr>
                </a:solidFill>
                <a:effectLst/>
                <a:latin typeface="Arial Black" panose="020B0A04020102020204" pitchFamily="34" charset="0"/>
              </a:rPr>
              <a:t>uery Editor</a:t>
            </a:r>
            <a:endParaRPr lang="es-PE" sz="1400" dirty="0">
              <a:solidFill>
                <a:schemeClr val="accent1">
                  <a:lumMod val="75000"/>
                </a:schemeClr>
              </a:solidFill>
              <a:latin typeface="Gill Sans MT "/>
            </a:endParaRPr>
          </a:p>
        </p:txBody>
      </p:sp>
      <p:sp>
        <p:nvSpPr>
          <p:cNvPr id="10" name="CuadroTexto 9">
            <a:extLst>
              <a:ext uri="{FF2B5EF4-FFF2-40B4-BE49-F238E27FC236}">
                <a16:creationId xmlns:a16="http://schemas.microsoft.com/office/drawing/2014/main" id="{076E2EE2-C9A5-4A6F-8A51-781BC1ECDC5D}"/>
              </a:ext>
            </a:extLst>
          </p:cNvPr>
          <p:cNvSpPr txBox="1"/>
          <p:nvPr/>
        </p:nvSpPr>
        <p:spPr>
          <a:xfrm>
            <a:off x="1123357" y="1328321"/>
            <a:ext cx="2010612" cy="400110"/>
          </a:xfrm>
          <a:prstGeom prst="rect">
            <a:avLst/>
          </a:prstGeom>
          <a:noFill/>
        </p:spPr>
        <p:txBody>
          <a:bodyPr wrap="square" rtlCol="0">
            <a:spAutoFit/>
          </a:bodyPr>
          <a:lstStyle/>
          <a:p>
            <a:r>
              <a:rPr lang="es-PE" sz="2000" dirty="0">
                <a:solidFill>
                  <a:srgbClr val="C00000"/>
                </a:solidFill>
                <a:effectLst/>
                <a:latin typeface="Arial Black" panose="020B0A04020102020204" pitchFamily="34" charset="0"/>
              </a:rPr>
              <a:t>Combinar </a:t>
            </a:r>
            <a:endParaRPr lang="es-PE" sz="2000" dirty="0">
              <a:solidFill>
                <a:srgbClr val="C00000"/>
              </a:solidFill>
              <a:latin typeface="Arial Black" panose="020B0A04020102020204" pitchFamily="34" charset="0"/>
            </a:endParaRPr>
          </a:p>
        </p:txBody>
      </p:sp>
      <p:sp>
        <p:nvSpPr>
          <p:cNvPr id="19" name="CuadroTexto 18">
            <a:extLst>
              <a:ext uri="{FF2B5EF4-FFF2-40B4-BE49-F238E27FC236}">
                <a16:creationId xmlns:a16="http://schemas.microsoft.com/office/drawing/2014/main" id="{93C5740F-42FE-4E67-A344-FD96590EF66E}"/>
              </a:ext>
            </a:extLst>
          </p:cNvPr>
          <p:cNvSpPr txBox="1"/>
          <p:nvPr/>
        </p:nvSpPr>
        <p:spPr>
          <a:xfrm>
            <a:off x="2480733" y="6468533"/>
            <a:ext cx="5486400" cy="323165"/>
          </a:xfrm>
          <a:prstGeom prst="rect">
            <a:avLst/>
          </a:prstGeom>
          <a:noFill/>
        </p:spPr>
        <p:txBody>
          <a:bodyPr wrap="square" rtlCol="0">
            <a:spAutoFit/>
          </a:bodyPr>
          <a:lstStyle/>
          <a:p>
            <a:r>
              <a:rPr lang="es-MX" sz="1500" dirty="0">
                <a:solidFill>
                  <a:schemeClr val="bg1">
                    <a:lumMod val="50000"/>
                  </a:schemeClr>
                </a:solidFill>
                <a:latin typeface="Gill Sans MT Condensed" panose="020B0506020104020203" pitchFamily="34" charset="0"/>
              </a:rPr>
              <a:t>www.infouni.edu.pe | creado por Geronimo Cruzado. C</a:t>
            </a:r>
            <a:endParaRPr lang="es-PE" sz="1500" dirty="0">
              <a:solidFill>
                <a:schemeClr val="bg1">
                  <a:lumMod val="50000"/>
                </a:schemeClr>
              </a:solidFill>
              <a:latin typeface="Gill Sans MT Condensed" panose="020B0506020104020203" pitchFamily="34" charset="0"/>
            </a:endParaRPr>
          </a:p>
        </p:txBody>
      </p:sp>
      <p:sp>
        <p:nvSpPr>
          <p:cNvPr id="12" name="CuadroTexto 11">
            <a:extLst>
              <a:ext uri="{FF2B5EF4-FFF2-40B4-BE49-F238E27FC236}">
                <a16:creationId xmlns:a16="http://schemas.microsoft.com/office/drawing/2014/main" id="{4D48E813-3AE2-468B-9130-D320103A9B14}"/>
              </a:ext>
            </a:extLst>
          </p:cNvPr>
          <p:cNvSpPr txBox="1"/>
          <p:nvPr/>
        </p:nvSpPr>
        <p:spPr>
          <a:xfrm>
            <a:off x="1123357" y="2050716"/>
            <a:ext cx="9875956" cy="738664"/>
          </a:xfrm>
          <a:prstGeom prst="rect">
            <a:avLst/>
          </a:prstGeom>
          <a:noFill/>
          <a:ln w="12700">
            <a:solidFill>
              <a:schemeClr val="tx2">
                <a:lumMod val="40000"/>
                <a:lumOff val="60000"/>
              </a:schemeClr>
            </a:solidFill>
            <a:prstDash val="dash"/>
          </a:ln>
        </p:spPr>
        <p:txBody>
          <a:bodyPr wrap="square" rtlCol="0">
            <a:spAutoFit/>
          </a:bodyPr>
          <a:lstStyle/>
          <a:p>
            <a:r>
              <a:rPr lang="es-MX" sz="1400" dirty="0">
                <a:solidFill>
                  <a:schemeClr val="bg2">
                    <a:lumMod val="10000"/>
                  </a:schemeClr>
                </a:solidFill>
                <a:latin typeface="Gill Sans MT" panose="020B0502020104020203" pitchFamily="34" charset="0"/>
              </a:rPr>
              <a:t>Combinar nos ayuda a consolidar una tabla existente, agregando una nueva columna o columnas que pertenecen a otra tabla de manera consistente. Para utilizar este comando debemos estar seguros de que hay una columna en común entre ambas. Dependiendo  del tipo de columna, que puede que se creen agregaciones o simplemente adiciona  el registro que corresponde a los valores de la fila </a:t>
            </a:r>
            <a:endParaRPr lang="es-PE" sz="1400" dirty="0">
              <a:solidFill>
                <a:schemeClr val="bg2">
                  <a:lumMod val="10000"/>
                </a:schemeClr>
              </a:solidFill>
              <a:latin typeface="Gill Sans MT" panose="020B0502020104020203" pitchFamily="34" charset="0"/>
            </a:endParaRPr>
          </a:p>
        </p:txBody>
      </p:sp>
      <p:pic>
        <p:nvPicPr>
          <p:cNvPr id="14" name="Imagen 13">
            <a:extLst>
              <a:ext uri="{FF2B5EF4-FFF2-40B4-BE49-F238E27FC236}">
                <a16:creationId xmlns:a16="http://schemas.microsoft.com/office/drawing/2014/main" id="{867E3B76-C6B0-41C6-A0E2-9806EEE32E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6141" y="1190313"/>
            <a:ext cx="701481" cy="701481"/>
          </a:xfrm>
          <a:prstGeom prst="rect">
            <a:avLst/>
          </a:prstGeom>
        </p:spPr>
      </p:pic>
      <p:sp>
        <p:nvSpPr>
          <p:cNvPr id="16" name="CuadroTexto 15">
            <a:extLst>
              <a:ext uri="{FF2B5EF4-FFF2-40B4-BE49-F238E27FC236}">
                <a16:creationId xmlns:a16="http://schemas.microsoft.com/office/drawing/2014/main" id="{B4C7C738-4448-466E-8770-9F221730AFFA}"/>
              </a:ext>
            </a:extLst>
          </p:cNvPr>
          <p:cNvSpPr txBox="1"/>
          <p:nvPr/>
        </p:nvSpPr>
        <p:spPr>
          <a:xfrm>
            <a:off x="5592159" y="704613"/>
            <a:ext cx="2854608" cy="461665"/>
          </a:xfrm>
          <a:prstGeom prst="rect">
            <a:avLst/>
          </a:prstGeom>
          <a:noFill/>
        </p:spPr>
        <p:txBody>
          <a:bodyPr wrap="square" rtlCol="0">
            <a:spAutoFit/>
          </a:bodyPr>
          <a:lstStyle/>
          <a:p>
            <a:r>
              <a:rPr lang="es-MX" sz="2400" b="1" dirty="0">
                <a:solidFill>
                  <a:srgbClr val="D62828"/>
                </a:solidFill>
                <a:latin typeface="Gill Sans MT Condensed" panose="020B0506020104020203" pitchFamily="34" charset="0"/>
              </a:rPr>
              <a:t>Integración de Datos</a:t>
            </a:r>
            <a:endParaRPr lang="es-PE" sz="2400" b="1" dirty="0">
              <a:solidFill>
                <a:srgbClr val="D62828"/>
              </a:solidFill>
              <a:latin typeface="Gill Sans MT Condensed" panose="020B0506020104020203" pitchFamily="34" charset="0"/>
            </a:endParaRPr>
          </a:p>
        </p:txBody>
      </p:sp>
      <p:pic>
        <p:nvPicPr>
          <p:cNvPr id="11" name="Imagen 10">
            <a:extLst>
              <a:ext uri="{FF2B5EF4-FFF2-40B4-BE49-F238E27FC236}">
                <a16:creationId xmlns:a16="http://schemas.microsoft.com/office/drawing/2014/main" id="{B3A08D13-2A31-41BE-B815-C264CBB093BD}"/>
              </a:ext>
            </a:extLst>
          </p:cNvPr>
          <p:cNvPicPr>
            <a:picLocks noChangeAspect="1"/>
          </p:cNvPicPr>
          <p:nvPr/>
        </p:nvPicPr>
        <p:blipFill>
          <a:blip r:embed="rId4"/>
          <a:stretch>
            <a:fillRect/>
          </a:stretch>
        </p:blipFill>
        <p:spPr>
          <a:xfrm>
            <a:off x="2558888" y="3111665"/>
            <a:ext cx="4975144" cy="3025615"/>
          </a:xfrm>
          <a:prstGeom prst="rect">
            <a:avLst/>
          </a:prstGeom>
        </p:spPr>
      </p:pic>
    </p:spTree>
    <p:extLst>
      <p:ext uri="{BB962C8B-B14F-4D97-AF65-F5344CB8AC3E}">
        <p14:creationId xmlns:p14="http://schemas.microsoft.com/office/powerpoint/2010/main" val="4008584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B58AC979-B069-461D-AA2D-3983543B9750}"/>
              </a:ext>
            </a:extLst>
          </p:cNvPr>
          <p:cNvSpPr/>
          <p:nvPr/>
        </p:nvSpPr>
        <p:spPr>
          <a:xfrm>
            <a:off x="1" y="0"/>
            <a:ext cx="3346881" cy="443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dirty="0"/>
              <a:t>UNIVERSIDAD NACIONAL INGENIERIA </a:t>
            </a:r>
            <a:r>
              <a:rPr lang="es-MX" sz="1400" dirty="0"/>
              <a:t>ww.infouni.edu.pe</a:t>
            </a:r>
            <a:endParaRPr lang="es-PE" sz="1400" dirty="0"/>
          </a:p>
        </p:txBody>
      </p:sp>
      <p:pic>
        <p:nvPicPr>
          <p:cNvPr id="8" name="Imagen 7">
            <a:extLst>
              <a:ext uri="{FF2B5EF4-FFF2-40B4-BE49-F238E27FC236}">
                <a16:creationId xmlns:a16="http://schemas.microsoft.com/office/drawing/2014/main" id="{C3A0E0C0-79F2-4521-B832-56B1EF7C0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2044" y="0"/>
            <a:ext cx="1328321" cy="1328321"/>
          </a:xfrm>
          <a:prstGeom prst="rect">
            <a:avLst/>
          </a:prstGeom>
        </p:spPr>
      </p:pic>
      <p:sp>
        <p:nvSpPr>
          <p:cNvPr id="9" name="CuadroTexto 8">
            <a:extLst>
              <a:ext uri="{FF2B5EF4-FFF2-40B4-BE49-F238E27FC236}">
                <a16:creationId xmlns:a16="http://schemas.microsoft.com/office/drawing/2014/main" id="{E5C96E3E-67A5-4503-BDFA-072335F8F36C}"/>
              </a:ext>
            </a:extLst>
          </p:cNvPr>
          <p:cNvSpPr txBox="1"/>
          <p:nvPr/>
        </p:nvSpPr>
        <p:spPr>
          <a:xfrm>
            <a:off x="3346882" y="301502"/>
            <a:ext cx="6588464" cy="461665"/>
          </a:xfrm>
          <a:prstGeom prst="rect">
            <a:avLst/>
          </a:prstGeom>
          <a:noFill/>
        </p:spPr>
        <p:txBody>
          <a:bodyPr wrap="square" rtlCol="0">
            <a:spAutoFit/>
          </a:bodyPr>
          <a:lstStyle/>
          <a:p>
            <a:pPr algn="ctr"/>
            <a:r>
              <a:rPr lang="es-MX" sz="2400" dirty="0">
                <a:solidFill>
                  <a:schemeClr val="accent1">
                    <a:lumMod val="75000"/>
                  </a:schemeClr>
                </a:solidFill>
                <a:effectLst/>
                <a:latin typeface="Arial Black" panose="020B0A04020102020204" pitchFamily="34" charset="0"/>
              </a:rPr>
              <a:t>Power </a:t>
            </a:r>
            <a:r>
              <a:rPr lang="es-MX" sz="2400" dirty="0">
                <a:solidFill>
                  <a:schemeClr val="accent1">
                    <a:lumMod val="75000"/>
                  </a:schemeClr>
                </a:solidFill>
                <a:latin typeface="Arial Black" panose="020B0A04020102020204" pitchFamily="34" charset="0"/>
              </a:rPr>
              <a:t>Q</a:t>
            </a:r>
            <a:r>
              <a:rPr lang="es-MX" sz="2400" dirty="0">
                <a:solidFill>
                  <a:schemeClr val="accent1">
                    <a:lumMod val="75000"/>
                  </a:schemeClr>
                </a:solidFill>
                <a:effectLst/>
                <a:latin typeface="Arial Black" panose="020B0A04020102020204" pitchFamily="34" charset="0"/>
              </a:rPr>
              <a:t>uery Editor</a:t>
            </a:r>
            <a:endParaRPr lang="es-PE" sz="1400" dirty="0">
              <a:solidFill>
                <a:schemeClr val="accent1">
                  <a:lumMod val="75000"/>
                </a:schemeClr>
              </a:solidFill>
              <a:latin typeface="Gill Sans MT "/>
            </a:endParaRPr>
          </a:p>
        </p:txBody>
      </p:sp>
      <p:sp>
        <p:nvSpPr>
          <p:cNvPr id="10" name="CuadroTexto 9">
            <a:extLst>
              <a:ext uri="{FF2B5EF4-FFF2-40B4-BE49-F238E27FC236}">
                <a16:creationId xmlns:a16="http://schemas.microsoft.com/office/drawing/2014/main" id="{076E2EE2-C9A5-4A6F-8A51-781BC1ECDC5D}"/>
              </a:ext>
            </a:extLst>
          </p:cNvPr>
          <p:cNvSpPr txBox="1"/>
          <p:nvPr/>
        </p:nvSpPr>
        <p:spPr>
          <a:xfrm>
            <a:off x="1123357" y="1328321"/>
            <a:ext cx="2010612" cy="400110"/>
          </a:xfrm>
          <a:prstGeom prst="rect">
            <a:avLst/>
          </a:prstGeom>
          <a:noFill/>
        </p:spPr>
        <p:txBody>
          <a:bodyPr wrap="square" rtlCol="0">
            <a:spAutoFit/>
          </a:bodyPr>
          <a:lstStyle/>
          <a:p>
            <a:r>
              <a:rPr lang="es-PE" sz="2000" dirty="0">
                <a:solidFill>
                  <a:srgbClr val="C00000"/>
                </a:solidFill>
                <a:effectLst/>
                <a:latin typeface="Arial Black" panose="020B0A04020102020204" pitchFamily="34" charset="0"/>
              </a:rPr>
              <a:t>Combinar </a:t>
            </a:r>
            <a:endParaRPr lang="es-PE" sz="2000" dirty="0">
              <a:solidFill>
                <a:srgbClr val="C00000"/>
              </a:solidFill>
              <a:latin typeface="Arial Black" panose="020B0A04020102020204" pitchFamily="34" charset="0"/>
            </a:endParaRPr>
          </a:p>
        </p:txBody>
      </p:sp>
      <p:sp>
        <p:nvSpPr>
          <p:cNvPr id="19" name="CuadroTexto 18">
            <a:extLst>
              <a:ext uri="{FF2B5EF4-FFF2-40B4-BE49-F238E27FC236}">
                <a16:creationId xmlns:a16="http://schemas.microsoft.com/office/drawing/2014/main" id="{93C5740F-42FE-4E67-A344-FD96590EF66E}"/>
              </a:ext>
            </a:extLst>
          </p:cNvPr>
          <p:cNvSpPr txBox="1"/>
          <p:nvPr/>
        </p:nvSpPr>
        <p:spPr>
          <a:xfrm>
            <a:off x="2480733" y="6468533"/>
            <a:ext cx="5486400" cy="323165"/>
          </a:xfrm>
          <a:prstGeom prst="rect">
            <a:avLst/>
          </a:prstGeom>
          <a:noFill/>
        </p:spPr>
        <p:txBody>
          <a:bodyPr wrap="square" rtlCol="0">
            <a:spAutoFit/>
          </a:bodyPr>
          <a:lstStyle/>
          <a:p>
            <a:r>
              <a:rPr lang="es-MX" sz="1500" dirty="0">
                <a:solidFill>
                  <a:schemeClr val="bg1">
                    <a:lumMod val="50000"/>
                  </a:schemeClr>
                </a:solidFill>
                <a:latin typeface="Gill Sans MT Condensed" panose="020B0506020104020203" pitchFamily="34" charset="0"/>
              </a:rPr>
              <a:t>www.infouni.edu.pe | creado por Geronimo Cruzado. C</a:t>
            </a:r>
            <a:endParaRPr lang="es-PE" sz="1500" dirty="0">
              <a:solidFill>
                <a:schemeClr val="bg1">
                  <a:lumMod val="50000"/>
                </a:schemeClr>
              </a:solidFill>
              <a:latin typeface="Gill Sans MT Condensed" panose="020B0506020104020203" pitchFamily="34" charset="0"/>
            </a:endParaRPr>
          </a:p>
        </p:txBody>
      </p:sp>
      <p:sp>
        <p:nvSpPr>
          <p:cNvPr id="12" name="CuadroTexto 11">
            <a:extLst>
              <a:ext uri="{FF2B5EF4-FFF2-40B4-BE49-F238E27FC236}">
                <a16:creationId xmlns:a16="http://schemas.microsoft.com/office/drawing/2014/main" id="{4D48E813-3AE2-468B-9130-D320103A9B14}"/>
              </a:ext>
            </a:extLst>
          </p:cNvPr>
          <p:cNvSpPr txBox="1"/>
          <p:nvPr/>
        </p:nvSpPr>
        <p:spPr>
          <a:xfrm>
            <a:off x="1123357" y="2050716"/>
            <a:ext cx="9875956" cy="738664"/>
          </a:xfrm>
          <a:prstGeom prst="rect">
            <a:avLst/>
          </a:prstGeom>
          <a:noFill/>
          <a:ln w="12700">
            <a:solidFill>
              <a:schemeClr val="tx2">
                <a:lumMod val="40000"/>
                <a:lumOff val="60000"/>
              </a:schemeClr>
            </a:solidFill>
            <a:prstDash val="dash"/>
          </a:ln>
        </p:spPr>
        <p:txBody>
          <a:bodyPr wrap="square" rtlCol="0">
            <a:spAutoFit/>
          </a:bodyPr>
          <a:lstStyle/>
          <a:p>
            <a:r>
              <a:rPr lang="es-MX" sz="1400" dirty="0">
                <a:solidFill>
                  <a:schemeClr val="bg2">
                    <a:lumMod val="10000"/>
                  </a:schemeClr>
                </a:solidFill>
                <a:latin typeface="Gill Sans MT" panose="020B0502020104020203" pitchFamily="34" charset="0"/>
              </a:rPr>
              <a:t>Combinar nos ayuda a consolidar una tabla existente, agregando una nueva columna o columnas que pertenecen a otra tabla de manera consistente. Para utilizar este comando debemos estar seguros de que hay una columna en común entre ambas. Dependiendo  del tipo de columna, que puede que se creen agregaciones o simplemente adiciona  el registro que corresponde a los valores de la fila </a:t>
            </a:r>
            <a:endParaRPr lang="es-PE" sz="1400" dirty="0">
              <a:solidFill>
                <a:schemeClr val="bg2">
                  <a:lumMod val="10000"/>
                </a:schemeClr>
              </a:solidFill>
              <a:latin typeface="Gill Sans MT" panose="020B0502020104020203" pitchFamily="34" charset="0"/>
            </a:endParaRPr>
          </a:p>
        </p:txBody>
      </p:sp>
      <p:pic>
        <p:nvPicPr>
          <p:cNvPr id="14" name="Imagen 13">
            <a:extLst>
              <a:ext uri="{FF2B5EF4-FFF2-40B4-BE49-F238E27FC236}">
                <a16:creationId xmlns:a16="http://schemas.microsoft.com/office/drawing/2014/main" id="{867E3B76-C6B0-41C6-A0E2-9806EEE32E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6141" y="1190313"/>
            <a:ext cx="701481" cy="701481"/>
          </a:xfrm>
          <a:prstGeom prst="rect">
            <a:avLst/>
          </a:prstGeom>
        </p:spPr>
      </p:pic>
      <p:sp>
        <p:nvSpPr>
          <p:cNvPr id="16" name="CuadroTexto 15">
            <a:extLst>
              <a:ext uri="{FF2B5EF4-FFF2-40B4-BE49-F238E27FC236}">
                <a16:creationId xmlns:a16="http://schemas.microsoft.com/office/drawing/2014/main" id="{B4C7C738-4448-466E-8770-9F221730AFFA}"/>
              </a:ext>
            </a:extLst>
          </p:cNvPr>
          <p:cNvSpPr txBox="1"/>
          <p:nvPr/>
        </p:nvSpPr>
        <p:spPr>
          <a:xfrm>
            <a:off x="5592159" y="704613"/>
            <a:ext cx="2854608" cy="461665"/>
          </a:xfrm>
          <a:prstGeom prst="rect">
            <a:avLst/>
          </a:prstGeom>
          <a:noFill/>
        </p:spPr>
        <p:txBody>
          <a:bodyPr wrap="square" rtlCol="0">
            <a:spAutoFit/>
          </a:bodyPr>
          <a:lstStyle/>
          <a:p>
            <a:r>
              <a:rPr lang="es-MX" sz="2400" b="1" dirty="0">
                <a:solidFill>
                  <a:srgbClr val="D62828"/>
                </a:solidFill>
                <a:latin typeface="Gill Sans MT Condensed" panose="020B0506020104020203" pitchFamily="34" charset="0"/>
              </a:rPr>
              <a:t>Integración de Datos</a:t>
            </a:r>
            <a:endParaRPr lang="es-PE" sz="2400" b="1" dirty="0">
              <a:solidFill>
                <a:srgbClr val="D62828"/>
              </a:solidFill>
              <a:latin typeface="Gill Sans MT Condensed" panose="020B0506020104020203" pitchFamily="34" charset="0"/>
            </a:endParaRPr>
          </a:p>
        </p:txBody>
      </p:sp>
      <p:pic>
        <p:nvPicPr>
          <p:cNvPr id="11" name="Imagen 10">
            <a:extLst>
              <a:ext uri="{FF2B5EF4-FFF2-40B4-BE49-F238E27FC236}">
                <a16:creationId xmlns:a16="http://schemas.microsoft.com/office/drawing/2014/main" id="{28621E7A-D104-4902-9F9F-9B44F0B2151B}"/>
              </a:ext>
            </a:extLst>
          </p:cNvPr>
          <p:cNvPicPr>
            <a:picLocks noChangeAspect="1"/>
          </p:cNvPicPr>
          <p:nvPr/>
        </p:nvPicPr>
        <p:blipFill>
          <a:blip r:embed="rId4"/>
          <a:stretch>
            <a:fillRect/>
          </a:stretch>
        </p:blipFill>
        <p:spPr>
          <a:xfrm>
            <a:off x="1079313" y="2948302"/>
            <a:ext cx="3356016" cy="3203084"/>
          </a:xfrm>
          <a:prstGeom prst="rect">
            <a:avLst/>
          </a:prstGeom>
          <a:ln>
            <a:solidFill>
              <a:schemeClr val="bg2">
                <a:lumMod val="90000"/>
              </a:schemeClr>
            </a:solidFill>
          </a:ln>
        </p:spPr>
      </p:pic>
      <p:pic>
        <p:nvPicPr>
          <p:cNvPr id="3" name="Imagen 2">
            <a:extLst>
              <a:ext uri="{FF2B5EF4-FFF2-40B4-BE49-F238E27FC236}">
                <a16:creationId xmlns:a16="http://schemas.microsoft.com/office/drawing/2014/main" id="{207659F8-43D4-4297-80BD-7EE325175409}"/>
              </a:ext>
            </a:extLst>
          </p:cNvPr>
          <p:cNvPicPr>
            <a:picLocks noChangeAspect="1"/>
          </p:cNvPicPr>
          <p:nvPr/>
        </p:nvPicPr>
        <p:blipFill>
          <a:blip r:embed="rId5"/>
          <a:stretch>
            <a:fillRect/>
          </a:stretch>
        </p:blipFill>
        <p:spPr>
          <a:xfrm>
            <a:off x="4556369" y="3041699"/>
            <a:ext cx="5756885" cy="3383761"/>
          </a:xfrm>
          <a:prstGeom prst="rect">
            <a:avLst/>
          </a:prstGeom>
        </p:spPr>
      </p:pic>
    </p:spTree>
    <p:extLst>
      <p:ext uri="{BB962C8B-B14F-4D97-AF65-F5344CB8AC3E}">
        <p14:creationId xmlns:p14="http://schemas.microsoft.com/office/powerpoint/2010/main" val="3139283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B58AC979-B069-461D-AA2D-3983543B9750}"/>
              </a:ext>
            </a:extLst>
          </p:cNvPr>
          <p:cNvSpPr/>
          <p:nvPr/>
        </p:nvSpPr>
        <p:spPr>
          <a:xfrm>
            <a:off x="1" y="0"/>
            <a:ext cx="3346881" cy="443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dirty="0"/>
              <a:t>UNIVERSIDAD NACIONAL INGENIERIA </a:t>
            </a:r>
            <a:r>
              <a:rPr lang="es-MX" sz="1400" dirty="0"/>
              <a:t>ww.infouni.edu.pe</a:t>
            </a:r>
            <a:endParaRPr lang="es-PE" sz="1400" dirty="0"/>
          </a:p>
        </p:txBody>
      </p:sp>
      <p:pic>
        <p:nvPicPr>
          <p:cNvPr id="8" name="Imagen 7">
            <a:extLst>
              <a:ext uri="{FF2B5EF4-FFF2-40B4-BE49-F238E27FC236}">
                <a16:creationId xmlns:a16="http://schemas.microsoft.com/office/drawing/2014/main" id="{C3A0E0C0-79F2-4521-B832-56B1EF7C0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2044" y="0"/>
            <a:ext cx="1328321" cy="1328321"/>
          </a:xfrm>
          <a:prstGeom prst="rect">
            <a:avLst/>
          </a:prstGeom>
        </p:spPr>
      </p:pic>
      <p:sp>
        <p:nvSpPr>
          <p:cNvPr id="9" name="CuadroTexto 8">
            <a:extLst>
              <a:ext uri="{FF2B5EF4-FFF2-40B4-BE49-F238E27FC236}">
                <a16:creationId xmlns:a16="http://schemas.microsoft.com/office/drawing/2014/main" id="{E5C96E3E-67A5-4503-BDFA-072335F8F36C}"/>
              </a:ext>
            </a:extLst>
          </p:cNvPr>
          <p:cNvSpPr txBox="1"/>
          <p:nvPr/>
        </p:nvSpPr>
        <p:spPr>
          <a:xfrm>
            <a:off x="3346882" y="301502"/>
            <a:ext cx="6588464" cy="461665"/>
          </a:xfrm>
          <a:prstGeom prst="rect">
            <a:avLst/>
          </a:prstGeom>
          <a:noFill/>
        </p:spPr>
        <p:txBody>
          <a:bodyPr wrap="square" rtlCol="0">
            <a:spAutoFit/>
          </a:bodyPr>
          <a:lstStyle/>
          <a:p>
            <a:pPr algn="ctr"/>
            <a:r>
              <a:rPr lang="es-MX" sz="2400" dirty="0">
                <a:solidFill>
                  <a:schemeClr val="accent1">
                    <a:lumMod val="75000"/>
                  </a:schemeClr>
                </a:solidFill>
                <a:effectLst/>
                <a:latin typeface="Arial Black" panose="020B0A04020102020204" pitchFamily="34" charset="0"/>
              </a:rPr>
              <a:t>Power </a:t>
            </a:r>
            <a:r>
              <a:rPr lang="es-MX" sz="2400" dirty="0">
                <a:solidFill>
                  <a:schemeClr val="accent1">
                    <a:lumMod val="75000"/>
                  </a:schemeClr>
                </a:solidFill>
                <a:latin typeface="Arial Black" panose="020B0A04020102020204" pitchFamily="34" charset="0"/>
              </a:rPr>
              <a:t>Q</a:t>
            </a:r>
            <a:r>
              <a:rPr lang="es-MX" sz="2400" dirty="0">
                <a:solidFill>
                  <a:schemeClr val="accent1">
                    <a:lumMod val="75000"/>
                  </a:schemeClr>
                </a:solidFill>
                <a:effectLst/>
                <a:latin typeface="Arial Black" panose="020B0A04020102020204" pitchFamily="34" charset="0"/>
              </a:rPr>
              <a:t>uery Editor</a:t>
            </a:r>
            <a:endParaRPr lang="es-PE" sz="1400" dirty="0">
              <a:solidFill>
                <a:schemeClr val="accent1">
                  <a:lumMod val="75000"/>
                </a:schemeClr>
              </a:solidFill>
              <a:latin typeface="Gill Sans MT "/>
            </a:endParaRPr>
          </a:p>
        </p:txBody>
      </p:sp>
      <p:sp>
        <p:nvSpPr>
          <p:cNvPr id="10" name="CuadroTexto 9">
            <a:extLst>
              <a:ext uri="{FF2B5EF4-FFF2-40B4-BE49-F238E27FC236}">
                <a16:creationId xmlns:a16="http://schemas.microsoft.com/office/drawing/2014/main" id="{076E2EE2-C9A5-4A6F-8A51-781BC1ECDC5D}"/>
              </a:ext>
            </a:extLst>
          </p:cNvPr>
          <p:cNvSpPr txBox="1"/>
          <p:nvPr/>
        </p:nvSpPr>
        <p:spPr>
          <a:xfrm>
            <a:off x="1123357" y="1328321"/>
            <a:ext cx="2010612" cy="400110"/>
          </a:xfrm>
          <a:prstGeom prst="rect">
            <a:avLst/>
          </a:prstGeom>
          <a:noFill/>
        </p:spPr>
        <p:txBody>
          <a:bodyPr wrap="square" rtlCol="0">
            <a:spAutoFit/>
          </a:bodyPr>
          <a:lstStyle/>
          <a:p>
            <a:r>
              <a:rPr lang="es-PE" sz="2000" dirty="0">
                <a:solidFill>
                  <a:srgbClr val="C00000"/>
                </a:solidFill>
                <a:effectLst/>
                <a:latin typeface="Arial Black" panose="020B0A04020102020204" pitchFamily="34" charset="0"/>
              </a:rPr>
              <a:t>Combinar </a:t>
            </a:r>
            <a:endParaRPr lang="es-PE" sz="2000" dirty="0">
              <a:solidFill>
                <a:srgbClr val="C00000"/>
              </a:solidFill>
              <a:latin typeface="Arial Black" panose="020B0A04020102020204" pitchFamily="34" charset="0"/>
            </a:endParaRPr>
          </a:p>
        </p:txBody>
      </p:sp>
      <p:sp>
        <p:nvSpPr>
          <p:cNvPr id="19" name="CuadroTexto 18">
            <a:extLst>
              <a:ext uri="{FF2B5EF4-FFF2-40B4-BE49-F238E27FC236}">
                <a16:creationId xmlns:a16="http://schemas.microsoft.com/office/drawing/2014/main" id="{93C5740F-42FE-4E67-A344-FD96590EF66E}"/>
              </a:ext>
            </a:extLst>
          </p:cNvPr>
          <p:cNvSpPr txBox="1"/>
          <p:nvPr/>
        </p:nvSpPr>
        <p:spPr>
          <a:xfrm>
            <a:off x="2480733" y="6468533"/>
            <a:ext cx="5486400" cy="323165"/>
          </a:xfrm>
          <a:prstGeom prst="rect">
            <a:avLst/>
          </a:prstGeom>
          <a:noFill/>
        </p:spPr>
        <p:txBody>
          <a:bodyPr wrap="square" rtlCol="0">
            <a:spAutoFit/>
          </a:bodyPr>
          <a:lstStyle/>
          <a:p>
            <a:r>
              <a:rPr lang="es-MX" sz="1500" dirty="0">
                <a:solidFill>
                  <a:schemeClr val="bg1">
                    <a:lumMod val="50000"/>
                  </a:schemeClr>
                </a:solidFill>
                <a:latin typeface="Gill Sans MT Condensed" panose="020B0506020104020203" pitchFamily="34" charset="0"/>
              </a:rPr>
              <a:t>www.infouni.edu.pe | creado por Geronimo Cruzado. C</a:t>
            </a:r>
            <a:endParaRPr lang="es-PE" sz="1500" dirty="0">
              <a:solidFill>
                <a:schemeClr val="bg1">
                  <a:lumMod val="50000"/>
                </a:schemeClr>
              </a:solidFill>
              <a:latin typeface="Gill Sans MT Condensed" panose="020B0506020104020203" pitchFamily="34" charset="0"/>
            </a:endParaRPr>
          </a:p>
        </p:txBody>
      </p:sp>
      <p:sp>
        <p:nvSpPr>
          <p:cNvPr id="12" name="CuadroTexto 11">
            <a:extLst>
              <a:ext uri="{FF2B5EF4-FFF2-40B4-BE49-F238E27FC236}">
                <a16:creationId xmlns:a16="http://schemas.microsoft.com/office/drawing/2014/main" id="{4D48E813-3AE2-468B-9130-D320103A9B14}"/>
              </a:ext>
            </a:extLst>
          </p:cNvPr>
          <p:cNvSpPr txBox="1"/>
          <p:nvPr/>
        </p:nvSpPr>
        <p:spPr>
          <a:xfrm>
            <a:off x="902862" y="2087190"/>
            <a:ext cx="5238367" cy="307777"/>
          </a:xfrm>
          <a:prstGeom prst="rect">
            <a:avLst/>
          </a:prstGeom>
          <a:noFill/>
          <a:ln w="12700">
            <a:solidFill>
              <a:schemeClr val="tx2">
                <a:lumMod val="40000"/>
                <a:lumOff val="60000"/>
              </a:schemeClr>
            </a:solidFill>
            <a:prstDash val="dash"/>
          </a:ln>
        </p:spPr>
        <p:txBody>
          <a:bodyPr wrap="square" rtlCol="0">
            <a:spAutoFit/>
          </a:bodyPr>
          <a:lstStyle/>
          <a:p>
            <a:r>
              <a:rPr lang="es-MX" sz="1400" dirty="0">
                <a:solidFill>
                  <a:schemeClr val="bg2">
                    <a:lumMod val="10000"/>
                  </a:schemeClr>
                </a:solidFill>
                <a:latin typeface="Gill Sans MT" panose="020B0502020104020203" pitchFamily="34" charset="0"/>
              </a:rPr>
              <a:t>Elegimos las dos tablas/Produccion1/</a:t>
            </a:r>
            <a:r>
              <a:rPr lang="es-MX" sz="1400" dirty="0" err="1">
                <a:solidFill>
                  <a:schemeClr val="bg2">
                    <a:lumMod val="10000"/>
                  </a:schemeClr>
                </a:solidFill>
                <a:latin typeface="Gill Sans MT" panose="020B0502020104020203" pitchFamily="34" charset="0"/>
              </a:rPr>
              <a:t>NombreProductos</a:t>
            </a:r>
            <a:endParaRPr lang="es-PE" sz="1400" dirty="0">
              <a:solidFill>
                <a:schemeClr val="bg2">
                  <a:lumMod val="10000"/>
                </a:schemeClr>
              </a:solidFill>
              <a:latin typeface="Gill Sans MT" panose="020B0502020104020203" pitchFamily="34" charset="0"/>
            </a:endParaRPr>
          </a:p>
        </p:txBody>
      </p:sp>
      <p:pic>
        <p:nvPicPr>
          <p:cNvPr id="14" name="Imagen 13">
            <a:extLst>
              <a:ext uri="{FF2B5EF4-FFF2-40B4-BE49-F238E27FC236}">
                <a16:creationId xmlns:a16="http://schemas.microsoft.com/office/drawing/2014/main" id="{867E3B76-C6B0-41C6-A0E2-9806EEE32E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6141" y="1190313"/>
            <a:ext cx="701481" cy="701481"/>
          </a:xfrm>
          <a:prstGeom prst="rect">
            <a:avLst/>
          </a:prstGeom>
        </p:spPr>
      </p:pic>
      <p:sp>
        <p:nvSpPr>
          <p:cNvPr id="16" name="CuadroTexto 15">
            <a:extLst>
              <a:ext uri="{FF2B5EF4-FFF2-40B4-BE49-F238E27FC236}">
                <a16:creationId xmlns:a16="http://schemas.microsoft.com/office/drawing/2014/main" id="{B4C7C738-4448-466E-8770-9F221730AFFA}"/>
              </a:ext>
            </a:extLst>
          </p:cNvPr>
          <p:cNvSpPr txBox="1"/>
          <p:nvPr/>
        </p:nvSpPr>
        <p:spPr>
          <a:xfrm>
            <a:off x="5592159" y="704613"/>
            <a:ext cx="2854608" cy="461665"/>
          </a:xfrm>
          <a:prstGeom prst="rect">
            <a:avLst/>
          </a:prstGeom>
          <a:noFill/>
        </p:spPr>
        <p:txBody>
          <a:bodyPr wrap="square" rtlCol="0">
            <a:spAutoFit/>
          </a:bodyPr>
          <a:lstStyle/>
          <a:p>
            <a:r>
              <a:rPr lang="es-MX" sz="2400" b="1" dirty="0">
                <a:solidFill>
                  <a:srgbClr val="D62828"/>
                </a:solidFill>
                <a:latin typeface="Gill Sans MT Condensed" panose="020B0506020104020203" pitchFamily="34" charset="0"/>
              </a:rPr>
              <a:t>Integración de Datos</a:t>
            </a:r>
            <a:endParaRPr lang="es-PE" sz="2400" b="1" dirty="0">
              <a:solidFill>
                <a:srgbClr val="D62828"/>
              </a:solidFill>
              <a:latin typeface="Gill Sans MT Condensed" panose="020B0506020104020203" pitchFamily="34" charset="0"/>
            </a:endParaRPr>
          </a:p>
        </p:txBody>
      </p:sp>
      <p:pic>
        <p:nvPicPr>
          <p:cNvPr id="4" name="Imagen 3">
            <a:extLst>
              <a:ext uri="{FF2B5EF4-FFF2-40B4-BE49-F238E27FC236}">
                <a16:creationId xmlns:a16="http://schemas.microsoft.com/office/drawing/2014/main" id="{73580615-7723-411B-9426-68714BD71980}"/>
              </a:ext>
            </a:extLst>
          </p:cNvPr>
          <p:cNvPicPr>
            <a:picLocks noChangeAspect="1"/>
          </p:cNvPicPr>
          <p:nvPr/>
        </p:nvPicPr>
        <p:blipFill>
          <a:blip r:embed="rId4"/>
          <a:stretch>
            <a:fillRect/>
          </a:stretch>
        </p:blipFill>
        <p:spPr>
          <a:xfrm>
            <a:off x="1865818" y="2776232"/>
            <a:ext cx="5808703" cy="3522968"/>
          </a:xfrm>
          <a:prstGeom prst="rect">
            <a:avLst/>
          </a:prstGeom>
          <a:ln w="12700">
            <a:solidFill>
              <a:schemeClr val="tx1"/>
            </a:solidFill>
          </a:ln>
        </p:spPr>
      </p:pic>
    </p:spTree>
    <p:extLst>
      <p:ext uri="{BB962C8B-B14F-4D97-AF65-F5344CB8AC3E}">
        <p14:creationId xmlns:p14="http://schemas.microsoft.com/office/powerpoint/2010/main" val="1078708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B58AC979-B069-461D-AA2D-3983543B9750}"/>
              </a:ext>
            </a:extLst>
          </p:cNvPr>
          <p:cNvSpPr/>
          <p:nvPr/>
        </p:nvSpPr>
        <p:spPr>
          <a:xfrm>
            <a:off x="1" y="0"/>
            <a:ext cx="3346881" cy="443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dirty="0"/>
              <a:t>UNIVERSIDAD NACIONAL INGENIERIA </a:t>
            </a:r>
            <a:r>
              <a:rPr lang="es-MX" sz="1400" dirty="0"/>
              <a:t>ww.infouni.edu.pe</a:t>
            </a:r>
            <a:endParaRPr lang="es-PE" sz="1400" dirty="0"/>
          </a:p>
        </p:txBody>
      </p:sp>
      <p:pic>
        <p:nvPicPr>
          <p:cNvPr id="8" name="Imagen 7">
            <a:extLst>
              <a:ext uri="{FF2B5EF4-FFF2-40B4-BE49-F238E27FC236}">
                <a16:creationId xmlns:a16="http://schemas.microsoft.com/office/drawing/2014/main" id="{C3A0E0C0-79F2-4521-B832-56B1EF7C0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2044" y="0"/>
            <a:ext cx="1328321" cy="1328321"/>
          </a:xfrm>
          <a:prstGeom prst="rect">
            <a:avLst/>
          </a:prstGeom>
        </p:spPr>
      </p:pic>
      <p:sp>
        <p:nvSpPr>
          <p:cNvPr id="9" name="CuadroTexto 8">
            <a:extLst>
              <a:ext uri="{FF2B5EF4-FFF2-40B4-BE49-F238E27FC236}">
                <a16:creationId xmlns:a16="http://schemas.microsoft.com/office/drawing/2014/main" id="{E5C96E3E-67A5-4503-BDFA-072335F8F36C}"/>
              </a:ext>
            </a:extLst>
          </p:cNvPr>
          <p:cNvSpPr txBox="1"/>
          <p:nvPr/>
        </p:nvSpPr>
        <p:spPr>
          <a:xfrm>
            <a:off x="3346882" y="301502"/>
            <a:ext cx="6588464" cy="461665"/>
          </a:xfrm>
          <a:prstGeom prst="rect">
            <a:avLst/>
          </a:prstGeom>
          <a:noFill/>
        </p:spPr>
        <p:txBody>
          <a:bodyPr wrap="square" rtlCol="0">
            <a:spAutoFit/>
          </a:bodyPr>
          <a:lstStyle/>
          <a:p>
            <a:pPr algn="ctr"/>
            <a:r>
              <a:rPr lang="es-MX" sz="2400" dirty="0">
                <a:solidFill>
                  <a:schemeClr val="accent1">
                    <a:lumMod val="75000"/>
                  </a:schemeClr>
                </a:solidFill>
                <a:effectLst/>
                <a:latin typeface="Arial Black" panose="020B0A04020102020204" pitchFamily="34" charset="0"/>
              </a:rPr>
              <a:t>Power </a:t>
            </a:r>
            <a:r>
              <a:rPr lang="es-MX" sz="2400" dirty="0">
                <a:solidFill>
                  <a:schemeClr val="accent1">
                    <a:lumMod val="75000"/>
                  </a:schemeClr>
                </a:solidFill>
                <a:latin typeface="Arial Black" panose="020B0A04020102020204" pitchFamily="34" charset="0"/>
              </a:rPr>
              <a:t>Q</a:t>
            </a:r>
            <a:r>
              <a:rPr lang="es-MX" sz="2400" dirty="0">
                <a:solidFill>
                  <a:schemeClr val="accent1">
                    <a:lumMod val="75000"/>
                  </a:schemeClr>
                </a:solidFill>
                <a:effectLst/>
                <a:latin typeface="Arial Black" panose="020B0A04020102020204" pitchFamily="34" charset="0"/>
              </a:rPr>
              <a:t>uery Editor</a:t>
            </a:r>
            <a:endParaRPr lang="es-PE" sz="1400" dirty="0">
              <a:solidFill>
                <a:schemeClr val="accent1">
                  <a:lumMod val="75000"/>
                </a:schemeClr>
              </a:solidFill>
              <a:latin typeface="Gill Sans MT "/>
            </a:endParaRPr>
          </a:p>
        </p:txBody>
      </p:sp>
      <p:sp>
        <p:nvSpPr>
          <p:cNvPr id="10" name="CuadroTexto 9">
            <a:extLst>
              <a:ext uri="{FF2B5EF4-FFF2-40B4-BE49-F238E27FC236}">
                <a16:creationId xmlns:a16="http://schemas.microsoft.com/office/drawing/2014/main" id="{076E2EE2-C9A5-4A6F-8A51-781BC1ECDC5D}"/>
              </a:ext>
            </a:extLst>
          </p:cNvPr>
          <p:cNvSpPr txBox="1"/>
          <p:nvPr/>
        </p:nvSpPr>
        <p:spPr>
          <a:xfrm>
            <a:off x="1123357" y="1328321"/>
            <a:ext cx="2010612" cy="400110"/>
          </a:xfrm>
          <a:prstGeom prst="rect">
            <a:avLst/>
          </a:prstGeom>
          <a:noFill/>
        </p:spPr>
        <p:txBody>
          <a:bodyPr wrap="square" rtlCol="0">
            <a:spAutoFit/>
          </a:bodyPr>
          <a:lstStyle/>
          <a:p>
            <a:r>
              <a:rPr lang="es-PE" sz="2000" dirty="0">
                <a:solidFill>
                  <a:srgbClr val="C00000"/>
                </a:solidFill>
                <a:effectLst/>
                <a:latin typeface="Arial Black" panose="020B0A04020102020204" pitchFamily="34" charset="0"/>
              </a:rPr>
              <a:t>Combinar </a:t>
            </a:r>
            <a:endParaRPr lang="es-PE" sz="2000" dirty="0">
              <a:solidFill>
                <a:srgbClr val="C00000"/>
              </a:solidFill>
              <a:latin typeface="Arial Black" panose="020B0A04020102020204" pitchFamily="34" charset="0"/>
            </a:endParaRPr>
          </a:p>
        </p:txBody>
      </p:sp>
      <p:sp>
        <p:nvSpPr>
          <p:cNvPr id="19" name="CuadroTexto 18">
            <a:extLst>
              <a:ext uri="{FF2B5EF4-FFF2-40B4-BE49-F238E27FC236}">
                <a16:creationId xmlns:a16="http://schemas.microsoft.com/office/drawing/2014/main" id="{93C5740F-42FE-4E67-A344-FD96590EF66E}"/>
              </a:ext>
            </a:extLst>
          </p:cNvPr>
          <p:cNvSpPr txBox="1"/>
          <p:nvPr/>
        </p:nvSpPr>
        <p:spPr>
          <a:xfrm>
            <a:off x="2480733" y="6468533"/>
            <a:ext cx="5486400" cy="323165"/>
          </a:xfrm>
          <a:prstGeom prst="rect">
            <a:avLst/>
          </a:prstGeom>
          <a:noFill/>
        </p:spPr>
        <p:txBody>
          <a:bodyPr wrap="square" rtlCol="0">
            <a:spAutoFit/>
          </a:bodyPr>
          <a:lstStyle/>
          <a:p>
            <a:r>
              <a:rPr lang="es-MX" sz="1500" dirty="0">
                <a:solidFill>
                  <a:schemeClr val="bg1">
                    <a:lumMod val="50000"/>
                  </a:schemeClr>
                </a:solidFill>
                <a:latin typeface="Gill Sans MT Condensed" panose="020B0506020104020203" pitchFamily="34" charset="0"/>
              </a:rPr>
              <a:t>www.infouni.edu.pe | creado por Geronimo Cruzado. C</a:t>
            </a:r>
            <a:endParaRPr lang="es-PE" sz="1500" dirty="0">
              <a:solidFill>
                <a:schemeClr val="bg1">
                  <a:lumMod val="50000"/>
                </a:schemeClr>
              </a:solidFill>
              <a:latin typeface="Gill Sans MT Condensed" panose="020B0506020104020203" pitchFamily="34" charset="0"/>
            </a:endParaRPr>
          </a:p>
        </p:txBody>
      </p:sp>
      <p:pic>
        <p:nvPicPr>
          <p:cNvPr id="14" name="Imagen 13">
            <a:extLst>
              <a:ext uri="{FF2B5EF4-FFF2-40B4-BE49-F238E27FC236}">
                <a16:creationId xmlns:a16="http://schemas.microsoft.com/office/drawing/2014/main" id="{867E3B76-C6B0-41C6-A0E2-9806EEE32E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6141" y="1190313"/>
            <a:ext cx="701481" cy="701481"/>
          </a:xfrm>
          <a:prstGeom prst="rect">
            <a:avLst/>
          </a:prstGeom>
        </p:spPr>
      </p:pic>
      <p:sp>
        <p:nvSpPr>
          <p:cNvPr id="16" name="CuadroTexto 15">
            <a:extLst>
              <a:ext uri="{FF2B5EF4-FFF2-40B4-BE49-F238E27FC236}">
                <a16:creationId xmlns:a16="http://schemas.microsoft.com/office/drawing/2014/main" id="{B4C7C738-4448-466E-8770-9F221730AFFA}"/>
              </a:ext>
            </a:extLst>
          </p:cNvPr>
          <p:cNvSpPr txBox="1"/>
          <p:nvPr/>
        </p:nvSpPr>
        <p:spPr>
          <a:xfrm>
            <a:off x="5592159" y="704613"/>
            <a:ext cx="2854608" cy="461665"/>
          </a:xfrm>
          <a:prstGeom prst="rect">
            <a:avLst/>
          </a:prstGeom>
          <a:noFill/>
        </p:spPr>
        <p:txBody>
          <a:bodyPr wrap="square" rtlCol="0">
            <a:spAutoFit/>
          </a:bodyPr>
          <a:lstStyle/>
          <a:p>
            <a:r>
              <a:rPr lang="es-MX" sz="2400" b="1" dirty="0">
                <a:solidFill>
                  <a:srgbClr val="D62828"/>
                </a:solidFill>
                <a:latin typeface="Gill Sans MT Condensed" panose="020B0506020104020203" pitchFamily="34" charset="0"/>
              </a:rPr>
              <a:t>Integración de Datos</a:t>
            </a:r>
            <a:endParaRPr lang="es-PE" sz="2400" b="1" dirty="0">
              <a:solidFill>
                <a:srgbClr val="D62828"/>
              </a:solidFill>
              <a:latin typeface="Gill Sans MT Condensed" panose="020B0506020104020203" pitchFamily="34" charset="0"/>
            </a:endParaRPr>
          </a:p>
        </p:txBody>
      </p:sp>
      <p:sp>
        <p:nvSpPr>
          <p:cNvPr id="13" name="CuadroTexto 12">
            <a:extLst>
              <a:ext uri="{FF2B5EF4-FFF2-40B4-BE49-F238E27FC236}">
                <a16:creationId xmlns:a16="http://schemas.microsoft.com/office/drawing/2014/main" id="{3B9D45C7-41EB-496D-8060-658C0E19B40F}"/>
              </a:ext>
            </a:extLst>
          </p:cNvPr>
          <p:cNvSpPr txBox="1"/>
          <p:nvPr/>
        </p:nvSpPr>
        <p:spPr>
          <a:xfrm>
            <a:off x="6729507" y="2013332"/>
            <a:ext cx="2475251" cy="830997"/>
          </a:xfrm>
          <a:prstGeom prst="rect">
            <a:avLst/>
          </a:prstGeom>
          <a:noFill/>
          <a:ln w="12700">
            <a:solidFill>
              <a:schemeClr val="tx2">
                <a:lumMod val="40000"/>
                <a:lumOff val="60000"/>
              </a:schemeClr>
            </a:solidFill>
            <a:prstDash val="dash"/>
          </a:ln>
        </p:spPr>
        <p:txBody>
          <a:bodyPr wrap="square" rtlCol="0">
            <a:spAutoFit/>
          </a:bodyPr>
          <a:lstStyle/>
          <a:p>
            <a:r>
              <a:rPr lang="es-MX" sz="1600" dirty="0">
                <a:solidFill>
                  <a:schemeClr val="bg2">
                    <a:lumMod val="10000"/>
                  </a:schemeClr>
                </a:solidFill>
                <a:latin typeface="Gill Sans MT" panose="020B0502020104020203" pitchFamily="34" charset="0"/>
              </a:rPr>
              <a:t>Inicio/combinar consulta/ combinar consulta para crear una nueva</a:t>
            </a:r>
            <a:endParaRPr lang="es-PE" sz="1600" dirty="0">
              <a:solidFill>
                <a:schemeClr val="bg2">
                  <a:lumMod val="10000"/>
                </a:schemeClr>
              </a:solidFill>
              <a:latin typeface="Gill Sans MT" panose="020B0502020104020203" pitchFamily="34" charset="0"/>
            </a:endParaRPr>
          </a:p>
        </p:txBody>
      </p:sp>
      <p:pic>
        <p:nvPicPr>
          <p:cNvPr id="3" name="Imagen 2">
            <a:extLst>
              <a:ext uri="{FF2B5EF4-FFF2-40B4-BE49-F238E27FC236}">
                <a16:creationId xmlns:a16="http://schemas.microsoft.com/office/drawing/2014/main" id="{F69DB089-F54F-44E1-AEF2-B571007310F3}"/>
              </a:ext>
            </a:extLst>
          </p:cNvPr>
          <p:cNvPicPr>
            <a:picLocks noChangeAspect="1"/>
          </p:cNvPicPr>
          <p:nvPr/>
        </p:nvPicPr>
        <p:blipFill>
          <a:blip r:embed="rId4"/>
          <a:stretch>
            <a:fillRect/>
          </a:stretch>
        </p:blipFill>
        <p:spPr>
          <a:xfrm>
            <a:off x="1455926" y="1956408"/>
            <a:ext cx="5022352" cy="4512125"/>
          </a:xfrm>
          <a:prstGeom prst="rect">
            <a:avLst/>
          </a:prstGeom>
          <a:ln w="12700">
            <a:solidFill>
              <a:schemeClr val="tx1"/>
            </a:solidFill>
          </a:ln>
        </p:spPr>
      </p:pic>
      <p:sp>
        <p:nvSpPr>
          <p:cNvPr id="17" name="CuadroTexto 16">
            <a:extLst>
              <a:ext uri="{FF2B5EF4-FFF2-40B4-BE49-F238E27FC236}">
                <a16:creationId xmlns:a16="http://schemas.microsoft.com/office/drawing/2014/main" id="{3748E101-159F-4986-9BFE-80097CB8C434}"/>
              </a:ext>
            </a:extLst>
          </p:cNvPr>
          <p:cNvSpPr txBox="1"/>
          <p:nvPr/>
        </p:nvSpPr>
        <p:spPr>
          <a:xfrm>
            <a:off x="6819384" y="3429000"/>
            <a:ext cx="3418769" cy="1077218"/>
          </a:xfrm>
          <a:prstGeom prst="rect">
            <a:avLst/>
          </a:prstGeom>
          <a:noFill/>
          <a:ln w="12700">
            <a:solidFill>
              <a:schemeClr val="tx2">
                <a:lumMod val="40000"/>
                <a:lumOff val="60000"/>
              </a:schemeClr>
            </a:solidFill>
            <a:prstDash val="dash"/>
          </a:ln>
        </p:spPr>
        <p:txBody>
          <a:bodyPr wrap="square" rtlCol="0">
            <a:spAutoFit/>
          </a:bodyPr>
          <a:lstStyle/>
          <a:p>
            <a:r>
              <a:rPr lang="es-MX" sz="1600" dirty="0">
                <a:solidFill>
                  <a:schemeClr val="bg2">
                    <a:lumMod val="10000"/>
                  </a:schemeClr>
                </a:solidFill>
                <a:latin typeface="Gill Sans MT" panose="020B0502020104020203" pitchFamily="34" charset="0"/>
              </a:rPr>
              <a:t>Elegimos las tabla Produccion1, </a:t>
            </a:r>
            <a:r>
              <a:rPr lang="es-MX" sz="1600" dirty="0" err="1">
                <a:solidFill>
                  <a:schemeClr val="bg2">
                    <a:lumMod val="10000"/>
                  </a:schemeClr>
                </a:solidFill>
                <a:latin typeface="Gill Sans MT" panose="020B0502020104020203" pitchFamily="34" charset="0"/>
              </a:rPr>
              <a:t>NombreProducto</a:t>
            </a:r>
            <a:r>
              <a:rPr lang="es-MX" sz="1600" dirty="0">
                <a:solidFill>
                  <a:schemeClr val="bg2">
                    <a:lumMod val="10000"/>
                  </a:schemeClr>
                </a:solidFill>
                <a:latin typeface="Gill Sans MT" panose="020B0502020104020203" pitchFamily="34" charset="0"/>
              </a:rPr>
              <a:t>, luego marcamos el campo que tienen en común SKU/Aceptar</a:t>
            </a:r>
            <a:endParaRPr lang="es-PE" sz="1600" dirty="0">
              <a:solidFill>
                <a:schemeClr val="bg2">
                  <a:lumMod val="10000"/>
                </a:schemeClr>
              </a:solidFill>
              <a:latin typeface="Gill Sans MT" panose="020B0502020104020203" pitchFamily="34" charset="0"/>
            </a:endParaRPr>
          </a:p>
        </p:txBody>
      </p:sp>
    </p:spTree>
    <p:extLst>
      <p:ext uri="{BB962C8B-B14F-4D97-AF65-F5344CB8AC3E}">
        <p14:creationId xmlns:p14="http://schemas.microsoft.com/office/powerpoint/2010/main" val="3471185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B58AC979-B069-461D-AA2D-3983543B9750}"/>
              </a:ext>
            </a:extLst>
          </p:cNvPr>
          <p:cNvSpPr/>
          <p:nvPr/>
        </p:nvSpPr>
        <p:spPr>
          <a:xfrm>
            <a:off x="1" y="0"/>
            <a:ext cx="3346881" cy="443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dirty="0"/>
              <a:t>UNIVERSIDAD NACIONAL INGENIERIA </a:t>
            </a:r>
            <a:r>
              <a:rPr lang="es-MX" sz="1400" dirty="0"/>
              <a:t>ww.infouni.edu.pe</a:t>
            </a:r>
            <a:endParaRPr lang="es-PE" sz="1400" dirty="0"/>
          </a:p>
        </p:txBody>
      </p:sp>
      <p:pic>
        <p:nvPicPr>
          <p:cNvPr id="8" name="Imagen 7">
            <a:extLst>
              <a:ext uri="{FF2B5EF4-FFF2-40B4-BE49-F238E27FC236}">
                <a16:creationId xmlns:a16="http://schemas.microsoft.com/office/drawing/2014/main" id="{C3A0E0C0-79F2-4521-B832-56B1EF7C0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2044" y="0"/>
            <a:ext cx="1328321" cy="1328321"/>
          </a:xfrm>
          <a:prstGeom prst="rect">
            <a:avLst/>
          </a:prstGeom>
        </p:spPr>
      </p:pic>
      <p:sp>
        <p:nvSpPr>
          <p:cNvPr id="9" name="CuadroTexto 8">
            <a:extLst>
              <a:ext uri="{FF2B5EF4-FFF2-40B4-BE49-F238E27FC236}">
                <a16:creationId xmlns:a16="http://schemas.microsoft.com/office/drawing/2014/main" id="{E5C96E3E-67A5-4503-BDFA-072335F8F36C}"/>
              </a:ext>
            </a:extLst>
          </p:cNvPr>
          <p:cNvSpPr txBox="1"/>
          <p:nvPr/>
        </p:nvSpPr>
        <p:spPr>
          <a:xfrm>
            <a:off x="3346882" y="301502"/>
            <a:ext cx="6588464" cy="461665"/>
          </a:xfrm>
          <a:prstGeom prst="rect">
            <a:avLst/>
          </a:prstGeom>
          <a:noFill/>
        </p:spPr>
        <p:txBody>
          <a:bodyPr wrap="square" rtlCol="0">
            <a:spAutoFit/>
          </a:bodyPr>
          <a:lstStyle/>
          <a:p>
            <a:pPr algn="ctr"/>
            <a:r>
              <a:rPr lang="es-MX" sz="2400" dirty="0">
                <a:solidFill>
                  <a:schemeClr val="accent1">
                    <a:lumMod val="75000"/>
                  </a:schemeClr>
                </a:solidFill>
                <a:effectLst/>
                <a:latin typeface="Arial Black" panose="020B0A04020102020204" pitchFamily="34" charset="0"/>
              </a:rPr>
              <a:t>Power </a:t>
            </a:r>
            <a:r>
              <a:rPr lang="es-MX" sz="2400" dirty="0">
                <a:solidFill>
                  <a:schemeClr val="accent1">
                    <a:lumMod val="75000"/>
                  </a:schemeClr>
                </a:solidFill>
                <a:latin typeface="Arial Black" panose="020B0A04020102020204" pitchFamily="34" charset="0"/>
              </a:rPr>
              <a:t>Q</a:t>
            </a:r>
            <a:r>
              <a:rPr lang="es-MX" sz="2400" dirty="0">
                <a:solidFill>
                  <a:schemeClr val="accent1">
                    <a:lumMod val="75000"/>
                  </a:schemeClr>
                </a:solidFill>
                <a:effectLst/>
                <a:latin typeface="Arial Black" panose="020B0A04020102020204" pitchFamily="34" charset="0"/>
              </a:rPr>
              <a:t>uery Editor</a:t>
            </a:r>
            <a:endParaRPr lang="es-PE" sz="1400" dirty="0">
              <a:solidFill>
                <a:schemeClr val="accent1">
                  <a:lumMod val="75000"/>
                </a:schemeClr>
              </a:solidFill>
              <a:latin typeface="Gill Sans MT "/>
            </a:endParaRPr>
          </a:p>
        </p:txBody>
      </p:sp>
      <p:sp>
        <p:nvSpPr>
          <p:cNvPr id="10" name="CuadroTexto 9">
            <a:extLst>
              <a:ext uri="{FF2B5EF4-FFF2-40B4-BE49-F238E27FC236}">
                <a16:creationId xmlns:a16="http://schemas.microsoft.com/office/drawing/2014/main" id="{076E2EE2-C9A5-4A6F-8A51-781BC1ECDC5D}"/>
              </a:ext>
            </a:extLst>
          </p:cNvPr>
          <p:cNvSpPr txBox="1"/>
          <p:nvPr/>
        </p:nvSpPr>
        <p:spPr>
          <a:xfrm>
            <a:off x="1123357" y="1328321"/>
            <a:ext cx="2010612" cy="400110"/>
          </a:xfrm>
          <a:prstGeom prst="rect">
            <a:avLst/>
          </a:prstGeom>
          <a:noFill/>
        </p:spPr>
        <p:txBody>
          <a:bodyPr wrap="square" rtlCol="0">
            <a:spAutoFit/>
          </a:bodyPr>
          <a:lstStyle/>
          <a:p>
            <a:r>
              <a:rPr lang="es-PE" sz="2000" dirty="0">
                <a:solidFill>
                  <a:srgbClr val="C00000"/>
                </a:solidFill>
                <a:effectLst/>
                <a:latin typeface="Arial Black" panose="020B0A04020102020204" pitchFamily="34" charset="0"/>
              </a:rPr>
              <a:t>Combinar </a:t>
            </a:r>
            <a:endParaRPr lang="es-PE" sz="2000" dirty="0">
              <a:solidFill>
                <a:srgbClr val="C00000"/>
              </a:solidFill>
              <a:latin typeface="Arial Black" panose="020B0A04020102020204" pitchFamily="34" charset="0"/>
            </a:endParaRPr>
          </a:p>
        </p:txBody>
      </p:sp>
      <p:sp>
        <p:nvSpPr>
          <p:cNvPr id="19" name="CuadroTexto 18">
            <a:extLst>
              <a:ext uri="{FF2B5EF4-FFF2-40B4-BE49-F238E27FC236}">
                <a16:creationId xmlns:a16="http://schemas.microsoft.com/office/drawing/2014/main" id="{93C5740F-42FE-4E67-A344-FD96590EF66E}"/>
              </a:ext>
            </a:extLst>
          </p:cNvPr>
          <p:cNvSpPr txBox="1"/>
          <p:nvPr/>
        </p:nvSpPr>
        <p:spPr>
          <a:xfrm>
            <a:off x="2480733" y="6468533"/>
            <a:ext cx="5486400" cy="323165"/>
          </a:xfrm>
          <a:prstGeom prst="rect">
            <a:avLst/>
          </a:prstGeom>
          <a:noFill/>
        </p:spPr>
        <p:txBody>
          <a:bodyPr wrap="square" rtlCol="0">
            <a:spAutoFit/>
          </a:bodyPr>
          <a:lstStyle/>
          <a:p>
            <a:r>
              <a:rPr lang="es-MX" sz="1500" dirty="0">
                <a:solidFill>
                  <a:schemeClr val="bg1">
                    <a:lumMod val="50000"/>
                  </a:schemeClr>
                </a:solidFill>
                <a:latin typeface="Gill Sans MT Condensed" panose="020B0506020104020203" pitchFamily="34" charset="0"/>
              </a:rPr>
              <a:t>www.infouni.edu.pe | creado por Geronimo Cruzado. C</a:t>
            </a:r>
            <a:endParaRPr lang="es-PE" sz="1500" dirty="0">
              <a:solidFill>
                <a:schemeClr val="bg1">
                  <a:lumMod val="50000"/>
                </a:schemeClr>
              </a:solidFill>
              <a:latin typeface="Gill Sans MT Condensed" panose="020B0506020104020203" pitchFamily="34" charset="0"/>
            </a:endParaRPr>
          </a:p>
        </p:txBody>
      </p:sp>
      <p:pic>
        <p:nvPicPr>
          <p:cNvPr id="14" name="Imagen 13">
            <a:extLst>
              <a:ext uri="{FF2B5EF4-FFF2-40B4-BE49-F238E27FC236}">
                <a16:creationId xmlns:a16="http://schemas.microsoft.com/office/drawing/2014/main" id="{867E3B76-C6B0-41C6-A0E2-9806EEE32E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6141" y="1190313"/>
            <a:ext cx="701481" cy="701481"/>
          </a:xfrm>
          <a:prstGeom prst="rect">
            <a:avLst/>
          </a:prstGeom>
        </p:spPr>
      </p:pic>
      <p:sp>
        <p:nvSpPr>
          <p:cNvPr id="16" name="CuadroTexto 15">
            <a:extLst>
              <a:ext uri="{FF2B5EF4-FFF2-40B4-BE49-F238E27FC236}">
                <a16:creationId xmlns:a16="http://schemas.microsoft.com/office/drawing/2014/main" id="{B4C7C738-4448-466E-8770-9F221730AFFA}"/>
              </a:ext>
            </a:extLst>
          </p:cNvPr>
          <p:cNvSpPr txBox="1"/>
          <p:nvPr/>
        </p:nvSpPr>
        <p:spPr>
          <a:xfrm>
            <a:off x="5592159" y="704613"/>
            <a:ext cx="2854608" cy="461665"/>
          </a:xfrm>
          <a:prstGeom prst="rect">
            <a:avLst/>
          </a:prstGeom>
          <a:noFill/>
        </p:spPr>
        <p:txBody>
          <a:bodyPr wrap="square" rtlCol="0">
            <a:spAutoFit/>
          </a:bodyPr>
          <a:lstStyle/>
          <a:p>
            <a:r>
              <a:rPr lang="es-MX" sz="2400" b="1" dirty="0">
                <a:solidFill>
                  <a:srgbClr val="D62828"/>
                </a:solidFill>
                <a:latin typeface="Gill Sans MT Condensed" panose="020B0506020104020203" pitchFamily="34" charset="0"/>
              </a:rPr>
              <a:t>Integración de Datos</a:t>
            </a:r>
            <a:endParaRPr lang="es-PE" sz="2400" b="1" dirty="0">
              <a:solidFill>
                <a:srgbClr val="D62828"/>
              </a:solidFill>
              <a:latin typeface="Gill Sans MT Condensed" panose="020B0506020104020203" pitchFamily="34" charset="0"/>
            </a:endParaRPr>
          </a:p>
        </p:txBody>
      </p:sp>
      <p:sp>
        <p:nvSpPr>
          <p:cNvPr id="13" name="CuadroTexto 12">
            <a:extLst>
              <a:ext uri="{FF2B5EF4-FFF2-40B4-BE49-F238E27FC236}">
                <a16:creationId xmlns:a16="http://schemas.microsoft.com/office/drawing/2014/main" id="{3B9D45C7-41EB-496D-8060-658C0E19B40F}"/>
              </a:ext>
            </a:extLst>
          </p:cNvPr>
          <p:cNvSpPr txBox="1"/>
          <p:nvPr/>
        </p:nvSpPr>
        <p:spPr>
          <a:xfrm>
            <a:off x="1123357" y="1945235"/>
            <a:ext cx="4527166" cy="584775"/>
          </a:xfrm>
          <a:prstGeom prst="rect">
            <a:avLst/>
          </a:prstGeom>
          <a:noFill/>
          <a:ln w="12700">
            <a:solidFill>
              <a:schemeClr val="tx2">
                <a:lumMod val="40000"/>
                <a:lumOff val="60000"/>
              </a:schemeClr>
            </a:solidFill>
            <a:prstDash val="dash"/>
          </a:ln>
        </p:spPr>
        <p:txBody>
          <a:bodyPr wrap="square" rtlCol="0">
            <a:spAutoFit/>
          </a:bodyPr>
          <a:lstStyle/>
          <a:p>
            <a:r>
              <a:rPr lang="es-MX" sz="1600" dirty="0">
                <a:solidFill>
                  <a:schemeClr val="bg2">
                    <a:lumMod val="10000"/>
                  </a:schemeClr>
                </a:solidFill>
                <a:latin typeface="Gill Sans MT" panose="020B0502020104020203" pitchFamily="34" charset="0"/>
              </a:rPr>
              <a:t>Se creara una nueva tabla Combinar1, además una columna </a:t>
            </a:r>
            <a:r>
              <a:rPr lang="es-MX" sz="1600" dirty="0" err="1">
                <a:solidFill>
                  <a:schemeClr val="bg2">
                    <a:lumMod val="10000"/>
                  </a:schemeClr>
                </a:solidFill>
                <a:latin typeface="Gill Sans MT" panose="020B0502020104020203" pitchFamily="34" charset="0"/>
              </a:rPr>
              <a:t>NombreProductos</a:t>
            </a:r>
            <a:endParaRPr lang="es-PE" sz="1600" dirty="0">
              <a:solidFill>
                <a:schemeClr val="bg2">
                  <a:lumMod val="10000"/>
                </a:schemeClr>
              </a:solidFill>
              <a:latin typeface="Gill Sans MT" panose="020B0502020104020203" pitchFamily="34" charset="0"/>
            </a:endParaRPr>
          </a:p>
        </p:txBody>
      </p:sp>
      <p:pic>
        <p:nvPicPr>
          <p:cNvPr id="4" name="Imagen 3">
            <a:extLst>
              <a:ext uri="{FF2B5EF4-FFF2-40B4-BE49-F238E27FC236}">
                <a16:creationId xmlns:a16="http://schemas.microsoft.com/office/drawing/2014/main" id="{B2E09E38-9D21-451F-9AB4-E220ED60E70F}"/>
              </a:ext>
            </a:extLst>
          </p:cNvPr>
          <p:cNvPicPr>
            <a:picLocks noChangeAspect="1"/>
          </p:cNvPicPr>
          <p:nvPr/>
        </p:nvPicPr>
        <p:blipFill>
          <a:blip r:embed="rId4"/>
          <a:stretch>
            <a:fillRect/>
          </a:stretch>
        </p:blipFill>
        <p:spPr>
          <a:xfrm>
            <a:off x="661987" y="2800587"/>
            <a:ext cx="9648825" cy="3352800"/>
          </a:xfrm>
          <a:prstGeom prst="rect">
            <a:avLst/>
          </a:prstGeom>
          <a:ln w="12700">
            <a:solidFill>
              <a:schemeClr val="tx1"/>
            </a:solidFill>
          </a:ln>
        </p:spPr>
      </p:pic>
    </p:spTree>
    <p:extLst>
      <p:ext uri="{BB962C8B-B14F-4D97-AF65-F5344CB8AC3E}">
        <p14:creationId xmlns:p14="http://schemas.microsoft.com/office/powerpoint/2010/main" val="2398382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B58AC979-B069-461D-AA2D-3983543B9750}"/>
              </a:ext>
            </a:extLst>
          </p:cNvPr>
          <p:cNvSpPr/>
          <p:nvPr/>
        </p:nvSpPr>
        <p:spPr>
          <a:xfrm>
            <a:off x="1" y="0"/>
            <a:ext cx="3346881" cy="443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dirty="0"/>
              <a:t>UNIVERSIDAD NACIONAL INGENIERIA </a:t>
            </a:r>
            <a:r>
              <a:rPr lang="es-MX" sz="1400" dirty="0"/>
              <a:t>ww.infouni.edu.pe</a:t>
            </a:r>
            <a:endParaRPr lang="es-PE" sz="1400" dirty="0"/>
          </a:p>
        </p:txBody>
      </p:sp>
      <p:pic>
        <p:nvPicPr>
          <p:cNvPr id="8" name="Imagen 7">
            <a:extLst>
              <a:ext uri="{FF2B5EF4-FFF2-40B4-BE49-F238E27FC236}">
                <a16:creationId xmlns:a16="http://schemas.microsoft.com/office/drawing/2014/main" id="{C3A0E0C0-79F2-4521-B832-56B1EF7C0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2044" y="0"/>
            <a:ext cx="1328321" cy="1328321"/>
          </a:xfrm>
          <a:prstGeom prst="rect">
            <a:avLst/>
          </a:prstGeom>
        </p:spPr>
      </p:pic>
      <p:sp>
        <p:nvSpPr>
          <p:cNvPr id="9" name="CuadroTexto 8">
            <a:extLst>
              <a:ext uri="{FF2B5EF4-FFF2-40B4-BE49-F238E27FC236}">
                <a16:creationId xmlns:a16="http://schemas.microsoft.com/office/drawing/2014/main" id="{E5C96E3E-67A5-4503-BDFA-072335F8F36C}"/>
              </a:ext>
            </a:extLst>
          </p:cNvPr>
          <p:cNvSpPr txBox="1"/>
          <p:nvPr/>
        </p:nvSpPr>
        <p:spPr>
          <a:xfrm>
            <a:off x="3346882" y="301502"/>
            <a:ext cx="6588464" cy="461665"/>
          </a:xfrm>
          <a:prstGeom prst="rect">
            <a:avLst/>
          </a:prstGeom>
          <a:noFill/>
        </p:spPr>
        <p:txBody>
          <a:bodyPr wrap="square" rtlCol="0">
            <a:spAutoFit/>
          </a:bodyPr>
          <a:lstStyle/>
          <a:p>
            <a:pPr algn="ctr"/>
            <a:r>
              <a:rPr lang="es-MX" sz="2400" dirty="0">
                <a:solidFill>
                  <a:schemeClr val="accent1">
                    <a:lumMod val="75000"/>
                  </a:schemeClr>
                </a:solidFill>
                <a:effectLst/>
                <a:latin typeface="Arial Black" panose="020B0A04020102020204" pitchFamily="34" charset="0"/>
              </a:rPr>
              <a:t>Power </a:t>
            </a:r>
            <a:r>
              <a:rPr lang="es-MX" sz="2400" dirty="0">
                <a:solidFill>
                  <a:schemeClr val="accent1">
                    <a:lumMod val="75000"/>
                  </a:schemeClr>
                </a:solidFill>
                <a:latin typeface="Arial Black" panose="020B0A04020102020204" pitchFamily="34" charset="0"/>
              </a:rPr>
              <a:t>Q</a:t>
            </a:r>
            <a:r>
              <a:rPr lang="es-MX" sz="2400" dirty="0">
                <a:solidFill>
                  <a:schemeClr val="accent1">
                    <a:lumMod val="75000"/>
                  </a:schemeClr>
                </a:solidFill>
                <a:effectLst/>
                <a:latin typeface="Arial Black" panose="020B0A04020102020204" pitchFamily="34" charset="0"/>
              </a:rPr>
              <a:t>uery Editor</a:t>
            </a:r>
            <a:endParaRPr lang="es-PE" sz="1400" dirty="0">
              <a:solidFill>
                <a:schemeClr val="accent1">
                  <a:lumMod val="75000"/>
                </a:schemeClr>
              </a:solidFill>
              <a:latin typeface="Gill Sans MT "/>
            </a:endParaRPr>
          </a:p>
        </p:txBody>
      </p:sp>
      <p:sp>
        <p:nvSpPr>
          <p:cNvPr id="10" name="CuadroTexto 9">
            <a:extLst>
              <a:ext uri="{FF2B5EF4-FFF2-40B4-BE49-F238E27FC236}">
                <a16:creationId xmlns:a16="http://schemas.microsoft.com/office/drawing/2014/main" id="{076E2EE2-C9A5-4A6F-8A51-781BC1ECDC5D}"/>
              </a:ext>
            </a:extLst>
          </p:cNvPr>
          <p:cNvSpPr txBox="1"/>
          <p:nvPr/>
        </p:nvSpPr>
        <p:spPr>
          <a:xfrm>
            <a:off x="1123357" y="1328321"/>
            <a:ext cx="2010612" cy="400110"/>
          </a:xfrm>
          <a:prstGeom prst="rect">
            <a:avLst/>
          </a:prstGeom>
          <a:noFill/>
        </p:spPr>
        <p:txBody>
          <a:bodyPr wrap="square" rtlCol="0">
            <a:spAutoFit/>
          </a:bodyPr>
          <a:lstStyle/>
          <a:p>
            <a:r>
              <a:rPr lang="es-PE" sz="2000" dirty="0">
                <a:solidFill>
                  <a:srgbClr val="C00000"/>
                </a:solidFill>
                <a:effectLst/>
                <a:latin typeface="Arial Black" panose="020B0A04020102020204" pitchFamily="34" charset="0"/>
              </a:rPr>
              <a:t>Combinar </a:t>
            </a:r>
            <a:endParaRPr lang="es-PE" sz="2000" dirty="0">
              <a:solidFill>
                <a:srgbClr val="C00000"/>
              </a:solidFill>
              <a:latin typeface="Arial Black" panose="020B0A04020102020204" pitchFamily="34" charset="0"/>
            </a:endParaRPr>
          </a:p>
        </p:txBody>
      </p:sp>
      <p:sp>
        <p:nvSpPr>
          <p:cNvPr id="19" name="CuadroTexto 18">
            <a:extLst>
              <a:ext uri="{FF2B5EF4-FFF2-40B4-BE49-F238E27FC236}">
                <a16:creationId xmlns:a16="http://schemas.microsoft.com/office/drawing/2014/main" id="{93C5740F-42FE-4E67-A344-FD96590EF66E}"/>
              </a:ext>
            </a:extLst>
          </p:cNvPr>
          <p:cNvSpPr txBox="1"/>
          <p:nvPr/>
        </p:nvSpPr>
        <p:spPr>
          <a:xfrm>
            <a:off x="2480733" y="6468533"/>
            <a:ext cx="5486400" cy="323165"/>
          </a:xfrm>
          <a:prstGeom prst="rect">
            <a:avLst/>
          </a:prstGeom>
          <a:noFill/>
        </p:spPr>
        <p:txBody>
          <a:bodyPr wrap="square" rtlCol="0">
            <a:spAutoFit/>
          </a:bodyPr>
          <a:lstStyle/>
          <a:p>
            <a:r>
              <a:rPr lang="es-MX" sz="1500" dirty="0">
                <a:solidFill>
                  <a:schemeClr val="bg1">
                    <a:lumMod val="50000"/>
                  </a:schemeClr>
                </a:solidFill>
                <a:latin typeface="Gill Sans MT Condensed" panose="020B0506020104020203" pitchFamily="34" charset="0"/>
              </a:rPr>
              <a:t>www.infouni.edu.pe | creado por Geronimo Cruzado. C</a:t>
            </a:r>
            <a:endParaRPr lang="es-PE" sz="1500" dirty="0">
              <a:solidFill>
                <a:schemeClr val="bg1">
                  <a:lumMod val="50000"/>
                </a:schemeClr>
              </a:solidFill>
              <a:latin typeface="Gill Sans MT Condensed" panose="020B0506020104020203" pitchFamily="34" charset="0"/>
            </a:endParaRPr>
          </a:p>
        </p:txBody>
      </p:sp>
      <p:pic>
        <p:nvPicPr>
          <p:cNvPr id="14" name="Imagen 13">
            <a:extLst>
              <a:ext uri="{FF2B5EF4-FFF2-40B4-BE49-F238E27FC236}">
                <a16:creationId xmlns:a16="http://schemas.microsoft.com/office/drawing/2014/main" id="{867E3B76-C6B0-41C6-A0E2-9806EEE32E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6141" y="1190313"/>
            <a:ext cx="701481" cy="701481"/>
          </a:xfrm>
          <a:prstGeom prst="rect">
            <a:avLst/>
          </a:prstGeom>
        </p:spPr>
      </p:pic>
      <p:sp>
        <p:nvSpPr>
          <p:cNvPr id="16" name="CuadroTexto 15">
            <a:extLst>
              <a:ext uri="{FF2B5EF4-FFF2-40B4-BE49-F238E27FC236}">
                <a16:creationId xmlns:a16="http://schemas.microsoft.com/office/drawing/2014/main" id="{B4C7C738-4448-466E-8770-9F221730AFFA}"/>
              </a:ext>
            </a:extLst>
          </p:cNvPr>
          <p:cNvSpPr txBox="1"/>
          <p:nvPr/>
        </p:nvSpPr>
        <p:spPr>
          <a:xfrm>
            <a:off x="5592159" y="704613"/>
            <a:ext cx="2854608" cy="461665"/>
          </a:xfrm>
          <a:prstGeom prst="rect">
            <a:avLst/>
          </a:prstGeom>
          <a:noFill/>
        </p:spPr>
        <p:txBody>
          <a:bodyPr wrap="square" rtlCol="0">
            <a:spAutoFit/>
          </a:bodyPr>
          <a:lstStyle/>
          <a:p>
            <a:r>
              <a:rPr lang="es-MX" sz="2400" b="1" dirty="0">
                <a:solidFill>
                  <a:srgbClr val="D62828"/>
                </a:solidFill>
                <a:latin typeface="Gill Sans MT Condensed" panose="020B0506020104020203" pitchFamily="34" charset="0"/>
              </a:rPr>
              <a:t>Integración de Datos</a:t>
            </a:r>
            <a:endParaRPr lang="es-PE" sz="2400" b="1" dirty="0">
              <a:solidFill>
                <a:srgbClr val="D62828"/>
              </a:solidFill>
              <a:latin typeface="Gill Sans MT Condensed" panose="020B0506020104020203" pitchFamily="34" charset="0"/>
            </a:endParaRPr>
          </a:p>
        </p:txBody>
      </p:sp>
      <p:sp>
        <p:nvSpPr>
          <p:cNvPr id="13" name="CuadroTexto 12">
            <a:extLst>
              <a:ext uri="{FF2B5EF4-FFF2-40B4-BE49-F238E27FC236}">
                <a16:creationId xmlns:a16="http://schemas.microsoft.com/office/drawing/2014/main" id="{3B9D45C7-41EB-496D-8060-658C0E19B40F}"/>
              </a:ext>
            </a:extLst>
          </p:cNvPr>
          <p:cNvSpPr txBox="1"/>
          <p:nvPr/>
        </p:nvSpPr>
        <p:spPr>
          <a:xfrm>
            <a:off x="7620000" y="3195918"/>
            <a:ext cx="2854608" cy="830997"/>
          </a:xfrm>
          <a:prstGeom prst="rect">
            <a:avLst/>
          </a:prstGeom>
          <a:noFill/>
          <a:ln w="12700">
            <a:solidFill>
              <a:schemeClr val="tx2">
                <a:lumMod val="40000"/>
                <a:lumOff val="60000"/>
              </a:schemeClr>
            </a:solidFill>
            <a:prstDash val="dash"/>
          </a:ln>
        </p:spPr>
        <p:txBody>
          <a:bodyPr wrap="square" rtlCol="0">
            <a:spAutoFit/>
          </a:bodyPr>
          <a:lstStyle/>
          <a:p>
            <a:r>
              <a:rPr lang="es-MX" sz="1600" dirty="0">
                <a:solidFill>
                  <a:schemeClr val="bg2">
                    <a:lumMod val="10000"/>
                  </a:schemeClr>
                </a:solidFill>
                <a:latin typeface="Gill Sans MT" panose="020B0502020104020203" pitchFamily="34" charset="0"/>
              </a:rPr>
              <a:t>Filtramos de la columna </a:t>
            </a:r>
            <a:r>
              <a:rPr lang="es-MX" sz="1600" dirty="0" err="1">
                <a:solidFill>
                  <a:schemeClr val="bg2">
                    <a:lumMod val="10000"/>
                  </a:schemeClr>
                </a:solidFill>
                <a:latin typeface="Gill Sans MT" panose="020B0502020104020203" pitchFamily="34" charset="0"/>
              </a:rPr>
              <a:t>NombreProductos</a:t>
            </a:r>
            <a:r>
              <a:rPr lang="es-MX" sz="1600" dirty="0">
                <a:solidFill>
                  <a:schemeClr val="bg2">
                    <a:lumMod val="10000"/>
                  </a:schemeClr>
                </a:solidFill>
                <a:latin typeface="Gill Sans MT" panose="020B0502020104020203" pitchFamily="34" charset="0"/>
              </a:rPr>
              <a:t>, solo el campo Producto requerido.</a:t>
            </a:r>
            <a:endParaRPr lang="es-PE" sz="1600" dirty="0">
              <a:solidFill>
                <a:schemeClr val="bg2">
                  <a:lumMod val="10000"/>
                </a:schemeClr>
              </a:solidFill>
              <a:latin typeface="Gill Sans MT" panose="020B0502020104020203" pitchFamily="34" charset="0"/>
            </a:endParaRPr>
          </a:p>
        </p:txBody>
      </p:sp>
      <p:pic>
        <p:nvPicPr>
          <p:cNvPr id="7" name="Imagen 6">
            <a:extLst>
              <a:ext uri="{FF2B5EF4-FFF2-40B4-BE49-F238E27FC236}">
                <a16:creationId xmlns:a16="http://schemas.microsoft.com/office/drawing/2014/main" id="{275C210E-27DB-486A-A48C-41C63F41E47D}"/>
              </a:ext>
            </a:extLst>
          </p:cNvPr>
          <p:cNvPicPr>
            <a:picLocks noChangeAspect="1"/>
          </p:cNvPicPr>
          <p:nvPr/>
        </p:nvPicPr>
        <p:blipFill>
          <a:blip r:embed="rId4"/>
          <a:stretch>
            <a:fillRect/>
          </a:stretch>
        </p:blipFill>
        <p:spPr>
          <a:xfrm>
            <a:off x="636850" y="2190096"/>
            <a:ext cx="6715461" cy="4265969"/>
          </a:xfrm>
          <a:prstGeom prst="rect">
            <a:avLst/>
          </a:prstGeom>
          <a:ln w="12700">
            <a:solidFill>
              <a:schemeClr val="tx1"/>
            </a:solidFill>
          </a:ln>
        </p:spPr>
      </p:pic>
    </p:spTree>
    <p:extLst>
      <p:ext uri="{BB962C8B-B14F-4D97-AF65-F5344CB8AC3E}">
        <p14:creationId xmlns:p14="http://schemas.microsoft.com/office/powerpoint/2010/main" val="3097951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B58AC979-B069-461D-AA2D-3983543B9750}"/>
              </a:ext>
            </a:extLst>
          </p:cNvPr>
          <p:cNvSpPr/>
          <p:nvPr/>
        </p:nvSpPr>
        <p:spPr>
          <a:xfrm>
            <a:off x="1" y="0"/>
            <a:ext cx="3346881" cy="443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dirty="0"/>
              <a:t>UNIVERSIDAD NACIONAL INGENIERIA </a:t>
            </a:r>
            <a:r>
              <a:rPr lang="es-MX" sz="1400" dirty="0"/>
              <a:t>ww.infouni.edu.pe</a:t>
            </a:r>
            <a:endParaRPr lang="es-PE" sz="1400" dirty="0"/>
          </a:p>
        </p:txBody>
      </p:sp>
      <p:pic>
        <p:nvPicPr>
          <p:cNvPr id="8" name="Imagen 7">
            <a:extLst>
              <a:ext uri="{FF2B5EF4-FFF2-40B4-BE49-F238E27FC236}">
                <a16:creationId xmlns:a16="http://schemas.microsoft.com/office/drawing/2014/main" id="{C3A0E0C0-79F2-4521-B832-56B1EF7C0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2044" y="0"/>
            <a:ext cx="1328321" cy="1328321"/>
          </a:xfrm>
          <a:prstGeom prst="rect">
            <a:avLst/>
          </a:prstGeom>
        </p:spPr>
      </p:pic>
      <p:sp>
        <p:nvSpPr>
          <p:cNvPr id="9" name="CuadroTexto 8">
            <a:extLst>
              <a:ext uri="{FF2B5EF4-FFF2-40B4-BE49-F238E27FC236}">
                <a16:creationId xmlns:a16="http://schemas.microsoft.com/office/drawing/2014/main" id="{E5C96E3E-67A5-4503-BDFA-072335F8F36C}"/>
              </a:ext>
            </a:extLst>
          </p:cNvPr>
          <p:cNvSpPr txBox="1"/>
          <p:nvPr/>
        </p:nvSpPr>
        <p:spPr>
          <a:xfrm>
            <a:off x="3346882" y="301502"/>
            <a:ext cx="6588464" cy="461665"/>
          </a:xfrm>
          <a:prstGeom prst="rect">
            <a:avLst/>
          </a:prstGeom>
          <a:noFill/>
        </p:spPr>
        <p:txBody>
          <a:bodyPr wrap="square" rtlCol="0">
            <a:spAutoFit/>
          </a:bodyPr>
          <a:lstStyle/>
          <a:p>
            <a:pPr algn="ctr"/>
            <a:r>
              <a:rPr lang="es-MX" sz="2400" dirty="0">
                <a:solidFill>
                  <a:schemeClr val="accent1">
                    <a:lumMod val="75000"/>
                  </a:schemeClr>
                </a:solidFill>
                <a:effectLst/>
                <a:latin typeface="Arial Black" panose="020B0A04020102020204" pitchFamily="34" charset="0"/>
              </a:rPr>
              <a:t>Power </a:t>
            </a:r>
            <a:r>
              <a:rPr lang="es-MX" sz="2400" dirty="0">
                <a:solidFill>
                  <a:schemeClr val="accent1">
                    <a:lumMod val="75000"/>
                  </a:schemeClr>
                </a:solidFill>
                <a:latin typeface="Arial Black" panose="020B0A04020102020204" pitchFamily="34" charset="0"/>
              </a:rPr>
              <a:t>Q</a:t>
            </a:r>
            <a:r>
              <a:rPr lang="es-MX" sz="2400" dirty="0">
                <a:solidFill>
                  <a:schemeClr val="accent1">
                    <a:lumMod val="75000"/>
                  </a:schemeClr>
                </a:solidFill>
                <a:effectLst/>
                <a:latin typeface="Arial Black" panose="020B0A04020102020204" pitchFamily="34" charset="0"/>
              </a:rPr>
              <a:t>uery Editor</a:t>
            </a:r>
            <a:endParaRPr lang="es-PE" sz="1400" dirty="0">
              <a:solidFill>
                <a:schemeClr val="accent1">
                  <a:lumMod val="75000"/>
                </a:schemeClr>
              </a:solidFill>
              <a:latin typeface="Gill Sans MT "/>
            </a:endParaRPr>
          </a:p>
        </p:txBody>
      </p:sp>
      <p:sp>
        <p:nvSpPr>
          <p:cNvPr id="10" name="CuadroTexto 9">
            <a:extLst>
              <a:ext uri="{FF2B5EF4-FFF2-40B4-BE49-F238E27FC236}">
                <a16:creationId xmlns:a16="http://schemas.microsoft.com/office/drawing/2014/main" id="{076E2EE2-C9A5-4A6F-8A51-781BC1ECDC5D}"/>
              </a:ext>
            </a:extLst>
          </p:cNvPr>
          <p:cNvSpPr txBox="1"/>
          <p:nvPr/>
        </p:nvSpPr>
        <p:spPr>
          <a:xfrm>
            <a:off x="1123357" y="1328321"/>
            <a:ext cx="2010612" cy="400110"/>
          </a:xfrm>
          <a:prstGeom prst="rect">
            <a:avLst/>
          </a:prstGeom>
          <a:noFill/>
        </p:spPr>
        <p:txBody>
          <a:bodyPr wrap="square" rtlCol="0">
            <a:spAutoFit/>
          </a:bodyPr>
          <a:lstStyle/>
          <a:p>
            <a:r>
              <a:rPr lang="es-PE" sz="2000" dirty="0">
                <a:solidFill>
                  <a:srgbClr val="C00000"/>
                </a:solidFill>
                <a:effectLst/>
                <a:latin typeface="Arial Black" panose="020B0A04020102020204" pitchFamily="34" charset="0"/>
              </a:rPr>
              <a:t>Combinar </a:t>
            </a:r>
            <a:endParaRPr lang="es-PE" sz="2000" dirty="0">
              <a:solidFill>
                <a:srgbClr val="C00000"/>
              </a:solidFill>
              <a:latin typeface="Arial Black" panose="020B0A04020102020204" pitchFamily="34" charset="0"/>
            </a:endParaRPr>
          </a:p>
        </p:txBody>
      </p:sp>
      <p:sp>
        <p:nvSpPr>
          <p:cNvPr id="19" name="CuadroTexto 18">
            <a:extLst>
              <a:ext uri="{FF2B5EF4-FFF2-40B4-BE49-F238E27FC236}">
                <a16:creationId xmlns:a16="http://schemas.microsoft.com/office/drawing/2014/main" id="{93C5740F-42FE-4E67-A344-FD96590EF66E}"/>
              </a:ext>
            </a:extLst>
          </p:cNvPr>
          <p:cNvSpPr txBox="1"/>
          <p:nvPr/>
        </p:nvSpPr>
        <p:spPr>
          <a:xfrm>
            <a:off x="2480733" y="6468533"/>
            <a:ext cx="5486400" cy="323165"/>
          </a:xfrm>
          <a:prstGeom prst="rect">
            <a:avLst/>
          </a:prstGeom>
          <a:noFill/>
        </p:spPr>
        <p:txBody>
          <a:bodyPr wrap="square" rtlCol="0">
            <a:spAutoFit/>
          </a:bodyPr>
          <a:lstStyle/>
          <a:p>
            <a:r>
              <a:rPr lang="es-MX" sz="1500" dirty="0">
                <a:solidFill>
                  <a:schemeClr val="bg1">
                    <a:lumMod val="50000"/>
                  </a:schemeClr>
                </a:solidFill>
                <a:latin typeface="Gill Sans MT Condensed" panose="020B0506020104020203" pitchFamily="34" charset="0"/>
              </a:rPr>
              <a:t>www.infouni.edu.pe | creado por Geronimo Cruzado. C</a:t>
            </a:r>
            <a:endParaRPr lang="es-PE" sz="1500" dirty="0">
              <a:solidFill>
                <a:schemeClr val="bg1">
                  <a:lumMod val="50000"/>
                </a:schemeClr>
              </a:solidFill>
              <a:latin typeface="Gill Sans MT Condensed" panose="020B0506020104020203" pitchFamily="34" charset="0"/>
            </a:endParaRPr>
          </a:p>
        </p:txBody>
      </p:sp>
      <p:pic>
        <p:nvPicPr>
          <p:cNvPr id="14" name="Imagen 13">
            <a:extLst>
              <a:ext uri="{FF2B5EF4-FFF2-40B4-BE49-F238E27FC236}">
                <a16:creationId xmlns:a16="http://schemas.microsoft.com/office/drawing/2014/main" id="{867E3B76-C6B0-41C6-A0E2-9806EEE32E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6141" y="1190313"/>
            <a:ext cx="701481" cy="701481"/>
          </a:xfrm>
          <a:prstGeom prst="rect">
            <a:avLst/>
          </a:prstGeom>
        </p:spPr>
      </p:pic>
      <p:sp>
        <p:nvSpPr>
          <p:cNvPr id="16" name="CuadroTexto 15">
            <a:extLst>
              <a:ext uri="{FF2B5EF4-FFF2-40B4-BE49-F238E27FC236}">
                <a16:creationId xmlns:a16="http://schemas.microsoft.com/office/drawing/2014/main" id="{B4C7C738-4448-466E-8770-9F221730AFFA}"/>
              </a:ext>
            </a:extLst>
          </p:cNvPr>
          <p:cNvSpPr txBox="1"/>
          <p:nvPr/>
        </p:nvSpPr>
        <p:spPr>
          <a:xfrm>
            <a:off x="5592159" y="704613"/>
            <a:ext cx="2854608" cy="461665"/>
          </a:xfrm>
          <a:prstGeom prst="rect">
            <a:avLst/>
          </a:prstGeom>
          <a:noFill/>
        </p:spPr>
        <p:txBody>
          <a:bodyPr wrap="square" rtlCol="0">
            <a:spAutoFit/>
          </a:bodyPr>
          <a:lstStyle/>
          <a:p>
            <a:r>
              <a:rPr lang="es-MX" sz="2400" b="1" dirty="0">
                <a:solidFill>
                  <a:srgbClr val="D62828"/>
                </a:solidFill>
                <a:latin typeface="Gill Sans MT Condensed" panose="020B0506020104020203" pitchFamily="34" charset="0"/>
              </a:rPr>
              <a:t>Integración de Datos</a:t>
            </a:r>
            <a:endParaRPr lang="es-PE" sz="2400" b="1" dirty="0">
              <a:solidFill>
                <a:srgbClr val="D62828"/>
              </a:solidFill>
              <a:latin typeface="Gill Sans MT Condensed" panose="020B0506020104020203" pitchFamily="34" charset="0"/>
            </a:endParaRPr>
          </a:p>
        </p:txBody>
      </p:sp>
      <p:sp>
        <p:nvSpPr>
          <p:cNvPr id="13" name="CuadroTexto 12">
            <a:extLst>
              <a:ext uri="{FF2B5EF4-FFF2-40B4-BE49-F238E27FC236}">
                <a16:creationId xmlns:a16="http://schemas.microsoft.com/office/drawing/2014/main" id="{3B9D45C7-41EB-496D-8060-658C0E19B40F}"/>
              </a:ext>
            </a:extLst>
          </p:cNvPr>
          <p:cNvSpPr txBox="1"/>
          <p:nvPr/>
        </p:nvSpPr>
        <p:spPr>
          <a:xfrm>
            <a:off x="4204200" y="1732856"/>
            <a:ext cx="4873827" cy="584775"/>
          </a:xfrm>
          <a:prstGeom prst="rect">
            <a:avLst/>
          </a:prstGeom>
          <a:noFill/>
          <a:ln w="12700">
            <a:solidFill>
              <a:schemeClr val="tx2">
                <a:lumMod val="40000"/>
                <a:lumOff val="60000"/>
              </a:schemeClr>
            </a:solidFill>
            <a:prstDash val="dash"/>
          </a:ln>
        </p:spPr>
        <p:txBody>
          <a:bodyPr wrap="square" rtlCol="0">
            <a:spAutoFit/>
          </a:bodyPr>
          <a:lstStyle/>
          <a:p>
            <a:r>
              <a:rPr lang="es-MX" sz="1600" dirty="0">
                <a:solidFill>
                  <a:schemeClr val="bg2">
                    <a:lumMod val="10000"/>
                  </a:schemeClr>
                </a:solidFill>
                <a:latin typeface="Gill Sans MT" panose="020B0502020104020203" pitchFamily="34" charset="0"/>
              </a:rPr>
              <a:t>Deshabilitamos la carga de las tablas Produccion1, </a:t>
            </a:r>
            <a:r>
              <a:rPr lang="es-MX" sz="1600" dirty="0" err="1">
                <a:solidFill>
                  <a:schemeClr val="bg2">
                    <a:lumMod val="10000"/>
                  </a:schemeClr>
                </a:solidFill>
                <a:latin typeface="Gill Sans MT" panose="020B0502020104020203" pitchFamily="34" charset="0"/>
              </a:rPr>
              <a:t>NombreProducto</a:t>
            </a:r>
            <a:r>
              <a:rPr lang="es-MX" sz="1600" dirty="0">
                <a:solidFill>
                  <a:schemeClr val="bg2">
                    <a:lumMod val="10000"/>
                  </a:schemeClr>
                </a:solidFill>
                <a:latin typeface="Gill Sans MT" panose="020B0502020104020203" pitchFamily="34" charset="0"/>
              </a:rPr>
              <a:t>, para que no se visualice en </a:t>
            </a:r>
            <a:r>
              <a:rPr lang="es-MX" sz="1600" dirty="0" err="1">
                <a:solidFill>
                  <a:schemeClr val="bg2">
                    <a:lumMod val="10000"/>
                  </a:schemeClr>
                </a:solidFill>
                <a:latin typeface="Gill Sans MT" panose="020B0502020104020203" pitchFamily="34" charset="0"/>
              </a:rPr>
              <a:t>Power</a:t>
            </a:r>
            <a:r>
              <a:rPr lang="es-MX" sz="1600" dirty="0">
                <a:solidFill>
                  <a:schemeClr val="bg2">
                    <a:lumMod val="10000"/>
                  </a:schemeClr>
                </a:solidFill>
                <a:latin typeface="Gill Sans MT" panose="020B0502020104020203" pitchFamily="34" charset="0"/>
              </a:rPr>
              <a:t> BI</a:t>
            </a:r>
            <a:endParaRPr lang="es-PE" sz="1600" dirty="0">
              <a:solidFill>
                <a:schemeClr val="bg2">
                  <a:lumMod val="10000"/>
                </a:schemeClr>
              </a:solidFill>
              <a:latin typeface="Gill Sans MT" panose="020B0502020104020203" pitchFamily="34" charset="0"/>
            </a:endParaRPr>
          </a:p>
        </p:txBody>
      </p:sp>
      <p:pic>
        <p:nvPicPr>
          <p:cNvPr id="3" name="Imagen 2">
            <a:extLst>
              <a:ext uri="{FF2B5EF4-FFF2-40B4-BE49-F238E27FC236}">
                <a16:creationId xmlns:a16="http://schemas.microsoft.com/office/drawing/2014/main" id="{31BCD730-62D1-401E-AC73-C5B9B80D7FD2}"/>
              </a:ext>
            </a:extLst>
          </p:cNvPr>
          <p:cNvPicPr>
            <a:picLocks noChangeAspect="1"/>
          </p:cNvPicPr>
          <p:nvPr/>
        </p:nvPicPr>
        <p:blipFill>
          <a:blip r:embed="rId4"/>
          <a:stretch>
            <a:fillRect/>
          </a:stretch>
        </p:blipFill>
        <p:spPr>
          <a:xfrm>
            <a:off x="1965376" y="2534216"/>
            <a:ext cx="3985894" cy="3713291"/>
          </a:xfrm>
          <a:prstGeom prst="rect">
            <a:avLst/>
          </a:prstGeom>
          <a:ln w="12700">
            <a:solidFill>
              <a:schemeClr val="tx1"/>
            </a:solidFill>
          </a:ln>
        </p:spPr>
      </p:pic>
      <p:pic>
        <p:nvPicPr>
          <p:cNvPr id="5" name="Imagen 4">
            <a:extLst>
              <a:ext uri="{FF2B5EF4-FFF2-40B4-BE49-F238E27FC236}">
                <a16:creationId xmlns:a16="http://schemas.microsoft.com/office/drawing/2014/main" id="{5333B112-443C-4489-A291-3E65AC78C7C5}"/>
              </a:ext>
            </a:extLst>
          </p:cNvPr>
          <p:cNvPicPr>
            <a:picLocks noChangeAspect="1"/>
          </p:cNvPicPr>
          <p:nvPr/>
        </p:nvPicPr>
        <p:blipFill>
          <a:blip r:embed="rId5"/>
          <a:stretch>
            <a:fillRect/>
          </a:stretch>
        </p:blipFill>
        <p:spPr>
          <a:xfrm>
            <a:off x="6096000" y="2536436"/>
            <a:ext cx="3740899" cy="3713291"/>
          </a:xfrm>
          <a:prstGeom prst="rect">
            <a:avLst/>
          </a:prstGeom>
          <a:ln w="12700">
            <a:solidFill>
              <a:schemeClr val="tx1"/>
            </a:solidFill>
          </a:ln>
        </p:spPr>
      </p:pic>
    </p:spTree>
    <p:extLst>
      <p:ext uri="{BB962C8B-B14F-4D97-AF65-F5344CB8AC3E}">
        <p14:creationId xmlns:p14="http://schemas.microsoft.com/office/powerpoint/2010/main" val="416560859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9894</TotalTime>
  <Words>878</Words>
  <Application>Microsoft Office PowerPoint</Application>
  <PresentationFormat>Panorámica</PresentationFormat>
  <Paragraphs>91</Paragraphs>
  <Slides>16</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16</vt:i4>
      </vt:variant>
    </vt:vector>
  </HeadingPairs>
  <TitlesOfParts>
    <vt:vector size="24" baseType="lpstr">
      <vt:lpstr>Arial</vt:lpstr>
      <vt:lpstr>Arial Black</vt:lpstr>
      <vt:lpstr>Calibri</vt:lpstr>
      <vt:lpstr>Calibri Light</vt:lpstr>
      <vt:lpstr>Gill Sans MT</vt:lpstr>
      <vt:lpstr>Gill Sans MT </vt:lpstr>
      <vt:lpstr>Gill Sans MT Condensed</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geronimo cruzado cruzado</dc:creator>
  <cp:lastModifiedBy>geronimo cruzado cruzado</cp:lastModifiedBy>
  <cp:revision>176</cp:revision>
  <dcterms:created xsi:type="dcterms:W3CDTF">2023-04-23T20:48:57Z</dcterms:created>
  <dcterms:modified xsi:type="dcterms:W3CDTF">2023-07-14T22:21:08Z</dcterms:modified>
</cp:coreProperties>
</file>