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WWW ’23 Companion, April 30-May 4, 2023, Austin, TX, USA Gan et al.Table 1: Dierences among dierent stages of websWeb Architecture Representative products Characteristics Benet distributionWeb 1.0centralized Yahoo, Sina, Netscape host-generated content,host-generated authority platform monopolyWeb 2.0centralized Baidu, Google, Facebook user-generated content,host-generated authorityprot-sharing (platformsand netizens)Web 3.0distributed,decentralized Tor, Twine user-generated content,user-generated authority peer-to-peerWeb3 distributed,decentralized Ethereum, Binance user-generated content,user-generated authority smart contracttransparent architecture (i.e., decentralized). In the view of Tim-othy John Berners-Lee, Web 3.0 aims to create a more intelligentweb, which emphasizes machine understanding of human seman-tic expression [5,7,57]. Later, Ethereum co-founder Gavin Woodthinks that centralized services cause a lot of corporate monopolies,and thus the next Web ood will completely change the status ofWeb 2.0 [71]. He believes that the next generation of the Web willbe an identity-based pseudonymous low-level messaging system.In order to make it distinct from traditional Web 3.0, he renamed itWeb3. Web3 architecture achieves decentralization via blockchaintechnologies, whereas Web 3.0 may not require blockchain. Today,Web 3.0 is a broad but borderless concept. It has integrated powerfuland large-scale Web applications. We suppose Web 3.0 is a powerful,generic, and measurable architecture.Table 1 summarizes the dierences between four types of Webs.Web 1.0 is the informational internet. It only oers a reading expe-rience for users; there is no interaction or dynamic content. Web2.0 is synonymous with identity and a centralized Web. Users be-come content creators and are willing to communicate with othersthrough Internet tools. However, it is hard to break down the infor-mation blockade between platforms. Web 3.0 and Web3 are bothuser-generated content and user-generated authority. That is, userscan determine what and how much information other people andplatforms can view. This allows users to truly own their data.There are some reviews of literature related to Web 3.0 [27,38,40,47,55,69]. Most of them had not clearly distinguished betweenWeb 3.0 and Web3. For instance, because blockchain is known forimplementing a new organization governance model (i.e., decentral-ization), it is easy to take it for granted that blockchain technologyis the most suitable tool within Web 3.0 architecture. However, cur-rent blockchain technology is not mature, and its nancial hype isconcerning (see [19]). Though Web 3.0 is a buzzword, most peopleare still unclear about it, especially its denition. Web 3.0 will fa-cilitate a worldwide data reform, which may trigger opportunitiesand risks. There is no doubt that providing a detailed illustration(what, how, and when) is valuable.To ll this gap, this paper aims to conduct a systematic literaturereview of Web 3.0. The key contributions of the article are fourfold.•We elaborate on the evolution history of the World WideWeb, which reveals that there have been unprecedented ad-vances in the pursuit of democracy within the digital world.•We introduce some vital Web 3.0 technologies, from datastorage to information analysis and usage. Additionally, Weidentify the key dierence between Web 3.0 and Web3.•In particular, we provide a detailed survey of the Web revo-lution and the benets in every aspect of our lives (includingbusiness, culture, Metaverse, and AI-generated content, etc.)that Web 3.0 brings.•Finally, we highlight and discuss some key challenges andfuture work based on our review. We also make some rec-ommendations for Web 3.0 governance and development.Organization: This article summarizes recent Web 3.0 advance-ments. In Section 2, we introduce several vital technologies withinthe Web 3.0 architecture. The revolution and benets of Web 3.0are then briey introduced in Section 3. In Section 4, we discuss indetail the existing or emerging challenges and issues of Web 3.0. Wealso discuss the dierence between Web 3.0 and Web3 in Section 5.Finally, in Section 6, we conclude this article with discussions andpotential future work.2 TECHNICAL IMPLEMENTATIONDespite the lack of a unied denition of Web 3.0, major featuressuch as decentralization, privacy protection, human centricity, andintelligence are widely accepted [58]. In the Web 3.0 world, ma-chines will better understand human behavior, which will providemore intelligent services. In this section, we introduce some tech-nologies that might become cornerstones of Web 3.0.2.1 Semantic WebThe semantic web [7], a prototype of Web 3.0, is an information-data web that aims to concatenate all the data in the virtual world.With the rapid development of science and technology, proposals tomanage the abundance of web data (e.g., data sharing, integration,reuse, and mining) are one of the major obstacles [32,57]. ResourceDescription Framework (RDF) [43] is a syntax-neutral data model(i.e., Subject,Predicate and Object). RDF records the relationshipbetween elements Subject (e.g., links) and Object (e.g., resources)and describes the features of web resources. It mainly provides aninfrastructure for various applications of metadata and exchangesmetadata between applications on the Web, which promotes theautomatic processing of network resources [20]. Subsequently, theWeb Ontology Language (OWL) [42] was proposed to improve thecomprehensibility of web content for machines and play a part insemantic web activity. It is a family of knowledge representationlanguages for authoring ontologies. Ontologies resemble class hier-archies in object-oriented programming, and the core idea of OWLis to represent the ontology explicitly and eciently [33]. The OWL</a:t>
            </a:r>
            <a:br>
              <a:rPr lang="en-US" dirty="0"/>
            </a:br>
            <a:r>
              <a:rPr lang="en-US" dirty="0"/>
              <a:t>Web 3.0: The Future of Internet WWW ’23 Companion, April 30-May 4, 2023, Austin, TX, USAis used to make network resources more accessible for automatedprocesses by adding resource information that describes or providesweb content. Besides, knowledge graphs (KG) [9,59] may be thenext direction for knowledge representation on the semantic web. Aknowledge graph consists of a set of interconnected typed entitiesand their attributes [3,8]. According to the study [24], there are fourmain steps for KG generation: 1) knowledge creation; 2) knowledgehosting; 3) knowledge curation; and 4) knowledge deployment. KGmay be the most possible way to achieve the “Internet of Behaviors”(IoB) blueprint [62], which can build connections between peopleand things, or things and things.2.2 Articial IntelligenceBeneting from the improvement of computing power and big datatechnologies [26], AI has ushered in a period of vigorous devel-opment. AI is becoming a part of our daily lives as more domainsdeploy AI applications [30,31]. We can provide numerous datasetsand use AI training models for solving problems such as imagerecognition, information extraction, and automatic speech recogni-tion. In the Web 3.0 era, massive amounts of data will be generatedevery day from device perception, content services, and intelligentlife. AI helps machines realize the “perception-decision-behavior-feedback” closed-loop workow, and thus improve the user expe-rience. Moreover, since the integration of computing and storagebreaks the bottleneck of AI computing power, the development ofIoT collaborative perception and 5G communication technologieswill realize the collaboration between multiple agents, which canmeet people’s needs for real-time perception and decision-making.Many other elds have made great progress by enabling AI. Forexample, autonomous driving [23], according to the in-depth inte-gration of IoT and AI, oers the best route planning and controlfor vehicles. Market forecasting and risk management in nancialmarkets, medical assistance in the health industry, recommenda-tion systems, unmanned retail in the retail industry, voiceprintpayment, face scanning in payment systems, and voice in the smarthome are all examples of how technology is changing our lives[73]. All of the above cases illustrate how AI makes Web 3.0 moreintelligent and user-friendly. However, because AI products havea great impact on our lives, fairness, and non-discrimination (in-cluding objective and subjective) in the development of AI will beparticularly important. For example, the usage of big data is uneth-ical and malicious behavior by companies toward their customers.In some cases, AI products serve some groups but ignore the re-quirements of specic groups (e.g., the elderly and the disabled).In the Web 3.0 era, data ownership belongs to users because theygenerate new data every day. These data may be meaningless tousers, but companies can prot from a variety of data using AItechnologies, such as user proles and personalized advertising.The denitions of fairness are distinct in dierent historical periodsand even in dierent ideologies. Fortunately, AI technologies canimprove fairness and transform it into a global and comprehensiveunderstanding, which provides a powerful guide to achieving fair-ness. Moreover, with the development of technology (e.g., federatedlearning, trusted computing, the Internet of Things, Internet ofBehaviors, and encryption), most negative eects that technologybrings will be eliminated in most cases [16, 17].2.3 BlockchainThe emergence of an embryonic blockchain was taking shape fromthe 1980s to the 1990s and was ocially released in 2008 [45,72].Many experts, scholars, and capitalists are interested in the poten-tial of blockchain technology because of its decentralization, trust-lessness, autonomy, anonymity, tamper-proong, and auditability[74]. One of the most famous successful cases is Ethereum [12].Ethereum provides a built-in Turing-complete programming lan-guage, which can help developers code smart contracts and buildtheir own decentralized applications. Ethereum yellow paper (“acanonical version”) [71] provided a quasi-Turing-complete machinecalled the Ethereum Virtual Machine. To protect smart contractsfrom malicious attacks, the Ethereum Virtual Machine providesa sandbox execution environment. Arguably, the proposed novelunderlying technologies, such as token systems, identity and rep-utation systems, decentralized le storage, and decentralized au-tonomous organizations within the blockchain, can help ght themonopoly posed by giant tech companies. Some metrics are pro-posed to evaluate the decentralization of blockchain. For example,the studies [21,29,37] illustrate several related metrics. Croman etal. [22] proposed a more intuitive method. They believe that themore active addresses on the blockchain, the better the blockchain’sdecentralization.Moreover, semantic blockchain and knowledge-based blockchainmay be the next technologies among the most widely accepted inWeb3 (not Web 3.0) [56]. The internet service within semanticand knowledge-based blockchains not only has decentralized andtrustless features but also takes advanced advantage of articialintelligence. What’s more, the “impossible trinity problem” (that is,decentralization, privacy, and scalability) seems unsolvable for along time. This case will urge researchers and developers to exploreother paths for decentralization solutions thereafter.2.4 Decentralized StorageBefore starting this subsection, we have to point out that decen-tralized storage is not a necessary part of Web 3.0 architecture, butdecentralization will be more secure and reliable than centralization.There has long been some sort of unspoken agreement betweenusers and Web 2.0 applications. That is, users’ data belongs to plat-forms, and users just use the services provided by those platforms.Moreover, “data island” between dierent platforms also bringsmany barriers, such as data migration and data synchronization. Inthe meanwhile, while users realize their data autonomy, loweringthe data storage cost and nding a suitable benet distribution areurgent problems to be solved. In order to implement decentralizeddata storage, researchers made the following contributions:IPFS:The Interplanetary File System (IPFS) [4,15] is a peer-to-peer distributed le system, which may replace HTTP4in thefuture. It splits les into several blobs (an addressable unit of datawith no links, and its size will not be larger than 256 KB). Theseblobs are organized by the le object “list” or alternatively “tree”.The blob has a hash ngerprint, which is recorded in the distributedhash table according to a value-key structure (&lt;hash ngerprint,location node&gt;). IPFS adopts the Merkel directed acyclic graphto locate content and deduplication. Moreover, IPFS provides a4https://en.wikipedia.org/wiki/Hypertext_Transfer_Protocol</a:t>
            </a:r>
            <a:br>
              <a:rPr lang="en-US" dirty="0"/>
            </a:br>
            <a:r>
              <a:rPr lang="en-US" dirty="0"/>
              <a:t>WWW ’23 Companion, April 30-May 4, 2023, Austin, TX, USA Gan et al.version control function like Git for helping user management. Inorder to adapt to users’ reading habits, the adopted Inter-PlanetaryNaming Service maps the URLs to a series of hashes in the IPFSsystem. More importantly, the sharing strategy BitSwap preventsfreeloaders from exploiting and degrading the exchange [41].CephFS:Ceph le system (CephFS) [70] is known for beingopen-source, distributed, high-performance, highly available, andscalable. The Reliable Autonomic Distributed Object Store (RADOS)clusters are its core part. The cluster consists mainly of objectstorage devices (OSDs), monitors, and clients. OSD is a storage nodein a cluster used for data storage and maintenance. The metadataserver cluster can expand or contract, and it can rebalance the lesystem dynamically to distribute data evenly among cluster hosts.Most importantly, RADOS does not rely on a single central controlcomponent. Heavy loads all can be dynamically distributed withinthe cluster. Thus, this makes sure that the physical decentralizationand high scalability of CephFS.There are still many decentralized storage projects out there. Forexample, OpenStack Object Storage (Swift) [54], uses consistenthashing technology to evenly distribute objects to each virtual nodeand uses the ring structure to store the mapped physical addressof virtual nodes. Finally, high availability and innite horizontalexpansion ability are achieved by using the event-driven consis-tency model. Unlike the initial decentralized storage scheme, thecurrent hot decentralized storage scheme considers the user to bethe subject of participating in the data storage link. IPFS introducesthe BitSwap protocol to reward users for providing resource stor-age and download services, thus ensuring the possibility of usersbeneting from data. Existing projects like Filecoin and ARweaveare based on IPFS, which can be considered the incentive layer ofIPFS. There are other star projects, like Swarm for the Ethereumfoundation. The use of blockchain technology in conjunction witha reward mechanism is becoming more common.2.5 Edge ComputingBecause of the COVID-19 epidemic, more and more of our dailyactivities are happening online, which has led to a sharp rise inthe amount of data and network trac around the world. The totalamount of data in the world in 2020 was already 59 ZB. Under theimpact of such a huge data stream, all data processing is placed onthe remote server, which will be a great challenge to the network,computing resources, and so on. Although some data processingproblems can be alleviated through cloud computing, the propor-tion of valuable data in massive data sets is very low. Therefore, itis necessary to process the data at the beginning of its generationand then analyze it through the cloud. In order to solve this prob-lem, edge computing and fog computing were proposed [14,31,75].Some tasks are processed through edge devices, in this way, thepressure of cloud computing can be shared. The main dierencebetween edge computing and fog computing is that edge computingallows the end devices to process data by themselves [66]. The mainidea of edge computing is to migrate core functions like computing,storage, and decision-making closer to the edge devices that gen-erate the data. As a result, the edge computing model eliminatesthe need to upload data to a cloud computing platform for storageand processing. Moreover, as edge computing is closer to the datasource, it has fast data processing and analysis and low cost, low en-ergy consumption, and low bandwidth. Although edge computinghas a certain improvement in the security aspect when comparedwith cloud computing since it can avoid the risks during the net-work transmission process, the edge device obtains rst-hand data,which has a large amount of sensitive private information. Due tothe lack of eective encryption or desensitization methods for data,when an emerging hacker attacks the edge node, critical informa-tion such as household personnel consumption, personnel healthinformation in the electronic medical system, and road incidentvehicle information will be leaked. Federated learning (FL) [68]trains AI models by coordinating multiple remote devices and notdirectly exposing users’ data, which enhances the privacy of data.The combination of edge computing and FL will provide a moresecure environment for edge nodes and protect the informationsecurity of users. In general, edge computing can eectively ex-plore the potential of edge devices and provide users with morehigh-quality services in the era of big data.3 REVOLUTION AND ADVANTAGES3.1 Application and BusinessWeb 1.0. In the early years of Web 1.0, the proliferation of the birthof the World Wide Web spurred a growing need for knowledgesharing that cannot be met solely by traditional information trans-mission methods. Many companies, like Sina, Yahoo, Google, andBaidu, have promoted their own products. As shown in Figure A1,these products can be roughly divided into two categories. Therst one is the web portal represented by Sina and Yahoo. In viewof knowledge creation, these web portals aim to digitalize humanknowledge from oine to earn prot online through clicks. The sec-ond is represented by the search engines of Google Search and Baidu.They are used to answering users’ questions as accurately as possi-ble. The search engine does not actively share content with users.It seems like a library on the Internet and automatically collectsor categorizes various types of information. Through continuousdevelopment, Google Search has been one of the most intelligentand powerful search engines in the world. As mentioned earlier,both the two categories of web products are host-generated contentand authority. On the one hand, users can only read what websiteshave to oer; on the other hand, Web 1.0 enabled numerous peopleto learn about and engage with the Internet.Web 2.0. With the rapid growth of the number of internet usersin the world, the occurrence of Web 2.0 has attracted considerableattention. Unlike Web 1.0, the new Web lets users create contenton many dierent online platforms. In other words, a signicantdierence between Web 1.0 and Web 2.0 is that the latter is user-generated content rather than host-generated content. Accordingto Web 2.0 products, both users and platforms can earn prots.The current web products have more vertical subdivisions thanin the Web 1.0 era. Figure A2 lists some major applications in ourdaily lives. Herein, we plan to introduce some of them to revealthe success of Web 2.0. WeChat is very popular in Asian regions. Itreplaces the traditional text message service of mobile operatorsto a certain degree because of its novel functions (e.g., video callsand group chats). Twitter is one of the most famous social networkapplications now. With unique characteristics, such as character</a:t>
            </a:r>
            <a:br>
              <a:rPr lang="en-US" dirty="0"/>
            </a:br>
            <a:r>
              <a:rPr lang="en-US" dirty="0"/>
              <a:t>Web 3.0: The Future of Internet WWW ’23 Companion, April 30-May 4, 2023, Austin, TX, USAlimits and photo sharing, it provides text message services over theinternet for users. Twitter is also an information-sharing platformand forms many grid communities. People around the world canshare their daily lives or interact with others by posting a tweet. Thei Operating System (iOS) is a mobile device system developed byApple Inc. In the Web 2.0 era, the mobile phone totally changes thelifestyle of humans. iOS and its competitors (Android5) are vehiclesthat run applications from Web 2.0. Due to the breakthrough inhardware research, the applications of Web 2.0 are more powerfuland practical than the websites of Web 1.0. These applications areconvenient for human activities, and most of us cannot imaginehow to live without the Internet.Web 3.0. As reported in some white papers [13,34,51], therapid growth of the current digital economy, especially after theCOVID-19 outbreak, has led to a lot of monopolist giants (e.g., Face-book, Google, Tencent, and Amazon). Now we face the challengeof extracting the world from the jaws of online platform monop-olies. The applications within Web 2.0 are more likely to provideservices rather than products. This causes the traditional conceptof data ownership to become blurry. Besides, most Web 2.0 com-panies are proting from users’ private information. The study[64] points out that digital ethics and privacy issues within theinternet need more attention. Web 3.0 is engendering a new globaldigital economy. It creates new business models and markets to gowith them, and it busts platform monopolies. Web 3.0 applicationsare deployed on decentralized networks such as blockchain plat-forms or related distributed systems hosted by many peer-to-peerservers. They are designed based on dierent scenarios. In orderto concretely study the dierence between applications of Web2.0 and Web 3.0, we list mainstream applications within the sameclassication in Figures A2 and A3, respectively. Status is a securemessaging application that provides private communication. It usespeer-to-peer technology to prevent any third party from controllingusers’ communication data. This is totally dierent from WeChat.On account of our data being stored on the platform, there are po-tential attack risks like data trawling, censorship, and propaganda[60]. The pseudo-anonymous account generation allows users toselectively reveal themselves to the world. Status, in particular, isan entirely open-source project. This is a common characteristicof most Web 3.0 applications, which can ensure the application isnot malicious. Steemit [18] is a rising star among the many Web3.0 social network applications. It is a blockchain-based platformthat aims to return data power to its users rather than centralizingcontrol by traditional social media companies. Steemit also usesthe eponymous cryptocurrency STEEM6to reward users for theircontent. Electro-Optical Systems (EOS) is a blockchain operatingsystem that provides the core functionality for businesses to buildblockchain applications. EOS is similar to the Windows platform,and the system architecture is EOS.IO7. Compared to Android andiOS, EOS runs on a public chain. The user only needs a browser thatcan link to EOS within a mobile phone, iPad, or computer device,which is truly cross-platform.5https://en.wikipedia.org/wiki/Android_(operating_system)6https://observer.com/2016/09/steem-tsu-social- networks- spam/7https://en.wikipedia.org/wiki/EOS.IO3.2 Culture and ArtworkIndeed, the interaction between culture and society is common.What’s more, it should be pointed out that: on the one hand, cul-tural production may not generate social activities; on the otherhand, social activities may not create new cultural products. Cul-tural activities can be roughly divided into two parts: cultural cre-ation and cultural communication. The process of culture creationwithin Web 3.0 architecture is more transparent than ever before.It allows other people to freely engage in co-creation. Because eachperson’s contribution is clear, it is simple to distribute the benetand copyright. At the same time, every node can make peer-to-peertransactions since Web 3.0 is a decentralized network. Thus, thereis no need for a third-party agent or platform to help creators selltheir products. This case not only increases creators’ earnings butalso provides them with more options. Furthermore, Web 3.0 com-bines various types of information based on the needs of the usersand then provides personalized recommendation services. Since theprot belongs to the creators themselves, they have more incentiveto promote their works. Cultural heritage or productions are prob-lematic because they are non-renewable, fragile, and expensive tomaintain. They can be digitized by massive sensors, according toWeb 3.0 technologies. The methodology of digital humanities bringsabout fundamental changes in cultural heritage. Through digitalmethods, cultural heritage can be better protected, and culturalinformation can be linked to the spatio-temporal framework. Thetransformation of time and space can activate more users’ partici-pation enthusiasm and revitalize the vitality of cultural heritage.3.3 User ExperienceThe forthcoming wave of Web 3.0 is promoting technical integra-tion across dierent domains. It may be the most anticipated eventduring the 21st century. We plan to roughly discuss the user experi-ence in terms of compatibility, permissionlessness, and availability.Compatibility:As we mentioned before, dierent Web 2.0 ap-plications (either homogeneously or heterogeneously) often havedata segregation problems when transferring data across products,such as a uniform format, inconsistent data, distinct coding mecha-nisms, etc. However, Web 3.0 provides many standardized APIs thatsolve this problem to a certain extent. Applications and servicesare no longer limited by a single ecosystem (e.g., the Ethereumecosystem and Bitcoin). Web 3.0 is a new integrated ecosystemthat is compatible with Web 2.0 to a certain extent. For example,Ceramic8tries to build applications with composable Web 3.0 dataand enable reusable data for multiple scenarios. The unique dig-ital wallet within Web 3.0 is adapted to store user internet data,which brings a number of benets. For example, the encryptiontechnologies can ensure the privacy and safety of a digital wallet,and the third party can ask for data reading permission from theuser. This solves the problem of data silos, which belong to Web2.0, and users of Web 3.0 do not have to worry about loss of dataissues from replacing devices or platforms anymore.Permissionless:Meanwhile, users’ application data no longerbelongs to online platforms or governments. Users can fully con-trol assets and metadata, and optionally release them to serviceproviders according to their personal preferences. For instance,8Ceramic network: https://ceramic.network/</a:t>
            </a:r>
            <a:br>
              <a:rPr lang="en-US" dirty="0"/>
            </a:br>
            <a:r>
              <a:rPr lang="en-US" dirty="0"/>
              <a:t>WWW ’23 Companion, April 30-May 4, 2023, Austin, TX, USA Gan et al.Timothy John Berners-Lee proposed a novel Web data protocol,named Social Linked Data9, to constrain web infringing activities.He also designed the POD, which can be established on a personalserver or hosted by a third-party platform, to store user data. Otherapplications can only request the users’ authorization to obtainthe permitted information. The user application data (e.g., account,password, browsing history, bookmarks, and related items) willonly be recorded on the POD. In other words, the user data is nolonger bounded to any platform, but the platform needs to requestthat the user read the needed data. In this case, users can directlyinteract with others who they are not familiar with or without theneed for a trusted third-party platform. The only thing that needsto be provided is the user’s private key or other identiable proof.High availability:Web 3.0 is an open and free world where allweb data is stored in public community networks. What’s more,a huge number of data put forward higher criteria for the newnetwork architecture: a high fault tolerance rate and low fault prob-ability. This means that users are capable of using data normallyin abnormal environments and scenarios. In addition, easy-to-useis one of the highlights of Web 3.0 applications and software. Thedesign of application or software enables users to focus on theirperception, their own tasks, and their operations according to theirown course of action. They are not required to be distracted bysearching for the human-machine interface’s menu or understand-ing the structure of software, the human-machine interface, andthe meaning of the icons [25,49]. They also do not have to considerhow to convert their tasks into the input mode and steps of themachine. Because the virtual world is more integrated with the realworld, users are no longer limited to the previous input devices,such as keyboards or microphones. A look or a simple action (e.g.,raising hands and nodding) are input instructions for machines.3.4 MetaverseThe word “meta” means beginning, important, and consummation.The Metaverse is a mixture of virtual and real worlds. The Web3.0 architecture provides lower-level support for building Meta-verse applications. Immersive interactive technology (e.g., VR, AR,and MR) can create a more attractive digital living space for users.The Metaverse will signicantly change the following domains:1) Education and training. A virtual educational environment fa-cilitates educators’ ability to teach students. Besides, immersive,interactive learning environments let students better understandknowledge. Recently, Lin et al. [39] provide an overview of Meta-verse in education; 2) Entertainment. It seems that Metaverse in theentertainment market (e.g., playing games, watching a movie, andsinging) is most successful currently. The digital reality experiencessolve the limitations of space and time. Meanwhile, recreationalactivities can greatly assist students in broadening their interests;and 3) Security and privacy. It is doubtless that Web 3.0 architectureplays a vital role in data protection. That is, the user can controlall aspects of their usage data. Decentralized identity eectivelyprevents users from identity theft and many cybercrime [17]. Forlack of space, we do not list all aspects of Metaverse inuences. Inbrief, the Metaverse will have a disruptive impact on smart cities,social activity, and economics within Web 3.0 [1, 61, 63].9https://solidproject.org/Based on previous experience in the development of the Web,Tony Parisi proposed “The Seven Rules of the Metaverse” [50]. Thatis, the Metaverse should be unique (rule #1) and can consistentlybe self-upgraded (rule #7); the Metaverse should serve everyone(rule #2) and be open to everyone (rule #4); the Metaverse is notcontrolled by anyone (rule #3); the Metaverse plays as an accessi-ble network (rule #6) and it should be hardware independent (rule#5). Though the Metaverse is suspected of being overhyped, thisdoes not prevent it from providing a more reliable environmentfor humankind in the future. Metaverse is just a tool for users toexperience the virtual world. The immersive experience greatly im-proves the ability of users’ sensory perception. Metaverse will alsoforever change the internet devices users adopt. The relationshipbetween Metaverse and Web 3.0 is more like the productive forceand the relations of production. The Metaverse will eventually inl-trate every aspect of our lives. The productive force that Metaversebrings demands for novel relations of production. Web 3.0 ensuresthat the relations between productions will retain decentralization,data ownership, trustlessness, intelligence, connectivity, and ubiq-uity features. Web 3.0 oers basic web technologies and economicsupport for the Metaverse, which will facilitate the booming ofproductive forces. In return, the development of Metaverse willcontinuously promote the maturity of Web 3.0. The decentralizedrelationship of productivity, for example, is a catalyst for creatoreconomy reform, and the new economic model allows human workto better reect labor value than previously.3.5 AI Generated ContentRecently, ChatGPT10has attracted the most attention within academiaand industry elds. As an AI chatbot, ChatGPT displays excellentunderstanding and the ability to write. The most impressive thingis that ChatGPT supports multiple rounds of conversations andresponses in real time. From OpenAI’s rst Generative Pre-trainedTransformer (GPT) model to GPT-3 [10], to instructGPT [48] andthen ChatGPT, the iterative evolution of the model has broughtmany surprises to people. AI has shown its remarkable ability in theeld of Natural Language Processing (NLP). In recent years, humanshave been the great creative force in art, literature, science, andtechnology. Nonetheless, AI-Generated Content (AIGC) is gainingpopularity as a new mode of content production on the internet. Itis foreseeable that NLP technology represented by chatGPT will un-doubtedly be adopted in massive application scenarios in the future,such as no-coding programming, novel generation, conversationsearch engines, voice companions, articial intelligence customerservice, and machine translation. Besides, an AI-generated picturesurprisingly won the blue ribbon in the fair’s contest for emergingdigital artists [52]. Though it brings some worries about ethicalconcerns and joblessness, we suppose it is a chance to reconsiderart itself. When the camera rst took a photograph, most peopledid not expect the birth of photorealism.AI is not only a reliable and smart assistant for humans but also aproductive generator within Web 3.0, which will enrich the internetworld. Due to the fact that AI is better than humans at miningknowledge and organizing material, AIGC has revealed its greatpotential in creation. AIGC will produce surprisingly good results10https://openai.com/blog/chatgpt/</a:t>
            </a:r>
            <a:br>
              <a:rPr lang="en-US" dirty="0"/>
            </a:br>
            <a:r>
              <a:rPr lang="en-US" dirty="0"/>
              <a:t>Web 3.0: The Future of Internet WWW ’23 Companion, April 30-May 4, 2023, Austin, TX, USAif we provide enough data. Moreover, AIGC technology can helpthe digital human be smarter because AIGC is able to enhance thedigital human’s language understanding, action interaction, andemotion expressiveness. Similarly, Web 3.0 is able to advance in theeld of digital content. The Al tools help us solve any video or imagelabeling task 10x faster and with 10x less manual work than before.In fact, the cultural treasures of human history are priceless becausethey are the result of human ingenuity. Humanity has evolvedover more than six million years, and AI cannot rival our creativeabilities forever. Although the purpose of Web3 is to protect thedata ownership of creators from monopolies, most current onlineplatforms are increasingly focusing on driving private trac toearn revenue, which splits the internet world. The AIGC preventsthis wrong trend, such as ChatGPT. The open API culture shouldbe respected and continuing. In the Web 3.0 era, AIGC will be acommon tool to assist people in content creation, which is cost-eective and greatly improves the quality of content.4 CHALLENGES AND ISSUESAlthough Web 3.0 will nally break the data monopoly of central-ized enterprises, there are a lot of challenges and issues that shouldbe carefully considered and solved. All of the above topics can beroughly classied into social, nancial, legal, and technologicalcategories. We mainly discuss the top three parts below, and thelast one we have already discussed before.4.1 SocializationNowadays, most people feel intolerable if their ties with the outsideworld are cut. We may have a strong desire to connect with others,whether they are nearby or at the other end of computers or phones.Cyberspace provides a good place for us to communicate with eachother, and we express our thoughts and emotions freely there. Inmost cases, people surng the Internet are communicating withpeople (whether known or unknown) who are not around, andwe always expect to obtain reactions from others by sharing ourown experiences. However, in general, the reality is not as goodas you imagine it to be. Socializing in cyberspace may meet moretroubling issues than oine, such as the dissemination of rumors,racial discrimination, terrorism, and negative impacts on youth.Despite the fact that Web 3.0 is supposed to comprehend humanexpressions and respond appropriately, we have to realize that thereis still a long way to go before achieving this goal. As shown inFigure A3, though Steemit uses rewards to encourage users to createor nd valuable posts, the group behavior is troubling. Web 3.0 stillrequires further research to solve these problems.4.2 IndependenceCan Web 3.0 completely abandon the Web 2.0 architecture? Theanswer that we believe is no. The prototypes of social media andnetworks already exist. As we mentioned, Web 2.0 has greatly en-riched people’s lives on the Internet. It covers most users’ onlineactivities and causes path dependence for certain companies. No-tice that it is hard for users to suddenly change their habits andaccept new products. We take Steemit again as an example. Mostof its functions are essentially the same as those of Twitter. In theview of users, both decide whether to push a post through others’likes, and others can forward their favorite posts to promote them.The signicant dierence is that Steemit will reward users, whileTwitter may just increase a few users’ followers. In addition, manyfunctions of existing Web 3.0 applications are not perfect and stillrequire the support of the Web 2.0 architecture (e.g., browsers andregulations). In general, considering the current development ofWeb 3.0 technologies, we cannot completely get rid of the inuenceof Web 2.0. We believe that Web 2.0 and Web 3.0 will coexist oreven be complementary for a long period of time.4.3 Finance and CrimeUp to now, there are many decentralized nance products (e.g., NFT,cryptocurrency, and crypto exchange) in usage. These products allclaim that they can or will break the constraints of the originalcentralized value-exchange nancial system. Through decentral-ization, the new nancial services are more open, transparent, andinteroperable. However, we hold several viewpoints about the newnancial system. The most-running Web3 products11today arebased on their own special cryptocurrencies. Many transactionsare done through these tokens (i.e., cryptocurrencies). Certainly,all deals between users are veriable with the help of blockchainand smart contracts. What’s more, the key premise on which thesetransactions normally proceed is the credibility of the token. Inother words, the value of a token depends on how well it is accepted.Unfortunately, the recent bankruptcy of the FTX exchange event[53] and Luna coin [11] shows that the cryptocurrency is unreli-able12. Since smart contracts provide users with many vital services,such as hosting and transaction processing, the decentralizationexchange totally relies on the security of smart contracts. Until now,most decentralization exchanges hired or outsourced employees tocomplete code auditing work. It is not only more dicult but alsomore expensive.4.4 Governance and OrganizationAs the saying goes, there are two sides to a coin. Web 3.0 cansolve data ownership issues and promotes data protection, whileit also brings some challenges in governance, such as a regula-tory puzzle, heavier wealth gaps, and money laundering [65]. Itseems that someone who holds numerous cryptocurrencies willbe the new monopoly in Web 3.0. The old monopolies have therst-mover advantage because of their wealth. Due to the data pro-tection mechanism, it is hard for the public to regulate the protableways of corporate monopolies. The government faces more diculttroubles, such as cracking down on economic crime. For instance,someone who engages in nancial fraud, stock manipulation, orinsider trading will be punished because a centralized governmentmust maintain the fairness of trading and prevent illegal activities.However, the slogan “To the moon” can let Dogecoin generate a re-turn of about 150 times, and the “hustle” word means that the tokenhas lost almost 92% of its value since. This is a disguised plunderof wealth, but no one was punished for it. This causes instabilityin society [36]. As a result, a series of unresolved arguments aboutdata, surveillance, competition, and security will spill over from11Please attention! Not Web 3.0 products.12Crypto exchange is an online nancial platform that allows buyers and sellers totrade cryptocurrencies. There are decentralization and centralization models.</a:t>
            </a:r>
            <a:br>
              <a:rPr lang="en-US" dirty="0"/>
            </a:br>
            <a:r>
              <a:rPr lang="en-US" dirty="0"/>
              <a:t>WWW ’23 Companion, April 30-May 4, 2023, Austin, TX, USA Gan et al.the virtual world into the real one. Besides, it is worth noting thatcryptocurrency is not equal to the whole economic construction ofWeb 3.0. Governments should enact the necessary regulatory stan-dards in order to assist Web 3.0 in safely and smoothly completingits brutal stage.4.5 Law-makingAdditionally, the emergence of cryptocurrencies, particularly Bit-coin, has shaken governments’ control over the traditional nancialsystem and currency issuance. In order to maintain the sovereigntyof the country’s currency control, countries take dierent actions toregulate decentralized nance activities. For example, in China, gov-ernment legislation prohibits cryptocurrency trading, but the coun-try charges ahead with its digital yuan (abbreviated as e-CNY)13,which is equal to the legal tender. The American government cre-ated the Digital Dollar Project14has given rise to extensive researchand discussion. The project aims to explore solutions in cyber re-silience, nancial inclusion, and other key areas for the next century.In conclusion, current legislation and governance mechanisms arestill inadequate. The advent of a true Web 3.0 seems like a distantaspiration. There are many blanks that should be lled in the novelgovernance system, and we suppose that sucient discussion andresearch should be made on how to ensure fairness and reliabilitywithin Web 3.0 architecture.5 WEB3 VS WEB 3.0Because Web 3.0 and Web3 are both extensions of the SemanticWeb, there is a common misconception that they are interchange-able. In fact, as with the opinion of Timothy John Berners-Lee,there are relatively great dierences between Web 3.0 and Web3.Web 3.0 is a web-based on smart input terminals. The distributedsystem is largely its core idea and then implements a decentralizednetwork, but Web3 is more about decentralized governance withblockchain technology. Then, Web3 incorporates some economicelements, e.g., non-fungible tokens [67], an incentive model, andvalue exchange. Hence, its state of commercialization is higher thanthat of Web 3.0. In contrast, Web 3.0 is more of an academic topicthan a commercial project. It is undeniable that the prot-drivenmodel can signicantly accelerate the development of new thingsin most cases. However, things are not always to our satisfaction.For example, most people have high hopes for non-fungible tokensbecause they can ascertain the property rights of digital assets. In-deed, most current non-fungible token business projects just pursuethe possibility that they will make their investors and creators richbut ignore the utility of what is being created [47].In addition, Web3 puts more emphasis on trust as a dependency.In other words, the Web3 architecture needs one or many stablereputation systems to ensure its reliability [35]. However, in thecase of the Luna coin [11], its currency value peaked at $119.5per token and then dropped as low as $0.12 per token. Duringthose three years, there was such a signicant wake! This caseillustrates that the credibility of cryptocurrency is not controllable,and the unknown risk is the most dangerous. Web 3.0 is largelybased on mature distributed technologies. It incorporates these13https://en.wikipedia.org/wiki/Digital_renminbi14https://digitaldollarproject.orgtechnologies into decentralized thinking and ensures that dataownership belongs to the users themselves. Due to the fact that allinformation interactions rely on the main chain to complete datadissemination, the correctness, and stability of the main chain willdirectly inuence the safety of Web3. Web 3.0 utilizes centralized,decentralized, or distributed networks to form a communicationnetwork, and third parties have to request data usage permissionbecause data belongs to users. In conclusion, Web 3.0 shows bettercompatibility with the current Web architecture than that of Web3.6 CONCLUSIONAs people’s imagination of the next generation of the web, Web 3.0is always full of disputes and disagreements and is supplementedby people in dierent periods. From the original semantic Web tothe current decentralized web, with the continuous iteration oftechnologies and concepts, the Internet of Everything has becomemore intelligent, 3D, and decentralized, which are becoming theprominent labels of Web 3.0. However, the gift of decentralizationcan easily morph into a curse. Web 3.0 stresses decentralization anddelegates power to users. This is a good willingness, but there mayalso be some regulatory problems. Reviewing or prosecuting hatespeech, violence, and terrorism might be more dicult because ofthe decentralization of power. Furthermore, the development ofWeb 3.0 is still in its early stages. This means that technologicalinnovation, the implementation process, and the associated risksare still evolving. In view of this, it seems that Web 2.0 and Web 3.0will be co-existing for a long time.This article provides an overview of how Web 3.0 will aect ourdaily and future lives. There may be some technologies or ideas thatwe haven’t discussed in this article, even if we have tried our bestto review related literature. We hope that this survey will help toidentify potential research directions while investigating and study-ing Web 3.0. Massive studies and cases have shown that combiningwith Web 3.0 is a viable way to achieve relative equality in thevirtual world. Novel technologies break down many barriers (suchas data ownership, cost, and limited experience) that are dicultto solve in real life. Web 3.0 provides excellent visualization that isnot available in Web 2.0. More research works (e.g., decentralizedstorage, edge computing, articial intelligence, and socially linkeddata protocols) are required for further study due to the rapid de-velopment of technology. Besides, it is worth noting that the paperalso draws attention to new ethical and criminal issues. How doesWeb 3.0 solve Web 2.0 problems? What new things will Web 3.0bring? These issues are briey discussed.ACKNOWLEDGMENTSThis research was supported in part by the Fundamental ResearchFunds for the Central Universities of Jinan University (No. 21622416),Guangzhou Basic and Applied Basic Research Foundation (No.202102020277), National Natural Science Foundation of China (Nos.62002136 and 62272196), Natural Science Foundation of GuangdongProvince (No. 2022A1515011861), the Young Scholar Program ofPazhou Lab (No. PZL2021KF0023), and Guangdong Key Laboratoryfor Data Security and Privacy Preserving.</a:t>
            </a:r>
            <a:br>
              <a:rPr lang="en-US" dirty="0"/>
            </a:br>
            <a:r>
              <a:rPr lang="en-US" dirty="0"/>
              <a:t>Web 3.0: The Future of Internet WWW ’23 Companion, April 30-May 4, 2023, Austin, TX, USAREFERENCES[1]Ayushi Abrol. 2022. Web 3.0 vs. Metaverse: A detailed comparison. https://www.blockchain-council.org/metaverse/web-3- 0- vs-metaverse/[2]Faten Adel Alabdulwahhab. 2018. Web 3.0: the decentralized web blockchain net-works and protocol innovation. In Proceedings of the 1st International Conferenceon Computer Applications &amp; Information Security. IEEE, 1–4.[3]Maurizio Atzori, Georgia Koutrika, Barbara Pes, and Letizia Tanca. 2020. Specialissue on “Data exploration in the web 3.0 age”. Future Generation ComputerSystems 112 (2020), 1177–1179.[4]Juan Benet. 2014. IPFS-content addressed, versioned, P2P le system.arXiv:1407.3561 (2014), 1–11.[5]Tim Berners-Lee, James Hendler, and Ora Lassila. 2001. The semantic web.Scientic American 284, 5 (2001), 34–43.[6]Timothy John Berners-Lee. 1989. Information management: A proposal. TechnicalReport. European Organization for Nuclear Research. https://cds.cern.ch/record/369245/les/dd-89- 001.pdf[7]Timonthy John Berners-Lee. 1998. Semantic web road map. https://www.emse.fr/~beaune/websem/SWRoadmapLee.pdf[8]Abraham Bernstein, James Hendler, and Natalya Noy. 2016. A new look at thesemantic web. Communications of The ACM 59, 9 (2016), 35–37.[9]Piero Andrea Bonatti, Stefan Decker, Axel Polleres, and Valentina Presutti. 2019.Knowledge graphs: New directions for knowledge representation on the semanticweb. Dagstuhl Reports 8, 9 (2019), 29–111.[10]Tom Brown, Benjamin Mann, Nick Ryder, Melanie Subbiah, Jared D Kaplan,Prafulla Dhariwal, Arvind Neelakantan, Pranav Shyam, and et al. 2020. Languagemodels are few-shot learners. Advances in Neural Information Processing Systems33 (2020), 1877–1901.[11]Ryan Browne. 2022. The luna cryptocurrency has been resurrected after its $40billion collapse. It’s already crashing. https://www.cnbc.com/2022/05/30/terra-2point0-new- luna-cryptocurrency-is- already-crashing.html[12]Vitalik Buterin. 2014. A next-generation smart contract and decentralized appli-cation platform. White Paper 3, 37 (2014), 1–36.[13]CAICT. 2021. Mobile Internet application personal information protectionand governance. Technical Report. China Academy of Information andCommunications Technology. http://www.caict.ac.cn/kxyj/qwfb/bps/202111/P020211119513519660276.pdf[14]Keyan Cao, Yefan Liu, Gongjie Meng, and Qimeng Sun. 2020. An overview onedge computing research. IEEE Access 8 (2020), 85714–85728.[15]Amber Case. 2015. Why the Internet needs IPFS before it’s too late. https://techcrunch.com/2015/10/04/why-the- internet-needs-ipfs- before- its-too- late/[16]Yao Chen, Yijie Gui, Hong Lin, Wensheng Gan, and Yongdong Wu. 2022. Federatedlearning attacks and defenses: A survey. (2022), 4256–4265.[17]Zefeng Chen, Jiayang Wu, Wensheng Gan, and Zhenlian Qi. 2022. Metaversesecurity and privacy: An overview. In The 10th International Conference on BigData. IEEE, 2950–2959.[18]Usman W Chohan. 2018. The concept and criticisms of steemit. CBRI WorkingPapers (2018), 1–10.[19]Usman W Chohan. 2022. Cryptocurrencies: A brief thematic review. Available atSSRN 3024330 (2022), 1–38.[20]Nupur Choudhury. 2014. World Wide Web and its journey from Web 1.0 to Web4.0. International Journal of Computer Science and Information Technologies 5, 6(2014), 8096–8100.[21]Shumo Chu and Sophia Wang. 2018. The curses of blockchain decentralization.arXiv:1810.02937 (2018), 1–7.[22]Kyle Croman, Christian Decker, Ittay Eyal, Adem Efe Gencer, Ari Juels, AhmedKosba, Andrew Miller, Prateek Saxena, Elaine Shi, and Emin Gün Sirer. 2016.On scaling decentralized blockchains. In Proceedings of the 20th InternationalConference on Financial Cryptography and Data Security. Springer, 106–125.[23]Ru-Xi Ding, Iván Palomares, Xueqing Wang, Guo-Rui Yang, Bingsheng Liu,Yucheng Dong, Enrique Herrera-Viedma, and Francisco Herrera. 2020. Large-Scale decision-making: Characterization, taxonomy, challenges and future direc-tions from an Articial Intelligence and applications perspective. InformationFusion 59 (2020), 84–102.[24]Dieter Fensel, Umutcan Şimşek, Kevin Angele, Elwin Huaman, Elias Kärle, Olek-sandra Panasiuk, Ioan Toma, Jürgen Umbrich, and Alexander Wahler. 2020. In-troduction: what is a knowledge graph? In Knowledge Graphs. Springer, 1–10.[25]Carlos Flavián, Sergio Ibáñez-Sánchez, and Carlos Orús. 2019. The impact ofvirtual, augmented and mixed reality technologies on the customer experience.Journal of Business Research 100 (2019), 547–560.[26]Wensheng Gan, Jerry Chun-Wei Lin, Han-Chieh Chao, and Justin Zhan. 2017.Data mining in distributed environment: a survey. Wiley Interdisciplinary Reviews:Data Mining and Knowledge Discovery 7, 6 (2017), e1216.[27]Wood Gavin. 2018. Why we need Web 3.0. https://gavofyork.medium.com/why-we-need- web-3- 0- 5da4f2bf95ab[28]GeeksforGeeks. 2021. How Web 3.0 is going to impact the digital world? https://www.geeksforgeeks.org/how-web-3-0- is-going- to- impact-the- digital- world/[29]Adem Efe Gencer, Soumya Basu, Ittay Eyal, Robbert van Renesse, and Emin GünSirer. 2018. Decentralization in bitcoin and ethereum networks. In Proceedings ofthe 22nd International Conference on Financial Cryptography and Data Security.Springer, 439–457.[30]Michael Haenlein and Andreas Kaplan. 2019. A brief history of articial in-telligence: On the past, present, and future of articial intelligence. CaliforniaManagement Review 61, 4 (2019), 5–14.[31]Yoseph Hailemariam, Abbas Yazdinejad, Reza M Parizi, Gautam Srivastava, andAli Dehghantanha. 2020. An empirical evaluation of AI deep explainable tools.In Proceedings of the International IEEE Globecom Workshops. IEEE, 1–6.[32]Peter Halfpenny and Rob Procter. 2009. Special issue on e-social science. SocialScience Computer Review 27, 4 (2009), 459–466.[33]Pascal Hitzler. 2021. A review of the semantic web eld. Communications of TheACM 64, 2 (2021), 76–83.[34]IAPP. 2017. Assessing mobile app data privacy risk. Technical Report. Interna-tional Association of Privacy Professionals. https://iapp.org/media/pdf/resource_center/Kryptowire-Report- 2017-nal.pdf[35]Navin V Keizer, Fan Yang, Ioannis Psaras, and George Pavlou. 2021. The casefor AI based Web3 reputation systems. In Proceedings of the 20th IFIP NetworkingConference. IEEE, 1–2.[36]Aggelos Kiayias and Philip Lazos. 2022. SoK: Blockchain governance. arXivpreprint arXiv:2201.07188 (2022), 1–22.[37]Soo Jin Kim. 2021. An impossible trinity in blockchain-based transactions: de-centralization, privacy, and lower transaction costs. SSRN (2021), 1–30.[38]Gaurish Korpal and Drew Scott. 2022. Decentralization and Web3 technologies.TechRxiv preprint https://doi.org/10.36227/techrxiv.19727734.v1 (2022), 1–9.[39]Hong Lin, Shicheng Wan, Wensheng Gan, Jiahui Chen, and Han-Chieh Chao.2022. Metaverse in education: vision, opportunities, and challenges. In The 10thInternational Conference on Big Data. IEEE, 2857–2866.[40]Zhuotao Liu, Yangxi Xiang, Jian Shi, Peng Gao, Haoyu Wang, Xusheng Xiao,Bihan Wen, Qi Li, and Yih-Chun Hu. 2021. Make Web 3.0 connected. IEEETransactions on Dependable and Secure Computing (2021), 2965–2981.[41]A Manoj Athreya, Ashwin A Kumar, SM Nagarajath, HL Gururaj, V Ravi Kumar,DN Sachin, and KR Rakesh. 2021. Peer-to-peer distributed storage using Inter-Planetary le system. In Advances in Articial Intelligence and Data Engineering.Springer, 711–721.[42]Deborah L McGuinness and Frank Van Harmelen. 2004. OWL web ontologylanguage overview. W3C Recommendation 10, 10 (2004), 1–12.[43]Eric Miller. 1998. An introduction to the resource description framework. D-LibMagazine (1998), 1–5.[44]San Murugesan. 2007. Understanding Web 2.0. IT Professional 9, 4 (2007), 34–41.[45]Satoshi Nakamoto. 2008. Bitcoin: A peer-to-peer electronic cash system. Decen-tralized Business Review (2008), 21260–21269.[46]Tim O’reilly. 2007. What is Web 2.0: Design patterns and business models forthe next generation of software. Communications &amp; Strategies 1 (2007), 17.[47]Tim O’Reilly. 2021. Why it is too early to get excited about Web3. https://www.oreilly.com/radar/why-its-too- early-to- get-excited-about- web3/[48]Long Ouyang, Je Wu, Xu Jiang, Diogo Almeida, Carroll L Wainwright, PamelaMishkin, Chong Zhang, Sandhini Agarwal, Katarina Slama, Alex Ray, John Schul-man, Jacob Hilton, Fraser Kelton, Luke Miller, Maddie Simens, Amanda Askell,Peter Welinder, Paul Christiano, Jan Leike, and Ryan Lowe. 2022. Training lan-guage models to follow instructions with human feedback. arXiv:2203.02155(2022), 1–68.[49]Zhigeng Pan, Adrian David Cheok, Hongwei Yang, Jiejie Zhu, and JiaoyingShi. 2006. Virtual reality and mixed reality for virtual learning environments.Computers &amp; Graphics 30, 1 (2006), 20–28.[50]Tony Parisi. 2021. The seven rules of the metaverse. https://medium.com/meta-verses/the-seven-rules-of- the-metaverse-7d4e06fa864c[51]Osterman Research. 2022. The state of mobile app security 2022. Technical Report.Osterman Research. https://ostermanresearch.com/2022/07/15/approov-mobile-app-security- 2022[52]Kevin Roose. 2022. An AI-generated picture won an art prize: artistsaren’t happy. https://www.nytimes.com/2022/09/02/technology/ai-articial-intelligence-artists.html[53]Kevin Roose. 2022. Is this crypto’s Lehman moment? https://www.nytimes.com/2022/11/09/technology/cryptocurrency-binance- ftx.html[54]Tiago Rosado and Jorge Bernardino. 2014. An overview of openstack architecture.In Proceedings of the 18th International Database Engineering &amp; ApplicationsSymposium. ACM, 366–367.[55]Riaan Rudman et al.2015. Web 3.0: governance, risks and safeguards. Journal ofApplied Business Research 31, 3 (2015), 1037–1056.[56]Michele Ruta, Floriano Scioscia, Saverio Ieva, Giovanna Capurso, and EugenioDi Sciascio. 2017. Semantic blockchain to improve scalability in the internet ofthings. Open Journal of Internet Of Things 3, 1 (2017), 46–61.[57]Nigel Shadbolt, Tim Berners-Lee, and Wendy Hall. 2006. The semantic webrevisited. IEEE Intelligent Systems 21, 3 (2006), 96–101.[58]Juan M Silva, Abu Saleh Md Mahfujur Rahman, and Abdulmotaleb El Saddik. 2008.Web 3.0: a vision for bridging the gap between real and virtual. In Proceedings ofthe 1st ACM International Workshop on Communicability Design and Evaluationin Cultural and Ecological Multimedia System. ACM, 9–14.</a:t>
            </a:r>
            <a:br>
              <a:rPr lang="en-US" dirty="0"/>
            </a:br>
            <a:r>
              <a:rPr lang="en-US" dirty="0"/>
              <a:t>WWW ’23 Companion, April 30-May 4, 2023, Austin, TX, USA Gan et al.[59]Amit Singhal. 2012. Introducing the knowledge graph: things, not strings. https://blog.google/products/search/introducing-knowledge- graph-things- not/[60]Lou Steinberg. 2022. Four cybersecurity risks of Web 3.0. https://www.securitymagazine.com/articles/96998-4- cybersecurity-risks-of- web-30[61]Jiayi Sun, Wensheng Gan, Han-Chieh Chao, and Philip S Yu. 2022. Metaverse:Survey, applications, security, and opportunities. arXiv:2210.07990 (2022), 1–35.[62]Jiayi Sun, Wensheng Gan, Han-Chieh Chao, Philip S Yu, and Weiping Ding.2023. Internet of behaviors: A survey. IEEE Internet of Things Journal. DOI:10.1109/JIOT.2023.3247594 (2023), 1–18.[63]Jiayi Sun, Wensheng Gan, Zefeng Chen, Junhui Li, and Philip S Yu. 2022. Bigdata meets metaverse: A survey. arXiv preprint, arXiv:2210.16282 (2022).[64]Heru Susanto, Leu Fang Yie, Desi Setiana, Yani Asih,Ambar Yoganingrum, SlametRiyanto, and Fadly Akbar Saputra. 2021. Digital ecosystem security issues fororganizations and governments: Digital ethics and privacy. In Web 2.0 and CloudTechnologies for Implementing Connected Government. IGI Global, 204–228.[65]Abeba Nigussie Turi. 2020. Currency under the Web 3.0 economy. In Technologiesfor Modern Digital Entrepreneurship. Springer, 1–210.[66]Blesson Varghese, Nan Wang, Sakil Barbhuiya, Peter Kilpatrick, and Dimitrios SNikolopoulos. 2016. Challenges and opportunities in edge computing. In Proceed-ings of the 1st IEEE International Conference on Smart Cloud. IEEE, 20–26.[67]Qin Wang, Rujia Li, Qi Wang, and Shiping Chen. 2021. Non-fungible token (NFT):Overview, evaluation, opportunities and challenges. arXiv:2105.07447 (2021),1–22.[68]Shiqiang Wang, Tiany Tuor, Theodoros Salonidis, Kin K Leung, ChristianMakaya, Ting He, and Kevin Chan. 2019. Adaptive federated learning in re-source constrained edge computing systems. IEEE Journal on Selected Areas inCommunications 37, 6 (2019), 1205–1221.[69]Nicholas Weaver. 2021. The Web3 fraud. https://www.usenix.org/publications/loginonline/web3-fraud[70]Sage A Weil,Scott A Brandt, Ethan L Miller, Darrell DE Long, and Carlos Maltzahn.2006. Ceph: A scalable, high-performance distributed le system. In Proceedingsof the 7th USENIX Symposium on Operating Systems Design and Implementation.USENIX Association, 307–320.[71]Gavin Wood. 2014. Ethereum: A secure decentralised generalised transactionledger. Ethereum Project Yellow Paper 151, 2014 (2014), 1–32.[72]Dylan Yaga, Peter Mell, Nik Roby, and Karen Scarfone. 2018. Blockchain te chnologyoverview. Technical Report. National Institute of Standards and Technology,U.S. Department of Commerce. https://www.nist.gov/publications/blockchain-technology-overview[73]Caiming Zhang and Yang Lu. 2021. Study on articial intelligence: The stateof the art and future prospects. Journal of Industrial Information Integration 23(2021), 100224.[74]Zibin Zheng, Shaoan Xie, Hong-Ning Dai, Xiangping Chen, and Huaimin Wang.2018. Blockchain challenges and opportunities: A survey. International Journalof Web and Grid Services 14, 4 (2018), 352–375.[75]Zhi Zhou, Xu Chen, En Li, Liekang Zeng, Ke Luo, and Junshan Zhang. 2019. Edgeintelligence: Paving the last mile of articial intelligence with edge computing.Proceedings of The IEEE 107, 8 (2019), 1738–1762.A APPENDIXWebsite Website Features/Functions Classificationhttps://www.sina.com.cn/•popularization•productive •rely on clicks•centralized access to information•quick content search•accessibility on computerweb portalhttps://www.163.com/https://www.yahoo.com/https://www.google.com/•keyword search•web crawler technology•hypertext matching analysis•question and answersearch enginehttp://www.baidu.com/Figure A1: Several representative products in Web 1.0.ApplicationWebsite Features/Functions Classificationhttps://www.wechat.com/•private/group chat•video call•subscription•mini programsmessaginghttps://www.twitter.com/•photo-sharing service•character limits•trending topics•communitiessocial networkhttps://www.google.com/drive/•team collaboration•view any type of file•content library•automatically sync files•access controls/permissionsstoragehttps://www.google.com/chrome/•tab groups•cross-platform synchronization•password management•writing and sharing onlinebrowserhttps://www.apple.com/ios/•security assurance•fluid responsive•complete app ecosystem•high integration between software and hardwareoperating systemhttps://www.teamviewer.com/•team collaboration•join meetings instantly•remote control•across devices•stay in touch with instant chatremote jobFigure A2: Several representative products in Web 2.0.ApplicationWebsite Features/Functions Classificationhttps://status.im/•decentralized communication•private messaging•pseudo-anonymous account generation•an open source projectmessaginghttps://steemit.com/•graphene framework•a decentralized application •reward creation•monetizing without advertisingsocial networkhttps://www.storj.io/•decentralized cloud storage•built in a global network•CDN-like performance•transform data by P2P•storage-based data protectionstoragehttps://brave.com/•customizations•high level of privacy protection•browse and search privately browserhttps://eos.io/•OS-like blockchain platform•commercial public chain•graphene framework•allow to create blockchain-based applicationsoperating systemhttps://ethlance.com/•Ethereum blockchain storage•an original district on district0x network•follow the IPFS protocol•completely open-sourceremote jobFigure A3: Several representative products in Web 3.0 orWeb3.</a:t>
            </a:r>
            <a:br>
              <a:rPr lang="en-US" dirty="0"/>
            </a:br>
            <a:br>
              <a:rPr lang="en-US" dirty="0"/>
            </a:br>
            <a:r>
              <a:rPr lang="en-US" dirty="0"/>
              <a:t>Citations (11)</a:t>
            </a:r>
            <a:br>
              <a:rPr lang="en-US" dirty="0"/>
            </a:br>
            <a:br>
              <a:rPr lang="en-US" dirty="0"/>
            </a:br>
            <a:r>
              <a:rPr lang="en-US" dirty="0"/>
              <a:t>References (81)</a:t>
            </a:r>
            <a:br>
              <a:rPr lang="en-US" dirty="0"/>
            </a:br>
            <a:br>
              <a:rPr lang="en-US" dirty="0"/>
            </a:br>
            <a:r>
              <a:rPr lang="en-US" dirty="0"/>
              <a:t>... We currently live in an era of fast-developing within big data [1], [2], artificial intelligence (AI) [3], and Web 3.0 [4], [5]. Organizations within various industries are increasingly leveraging the power of machine learning (ML) models [6] to gain insights, automate processes, and make data-driven decisions. ...</a:t>
            </a:r>
            <a:br>
              <a:rPr lang="en-US" dirty="0"/>
            </a:br>
            <a:r>
              <a:rPr lang="en-US" dirty="0"/>
              <a:t>... Similar to the previous XaaS models, in the forthcoming Web 3.0 era [4], [18], MaaS is a new service model in the field of AI that provides access to pre-trained ML models as a service. It involves hosting, managing, and giving developers access to models that have already been trained through APIs. ...</a:t>
            </a:r>
            <a:br>
              <a:rPr lang="en-US" dirty="0"/>
            </a:br>
            <a:r>
              <a:rPr lang="en-US" dirty="0"/>
              <a:t>... D. MaaS in Web 3.0 Web 3.0 will be the next evolution of the Internet, characterized by decentralization, user control, intelligence, and data privacy [4]. Intelligence is one of the significant features of Web3 [70], as well as of MaaS. ...</a:t>
            </a:r>
            <a:br>
              <a:rPr lang="en-US" dirty="0"/>
            </a:br>
            <a:r>
              <a:rPr lang="en-US" dirty="0"/>
              <a:t>Model-as-a-Service (MaaS): A Survey</a:t>
            </a:r>
            <a:br>
              <a:rPr lang="en-US" dirty="0"/>
            </a:br>
            <a:r>
              <a:rPr lang="en-US" dirty="0"/>
              <a:t>Conference Paper</a:t>
            </a:r>
            <a:br>
              <a:rPr lang="en-US" dirty="0"/>
            </a:br>
            <a:r>
              <a:rPr lang="en-US" dirty="0"/>
              <a:t>Full-text available</a:t>
            </a:r>
            <a:br>
              <a:rPr lang="en-US" dirty="0"/>
            </a:br>
            <a:r>
              <a:rPr lang="en-US" dirty="0"/>
              <a:t>Nov 2023</a:t>
            </a:r>
            <a:br>
              <a:rPr lang="en-US" dirty="0"/>
            </a:br>
            <a:r>
              <a:rPr lang="en-US" dirty="0"/>
              <a:t>Wensheng Gan</a:t>
            </a:r>
            <a:br>
              <a:rPr lang="en-US" dirty="0"/>
            </a:br>
            <a:r>
              <a:rPr lang="en-US" dirty="0"/>
              <a:t>Wan ShichengPhilip S. Yu</a:t>
            </a:r>
            <a:br>
              <a:rPr lang="en-US" dirty="0"/>
            </a:br>
            <a:r>
              <a:rPr lang="en-US" dirty="0"/>
              <a:t>View</a:t>
            </a:r>
            <a:br>
              <a:rPr lang="en-US" dirty="0"/>
            </a:br>
            <a:r>
              <a:rPr lang="en-US" dirty="0"/>
              <a:t>Show abstract</a:t>
            </a:r>
            <a:br>
              <a:rPr lang="en-US" dirty="0"/>
            </a:br>
            <a:r>
              <a:rPr lang="en-US" dirty="0"/>
              <a:t>... It includes technologies that empower individuals to create data repositories on the web, build vocabularies, and set guidelines for data management [3,4]. The semantic web is a comprehensive data network that strives to integrate and link all available information within the virtual digital world [5]. Web 3.0 is characterized by several key features such as decentralization, interoperability, data ownership, smart contracts, semantic web integration, and openness [5][6][7][8][9]. ...</a:t>
            </a:r>
            <a:br>
              <a:rPr lang="en-US" dirty="0"/>
            </a:br>
            <a:r>
              <a:rPr lang="en-US" dirty="0"/>
              <a:t>... The semantic web is a comprehensive data network that strives to integrate and link all available information within the virtual digital world [5]. Web 3.0 is characterized by several key features such as decentralization, interoperability, data ownership, smart contracts, semantic web integration, and openness [5][6][7][8][9]. Web 3.0 aims to create a more userfocused, privacy-preserving Internet ecosystem that empowers individuals and promotes a more equitable digital future by combining these key features. ...</a:t>
            </a:r>
            <a:br>
              <a:rPr lang="en-US" dirty="0"/>
            </a:br>
            <a:r>
              <a:rPr lang="en-US" dirty="0"/>
              <a:t>... An estimated 1-billion users are projected to use Web 3.0 by 2027, with current applications encompassing decentralized finance (DeFi), Non-Fungible Tokens (NFTs), play-to-earn games (P2E), and decentralized autonomous organizations (DAOs) [25]. Web 3.0 presents a new model (read-write-own) of the Internet, which is decentralized (ownership distributed), permissionless (equal access), and trustless (open-source, consensus-driven code), where cryptographically defined digital assets drive interactions and economic activities [5,10,26]. There is a need for a precise definition of Web 3.0 because of the lack of extensive research and inconsistent definitions associated with it [7]. ...</a:t>
            </a:r>
            <a:br>
              <a:rPr lang="en-US" dirty="0"/>
            </a:br>
            <a:r>
              <a:rPr lang="en-US" dirty="0"/>
              <a:t>Web 3.0 and Sustainability Challenges and Research Opportunities</a:t>
            </a:r>
            <a:br>
              <a:rPr lang="en-US" dirty="0"/>
            </a:br>
            <a:r>
              <a:rPr lang="en-US" dirty="0"/>
              <a:t>Article</a:t>
            </a:r>
            <a:br>
              <a:rPr lang="en-US" dirty="0"/>
            </a:br>
            <a:r>
              <a:rPr lang="en-US" dirty="0"/>
              <a:t>Full-text available</a:t>
            </a:r>
            <a:br>
              <a:rPr lang="en-US" dirty="0"/>
            </a:br>
            <a:r>
              <a:rPr lang="en-US" dirty="0"/>
              <a:t>Oct 2023</a:t>
            </a:r>
            <a:br>
              <a:rPr lang="en-US" dirty="0"/>
            </a:br>
            <a:r>
              <a:rPr lang="en-US" dirty="0"/>
              <a:t>Shekhar Rathor</a:t>
            </a:r>
            <a:br>
              <a:rPr lang="en-US" dirty="0"/>
            </a:br>
            <a:r>
              <a:rPr lang="en-US" dirty="0"/>
              <a:t>Mingyu ZhangTaehoon Im</a:t>
            </a:r>
            <a:br>
              <a:rPr lang="en-US" dirty="0"/>
            </a:br>
            <a:r>
              <a:rPr lang="en-US" dirty="0"/>
              <a:t>View</a:t>
            </a:r>
            <a:br>
              <a:rPr lang="en-US" dirty="0"/>
            </a:br>
            <a:r>
              <a:rPr lang="en-US" dirty="0"/>
              <a:t>Show abstract</a:t>
            </a:r>
            <a:br>
              <a:rPr lang="en-US" dirty="0"/>
            </a:br>
            <a:r>
              <a:rPr lang="en-US" dirty="0"/>
              <a:t>... In the digital age [1], [2], Metaverse has recently not only become a trending word on social media but also a hot spot in the technology field [3], [4]. Since Metaverse is still in the initial stage of exploration, there is no clear definition or consensus between the academic and industrial circles [5]. ...</a:t>
            </a:r>
            <a:br>
              <a:rPr lang="en-US" dirty="0"/>
            </a:br>
            <a:r>
              <a:rPr lang="en-US" dirty="0"/>
              <a:t>Interaction in Metaverse: A Survey</a:t>
            </a:r>
            <a:br>
              <a:rPr lang="en-US" dirty="0"/>
            </a:br>
            <a:r>
              <a:rPr lang="en-US" dirty="0"/>
              <a:t>Conference Paper</a:t>
            </a:r>
            <a:br>
              <a:rPr lang="en-US" dirty="0"/>
            </a:br>
            <a:r>
              <a:rPr lang="en-US" dirty="0"/>
              <a:t>Full-text available</a:t>
            </a:r>
            <a:br>
              <a:rPr lang="en-US" dirty="0"/>
            </a:br>
            <a:r>
              <a:rPr lang="en-US" dirty="0"/>
              <a:t>Nov 2023</a:t>
            </a:r>
            <a:br>
              <a:rPr lang="en-US" dirty="0"/>
            </a:br>
            <a:r>
              <a:rPr lang="en-US" dirty="0"/>
              <a:t>Hong LinZirun Gan</a:t>
            </a:r>
            <a:br>
              <a:rPr lang="en-US" dirty="0"/>
            </a:br>
            <a:r>
              <a:rPr lang="en-US" dirty="0"/>
              <a:t>Wensheng GanPhilip S. Yu</a:t>
            </a:r>
            <a:br>
              <a:rPr lang="en-US" dirty="0"/>
            </a:br>
            <a:r>
              <a:rPr lang="en-US" dirty="0"/>
              <a:t>View</a:t>
            </a:r>
            <a:br>
              <a:rPr lang="en-US" dirty="0"/>
            </a:br>
            <a:r>
              <a:rPr lang="en-US" dirty="0"/>
              <a:t>Show abstract</a:t>
            </a:r>
            <a:br>
              <a:rPr lang="en-US" dirty="0"/>
            </a:br>
            <a:r>
              <a:rPr lang="en-US" dirty="0"/>
              <a:t>... With the rapid development of big data [1], [2], artificial intelligence, and Web 3.0 [3], [4], large language models (LLMs) [5]- [8] have become a research hotspot. LLMs are deep learning models that learn the underlying patterns and rules of language by training on large-scale corpora. ...</a:t>
            </a:r>
            <a:br>
              <a:rPr lang="en-US" dirty="0"/>
            </a:br>
            <a:r>
              <a:rPr lang="en-US" dirty="0"/>
              <a:t>Large Language Models in Education: Vision and Opportunities</a:t>
            </a:r>
            <a:br>
              <a:rPr lang="en-US" dirty="0"/>
            </a:br>
            <a:r>
              <a:rPr lang="en-US" dirty="0"/>
              <a:t>Conference Paper</a:t>
            </a:r>
            <a:br>
              <a:rPr lang="en-US" dirty="0"/>
            </a:br>
            <a:r>
              <a:rPr lang="en-US" dirty="0"/>
              <a:t>Full-text available</a:t>
            </a:r>
            <a:br>
              <a:rPr lang="en-US" dirty="0"/>
            </a:br>
            <a:r>
              <a:rPr lang="en-US" dirty="0"/>
              <a:t>Nov 2023</a:t>
            </a:r>
            <a:br>
              <a:rPr lang="en-US" dirty="0"/>
            </a:br>
            <a:r>
              <a:rPr lang="en-US" dirty="0"/>
              <a:t>Wensheng GanZhenlian Qi</a:t>
            </a:r>
            <a:br>
              <a:rPr lang="en-US" dirty="0"/>
            </a:br>
            <a:r>
              <a:rPr lang="en-US" dirty="0"/>
              <a:t>Jiayang WuChun-Wei Lin</a:t>
            </a:r>
            <a:br>
              <a:rPr lang="en-US" dirty="0"/>
            </a:br>
            <a:r>
              <a:rPr lang="en-US" dirty="0"/>
              <a:t>View</a:t>
            </a:r>
            <a:br>
              <a:rPr lang="en-US" dirty="0"/>
            </a:br>
            <a:r>
              <a:rPr lang="en-US" dirty="0"/>
              <a:t>Show abstract</a:t>
            </a:r>
            <a:br>
              <a:rPr lang="en-US" dirty="0"/>
            </a:br>
            <a:r>
              <a:rPr lang="en-US" dirty="0"/>
              <a:t>... In the realm of Web 3.0 [39], big data [123], AI-Generated Content (AIGC) [140], and machine learning, collecting datasets has always been a challenge. Currently, training LLMs require vast amounts of data to support their capabilities, particularly high-quality datasets that consume considerable resources. ...</a:t>
            </a:r>
            <a:br>
              <a:rPr lang="en-US" dirty="0"/>
            </a:br>
            <a:r>
              <a:rPr lang="en-US" dirty="0"/>
              <a:t>Large Language Models for Robotics: A Survey</a:t>
            </a:r>
            <a:br>
              <a:rPr lang="en-US" dirty="0"/>
            </a:br>
            <a:r>
              <a:rPr lang="en-US" dirty="0"/>
              <a:t>Preprint</a:t>
            </a:r>
            <a:br>
              <a:rPr lang="en-US" dirty="0"/>
            </a:br>
            <a:r>
              <a:rPr lang="en-US" dirty="0"/>
              <a:t>Full-text available</a:t>
            </a:r>
            <a:br>
              <a:rPr lang="en-US" dirty="0"/>
            </a:br>
            <a:r>
              <a:rPr lang="en-US" dirty="0"/>
              <a:t>Nov 2023</a:t>
            </a:r>
            <a:br>
              <a:rPr lang="en-US" dirty="0"/>
            </a:br>
            <a:r>
              <a:rPr lang="en-US" dirty="0"/>
              <a:t>Fanlong Zeng</a:t>
            </a:r>
            <a:br>
              <a:rPr lang="en-US" dirty="0"/>
            </a:br>
            <a:r>
              <a:rPr lang="en-US" dirty="0"/>
              <a:t>Wensheng GanYongheng WangPhilip S. Yu</a:t>
            </a:r>
            <a:br>
              <a:rPr lang="en-US" dirty="0"/>
            </a:br>
            <a:r>
              <a:rPr lang="en-US" dirty="0"/>
              <a:t>View</a:t>
            </a:r>
            <a:br>
              <a:rPr lang="en-US" dirty="0"/>
            </a:br>
            <a:r>
              <a:rPr lang="en-US" dirty="0"/>
              <a:t>Show abstract</a:t>
            </a:r>
            <a:br>
              <a:rPr lang="en-US" dirty="0"/>
            </a:br>
            <a:r>
              <a:rPr lang="en-US" dirty="0"/>
              <a:t>... Sejarah perkembangan World Wide Web (WWW) terdiri dari empat fase, yaitu Web 1.0, Web 2.0, Web 3.0, dan Web3 (Gan, Ye, Wan, &amp; Yu, 2023). Di era Web3, pengguna menghasilkan content di mana hal tersebut hanya menjadi milik pengguna itu sendiri. ...</a:t>
            </a:r>
            <a:br>
              <a:rPr lang="en-US" dirty="0"/>
            </a:br>
            <a:r>
              <a:rPr lang="en-US" dirty="0"/>
              <a:t>Pelatihan Membangun Website Portofolio Menggunakan Bootstrap V5.3 Pada Siswa/I SMK Swasta Jambi Medan</a:t>
            </a:r>
            <a:br>
              <a:rPr lang="en-US" dirty="0"/>
            </a:br>
            <a:r>
              <a:rPr lang="en-US" dirty="0"/>
              <a:t>Article</a:t>
            </a:r>
            <a:br>
              <a:rPr lang="en-US" dirty="0"/>
            </a:br>
            <a:r>
              <a:rPr lang="en-US" dirty="0"/>
              <a:t>Full-text available</a:t>
            </a:r>
            <a:br>
              <a:rPr lang="en-US" dirty="0"/>
            </a:br>
            <a:r>
              <a:rPr lang="en-US" dirty="0"/>
              <a:t>Sep 2023</a:t>
            </a:r>
            <a:br>
              <a:rPr lang="en-US" dirty="0"/>
            </a:br>
            <a:r>
              <a:rPr lang="en-US" dirty="0"/>
              <a:t>M. Rhifky Wayahdi</a:t>
            </a:r>
            <a:br>
              <a:rPr lang="en-US" dirty="0"/>
            </a:br>
            <a:r>
              <a:rPr lang="en-US" dirty="0"/>
              <a:t>Subhan Hafiz Nanda GintingFahmi Ruziq</a:t>
            </a:r>
            <a:br>
              <a:rPr lang="en-US" dirty="0"/>
            </a:br>
            <a:r>
              <a:rPr lang="en-US" dirty="0"/>
              <a:t>View</a:t>
            </a:r>
            <a:br>
              <a:rPr lang="en-US" dirty="0"/>
            </a:br>
            <a:r>
              <a:rPr lang="en-US" dirty="0"/>
              <a:t>Show abstract</a:t>
            </a:r>
            <a:br>
              <a:rPr lang="en-US" dirty="0"/>
            </a:br>
            <a:r>
              <a:rPr lang="en-US" dirty="0"/>
              <a:t>... With this change, traditional investment methods lose their place to crypto money and NFT. With the development of Web3.0 [11] technology, payment methods with crypto money are increasingly coming to the fore. The Crypto Market web application, developed to provide users with a new shopping experience, brings a more innovative perspective to user payment methods. ...</a:t>
            </a:r>
            <a:br>
              <a:rPr lang="en-US" dirty="0"/>
            </a:br>
            <a:r>
              <a:rPr lang="en-US" dirty="0"/>
              <a:t>Exploring the Potential of Decentralized Currency for E-Commerce: Case Study of an E-Commerce Website Using Decentralized Currency</a:t>
            </a:r>
            <a:br>
              <a:rPr lang="en-US" dirty="0"/>
            </a:br>
            <a:r>
              <a:rPr lang="en-US" dirty="0"/>
              <a:t>Article</a:t>
            </a:r>
            <a:br>
              <a:rPr lang="en-US" dirty="0"/>
            </a:br>
            <a:r>
              <a:rPr lang="en-US" dirty="0"/>
              <a:t>Full-text available</a:t>
            </a:r>
            <a:br>
              <a:rPr lang="en-US" dirty="0"/>
            </a:br>
            <a:r>
              <a:rPr lang="en-US" dirty="0"/>
              <a:t>Jun 2023</a:t>
            </a:r>
            <a:br>
              <a:rPr lang="en-US" dirty="0"/>
            </a:br>
            <a:r>
              <a:rPr lang="en-US" dirty="0"/>
              <a:t>Burak Yakup AksoyRayan Abri</a:t>
            </a:r>
            <a:br>
              <a:rPr lang="en-US" dirty="0"/>
            </a:br>
            <a:r>
              <a:rPr lang="en-US" dirty="0"/>
              <a:t>View</a:t>
            </a:r>
            <a:br>
              <a:rPr lang="en-US" dirty="0"/>
            </a:br>
            <a:r>
              <a:rPr lang="en-US" dirty="0"/>
              <a:t>Show abstract</a:t>
            </a:r>
            <a:br>
              <a:rPr lang="en-US" dirty="0"/>
            </a:br>
            <a:r>
              <a:rPr lang="en-US" dirty="0"/>
              <a:t>... It is a new concept that combines various technologies. In other words, with the development of data science [10], [11], [12], big data [13], [14], artificial intelligence (AI) [15], 5G [16], blockchain [17], Internet of Things (IoT) [18], interactive technologies including augmented reality (AR), virtual reality (VR), mixed reality (MR), and extended reality (XR) [19], Web [20], [21], and other technologies, the Metaverse is endowed with richer meaning and vitality. The evolution process and future direction of the Metaverse are also influenced by the development of existing technologies and the emergence of new technologies. ...</a:t>
            </a:r>
            <a:br>
              <a:rPr lang="en-US" dirty="0"/>
            </a:br>
            <a:r>
              <a:rPr lang="en-US" dirty="0"/>
              <a:t>Open Metaverse: Issues, Evolution, and Future</a:t>
            </a:r>
            <a:br>
              <a:rPr lang="en-US" dirty="0"/>
            </a:br>
            <a:r>
              <a:rPr lang="en-US" dirty="0"/>
              <a:t>Preprint</a:t>
            </a:r>
            <a:br>
              <a:rPr lang="en-US" dirty="0"/>
            </a:br>
            <a:r>
              <a:rPr lang="en-US" dirty="0"/>
              <a:t>Full-text available</a:t>
            </a:r>
            <a:br>
              <a:rPr lang="en-US" dirty="0"/>
            </a:br>
            <a:r>
              <a:rPr lang="en-US" dirty="0"/>
              <a:t>Apr 2023</a:t>
            </a:r>
            <a:br>
              <a:rPr lang="en-US" dirty="0"/>
            </a:br>
            <a:r>
              <a:rPr lang="en-US" dirty="0"/>
              <a:t>Zefeng Chen</a:t>
            </a:r>
            <a:br>
              <a:rPr lang="en-US" dirty="0"/>
            </a:br>
            <a:r>
              <a:rPr lang="en-US" dirty="0"/>
              <a:t>Wensheng GanJiayi Sun</a:t>
            </a:r>
            <a:br>
              <a:rPr lang="en-US" dirty="0"/>
            </a:br>
            <a:r>
              <a:rPr lang="en-US" dirty="0"/>
              <a:t>Philip S. Yu</a:t>
            </a:r>
            <a:br>
              <a:rPr lang="en-US" dirty="0"/>
            </a:br>
            <a:r>
              <a:rPr lang="en-US" dirty="0"/>
              <a:t>View</a:t>
            </a:r>
            <a:br>
              <a:rPr lang="en-US" dirty="0"/>
            </a:br>
            <a:r>
              <a:rPr lang="en-US" dirty="0"/>
              <a:t>Show abstract</a:t>
            </a:r>
            <a:br>
              <a:rPr lang="en-US" dirty="0"/>
            </a:br>
            <a:r>
              <a:rPr lang="en-US" dirty="0"/>
              <a:t>... With Web 3.0 still in its blooming stage [1], Artificial Intelligence (AI) 1 has proven to be an effective tool for many challenging tasks, such as generating content, classification and understanding. In recent years, some advancements within AI have helped the technology complete more complex tasks Actually, the origins of AIGC can be traced back to an earlier time. ...</a:t>
            </a:r>
            <a:br>
              <a:rPr lang="en-US" dirty="0"/>
            </a:br>
            <a:r>
              <a:rPr lang="en-US" dirty="0"/>
              <a:t>AI-Generated Content (AIGC): A Survey</a:t>
            </a:r>
            <a:br>
              <a:rPr lang="en-US" dirty="0"/>
            </a:br>
            <a:r>
              <a:rPr lang="en-US" dirty="0"/>
              <a:t>Preprint</a:t>
            </a:r>
            <a:br>
              <a:rPr lang="en-US" dirty="0"/>
            </a:br>
            <a:r>
              <a:rPr lang="en-US" dirty="0"/>
              <a:t>Full-text available</a:t>
            </a:r>
            <a:br>
              <a:rPr lang="en-US" dirty="0"/>
            </a:br>
            <a:r>
              <a:rPr lang="en-US" dirty="0"/>
              <a:t>Mar 2023</a:t>
            </a:r>
            <a:br>
              <a:rPr lang="en-US" dirty="0"/>
            </a:br>
            <a:r>
              <a:rPr lang="en-US" dirty="0"/>
              <a:t>Jiayang Wu</a:t>
            </a:r>
            <a:br>
              <a:rPr lang="en-US" dirty="0"/>
            </a:br>
            <a:r>
              <a:rPr lang="en-US" dirty="0"/>
              <a:t>Wensheng Gan</a:t>
            </a:r>
            <a:br>
              <a:rPr lang="en-US" dirty="0"/>
            </a:br>
            <a:r>
              <a:rPr lang="en-US" dirty="0"/>
              <a:t>Zefeng ChenHong Lin</a:t>
            </a:r>
            <a:br>
              <a:rPr lang="en-US" dirty="0"/>
            </a:br>
            <a:r>
              <a:rPr lang="en-US" dirty="0"/>
              <a:t>View</a:t>
            </a:r>
            <a:br>
              <a:rPr lang="en-US" dirty="0"/>
            </a:br>
            <a:r>
              <a:rPr lang="en-US" dirty="0"/>
              <a:t>Show abstract</a:t>
            </a:r>
            <a:br>
              <a:rPr lang="en-US" dirty="0"/>
            </a:br>
            <a:r>
              <a:rPr lang="en-US" dirty="0"/>
              <a:t>Blockchain Based Trusted Distributed Machine Learning for Credit Scoring</a:t>
            </a:r>
            <a:br>
              <a:rPr lang="en-US" dirty="0"/>
            </a:br>
            <a:r>
              <a:rPr lang="en-US" dirty="0"/>
              <a:t>Conference Paper</a:t>
            </a:r>
            <a:br>
              <a:rPr lang="en-US" dirty="0"/>
            </a:br>
            <a:r>
              <a:rPr lang="en-US" dirty="0"/>
              <a:t>Sep 2023</a:t>
            </a:r>
            <a:br>
              <a:rPr lang="en-US" dirty="0"/>
            </a:br>
            <a:r>
              <a:rPr lang="en-US" dirty="0"/>
              <a:t>Daniel Djolev</a:t>
            </a:r>
            <a:br>
              <a:rPr lang="en-US" dirty="0"/>
            </a:br>
            <a:r>
              <a:rPr lang="en-US" dirty="0"/>
              <a:t>Milena LazarovaOgnyan Nakov</a:t>
            </a:r>
            <a:br>
              <a:rPr lang="en-US" dirty="0"/>
            </a:br>
            <a:r>
              <a:rPr lang="en-US" dirty="0"/>
              <a:t>View</a:t>
            </a:r>
            <a:br>
              <a:rPr lang="en-US" dirty="0"/>
            </a:br>
            <a:r>
              <a:rPr lang="en-US" dirty="0"/>
              <a:t>Show more</a:t>
            </a:r>
            <a:br>
              <a:rPr lang="en-US" dirty="0"/>
            </a:br>
            <a:br>
              <a:rPr lang="en-US" dirty="0"/>
            </a:br>
            <a:r>
              <a:rPr lang="en-US" dirty="0"/>
              <a:t>Recommended publications</a:t>
            </a:r>
            <a:br>
              <a:rPr lang="en-US" dirty="0"/>
            </a:br>
            <a:r>
              <a:rPr lang="en-US" dirty="0"/>
              <a:t>Discover more about: Web 3.0</a:t>
            </a:r>
            <a:br>
              <a:rPr lang="en-US" dirty="0"/>
            </a:br>
            <a:r>
              <a:rPr lang="en-US" dirty="0"/>
              <a:t>Preprint</a:t>
            </a:r>
            <a:br>
              <a:rPr lang="en-US" dirty="0"/>
            </a:br>
            <a:r>
              <a:rPr lang="en-US" dirty="0"/>
              <a:t>Full-text available</a:t>
            </a:r>
            <a:br>
              <a:rPr lang="en-US" dirty="0"/>
            </a:br>
            <a:r>
              <a:rPr lang="en-US" dirty="0"/>
              <a:t>Web 3.0: The Future of Internet</a:t>
            </a:r>
            <a:br>
              <a:rPr lang="en-US" dirty="0"/>
            </a:br>
            <a:r>
              <a:rPr lang="en-US" dirty="0"/>
              <a:t>March 2023</a:t>
            </a:r>
            <a:br>
              <a:rPr lang="en-US" dirty="0"/>
            </a:br>
            <a:r>
              <a:rPr lang="en-US" dirty="0"/>
              <a:t>Wensheng GanZhenqiang Ye</a:t>
            </a:r>
            <a:br>
              <a:rPr lang="en-US" dirty="0"/>
            </a:br>
            <a:r>
              <a:rPr lang="en-US" dirty="0"/>
              <a:t>Wan Shicheng</a:t>
            </a:r>
            <a:br>
              <a:rPr lang="en-US" dirty="0"/>
            </a:br>
            <a:r>
              <a:rPr lang="en-US" dirty="0"/>
              <a:t>Philip S. Yu</a:t>
            </a:r>
            <a:br>
              <a:rPr lang="en-US" dirty="0"/>
            </a:br>
            <a:r>
              <a:rPr lang="en-US" dirty="0"/>
              <a:t>With the rapid growth of the Internet, human daily life has become deeply bound to the Internet. To take advantage of massive amounts of data and information on the internet, the Web architecture is continuously being reinvented and upgraded. From the static informative characteristics of Web 1.0 to the dynamic interactive features of Web 2.0, scholars and engineers have worked hard to make the ... [Show full abstract]View full-text</a:t>
            </a:r>
            <a:br>
              <a:rPr lang="en-US" dirty="0"/>
            </a:br>
            <a:r>
              <a:rPr lang="en-US" dirty="0"/>
              <a:t>Preprint</a:t>
            </a:r>
            <a:br>
              <a:rPr lang="en-US" dirty="0"/>
            </a:br>
            <a:r>
              <a:rPr lang="en-US" dirty="0"/>
              <a:t>Full-text available</a:t>
            </a:r>
            <a:br>
              <a:rPr lang="en-US" dirty="0"/>
            </a:br>
            <a:r>
              <a:rPr lang="en-US" dirty="0"/>
              <a:t>Web3: The Next Internet Revolution</a:t>
            </a:r>
            <a:br>
              <a:rPr lang="en-US" dirty="0"/>
            </a:br>
            <a:r>
              <a:rPr lang="en-US" dirty="0"/>
              <a:t>March 2023</a:t>
            </a:r>
            <a:br>
              <a:rPr lang="en-US" dirty="0"/>
            </a:br>
            <a:r>
              <a:rPr lang="en-US" dirty="0"/>
              <a:t>Wan ShichengHong Lin</a:t>
            </a:r>
            <a:br>
              <a:rPr lang="en-US" dirty="0"/>
            </a:br>
            <a:r>
              <a:rPr lang="en-US" dirty="0"/>
              <a:t>Wensheng Gan[...]</a:t>
            </a:r>
            <a:br>
              <a:rPr lang="en-US" dirty="0"/>
            </a:br>
            <a:r>
              <a:rPr lang="en-US" dirty="0"/>
              <a:t>Philip S. Yu</a:t>
            </a:r>
            <a:br>
              <a:rPr lang="en-US" dirty="0"/>
            </a:br>
            <a:r>
              <a:rPr lang="en-US" dirty="0"/>
              <a:t>Since the first appearance of the World Wide Web, people more rely on the Web for their cyber social activities. The second phase of World Wide Web, named Web 2.0, has been extensively attracting worldwide people that participate in building and enjoying the virtual world. Nowadays, the next internet revolution: Web3 is going to open new opportunities for traditional social models. The ... [Show full abstract]View full-text</a:t>
            </a:r>
            <a:br>
              <a:rPr lang="en-US" dirty="0"/>
            </a:br>
            <a:r>
              <a:rPr lang="en-US" dirty="0"/>
              <a:t>Preprint</a:t>
            </a:r>
            <a:br>
              <a:rPr lang="en-US" dirty="0"/>
            </a:br>
            <a:r>
              <a:rPr lang="en-US" dirty="0"/>
              <a:t>Full-text available</a:t>
            </a:r>
            <a:br>
              <a:rPr lang="en-US" dirty="0"/>
            </a:br>
            <a:r>
              <a:rPr lang="en-US" dirty="0"/>
              <a:t>PRIVACY COMPARISON OF WEB 2.0 AND WEB 3.0 SOCIAL NETWORKS</a:t>
            </a:r>
            <a:br>
              <a:rPr lang="en-US" dirty="0"/>
            </a:br>
            <a:r>
              <a:rPr lang="en-US" dirty="0"/>
              <a:t>July 2022</a:t>
            </a:r>
            <a:br>
              <a:rPr lang="en-US" dirty="0"/>
            </a:br>
            <a:r>
              <a:rPr lang="en-US" dirty="0"/>
              <a:t>Hasan Can</a:t>
            </a:r>
            <a:br>
              <a:rPr lang="en-US" dirty="0"/>
            </a:br>
            <a:r>
              <a:rPr lang="en-US" dirty="0"/>
              <a:t>Onur Narin</a:t>
            </a:r>
            <a:br>
              <a:rPr lang="en-US" dirty="0"/>
            </a:br>
            <a:r>
              <a:rPr lang="en-US" dirty="0"/>
              <a:t>The WWW (World Wide Web) has come a long way since the appearance of its first version, Web 1.0, in 1989. The Internet, which was in the one-to-many model in the Web 1.0 version, only allowed users to browse the web pages at that time, and it was not possible for users to interact with each other. Social networks, the beginning of Web 2.0, which was mentioned in a speech by Tim O'Reilly in 2004, ... [Show full abstract]View full-text</a:t>
            </a:r>
            <a:br>
              <a:rPr lang="en-US" dirty="0"/>
            </a:br>
            <a:r>
              <a:rPr lang="en-US" dirty="0"/>
              <a:t>Conference Paper</a:t>
            </a:r>
            <a:br>
              <a:rPr lang="en-US" dirty="0"/>
            </a:br>
            <a:r>
              <a:rPr lang="en-US" dirty="0"/>
              <a:t>Full-text available</a:t>
            </a:r>
            <a:br>
              <a:rPr lang="en-US" dirty="0"/>
            </a:br>
            <a:r>
              <a:rPr lang="en-US" dirty="0"/>
              <a:t>What Comes after Web 3.0? Web 4.0 and the Future</a:t>
            </a:r>
            <a:br>
              <a:rPr lang="en-US" dirty="0"/>
            </a:br>
            <a:r>
              <a:rPr lang="en-US" dirty="0"/>
              <a:t>April 2015</a:t>
            </a:r>
            <a:br>
              <a:rPr lang="en-US" dirty="0"/>
            </a:br>
            <a:r>
              <a:rPr lang="en-US" dirty="0"/>
              <a:t>Keshab Nath</a:t>
            </a:r>
            <a:br>
              <a:rPr lang="en-US" dirty="0"/>
            </a:br>
            <a:r>
              <a:rPr lang="en-US" dirty="0"/>
              <a:t>Raja IswaryPranjal Borah</a:t>
            </a:r>
            <a:br>
              <a:rPr lang="en-US" dirty="0"/>
            </a:br>
            <a:r>
              <a:rPr lang="en-US" dirty="0"/>
              <a:t>The World Wide Web (WWW) as the largest global information media through which user can share, read, and writes data through computers connected with internet.WWW has had much progress since its advent. This paper provides a brief idea of the evolution of the web from web1.0 to web4.0.Web1.0 was about connecting and getting information on the net.Web2.0 was the emergence of social media and ... [Show full abstract]View full-text</a:t>
            </a:r>
            <a:br>
              <a:rPr lang="en-US" dirty="0"/>
            </a:br>
            <a:r>
              <a:rPr lang="en-US" dirty="0"/>
              <a:t>Last Updated: 15 Jun 2023</a:t>
            </a:r>
            <a:br>
              <a:rPr lang="en-US" dirty="0"/>
            </a:br>
            <a:r>
              <a:rPr lang="en-US" dirty="0"/>
              <a:t>ResearchGate Logo</a:t>
            </a:r>
            <a:br>
              <a:rPr lang="en-US" dirty="0"/>
            </a:br>
            <a:r>
              <a:rPr lang="en-US" dirty="0"/>
              <a:t>Search for publications, researchers, or questions</a:t>
            </a:r>
            <a:br>
              <a:rPr lang="en-US" dirty="0"/>
            </a:br>
            <a:br>
              <a:rPr lang="en-US" dirty="0"/>
            </a:br>
            <a:r>
              <a:rPr lang="en-US" dirty="0"/>
              <a:t>or</a:t>
            </a:r>
            <a:br>
              <a:rPr lang="en-US" dirty="0"/>
            </a:br>
            <a:r>
              <a:rPr lang="en-US" dirty="0"/>
              <a:t>Discover by subject area</a:t>
            </a:r>
            <a:br>
              <a:rPr lang="en-US" dirty="0"/>
            </a:br>
            <a:r>
              <a:rPr lang="en-US" dirty="0"/>
              <a:t>Recruit researchers</a:t>
            </a:r>
            <a:br>
              <a:rPr lang="en-US" dirty="0"/>
            </a:br>
            <a:r>
              <a:rPr lang="en-US" dirty="0"/>
              <a:t>Join for free</a:t>
            </a:r>
            <a:br>
              <a:rPr lang="en-US" dirty="0"/>
            </a:br>
            <a:r>
              <a:rPr lang="en-US" dirty="0"/>
              <a:t>Login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72111</Words>
  <Application>WPS Presentation</Application>
  <PresentationFormat>Widescreen</PresentationFormat>
  <Paragraphs>2</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 Light</vt:lpstr>
      <vt:lpstr>Calibri</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 ’23 Companion, April 30-May 4, 2023, Austin, TX, USA Gan et al.Table 1: Dierences among dierent stages of websWeb Architecture Representative products Characteristics Benet distributionWeb 1.0centralized Yahoo, Sina, Netscape host-generated content,host-generated authority platform monopolyWeb 2.0centralized Baidu, Google, Facebook user-generated content,host-generated authorityprot-sharing (platformsand netizens)Web 3.0distributed,decentralized Tor, Twine user-generated content,user-generated authority peer-to-peerWeb3 distributed,decentralized Ethereum, Binance user-generated content,user-generated authority smart contracttransparent architecture (i.e., decentralized). In the view of Tim-othy John Berners-Lee, Web 3.0 aims to create a more intelligentweb, which emphasizes machine understanding of human seman-tic expression [5,7,57]. Later, Ethereum co-founder Gavin Woodthinks that centralized services cause a lot of corporate monopolies,and thus the next Web ood will completely change the status ofWeb 2.0 [71]. He believes that the next generation of the Web willbe an identity-based pseudonymous low-level messaging system.In order to make it distinct from traditional Web 3.0, he renamed itWeb3. Web3 architecture achieves decentralization via blockchaintechnologies, whereas Web 3.0 may not require blockchain. Today,Web 3.0 is a broad but borderless concept. It has integrated powerfuland large-scale Web applications. We suppose Web 3.0 is a powerful,generic, and measurable architecture.Table 1 summarizes the dierences between four types of Webs.Web 1.0 is the informational internet. It only oers a reading expe-rience for users; there is no interaction or dynamic content. Web2.0 is synonymous with identity and a centralized Web. Users be-come content creators and are willing to communicate with othersthrough Internet tools. However, it is hard to break down the infor-mation blockade between platforms. Web 3.0 and Web3 are bothuser-generated content and user-generated authority. That is, userscan determine what and how much information other people andplatforms can view. This allows users to truly own their data.There are some reviews of literature related to Web 3.0 [27,38,40,47,55,69]. Most of them had not clearly distinguished betweenWeb 3.0 and Web3. For instance, because blockchain is known forimplementing a new organization governance model (i.e., decentral-ization), it is easy to take it for granted that blockchain technologyis the most suitable tool within Web 3.0 architecture. However, cur-rent blockchain technology is not mature, and its nancial hype isconcerning (see [19]). Though Web 3.0 is a buzzword, most peopleare still unclear about it, especially its denition. Web 3.0 will fa-cilitate a worldwide data reform, which may trigger opportunitiesand risks. There is no doubt that providing a detailed illustration(what, how, and when) is valuable.To ll this gap, this paper aims to conduct a systematic literaturereview of Web 3.0. The key contributions of the article are fourfold.•We elaborate on the evolution history of the World WideWeb, which reveals that there have been unprecedented ad-vances in the pursuit of democracy within the digital world.•We introduce some vital Web 3.0 technologies, from datastorage to information analysis and usage. Additionally, Weidentify the key dierence between Web 3.0 and Web3.•In particular, we provide a detailed survey of the Web revo-lution and the benets in every aspect of our lives (includingbusiness, culture, Metaverse, and AI-generated content, etc.)that Web 3.0 brings.•Finally, we highlight and discuss some key challenges andfuture work based on our review. We also make some rec-ommendations for Web 3.0 governance and development.Organization: This article summarizes recent Web 3.0 advance-ments. In Section 2, we introduce several vital technologies withinthe Web 3.0 architecture. The revolution and benets of Web 3.0are then briey introduced in Section 3. In Section 4, we discuss indetail the existing or emerging challenges and issues of Web 3.0. Wealso discuss the dierence between Web 3.0 and Web3 in Section 5.Finally, in Section 6, we conclude this article with discussions andpotential future work.2 TECHNICAL IMPLEMENTATIONDespite the lack of a unied denition of Web 3.0, major featuressuch as decentralization, privacy protection, human centricity, andintelligence are widely accepted [58]. In the Web 3.0 world, ma-chines will better understand human behavior, which will providemore intelligent services. In this section, we introduce some tech-nologies that might become cornerstones of Web 3.0.2.1 Semantic WebThe semantic web [7], a prototype of Web 3.0, is an information-data web that aims to concatenate all the data in the virtual world.With the rapid development of science and technology, proposals tomanage the abundance of web data (e.g., data sharing, integration,reuse, and mining) are one of the major obstacles [32,57]. ResourceDescription Framework (RDF) [43] is a syntax-neutral data model(i.e., Subject,Predicate and Object). RDF records the relationshipbetween elements Subject (e.g., links) and Object (e.g., resources)and describes the features of web resources. It mainly provides aninfrastructure for various applications of metadata and exchangesmetadata between applications on the Web, which promotes theautomatic processing of network resources [20]. Subsequently, theWeb Ontology Language (OWL) [42] was proposed to improve thecomprehensibility of web content for machines and play a part insemantic web activity. It is a family of knowledge representationlanguages for authoring ontologies. Ontologies resemble class hier-archies in object-oriented programming, and the core idea of OWLis to represent the ontology explicitly and eciently [33]. The OWL Web 3.0: The Future of Internet WWW ’23 Companion, April 30-May 4, 2023, Austin, TX, USAis used to make network resources more accessible for automatedprocesses by adding resource information that describes or providesweb content. Besides, knowledge graphs (KG) [9,59] may be thenext direction for knowledge representation on the semantic web. Aknowledge graph consists of a set of interconnected typed entitiesand their attributes [3,8]. According to the study [24], there are fourmain steps for KG generation: 1) knowledge creation; 2) knowledgehosting; 3) knowledge curation; and 4) knowledge deployment. KGmay be the most possible way to achieve the “Internet of Behaviors”(IoB) blueprint [62], which can build connections between peopleand things, or things and things.2.2 Articial IntelligenceBeneting from the improvement of computing power and big datatechnologies [26], AI has ushered in a period of vigorous devel-opment. AI is becoming a part of our daily lives as more domainsdeploy AI applications [30,31]. We can provide numerous datasetsand use AI training models for solving problems such as imagerecognition, information extraction, and automatic speech recogni-tion. In the Web 3.0 era, massive amounts of data will be generatedevery day from device perception, content services, and intelligentlife. AI helps machines realize the “perception-decision-behavior-feedback” closed-loop workow, and thus improve the user expe-rience. Moreover, since the integration of computing and storagebreaks the bottleneck of AI computing power, the development ofIoT collaborative perception and 5G communication technologieswill realize the collaboration between multiple agents, which canmeet people’s needs for real-time perception and decision-making.Many other elds have made great progress by enabling AI. Forexample, autonomous driving [23], according to the in-depth inte-gration of IoT and AI, oers the best route planning and controlfor vehicles. Market forecasting and risk management in nancialmarkets, medical assistance in the health industry, recommenda-tion systems, unmanned retail in the retail industry, voiceprintpayment, face scanning in payment systems, and voice in the smarthome are all examples of how technology is changing our lives[73]. All of the above cases illustrate how AI makes Web 3.0 moreintelligent and user-friendly. However, because AI products havea great impact on our lives, fairness, and non-discrimination (in-cluding objective and subjective) in the development of AI will beparticularly important. For example, the usage of big data is uneth-ical and malicious behavior by companies toward their customers.In some cases, AI products serve some groups but ignore the re-quirements of specic groups (e.g., the elderly and the disabled).In the Web 3.0 era, data ownership belongs to users because theygenerate new data every day. These data may be meaningless tousers, but companies can prot from a variety of data using AItechnologies, such as user proles and personalized advertising.The denitions of fairness are distinct in dierent historical periodsand even in dierent ideologies. Fortunately, AI technologies canimprove fairness and transform it into a global and comprehensiveunderstanding, which provides a powerful guide to achieving fair-ness. Moreover, with the development of technology (e.g., federatedlearning, trusted computing, the Internet of Things, Internet ofBehaviors, and encryption), most negative eects that technologybrings will be eliminated in most cases [16, 17].2.3 BlockchainThe emergence of an embryonic blockchain was taking shape fromthe 1980s to the 1990s and was ocially released in 2008 [45,72].Many experts, scholars, and capitalists are interested in the poten-tial of blockchain technology because of its decentralization, trust-lessness, autonomy, anonymity, tamper-proong, and auditability[74]. One of the most famous successful cases is Ethereum [12].Ethereum provides a built-in Turing-complete programming lan-guage, which can help developers code smart contracts and buildtheir own decentralized applications. Ethereum yellow paper (“acanonical version”) [71] provided a quasi-Turing-complete machinecalled the Ethereum Virtual Machine. To protect smart contractsfrom malicious attacks, the Ethereum Virtual Machine providesa sandbox execution environment. Arguably, the proposed novelunderlying technologies, such as token systems, identity and rep-utation systems, decentralized le storage, and decentralized au-tonomous organizations within the blockchain, can help ght themonopoly posed by giant tech companies. Some metrics are pro-posed to evaluate the decentralization of blockchain. For example,the studies [21,29,37] illustrate several related metrics. Croman etal. [22] proposed a more intuitive method. They believe that themore active addresses on the blockchain, the better the blockchain’sdecentralization.Moreover, semantic blockchain and knowledge-based blockchainmay be the next technologies among the most widely accepted inWeb3 (not Web 3.0) [56]. The internet service within semanticand knowledge-based blockchains not only has decentralized andtrustless features but also takes advanced advantage of articialintelligence. What’s more, the “impossible trinity problem” (that is,decentralization, privacy, and scalability) seems unsolvable for along time. This case will urge researchers and developers to exploreother paths for decentralization solutions thereafter.2.4 Decentralized StorageBefore starting this subsection, we have to point out that decen-tralized storage is not a necessary part of Web 3.0 architecture, butdecentralization will be more secure and reliable than centralization.There has long been some sort of unspoken agreement betweenusers and Web 2.0 applications. That is, users’ data belongs to plat-forms, and users just use the services provided by those platforms.Moreover, “data island” between dierent platforms also bringsmany barriers, such as data migration and data synchronization. Inthe meanwhile, while users realize their data autonomy, loweringthe data storage cost and nding a suitable benet distribution areurgent problems to be solved. In order to implement decentralizeddata storage, researchers made the following contributions:IPFS:The Interplanetary File System (IPFS) [4,15] is a peer-to-peer distributed le system, which may replace HTTP4in thefuture. It splits les into several blobs (an addressable unit of datawith no links, and its size will not be larger than 256 KB). Theseblobs are organized by the le object “list” or alternatively “tree”.The blob has a hash ngerprint, which is recorded in the distributedhash table according to a value-key structure (&lt;hash ngerprint,location node&gt;). IPFS adopts the Merkel directed acyclic graphto locate content and deduplication. Moreover, IPFS provides a4https://en.wikipedia.org/wiki/Hypertext_Transfer_Protocol WWW ’23 Companion, April 30-May 4, 2023, Austin, TX, USA Gan et al.version control function like Git for helping user management. Inorder to adapt to users’ reading habits, the adopted Inter-PlanetaryNaming Service maps the URLs to a series of hashes in the IPFSsystem. More importantly, the sharing strategy BitSwap preventsfreeloaders from exploiting and degrading the exchange [41].CephFS:Ceph le system (CephFS) [70] is known for beingopen-source, distributed, high-performance, highly available, andscalable. The Reliable Autonomic Distributed Object Store (RADOS)clusters are its core part. The cluster consists mainly of objectstorage devices (OSDs), monitors, and clients. OSD is a storage nodein a cluster used for data storage and maintenance. The metadataserver cluster can expand or contract, and it can rebalance the lesystem dynamically to distribute data evenly among cluster hosts.Most importantly, RADOS does not rely on a single central controlcomponent. Heavy loads all can be dynamically distributed withinthe cluster. Thus, this makes sure that the physical decentralizationand high scalability of CephFS.There are still many decentralized storage projects out there. Forexample, OpenStack Object Storage (Swift) [54], uses consistenthashing technology to evenly distribute objects to each virtual nodeand uses the ring structure to store the mapped physical addressof virtual nodes. Finally, high availability and innite horizontalexpansion ability are achieved by using the event-driven consis-tency model. Unlike the initial decentralized storage scheme, thecurrent hot decentralized storage scheme considers the user to bethe subject of participating in the data storage link. IPFS introducesthe BitSwap protocol to reward users for providing resource stor-age and download services, thus ensuring the possibility of usersbeneting from data. Existing projects like Filecoin and ARweaveare based on IPFS, which can be considered the incentive layer ofIPFS. There are other star projects, like Swarm for the Ethereumfoundation. The use of blockchain technology in conjunction witha reward mechanism is becoming more common.2.5 Edge ComputingBecause of the COVID-19 epidemic, more and more of our dailyactivities are happening online, which has led to a sharp rise inthe amount of data and network trac around the world. The totalamount of data in the world in 2020 was already 59 ZB. Under theimpact of such a huge data stream, all data processing is placed onthe remote server, which will be a great challenge to the network,computing resources, and so on. Although some data processingproblems can be alleviated through cloud computing, the propor-tion of valuable data in massive data sets is very low. Therefore, itis necessary to process the data at the beginning of its generationand then analyze it through the cloud. In order to solve this prob-lem, edge computing and fog computing were proposed [14,31,75].Some tasks are processed through edge devices, in this way, thepressure of cloud computing can be shared. The main dierencebetween edge computing and fog computing is that edge computingallows the end devices to process data by themselves [66]. The mainidea of edge computing is to migrate core functions like computing,storage, and decision-making closer to the edge devices that gen-erate the data. As a result, the edge computing model eliminatesthe need to upload data to a cloud computing platform for storageand processing. Moreover, as edge computing is closer to the datasource, it has fast data processing and analysis and low cost, low en-ergy consumption, and low bandwidth. Although edge computinghas a certain improvement in the security aspect when comparedwith cloud computing since it can avoid the risks during the net-work transmission process, the edge device obtains rst-hand data,which has a large amount of sensitive private information. Due tothe lack of eective encryption or desensitization methods for data,when an emerging hacker attacks the edge node, critical informa-tion such as household personnel consumption, personnel healthinformation in the electronic medical system, and road incidentvehicle information will be leaked. Federated learning (FL) [68]trains AI models by coordinating multiple remote devices and notdirectly exposing users’ data, which enhances the privacy of data.The combination of edge computing and FL will provide a moresecure environment for edge nodes and protect the informationsecurity of users. In general, edge computing can eectively ex-plore the potential of edge devices and provide users with morehigh-quality services in the era of big data.3 REVOLUTION AND ADVANTAGES3.1 Application and BusinessWeb 1.0. In the early years of Web 1.0, the proliferation of the birthof the World Wide Web spurred a growing need for knowledgesharing that cannot be met solely by traditional information trans-mission methods. Many companies, like Sina, Yahoo, Google, andBaidu, have promoted their own products. As shown in Figure A1,these products can be roughly divided into two categories. Therst one is the web portal represented by Sina and Yahoo. In viewof knowledge creation, these web portals aim to digitalize humanknowledge from oine to earn prot online through clicks. The sec-ond is represented by the search engines of Google Search and Baidu.They are used to answering users’ questions as accurately as possi-ble. The search engine does not actively share content with users.It seems like a library on the Internet and automatically collectsor categorizes various types of information. Through continuousdevelopment, Google Search has been one of the most intelligentand powerful search engines in the world. As mentioned earlier,both the two categories of web products are host-generated contentand authority. On the one hand, users can only read what websiteshave to oer; on the other hand, Web 1.0 enabled numerous peopleto learn about and engage with the Internet.Web 2.0. With the rapid growth of the number of internet usersin the world, the occurrence of Web 2.0 has attracted considerableattention. Unlike Web 1.0, the new Web lets users create contenton many dierent online platforms. In other words, a signicantdierence between Web 1.0 and Web 2.0 is that the latter is user-generated content rather than host-generated content. Accordingto Web 2.0 products, both users and platforms can earn prots.The current web products have more vertical subdivisions thanin the Web 1.0 era. Figure A2 lists some major applications in ourdaily lives. Herein, we plan to introduce some of them to revealthe success of Web 2.0. WeChat is very popular in Asian regions. Itreplaces the traditional text message service of mobile operatorsto a certain degree because of its novel functions (e.g., video callsand group chats). Twitter is one of the most famous social networkapplications now. With unique characteristics, such as character Web 3.0: The Future of Internet WWW ’23 Companion, April 30-May 4, 2023, Austin, TX, USAlimits and photo sharing, it provides text message services over theinternet for users. Twitter is also an information-sharing platformand forms many grid communities. People around the world canshare their daily lives or interact with others by posting a tweet. Thei Operating System (iOS) is a mobile device system developed byApple Inc. In the Web 2.0 era, the mobile phone totally changes thelifestyle of humans. iOS and its competitors (Android5) are vehiclesthat run applications from Web 2.0. Due to the breakthrough inhardware research, the applications of Web 2.0 are more powerfuland practical than the websites of Web 1.0. These applications areconvenient for human activities, and most of us cannot imaginehow to live without the Internet.Web 3.0. As reported in some white papers [13,34,51], therapid growth of the current digital economy, especially after theCOVID-19 outbreak, has led to a lot of monopolist giants (e.g., Face-book, Google, Tencent, and Amazon). Now we face the challengeof extracting the world from the jaws of online platform monop-olies. The applications within Web 2.0 are more likely to provideservices rather than products. This causes the traditional conceptof data ownership to become blurry. Besides, most Web 2.0 com-panies are proting from users’ private information. The study[64] points out that digital ethics and privacy issues within theinternet need more attention. Web 3.0 is engendering a new globaldigital economy. It creates new business models and markets to gowith them, and it busts platform monopolies. Web 3.0 applicationsare deployed on decentralized networks such as blockchain plat-forms or related distributed systems hosted by many peer-to-peerservers. They are designed based on dierent scenarios. In orderto concretely study the dierence between applications of Web2.0 and Web 3.0, we list mainstream applications within the sameclassication in Figures A2 and A3, respectively. Status is a securemessaging application that provides private communication. It usespeer-to-peer technology to prevent any third party from controllingusers’ communication data. This is totally dierent from WeChat.On account of our data being stored on the platform, there are po-tential attack risks like data trawling, censorship, and propaganda[60]. The pseudo-anonymous account generation allows users toselectively reveal themselves to the world. Status, in particular, isan entirely open-source project. This is a common characteristicof most Web 3.0 applications, which can ensure the application isnot malicious. Steemit [18] is a rising star among the many Web3.0 social network applications. It is a blockchain-based platformthat aims to return data power to its users rather than centralizingcontrol by traditional social media companies. Steemit also usesthe eponymous cryptocurrency STEEM6to reward users for theircontent. Electro-Optical Systems (EOS) is a blockchain operatingsystem that provides the core functionality for businesses to buildblockchain applications. EOS is similar to the Windows platform,and the system architecture is EOS.IO7. Compared to Android andiOS, EOS runs on a public chain. The user only needs a browser thatcan link to EOS within a mobile phone, iPad, or computer device,which is truly cross-platform.5https://en.wikipedia.org/wiki/Android_(operating_system)6https://observer.com/2016/09/steem-tsu-social- networks- spam/7https://en.wikipedia.org/wiki/EOS.IO3.2 Culture and ArtworkIndeed, the interaction between culture and society is common.What’s more, it should be pointed out that: on the one hand, cul-tural production may not generate social activities; on the otherhand, social activities may not create new cultural products. Cul-tural activities can be roughly divided into two parts: cultural cre-ation and cultural communication. The process of culture creationwithin Web 3.0 architecture is more transparent than ever before.It allows other people to freely engage in co-creation. Because eachperson’s contribution is clear, it is simple to distribute the benetand copyright. At the same time, every node can make peer-to-peertransactions since Web 3.0 is a decentralized network. Thus, thereis no need for a third-party agent or platform to help creators selltheir products. This case not only increases creators’ earnings butalso provides them with more options. Furthermore, Web 3.0 com-bines various types of information based on the needs of the usersand then provides personalized recommendation services. Since theprot belongs to the creators themselves, they have more incentiveto promote their works. Cultural heritage or productions are prob-lematic because they are non-renewable, fragile, and expensive tomaintain. They can be digitized by massive sensors, according toWeb 3.0 technologies. The methodology of digital humanities bringsabout fundamental changes in cultural heritage. Through digitalmethods, cultural heritage can be better protected, and culturalinformation can be linked to the spatio-temporal framework. Thetransformation of time and space can activate more users’ partici-pation enthusiasm and revitalize the vitality of cultural heritage.3.3 User ExperienceThe forthcoming wave of Web 3.0 is promoting technical integra-tion across dierent domains. It may be the most anticipated eventduring the 21st century. We plan to roughly discuss the user experi-ence in terms of compatibility, permissionlessness, and availability.Compatibility:As we mentioned before, dierent Web 2.0 ap-plications (either homogeneously or heterogeneously) often havedata segregation problems when transferring data across products,such as a uniform format, inconsistent data, distinct coding mecha-nisms, etc. However, Web 3.0 provides many standardized APIs thatsolve this problem to a certain extent. Applications and servicesare no longer limited by a single ecosystem (e.g., the Ethereumecosystem and Bitcoin). Web 3.0 is a new integrated ecosystemthat is compatible with Web 2.0 to a certain extent. For example,Ceramic8tries to build applications with composable Web 3.0 dataand enable reusable data for multiple scenarios. The unique dig-ital wallet within Web 3.0 is adapted to store user internet data,which brings a number of benets. For example, the encryptiontechnologies can ensure the privacy and safety of a digital wallet,and the third party can ask for data reading permission from theuser. This solves the problem of data silos, which belong to Web2.0, and users of Web 3.0 do not have to worry about loss of dataissues from replacing devices or platforms anymore.Permissionless:Meanwhile, users’ application data no longerbelongs to online platforms or governments. Users can fully con-trol assets and metadata, and optionally release them to serviceproviders according to their personal preferences. For instance,8Ceramic network: https://ceramic.network/ WWW ’23 Companion, April 30-May 4, 2023, Austin, TX, USA Gan et al.Timothy John Berners-Lee proposed a novel Web data protocol,named Social Linked Data9, to constrain web infringing activities.He also designed the POD, which can be established on a personalserver or hosted by a third-party platform, to store user data. Otherapplications can only request the users’ authorization to obtainthe permitted information. The user application data (e.g., account,password, browsing history, bookmarks, and related items) willonly be recorded on the POD. In other words, the user data is nolonger bounded to any platform, but the platform needs to requestthat the user read the needed data. In this case, users can directlyinteract with others who they are not familiar with or without theneed for a trusted third-party platform. The only thing that needsto be provided is the user’s private key or other identiable proof.High availability:Web 3.0 is an open and free world where allweb data is stored in public community networks. What’s more,a huge number of data put forward higher criteria for the newnetwork architecture: a high fault tolerance rate and low fault prob-ability. This means that users are capable of using data normallyin abnormal environments and scenarios. In addition, easy-to-useis one of the highlights of Web 3.0 applications and software. Thedesign of application or software enables users to focus on theirperception, their own tasks, and their operations according to theirown course of action. They are not required to be distracted bysearching for the human-machine interface’s menu or understand-ing the structure of software, the human-machine interface, andthe meaning of the icons [25,49]. They also do not have to considerhow to convert their tasks into the input mode and steps of themachine. Because the virtual world is more integrated with the realworld, users are no longer limited to the previous input devices,such as keyboards or microphones. A look or a simple action (e.g.,raising hands and nodding) are input instructions for machines.3.4 MetaverseThe word “meta” means beginning, important, and consummation.The Metaverse is a mixture of virtual and real worlds. The Web3.0 architecture provides lower-level support for building Meta-verse applications. Immersive interactive technology (e.g., VR, AR,and MR) can create a more attractive digital living space for users.The Metaverse will signicantly change the following domains:1) Education and training. A virtual educational environment fa-cilitates educators’ ability to teach students. Besides, immersive,interactive learning environments let students better understandknowledge. Recently, Lin et al. [39] provide an overview of Meta-verse in education; 2) Entertainment. It seems that Metaverse in theentertainment market (e.g., playing games, watching a movie, andsinging) is most successful currently. The digital reality experiencessolve the limitations of space and time. Meanwhile, recreationalactivities can greatly assist students in broadening their interests;and 3) Security and privacy. It is doubtless that Web 3.0 architectureplays a vital role in data protection. That is, the user can controlall aspects of their usage data. Decentralized identity eectivelyprevents users from identity theft and many cybercrime [17]. Forlack of space, we do not list all aspects of Metaverse inuences. Inbrief, the Metaverse will have a disruptive impact on smart cities,social activity, and economics within Web 3.0 [1, 61, 63].9https://solidproject.org/Based on previous experience in the development of the Web,Tony Parisi proposed “The Seven Rules of the Metaverse” [50]. Thatis, the Metaverse should be unique (rule #1) and can consistentlybe self-upgraded (rule #7); the Metaverse should serve everyone(rule #2) and be open to everyone (rule #4); the Metaverse is notcontrolled by anyone (rule #3); the Metaverse plays as an accessi-ble network (rule #6) and it should be hardware independent (rule#5). Though the Metaverse is suspected of being overhyped, thisdoes not prevent it from providing a more reliable environmentfor humankind in the future. Metaverse is just a tool for users toexperience the virtual world. The immersive experience greatly im-proves the ability of users’ sensory perception. Metaverse will alsoforever change the internet devices users adopt. The relationshipbetween Metaverse and Web 3.0 is more like the productive forceand the relations of production. The Metaverse will eventually inl-trate every aspect of our lives. The productive force that Metaversebrings demands for novel relations of production. Web 3.0 ensuresthat the relations between productions will retain decentralization,data ownership, trustlessness, intelligence, connectivity, and ubiq-uity features. Web 3.0 oers basic web technologies and economicsupport for the Metaverse, which will facilitate the booming ofproductive forces. In return, the development of Metaverse willcontinuously promote the maturity of Web 3.0. The decentralizedrelationship of productivity, for example, is a catalyst for creatoreconomy reform, and the new economic model allows human workto better reect labor value than previously.3.5 AI Generated ContentRecently, ChatGPT10has attracted the most attention within academiaand industry elds. As an AI chatbot, ChatGPT displays excellentunderstanding and the ability to write. The most impressive thingis that ChatGPT supports multiple rounds of conversations andresponses in real time. From OpenAI’s rst Generative Pre-trainedTransformer (GPT) model to GPT-3 [10], to instructGPT [48] andthen ChatGPT, the iterative evolution of the model has broughtmany surprises to people. AI has shown its remarkable ability in theeld of Natural Language Processing (NLP). In recent years, humanshave been the great creative force in art, literature, science, andtechnology. Nonetheless, AI-Generated Content (AIGC) is gainingpopularity as a new mode of content production on the internet. Itis foreseeable that NLP technology represented by chatGPT will un-doubtedly be adopted in massive application scenarios in the future,such as no-coding programming, novel generation, conversationsearch engines, voice companions, articial intelligence customerservice, and machine translation. Besides, an AI-generated picturesurprisingly won the blue ribbon in the fair’s contest for emergingdigital artists [52]. Though it brings some worries about ethicalconcerns and joblessness, we suppose it is a chance to reconsiderart itself. When the camera rst took a photograph, most peopledid not expect the birth of photorealism.AI is not only a reliable and smart assistant for humans but also aproductive generator within Web 3.0, which will enrich the internetworld. Due to the fact that AI is better than humans at miningknowledge and organizing material, AIGC has revealed its greatpotential in creation. AIGC will produce surprisingly good results10https://openai.com/blog/chatgpt/ Web 3.0: The Future of Internet WWW ’23 Companion, April 30-May 4, 2023, Austin, TX, USAif we provide enough data. Moreover, AIGC technology can helpthe digital human be smarter because AIGC is able to enhance thedigital human’s language understanding, action interaction, andemotion expressiveness. Similarly, Web 3.0 is able to advance in theeld of digital content. The Al tools help us solve any video or imagelabeling task 10x faster and with 10x less manual work than before.In fact, the cultural treasures of human history are priceless becausethey are the result of human ingenuity. Humanity has evolvedover more than six million years, and AI cannot rival our creativeabilities forever. Although the purpose of Web3 is to protect thedata ownership of creators from monopolies, most current onlineplatforms are increasingly focusing on driving private trac toearn revenue, which splits the internet world. The AIGC preventsthis wrong trend, such as ChatGPT. The open API culture shouldbe respected and continuing. In the Web 3.0 era, AIGC will be acommon tool to assist people in content creation, which is cost-eective and greatly improves the quality of content.4 CHALLENGES AND ISSUESAlthough Web 3.0 will nally break the data monopoly of central-ized enterprises, there are a lot of challenges and issues that shouldbe carefully considered and solved. All of the above topics can beroughly classied into social, nancial, legal, and technologicalcategories. We mainly discuss the top three parts below, and thelast one we have already discussed before.4.1 SocializationNowadays, most people feel intolerable if their ties with the outsideworld are cut. We may have a strong desire to connect with others,whether they are nearby or at the other end of computers or phones.Cyberspace provides a good place for us to communicate with eachother, and we express our thoughts and emotions freely there. Inmost cases, people surng the Internet are communicating withpeople (whether known or unknown) who are not around, andwe always expect to obtain reactions from others by sharing ourown experiences. However, in general, the reality is not as goodas you imagine it to be. Socializing in cyberspace may meet moretroubling issues than oine, such as the dissemination of rumors,racial discrimination, terrorism, and negative impacts on youth.Despite the fact that Web 3.0 is supposed to comprehend humanexpressions and respond appropriately, we have to realize that thereis still a long way to go before achieving this goal. As shown inFigure A3, though Steemit uses rewards to encourage users to createor nd valuable posts, the group behavior is troubling. Web 3.0 stillrequires further research to solve these problems.4.2 IndependenceCan Web 3.0 completely abandon the Web 2.0 architecture? Theanswer that we believe is no. The prototypes of social media andnetworks already exist. As we mentioned, Web 2.0 has greatly en-riched people’s lives on the Internet. It covers most users’ onlineactivities and causes path dependence for certain companies. No-tice that it is hard for users to suddenly change their habits andaccept new products. We take Steemit again as an example. Mostof its functions are essentially the same as those of Twitter. In theview of users, both decide whether to push a post through others’likes, and others can forward their favorite posts to promote them.The signicant dierence is that Steemit will reward users, whileTwitter may just increase a few users’ followers. In addition, manyfunctions of existing Web 3.0 applications are not perfect and stillrequire the support of the Web 2.0 architecture (e.g., browsers andregulations). In general, considering the current development ofWeb 3.0 technologies, we cannot completely get rid of the inuenceof Web 2.0. We believe that Web 2.0 and Web 3.0 will coexist oreven be complementary for a long period of time.4.3 Finance and CrimeUp to now, there are many decentralized nance products (e.g., NFT,cryptocurrency, and crypto exchange) in usage. These products allclaim that they can or will break the constraints of the originalcentralized value-exchange nancial system. Through decentral-ization, the new nancial services are more open, transparent, andinteroperable. However, we hold several viewpoints about the newnancial system. The most-running Web3 products11today arebased on their own special cryptocurrencies. Many transactionsare done through these tokens (i.e., cryptocurrencies). Certainly,all deals between users are veriable with the help of blockchainand smart contracts. What’s more, the key premise on which thesetransactions normally proceed is the credibility of the token. Inother words, the value of a token depends on how well it is accepted.Unfortunately, the recent bankruptcy of the FTX exchange event[53] and Luna coin [11] shows that the cryptocurrency is unreli-able12. Since smart contracts provide users with many vital services,such as hosting and transaction processing, the decentralizationexchange totally relies on the security of smart contracts. Until now,most decentralization exchanges hired or outsourced employees tocomplete code auditing work. It is not only more dicult but alsomore expensive.4.4 Governance and OrganizationAs the saying goes, there are two sides to a coin. Web 3.0 cansolve data ownership issues and promotes data protection, whileit also brings some challenges in governance, such as a regula-tory puzzle, heavier wealth gaps, and money laundering [65]. Itseems that someone who holds numerous cryptocurrencies willbe the new monopoly in Web 3.0. The old monopolies have therst-mover advantage because of their wealth. Due to the data pro-tection mechanism, it is hard for the public to regulate the protableways of corporate monopolies. The government faces more diculttroubles, such as cracking down on economic crime. For instance,someone who engages in nancial fraud, stock manipulation, orinsider trading will be punished because a centralized governmentmust maintain the fairness of trading and prevent illegal activities.However, the slogan “To the moon” can let Dogecoin generate a re-turn of about 150 times, and the “hustle” word means that the tokenhas lost almost 92% of its value since. This is a disguised plunderof wealth, but no one was punished for it. This causes instabilityin society [36]. As a result, a series of unresolved arguments aboutdata, surveillance, competition, and security will spill over from11Please attention! Not Web 3.0 products.12Crypto exchange is an online nancial platform that allows buyers and sellers totrade cryptocurrencies. There are decentralization and centralization models. WWW ’23 Companion, April 30-May 4, 2023, Austin, TX, USA Gan et al.the virtual world into the real one. Besides, it is worth noting thatcryptocurrency is not equal to the whole economic construction ofWeb 3.0. Governments should enact the necessary regulatory stan-dards in order to assist Web 3.0 in safely and smoothly completingits brutal stage.4.5 Law-makingAdditionally, the emergence of cryptocurrencies, particularly Bit-coin, has shaken governments’ control over the traditional nancialsystem and currency issuance. In order to maintain the sovereigntyof the country’s currency control, countries take dierent actions toregulate decentralized nance activities. For example, in China, gov-ernment legislation prohibits cryptocurrency trading, but the coun-try charges ahead with its digital yuan (abbreviated as e-CNY)13,which is equal to the legal tender. The American government cre-ated the Digital Dollar Project14has given rise to extensive researchand discussion. The project aims to explore solutions in cyber re-silience, nancial inclusion, and other key areas for the next century.In conclusion, current legislation and governance mechanisms arestill inadequate. The advent of a true Web 3.0 seems like a distantaspiration. There are many blanks that should be lled in the novelgovernance system, and we suppose that sucient discussion andresearch should be made on how to ensure fairness and reliabilitywithin Web 3.0 architecture.5 WEB3 VS WEB 3.0Because Web 3.0 and Web3 are both extensions of the SemanticWeb, there is a common misconception that they are interchange-able. In fact, as with the opinion of Timothy John Berners-Lee,there are relatively great dierences between Web 3.0 and Web3.Web 3.0 is a web-based on smart input terminals. The distributedsystem is largely its core idea and then implements a decentralizednetwork, but Web3 is more about decentralized governance withblockchain technology. Then, Web3 incorporates some economicelements, e.g., non-fungible tokens [67], an incentive model, andvalue exchange. Hence, its state of commercialization is higher thanthat of Web 3.0. In contrast, Web 3.0 is more of an academic topicthan a commercial project. It is undeniable that the prot-drivenmodel can signicantly accelerate the development of new thingsin most cases. However, things are not always to our satisfaction.For example, most people have high hopes for non-fungible tokensbecause they can ascertain the property rights of digital assets. In-deed, most current non-fungible token business projects just pursuethe possibility that they will make their investors and creators richbut ignore the utility of what is being created [47].In addition, Web3 puts more emphasis on trust as a dependency.In other words, the Web3 architecture needs one or many stablereputation systems to ensure its reliability [35]. However, in thecase of the Luna coin [11], its currency value peaked at $119.5per token and then dropped as low as $0.12 per token. Duringthose three years, there was such a signicant wake! This caseillustrates that the credibility of cryptocurrency is not controllable,and the unknown risk is the most dangerous. Web 3.0 is largelybased on mature distributed technologies. It incorporates these13https://en.wikipedia.org/wiki/Digital_renminbi14https://digitaldollarproject.orgtechnologies into decentralized thinking and ensures that dataownership belongs to the users themselves. Due to the fact that allinformation interactions rely on the main chain to complete datadissemination, the correctness, and stability of the main chain willdirectly inuence the safety of Web3. Web 3.0 utilizes centralized,decentralized, or distributed networks to form a communicationnetwork, and third parties have to request data usage permissionbecause data belongs to users. In conclusion, Web 3.0 shows bettercompatibility with the current Web architecture than that of Web3.6 CONCLUSIONAs people’s imagination of the next generation of the web, Web 3.0is always full of disputes and disagreements and is supplementedby people in dierent periods. From the original semantic Web tothe current decentralized web, with the continuous iteration oftechnologies and concepts, the Internet of Everything has becomemore intelligent, 3D, and decentralized, which are becoming theprominent labels of Web 3.0. However, the gift of decentralizationcan easily morph into a curse. Web 3.0 stresses decentralization anddelegates power to users. This is a good willingness, but there mayalso be some regulatory problems. Reviewing or prosecuting hatespeech, violence, and terrorism might be more dicult because ofthe decentralization of power. Furthermore, the development ofWeb 3.0 is still in its early stages. This means that technologicalinnovation, the implementation process, and the associated risksare still evolving. In view of this, it seems that Web 2.0 and Web 3.0will be co-existing for a long time.This article provides an overview of how Web 3.0 will aect ourdaily and future lives. There may be some technologies or ideas thatwe haven’t discussed in this article, even if we have tried our bestto review related literature. We hope that this survey will help toidentify potential research directions while investigating and study-ing Web 3.0. Massive studies and cases have shown that combiningwith Web 3.0 is a viable way to achieve relative equality in thevirtual world. Novel technologies break down many barriers (suchas data ownership, cost, and limited experience) that are dicultto solve in real life. Web 3.0 provides excellent visualization that isnot available in Web 2.0. More research works (e.g., decentralizedstorage, edge computing, articial intelligence, and socially linkeddata protocols) are required for further study due to the rapid de-velopment of technology. Besides, it is worth noting that the paperalso draws attention to new ethical and criminal issues. How doesWeb 3.0 solve Web 2.0 problems? What new things will Web 3.0bring? These issues are briey discussed.ACKNOWLEDGMENTSThis research was supported in part by the Fundamental ResearchFunds for the Central Universities of Jinan University (No. 21622416),Guangzhou Basic and Applied Basic Research Foundation (No.202102020277), National Natural Science Foundation of China (Nos.62002136 and 62272196), Natural Science Foundation of GuangdongProvince (No. 2022A1515011861), the Young Scholar Program ofPazhou Lab (No. PZL2021KF0023), and Guangdong Key Laboratoryfor Data Security and Privacy Preserving. Web 3.0: The Future of Internet WWW ’23 Companion, April 30-May 4, 2023, Austin, TX, USAREFERENCES[1]Ayushi Abrol. 2022. Web 3.0 vs. Metaverse: A detailed comparison. https://www.blockchain-council.org/metaverse/web-3- 0- vs-metaverse/[2]Faten Adel Alabdulwahhab. 2018. Web 3.0: the decentralized web blockchain net-works and protocol innovation. In Proceedings of the 1st International Conferenceon Computer Applications &amp; Information Security. IEEE, 1–4.[3]Maurizio Atzori, Georgia Koutrika, Barbara Pes, and Letizia Tanca. 2020. Specialissue on “Data exploration in the web 3.0 age”. Future Generation ComputerSystems 112 (2020), 1177–1179.[4]Juan Benet. 2014. IPFS-content addressed, versioned, P2P le system.arXiv:1407.3561 (2014), 1–11.[5]Tim Berners-Lee, James Hendler, and Ora Lassila. 2001. The semantic web.Scientic American 284, 5 (2001), 34–43.[6]Timothy John Berners-Lee. 1989. Information management: A proposal. TechnicalReport. European Organization for Nuclear Research. https://cds.cern.ch/record/369245/les/dd-89- 001.pdf[7]Timonthy John Berners-Lee. 1998. Semantic web road map. https://www.emse.fr/~beaune/websem/SWRoadmapLee.pdf[8]Abraham Bernstein, James Hendler, and Natalya Noy. 2016. A new look at thesemantic web. Communications of The ACM 59, 9 (2016), 35–37.[9]Piero Andrea Bonatti, Stefan Decker, Axel Polleres, and Valentina Presutti. 2019.Knowledge graphs: New directions for knowledge representation on the semanticweb. Dagstuhl Reports 8, 9 (2019), 29–111.[10]Tom Brown, Benjamin Mann, Nick Ryder, Melanie Subbiah, Jared D Kaplan,Prafulla Dhariwal, Arvind Neelakantan, Pranav Shyam, and et al. 2020. Languagemodels are few-shot learners. Advances in Neural Information Processing Systems33 (2020), 1877–1901.[11]Ryan Browne. 2022. The luna cryptocurrency has been resurrected after its $40billion collapse. It’s already crashing. https://www.cnbc.com/2022/05/30/terra-2point0-new- luna-cryptocurrency-is- already-crashing.html[12]Vitalik Buterin. 2014. A next-generation smart contract and decentralized appli-cation platform. White Paper 3, 37 (2014), 1–36.[13]CAICT. 2021. Mobile Internet application personal information protectionand governance. Technical Report. China Academy of Information andCommunications Technology. http://www.caict.ac.cn/kxyj/qwfb/bps/202111/P020211119513519660276.pdf[14]Keyan Cao, Yefan Liu, Gongjie Meng, and Qimeng Sun. 2020. An overview onedge computing research. IEEE Access 8 (2020), 85714–85728.[15]Amber Case. 2015. Why the Internet needs IPFS before it’s too late. https://techcrunch.com/2015/10/04/why-the- internet-needs-ipfs- before- its-too- late/[16]Yao Chen, Yijie Gui, Hong Lin, Wensheng Gan, and Yongdong Wu. 2022. Federatedlearning attacks and defenses: A survey. (2022), 4256–4265.[17]Zefeng Chen, Jiayang Wu, Wensheng Gan, and Zhenlian Qi. 2022. Metaversesecurity and privacy: An overview. In The 10th International Conference on BigData. IEEE, 2950–2959.[18]Usman W Chohan. 2018. The concept and criticisms of steemit. CBRI WorkingPapers (2018), 1–10.[19]Usman W Chohan. 2022. Cryptocurrencies: A brief thematic review. Available atSSRN 3024330 (2022), 1–38.[20]Nupur Choudhury. 2014. World Wide Web and its journey from Web 1.0 to Web4.0. International Journal of Computer Science and Information Technologies 5, 6(2014), 8096–8100.[21]Shumo Chu and Sophia Wang. 2018. The curses of blockchain decentralization.arXiv:1810.02937 (2018), 1–7.[22]Kyle Croman, Christian Decker, Ittay Eyal, Adem Efe Gencer, Ari Juels, AhmedKosba, Andrew Miller, Prateek Saxena, Elaine Shi, and Emin Gün Sirer. 2016.On scaling decentralized blockchains. In Proceedings of the 20th InternationalConference on Financial Cryptography and Data Security. Springer, 106–125.[23]Ru-Xi Ding, Iván Palomares, Xueqing Wang, Guo-Rui Yang, Bingsheng Liu,Yucheng Dong, Enrique Herrera-Viedma, and Francisco Herrera. 2020. Large-Scale decision-making: Characterization, taxonomy, challenges and future direc-tions from an Articial Intelligence and applications perspective. InformationFusion 59 (2020), 84–102.[24]Dieter Fensel, Umutcan Şimşek, Kevin Angele, Elwin Huaman, Elias Kärle, Olek-sandra Panasiuk, Ioan Toma, Jürgen Umbrich, and Alexander Wahler. 2020. In-troduction: what is a knowledge graph? In Knowledge Graphs. Springer, 1–10.[25]Carlos Flavián, Sergio Ibáñez-Sánchez, and Carlos Orús. 2019. The impact ofvirtual, augmented and mixed reality technologies on the customer experience.Journal of Business Research 100 (2019), 547–560.[26]Wensheng Gan, Jerry Chun-Wei Lin, Han-Chieh Chao, and Justin Zhan. 2017.Data mining in distributed environment: a survey. Wiley Interdisciplinary Reviews:Data Mining and Knowledge Discovery 7, 6 (2017), e1216.[27]Wood Gavin. 2018. Why we need Web 3.0. https://gavofyork.medium.com/why-we-need- web-3- 0- 5da4f2bf95ab[28]GeeksforGeeks. 2021. How Web 3.0 is going to impact the digital world? https://www.geeksforgeeks.org/how-web-3-0- is-going- to- impact-the- digital- world/[29]Adem Efe Gencer, Soumya Basu, Ittay Eyal, Robbert van Renesse, and Emin GünSirer. 2018. Decentralization in bitcoin and ethereum networks. In Proceedings ofthe 22nd International Conference on Financial Cryptography and Data Security.Springer, 439–457.[30]Michael Haenlein and Andreas Kaplan. 2019. A brief history of articial in-telligence: On the past, present, and future of articial intelligence. CaliforniaManagement Review 61, 4 (2019), 5–14.[31]Yoseph Hailemariam, Abbas Yazdinejad, Reza M Parizi, Gautam Srivastava, andAli Dehghantanha. 2020. An empirical evaluation of AI deep explainable tools.In Proceedings of the International IEEE Globecom Workshops. IEEE, 1–6.[32]Peter Halfpenny and Rob Procter. 2009. Special issue on e-social science. SocialScience Computer Review 27, 4 (2009), 459–466.[33]Pascal Hitzler. 2021. A review of the semantic web eld. Communications of TheACM 64, 2 (2021), 76–83.[34]IAPP. 2017. Assessing mobile app data privacy risk. Technical Report. Interna-tional Association of Privacy Professionals. https://iapp.org/media/pdf/resource_center/Kryptowire-Report- 2017-nal.pdf[35]Navin V Keizer, Fan Yang, Ioannis Psaras, and George Pavlou. 2021. The casefor AI based Web3 reputation systems. In Proceedings of the 20th IFIP NetworkingConference. IEEE, 1–2.[36]Aggelos Kiayias and Philip Lazos. 2022. SoK: Blockchain governance. arXivpreprint arXiv:2201.07188 (2022), 1–22.[37]Soo Jin Kim. 2021. An impossible trinity in blockchain-based transactions: de-centralization, privacy, and lower transaction costs. SSRN (2021), 1–30.[38]Gaurish Korpal and Drew Scott. 2022. Decentralization and Web3 technologies.TechRxiv preprint https://doi.org/10.36227/techrxiv.19727734.v1 (2022), 1–9.[39]Hong Lin, Shicheng Wan, Wensheng Gan, Jiahui Chen, and Han-Chieh Chao.2022. Metaverse in education: vision, opportunities, and challenges. In The 10thInternational Conference on Big Data. IEEE, 2857–2866.[40]Zhuotao Liu, Yangxi Xiang, Jian Shi, Peng Gao, Haoyu Wang, Xusheng Xiao,Bihan Wen, Qi Li, and Yih-Chun Hu. 2021. Make Web 3.0 connected. IEEETransactions on Dependable and Secure Computing (2021), 2965–2981.[41]A Manoj Athreya, Ashwin A Kumar, SM Nagarajath, HL Gururaj, V Ravi Kumar,DN Sachin, and KR Rakesh. 2021. Peer-to-peer distributed storage using Inter-Planetary le system. In Advances in Articial Intelligence and Data Engineering.Springer, 711–721.[42]Deborah L McGuinness and Frank Van Harmelen. 2004. OWL web ontologylanguage overview. W3C Recommendation 10, 10 (2004), 1–12.[43]Eric Miller. 1998. An introduction to the resource description framework. D-LibMagazine (1998), 1–5.[44]San Murugesan. 2007. Understanding Web 2.0. IT Professional 9, 4 (2007), 34–41.[45]Satoshi Nakamoto. 2008. Bitcoin: A peer-to-peer electronic cash system. Decen-tralized Business Review (2008), 21260–21269.[46]Tim O’reilly. 2007. What is Web 2.0: Design patterns and business models forthe next generation of software. Communications &amp; Strategies 1 (2007), 17.[47]Tim O’Reilly. 2021. Why it is too early to get excited about Web3. https://www.oreilly.com/radar/why-its-too- early-to- get-excited-about- web3/[48]Long Ouyang, Je Wu, Xu Jiang, Diogo Almeida, Carroll L Wainwright, PamelaMishkin, Chong Zhang, Sandhini Agarwal, Katarina Slama, Alex Ray, John Schul-man, Jacob Hilton, Fraser Kelton, Luke Miller, Maddie Simens, Amanda Askell,Peter Welinder, Paul Christiano, Jan Leike, and Ryan Lowe. 2022. Training lan-guage models to follow instructions with human feedback. arXiv:2203.02155(2022), 1–68.[49]Zhigeng Pan, Adrian David Cheok, Hongwei Yang, Jiejie Zhu, and JiaoyingShi. 2006. Virtual reality and mixed reality for virtual learning environments.Computers &amp; Graphics 30, 1 (2006), 20–28.[50]Tony Parisi. 2021. The seven rules of the metaverse. https://medium.com/meta-verses/the-seven-rules-of- the-metaverse-7d4e06fa864c[51]Osterman Research. 2022. The state of mobile app security 2022. Technical Report.Osterman Research. https://ostermanresearch.com/2022/07/15/approov-mobile-app-security- 2022[52]Kevin Roose. 2022. An AI-generated picture won an art prize: artistsaren’t happy. https://www.nytimes.com/2022/09/02/technology/ai-articial-intelligence-artists.html[53]Kevin Roose. 2022. Is this crypto’s Lehman moment? https://www.nytimes.com/2022/11/09/technology/cryptocurrency-binance- ftx.html[54]Tiago Rosado and Jorge Bernardino. 2014. An overview of openstack architecture.In Proceedings of the 18th International Database Engineering &amp; ApplicationsSymposium. ACM, 366–367.[55]Riaan Rudman et al.2015. Web 3.0: governance, risks and safeguards. Journal ofApplied Business Research 31, 3 (2015), 1037–1056.[56]Michele Ruta, Floriano Scioscia, Saverio Ieva, Giovanna Capurso, and EugenioDi Sciascio. 2017. Semantic blockchain to improve scalability in the internet ofthings. Open Journal of Internet Of Things 3, 1 (2017), 46–61.[57]Nigel Shadbolt, Tim Berners-Lee, and Wendy Hall. 2006. The semantic webrevisited. IEEE Intelligent Systems 21, 3 (2006), 96–101.[58]Juan M Silva, Abu Saleh Md Mahfujur Rahman, and Abdulmotaleb El Saddik. 2008.Web 3.0: a vision for bridging the gap between real and virtual. In Proceedings ofthe 1st ACM International Workshop on Communicability Design and Evaluationin Cultural and Ecological Multimedia System. ACM, 9–14. WWW ’23 Companion, April 30-May 4, 2023, Austin, TX, USA Gan et al.[59]Amit Singhal. 2012. Introducing the knowledge graph: things, not strings. https://blog.google/products/search/introducing-knowledge- graph-things- not/[60]Lou Steinberg. 2022. Four cybersecurity risks of Web 3.0. https://www.securitymagazine.com/articles/96998-4- cybersecurity-risks-of- web-30[61]Jiayi Sun, Wensheng Gan, Han-Chieh Chao, and Philip S Yu. 2022. Metaverse:Survey, applications, security, and opportunities. arXiv:2210.07990 (2022), 1–35.[62]Jiayi Sun, Wensheng Gan, Han-Chieh Chao, Philip S Yu, and Weiping Ding.2023. Internet of behaviors: A survey. IEEE Internet of Things Journal. DOI:10.1109/JIOT.2023.3247594 (2023), 1–18.[63]Jiayi Sun, Wensheng Gan, Zefeng Chen, Junhui Li, and Philip S Yu. 2022. Bigdata meets metaverse: A survey. arXiv preprint, arXiv:2210.16282 (2022).[64]Heru Susanto, Leu Fang Yie, Desi Setiana, Yani Asih,Ambar Yoganingrum, SlametRiyanto, and Fadly Akbar Saputra. 2021. Digital ecosystem security issues fororganizations and governments: Digital ethics and privacy. In Web 2.0 and CloudTechnologies for Implementing Connected Government. IGI Global, 204–228.[65]Abeba Nigussie Turi. 2020. Currency under the Web 3.0 economy. In Technologiesfor Modern Digital Entrepreneurship. Springer, 1–210.[66]Blesson Varghese, Nan Wang, Sakil Barbhuiya, Peter Kilpatrick, and Dimitrios SNikolopoulos. 2016. Challenges and opportunities in edge computing. In Proceed-ings of the 1st IEEE International Conference on Smart Cloud. IEEE, 20–26.[67]Qin Wang, Rujia Li, Qi Wang, and Shiping Chen. 2021. Non-fungible token (NFT):Overview, evaluation, opportunities and challenges. arXiv:2105.07447 (2021),1–22.[68]Shiqiang Wang, Tiany Tuor, Theodoros Salonidis, Kin K Leung, ChristianMakaya, Ting He, and Kevin Chan. 2019. Adaptive federated learning in re-source constrained edge computing systems. IEEE Journal on Selected Areas inCommunications 37, 6 (2019), 1205–1221.[69]Nicholas Weaver. 2021. The Web3 fraud. https://www.usenix.org/publications/loginonline/web3-fraud[70]Sage A Weil,Scott A Brandt, Ethan L Miller, Darrell DE Long, and Carlos Maltzahn.2006. Ceph: A scalable, high-performance distributed le system. In Proceedingsof the 7th USENIX Symposium on Operating Systems Design and Implementation.USENIX Association, 307–320.[71]Gavin Wood. 2014. Ethereum: A secure decentralised generalised transactionledger. Ethereum Project Yellow Paper 151, 2014 (2014), 1–32.[72]Dylan Yaga, Peter Mell, Nik Roby, and Karen Scarfone. 2018. Blockchain te chnologyoverview. Technical Report. National Institute of Standards and Technology,U.S. Department of Commerce. https://www.nist.gov/publications/blockchain-technology-overview[73]Caiming Zhang and Yang Lu. 2021. Study on articial intelligence: The stateof the art and future prospects. Journal of Industrial Information Integration 23(2021), 100224.[74]Zibin Zheng, Shaoan Xie, Hong-Ning Dai, Xiangping Chen, and Huaimin Wang.2018. Blockchain challenges and opportunities: A survey. International Journalof Web and Grid Services 14, 4 (2018), 352–375.[75]Zhi Zhou, Xu Chen, En Li, Liekang Zeng, Ke Luo, and Junshan Zhang. 2019. Edgeintelligence: Paving the last mile of articial intelligence with edge computing.Proceedings of The IEEE 107, 8 (2019), 1738–1762.A APPENDIXWebsite Website Features/Functions Classificationhttps://www.sina.com.cn/•popularization•productive •rely on clicks•centralized access to information•quick content search•accessibility on computerweb portalhttps://www.163.com/https://www.yahoo.com/https://www.google.com/•keyword search•web crawler technology•hypertext matching analysis•question and answersearch enginehttp://www.baidu.com/Figure A1: Several representative products in Web 1.0.ApplicationWebsite Features/Functions Classificationhttps://www.wechat.com/•private/group chat•video call•subscription•mini programsmessaginghttps://www.twitter.com/•photo-sharing service•character limits•trending topics•communitiessocial networkhttps://www.google.com/drive/•team collaboration•view any type of file•content library•automatically sync files•access controls/permissionsstoragehttps://www.google.com/chrome/•tab groups•cross-platform synchronization•password management•writing and sharing onlinebrowserhttps://www.apple.com/ios/•security assurance•fluid responsive•complete app ecosystem•high integration between software and hardwareoperating systemhttps://www.teamviewer.com/•team collaboration•join meetings instantly•remote control•across devices•stay in touch with instant chatremote jobFigure A2: Several representative products in Web 2.0.ApplicationWebsite Features/Functions Classificationhttps://status.im/•decentralized communication•private messaging•pseudo-anonymous account generation•an open source projectmessaginghttps://steemit.com/•graphene framework•a decentralized application •reward creation•monetizing without advertisingsocial networkhttps://www.storj.io/•decentralized cloud storage•built in a global network•CDN-like performance•transform data by P2P•storage-based data protectionstoragehttps://brave.com/•customizations•high level of privacy protection•browse and search privately browserhttps://eos.io/•OS-like blockchain platform•commercial public chain•graphene framework•allow to create blockchain-based applicationsoperating systemhttps://ethlance.com/•Ethereum blockchain storage•an original district on district0x network•follow the IPFS protocol•completely open-sourceremote jobFigure A3: Several representative products in Web 3.0 orWeb3.  Citations (11)  References (81)  ... We currently live in an era of fast-developing within big data [1], [2], artificial intelligence (AI) [3], and Web 3.0 [4], [5]. Organizations within various industries are increasingly leveraging the power of machine learning (ML) models [6] to gain insights, automate processes, and make data-driven decisions. ... ... Similar to the previous XaaS models, in the forthcoming Web 3.0 era [4], [18], MaaS is a new service model in the field of AI that provides access to pre-trained ML models as a service. It involves hosting, managing, and giving developers access to models that have already been trained through APIs. ... ... D. MaaS in Web 3.0 Web 3.0 will be the next evolution of the Internet, characterized by decentralization, user control, intelligence, and data privacy [4]. Intelligence is one of the significant features of Web3 [70], as well as of MaaS. ... Model-as-a-Service (MaaS): A Survey Conference Paper Full-text available Nov 2023 Wensheng Gan Wan ShichengPhilip S. Yu View Show abstract ... It includes technologies that empower individuals to create data repositories on the web, build vocabularies, and set guidelines for data management [3,4]. The semantic web is a comprehensive data network that strives to integrate and link all available information within the virtual digital world [5]. Web 3.0 is characterized by several key features such as decentralization, interoperability, data ownership, smart contracts, semantic web integration, and openness [5][6][7][8][9]. ... ... The semantic web is a comprehensive data network that strives to integrate and link all available information within the virtual digital world [5]. Web 3.0 is characterized by several key features such as decentralization, interoperability, data ownership, smart contracts, semantic web integration, and openness [5][6][7][8][9]. Web 3.0 aims to create a more userfocused, privacy-preserving Internet ecosystem that empowers individuals and promotes a more equitable digital future by combining these key features. ... ... An estimated 1-billion users are projected to use Web 3.0 by 2027, with current applications encompassing decentralized finance (DeFi), Non-Fungible Tokens (NFTs), play-to-earn games (P2E), and decentralized autonomous organizations (DAOs) [25]. Web 3.0 presents a new model (read-write-own) of the Internet, which is decentralized (ownership distributed), permissionless (equal access), and trustless (open-source, consensus-driven code), where cryptographically defined digital assets drive interactions and economic activities [5,10,26]. There is a need for a precise definition of Web 3.0 because of the lack of extensive research and inconsistent definitions associated with it [7]. ... Web 3.0 and Sustainability Challenges and Research Opportunities Article Full-text available Oct 2023 Shekhar Rathor Mingyu ZhangTaehoon Im View Show abstract ... In the digital age [1], [2], Metaverse has recently not only become a trending word on social media but also a hot spot in the technology field [3], [4]. Since Metaverse is still in the initial stage of exploration, there is no clear definition or consensus between the academic and industrial circles [5]. ... Interaction in Metaverse: A Survey Conference Paper Full-text available Nov 2023 Hong LinZirun Gan Wensheng GanPhilip S. Yu View Show abstract ... With the rapid development of big data [1], [2], artificial intelligence, and Web 3.0 [3], [4], large language models (LLMs) [5]- [8] have become a research hotspot. LLMs are deep learning models that learn the underlying patterns and rules of language by training on large-scale corpora. ... Large Language Models in Education: Vision and Opportunities Conference Paper Full-text available Nov 2023 Wensheng GanZhenlian Qi Jiayang WuChun-Wei Lin View Show abstract ... In the realm of Web 3.0 [39], big data [123], AI-Generated Content (AIGC) [140], and machine learning, collecting datasets has always been a challenge. Currently, training LLMs require vast amounts of data to support their capabilities, particularly high-quality datasets that consume considerable resources. ... Large Language Models for Robotics: A Survey Preprint Full-text available Nov 2023 Fanlong Zeng Wensheng GanYongheng WangPhilip S. Yu View Show abstract ... Sejarah perkembangan World Wide Web (WWW) terdiri dari empat fase, yaitu Web 1.0, Web 2.0, Web 3.0, dan Web3 (Gan, Ye, Wan, &amp; Yu, 2023). Di era Web3, pengguna menghasilkan content di mana hal tersebut hanya menjadi milik pengguna itu sendiri. ... Pelatihan Membangun Website Portofolio Menggunakan Bootstrap V5.3 Pada Siswa/I SMK Swasta Jambi Medan Article Full-text available Sep 2023 M. Rhifky Wayahdi Subhan Hafiz Nanda GintingFahmi Ruziq View Show abstract ... With this change, traditional investment methods lose their place to crypto money and NFT. With the development of Web3.0 [11] technology, payment methods with crypto money are increasingly coming to the fore. The Crypto Market web application, developed to provide users with a new shopping experience, brings a more innovative perspective to user payment methods. ... Exploring the Potential of Decentralized Currency for E-Commerce: Case Study of an E-Commerce Website Using Decentralized Currency Article Full-text available Jun 2023 Burak Yakup AksoyRayan Abri View Show abstract ... It is a new concept that combines various technologies. In other words, with the development of data science [10], [11], [12], big data [13], [14], artificial intelligence (AI) [15], 5G [16], blockchain [17], Internet of Things (IoT) [18], interactive technologies including augmented reality (AR), virtual reality (VR), mixed reality (MR), and extended reality (XR) [19], Web [20], [21], and other technologies, the Metaverse is endowed with richer meaning and vitality. The evolution process and future direction of the Metaverse are also influenced by the development of existing technologies and the emergence of new technologies. ... Open Metaverse: Issues, Evolution, and Future Preprint Full-text available Apr 2023 Zefeng Chen Wensheng GanJiayi Sun Philip S. Yu View Show abstract ... With Web 3.0 still in its blooming stage [1], Artificial Intelligence (AI) 1 has proven to be an effective tool for many challenging tasks, such as generating content, classification and understanding. In recent years, some advancements within AI have helped the technology complete more complex tasks Actually, the origins of AIGC can be traced back to an earlier time. ... AI-Generated Content (AIGC): A Survey Preprint Full-text available Mar 2023 Jiayang Wu Wensheng Gan Zefeng ChenHong Lin View Show abstract Blockchain Based Trusted Distributed Machine Learning for Credit Scoring Conference Paper Sep 2023 Daniel Djolev Milena LazarovaOgnyan Nakov View Show more  Recommended publications Discover more about: Web 3.0 Preprint Full-text available Web 3.0: The Future of Internet March 2023 Wensheng GanZhenqiang Ye Wan Shicheng Philip S. Yu With the rapid growth of the Internet, human daily life has become deeply bound to the Internet. To take advantage of massive amounts of data and information on the internet, the Web architecture is continuously being reinvented and upgraded. From the static informative characteristics of Web 1.0 to the dynamic interactive features of Web 2.0, scholars and engineers have worked hard to make the ... [Show full abstract]View full-text Preprint Full-text available Web3: The Next Internet Revolution March 2023 Wan ShichengHong Lin Wensheng Gan[...] Philip S. Yu Since the first appearance of the World Wide Web, people more rely on the Web for their cyber social activities. The second phase of World Wide Web, named Web 2.0, has been extensively attracting worldwide people that participate in building and enjoying the virtual world. Nowadays, the next internet revolution: Web3 is going to open new opportunities for traditional social models. The ... [Show full abstract]View full-text Preprint Full-text available PRIVACY COMPARISON OF WEB 2.0 AND WEB 3.0 SOCIAL NETWORKS July 2022 Hasan Can Onur Narin The WWW (World Wide Web) has come a long way since the appearance of its first version, Web 1.0, in 1989. The Internet, which was in the one-to-many model in the Web 1.0 version, only allowed users to browse the web pages at that time, and it was not possible for users to interact with each other. Social networks, the beginning of Web 2.0, which was mentioned in a speech by Tim O'Reilly in 2004, ... [Show full abstract]View full-text Conference Paper Full-text available What Comes after Web 3.0? Web 4.0 and the Future April 2015 Keshab Nath Raja IswaryPranjal Borah The World Wide Web (WWW) as the largest global information media through which user can share, read, and writes data through computers connected with internet.WWW has had much progress since its advent. This paper provides a brief idea of the evolution of the web from web1.0 to web4.0.Web1.0 was about connecting and getting information on the net.Web2.0 was the emergence of social media and ... [Show full abstract]View full-text Last Updated: 15 Jun 2023 ResearchGate Logo Search for publications, researchers, or questions  or Discover by subject area Recruit researchers Join for free Login</dc:title>
  <dc:creator/>
  <cp:lastModifiedBy>naeem</cp:lastModifiedBy>
  <cp:revision>1</cp:revision>
  <dcterms:created xsi:type="dcterms:W3CDTF">2023-11-30T09:19:37Z</dcterms:created>
  <dcterms:modified xsi:type="dcterms:W3CDTF">2023-11-30T09:19:38Z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7144F9931BA04472B9119BEFC0C30640_11</vt:lpwstr>
  </property>
  <property fmtid="{D5CDD505-2E9C-101B-9397-08002B2CF9AE}" pid="3" name="KSOProductBuildVer">
    <vt:lpwstr>1033-12.2.0.13306</vt:lpwstr>
  </property>
</Properties>
</file>