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256" r:id="rId5"/>
    <p:sldId id="288" r:id="rId6"/>
    <p:sldId id="290" r:id="rId7"/>
    <p:sldId id="286" r:id="rId8"/>
    <p:sldId id="283" r:id="rId9"/>
    <p:sldId id="263" r:id="rId10"/>
    <p:sldId id="264" r:id="rId11"/>
    <p:sldId id="260" r:id="rId12"/>
    <p:sldId id="265" r:id="rId13"/>
    <p:sldId id="266" r:id="rId14"/>
    <p:sldId id="267" r:id="rId15"/>
    <p:sldId id="268" r:id="rId16"/>
    <p:sldId id="269" r:id="rId17"/>
    <p:sldId id="270" r:id="rId18"/>
    <p:sldId id="292" r:id="rId19"/>
    <p:sldId id="272" r:id="rId20"/>
    <p:sldId id="273" r:id="rId21"/>
    <p:sldId id="274" r:id="rId22"/>
    <p:sldId id="293" r:id="rId23"/>
    <p:sldId id="294" r:id="rId24"/>
    <p:sldId id="277" r:id="rId25"/>
    <p:sldId id="310" r:id="rId26"/>
    <p:sldId id="295" r:id="rId27"/>
    <p:sldId id="296" r:id="rId28"/>
    <p:sldId id="300" r:id="rId29"/>
    <p:sldId id="297" r:id="rId30"/>
    <p:sldId id="298" r:id="rId31"/>
    <p:sldId id="299" r:id="rId32"/>
    <p:sldId id="301" r:id="rId33"/>
    <p:sldId id="302" r:id="rId34"/>
    <p:sldId id="303" r:id="rId35"/>
    <p:sldId id="304" r:id="rId36"/>
    <p:sldId id="305" r:id="rId37"/>
    <p:sldId id="306" r:id="rId38"/>
    <p:sldId id="307" r:id="rId39"/>
    <p:sldId id="308" r:id="rId40"/>
    <p:sldId id="309" r:id="rId41"/>
    <p:sldId id="291" r:id="rId42"/>
    <p:sldId id="287"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3FEB1-22E4-ECA9-A65B-9E84D9A74C62}" v="247" dt="2024-12-03T01:34:14.104"/>
    <p1510:client id="{19D7B6A9-F549-8B1D-EB83-DF430D899C3B}" v="11" dt="2024-12-03T00:27:35.121"/>
    <p1510:client id="{2F4F1AA2-CF58-1009-6EAD-2F1C03DD74F7}" v="431" dt="2024-12-03T00:55:00.154"/>
    <p1510:client id="{3717C4B8-3A51-A221-FD89-10875B5706F0}" v="80" dt="2024-12-03T01:10:32.563"/>
    <p1510:client id="{7284EEE0-CCAB-5FD0-813B-1B601B66939F}" v="213" dt="2024-12-03T01:23:33.330"/>
    <p1510:client id="{97BC867C-D81E-BA73-DC24-B98B325DB398}" v="19" dt="2024-12-03T01:33:19.794"/>
    <p1510:client id="{EC84C123-60E7-0E3F-1C21-84E1B3083CFA}" v="25" dt="2024-12-03T01:28:17.390"/>
    <p1510:client id="{F4E0D5C3-4D78-D0DD-AE51-DC2060B0976E}" v="868" dt="2024-12-03T01:36:58.202"/>
    <p1510:client id="{FF1BEA63-6823-9692-9CB1-DE11B9001CE6}" v="39" dt="2024-12-02T00:17:23.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28.128"/>
    </inkml:context>
    <inkml:brush xml:id="br0">
      <inkml:brushProperty name="width" value="0.1" units="cm"/>
      <inkml:brushProperty name="height" value="0.1" units="cm"/>
      <inkml:brushProperty name="color" value="#E71224"/>
    </inkml:brush>
  </inkml:definitions>
  <inkml:trace contextRef="#ctx0" brushRef="#br0">5514 6210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28.129"/>
    </inkml:context>
    <inkml:brush xml:id="br0">
      <inkml:brushProperty name="width" value="0.1" units="cm"/>
      <inkml:brushProperty name="height" value="0.1" units="cm"/>
      <inkml:brushProperty name="color" value="#E71224"/>
    </inkml:brush>
  </inkml:definitions>
  <inkml:trace contextRef="#ctx0" brushRef="#br0">5514 6210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5"/>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6"/>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7"/>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2.398"/>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3T01:10:33.149"/>
    </inkml:context>
    <inkml:brush xml:id="br0">
      <inkml:brushProperty name="width" value="0.1" units="cm"/>
      <inkml:brushProperty name="height" value="0.1" units="cm"/>
      <inkml:brushProperty name="color" value="#E71224"/>
    </inkml:brush>
  </inkml:definitions>
  <inkml:trace contextRef="#ctx0" brushRef="#br0">13606 3462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D701B-E77E-427E-899C-89FBDEFFAAA8}" type="datetimeFigureOut">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07BF0-9587-41F1-BF4A-01FB0801A26B}" type="slidenum">
              <a:t>‹#›</a:t>
            </a:fld>
            <a:endParaRPr lang="en-US"/>
          </a:p>
        </p:txBody>
      </p:sp>
    </p:spTree>
    <p:extLst>
      <p:ext uri="{BB962C8B-B14F-4D97-AF65-F5344CB8AC3E}">
        <p14:creationId xmlns:p14="http://schemas.microsoft.com/office/powerpoint/2010/main" val="3019534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Plate Table (Contains information about the steel plate)</a:t>
            </a:r>
          </a:p>
          <a:p>
            <a:pPr marL="285750" indent="-285750">
              <a:lnSpc>
                <a:spcPct val="90000"/>
              </a:lnSpc>
              <a:spcBef>
                <a:spcPts val="1000"/>
              </a:spcBef>
              <a:buFont typeface="Arial"/>
              <a:buChar char="•"/>
            </a:pPr>
            <a:r>
              <a:rPr lang="en-US"/>
              <a:t>Fault Type (Contains information about presence of different types of faults)</a:t>
            </a:r>
          </a:p>
          <a:p>
            <a:pPr marL="285750" indent="-285750">
              <a:lnSpc>
                <a:spcPct val="90000"/>
              </a:lnSpc>
              <a:spcBef>
                <a:spcPts val="1000"/>
              </a:spcBef>
              <a:buFont typeface="Arial"/>
              <a:buChar char="•"/>
            </a:pPr>
            <a:r>
              <a:rPr lang="en-US"/>
              <a:t>Box Dimensions (As the name suggests, contains coordinate data, parameter and area of the bounding box)</a:t>
            </a:r>
          </a:p>
          <a:p>
            <a:pPr marL="285750" indent="-285750">
              <a:lnSpc>
                <a:spcPct val="90000"/>
              </a:lnSpc>
              <a:spcBef>
                <a:spcPts val="1000"/>
              </a:spcBef>
              <a:buFont typeface="Arial"/>
              <a:buChar char="•"/>
            </a:pPr>
            <a:r>
              <a:rPr lang="en-US"/>
              <a:t>Luminosity (Contains information about the luminosity of the detected fault)</a:t>
            </a:r>
            <a:endParaRPr lang="en-US">
              <a:ea typeface="Calibri"/>
              <a:cs typeface="Calibri"/>
            </a:endParaRPr>
          </a:p>
          <a:p>
            <a:pPr marL="285750" indent="-285750">
              <a:lnSpc>
                <a:spcPct val="90000"/>
              </a:lnSpc>
              <a:spcBef>
                <a:spcPts val="1000"/>
              </a:spcBef>
              <a:buFont typeface="Arial"/>
              <a:buChar char="•"/>
            </a:pPr>
            <a:r>
              <a:rPr lang="en-US"/>
              <a:t>Index (Contains metrics data related to the bounding box, luminosity and the faults)</a:t>
            </a:r>
            <a:endParaRPr lang="en-US">
              <a:ea typeface="Calibri"/>
              <a:cs typeface="Calibri"/>
            </a:endParaRPr>
          </a:p>
        </p:txBody>
      </p:sp>
      <p:sp>
        <p:nvSpPr>
          <p:cNvPr id="4" name="Slide Number Placeholder 3"/>
          <p:cNvSpPr>
            <a:spLocks noGrp="1"/>
          </p:cNvSpPr>
          <p:nvPr>
            <p:ph type="sldNum" sz="quarter" idx="5"/>
          </p:nvPr>
        </p:nvSpPr>
        <p:spPr/>
        <p:txBody>
          <a:bodyPr/>
          <a:lstStyle/>
          <a:p>
            <a:fld id="{F0807BF0-9587-41F1-BF4A-01FB0801A26B}" type="slidenum">
              <a:t>6</a:t>
            </a:fld>
            <a:endParaRPr lang="en-US"/>
          </a:p>
        </p:txBody>
      </p:sp>
    </p:spTree>
    <p:extLst>
      <p:ext uri="{BB962C8B-B14F-4D97-AF65-F5344CB8AC3E}">
        <p14:creationId xmlns:p14="http://schemas.microsoft.com/office/powerpoint/2010/main" val="84176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CFA6-F471-1E96-DB1B-E8DFFA80C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37359-E48D-D515-7983-956C325A5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466346-D69A-18C4-46C3-8104B2ABA8D9}"/>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763CA456-B2C4-04CA-C4A0-903D3F5ED5E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C0B63304-C100-A83A-3CA8-38721092B3A2}"/>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9149169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58E2-58CD-39D3-B4E7-EFD594FD4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41DAE-717D-A565-79DE-8FEE456B3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1E35D-48FD-ED9A-7770-964D7D1FAC19}"/>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D95FC3B0-14D0-53AC-A0CF-D714AA547C14}"/>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3E370D15-527A-FFF9-D210-850849F94479}"/>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90683594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1D348-DD31-8C41-D921-3659E0BD52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97596-3B8D-65BE-6F36-A692AEC85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2FAAB-149C-7295-B097-7B6C8D0A6F47}"/>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E45F2D14-A7A1-07AF-9430-6497F83B1F2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BA6E7DBA-FAC9-ED0B-DDAA-F6E3EBF966EA}"/>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351541920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67F7-D229-5BB9-32C3-2DC28868F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903A16-891E-A855-763D-860289A56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02977-6A70-3D10-EE3D-891817418AF9}"/>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277A3DC4-9A8C-21C7-0084-DF325052D110}"/>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1D96C8FE-B5F7-3EF4-5760-D16261B0E6EE}"/>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407276834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7795-4042-9850-ADBE-B794AE41F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FBEC6-CC42-E6B4-3D88-F71E7C022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2669C-0498-BE27-DC6D-7AB1BA4BC991}"/>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7B603C66-C1F9-71DB-F5EE-5FD0A8AACF5B}"/>
              </a:ext>
            </a:extLst>
          </p:cNvPr>
          <p:cNvSpPr>
            <a:spLocks noGrp="1"/>
          </p:cNvSpPr>
          <p:nvPr>
            <p:ph type="ftr" sz="quarter" idx="11"/>
          </p:nvPr>
        </p:nvSpPr>
        <p:spPr/>
        <p:txBody>
          <a:bodyPr/>
          <a:lstStyle/>
          <a:p>
            <a:r>
              <a:rPr lang="en-US"/>
              <a:t>OMIS 652 Group Project</a:t>
            </a:r>
          </a:p>
        </p:txBody>
      </p:sp>
      <p:sp>
        <p:nvSpPr>
          <p:cNvPr id="6" name="Slide Number Placeholder 5">
            <a:extLst>
              <a:ext uri="{FF2B5EF4-FFF2-40B4-BE49-F238E27FC236}">
                <a16:creationId xmlns:a16="http://schemas.microsoft.com/office/drawing/2014/main" id="{C1553AFD-61E2-4AAA-A3EF-79F56C17FDD8}"/>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51911871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1220-F9D5-0423-5A97-0B51A2B5C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06B52-CCE7-2BA7-380E-A8BB975D5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7F510B-6F49-343D-D713-91EBB62EB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2C8D7-F7DD-F68F-31D5-98BB019D7D44}"/>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6" name="Footer Placeholder 5">
            <a:extLst>
              <a:ext uri="{FF2B5EF4-FFF2-40B4-BE49-F238E27FC236}">
                <a16:creationId xmlns:a16="http://schemas.microsoft.com/office/drawing/2014/main" id="{461AEBB5-537F-107A-68D5-8094440D5CBF}"/>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090E7C08-314D-3242-31CA-7A1AA36AE94F}"/>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08393094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BE2A-FB37-DC95-161A-20ADB3ED99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284BB-0E9C-4E3F-0E93-D714F9AD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E3936D-AA85-E519-1336-7D54A02F8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9851E-6BE7-CF56-418F-243DDC15D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A0659-8799-E647-6EDA-36A834319E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308D8-846C-E77B-0D49-3F510305828D}"/>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8" name="Footer Placeholder 7">
            <a:extLst>
              <a:ext uri="{FF2B5EF4-FFF2-40B4-BE49-F238E27FC236}">
                <a16:creationId xmlns:a16="http://schemas.microsoft.com/office/drawing/2014/main" id="{4F977CFB-D06E-B110-7812-9ED7E125C3FD}"/>
              </a:ext>
            </a:extLst>
          </p:cNvPr>
          <p:cNvSpPr>
            <a:spLocks noGrp="1"/>
          </p:cNvSpPr>
          <p:nvPr>
            <p:ph type="ftr" sz="quarter" idx="11"/>
          </p:nvPr>
        </p:nvSpPr>
        <p:spPr/>
        <p:txBody>
          <a:bodyPr/>
          <a:lstStyle/>
          <a:p>
            <a:r>
              <a:rPr lang="en-US"/>
              <a:t>OMIS 652 Group Project</a:t>
            </a:r>
          </a:p>
        </p:txBody>
      </p:sp>
      <p:sp>
        <p:nvSpPr>
          <p:cNvPr id="9" name="Slide Number Placeholder 8">
            <a:extLst>
              <a:ext uri="{FF2B5EF4-FFF2-40B4-BE49-F238E27FC236}">
                <a16:creationId xmlns:a16="http://schemas.microsoft.com/office/drawing/2014/main" id="{A5E9EDEA-BEC3-C232-8796-0B112638D9DE}"/>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29909819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7C23-2114-8392-A844-C8747E87C9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347A0-F0D6-1DD5-72B5-B74667BBB549}"/>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4" name="Footer Placeholder 3">
            <a:extLst>
              <a:ext uri="{FF2B5EF4-FFF2-40B4-BE49-F238E27FC236}">
                <a16:creationId xmlns:a16="http://schemas.microsoft.com/office/drawing/2014/main" id="{408B4851-D9D1-82A9-DA93-D530ADF01C1B}"/>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2AC498AC-9A37-93EC-53EC-3AAC561C63AF}"/>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317325153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77D959-C5F0-A12C-F377-50BE357758BC}"/>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3" name="Footer Placeholder 2">
            <a:extLst>
              <a:ext uri="{FF2B5EF4-FFF2-40B4-BE49-F238E27FC236}">
                <a16:creationId xmlns:a16="http://schemas.microsoft.com/office/drawing/2014/main" id="{C5B28733-D2A6-86ED-63E6-943089ABAAB6}"/>
              </a:ext>
            </a:extLst>
          </p:cNvPr>
          <p:cNvSpPr>
            <a:spLocks noGrp="1"/>
          </p:cNvSpPr>
          <p:nvPr>
            <p:ph type="ftr" sz="quarter" idx="11"/>
          </p:nvPr>
        </p:nvSpPr>
        <p:spPr/>
        <p:txBody>
          <a:bodyPr/>
          <a:lstStyle/>
          <a:p>
            <a:r>
              <a:rPr lang="en-US"/>
              <a:t>OMIS 652 Group Project</a:t>
            </a:r>
          </a:p>
        </p:txBody>
      </p:sp>
      <p:sp>
        <p:nvSpPr>
          <p:cNvPr id="4" name="Slide Number Placeholder 3">
            <a:extLst>
              <a:ext uri="{FF2B5EF4-FFF2-40B4-BE49-F238E27FC236}">
                <a16:creationId xmlns:a16="http://schemas.microsoft.com/office/drawing/2014/main" id="{04E4FBEA-4CEB-7FED-C54B-E93135AB3600}"/>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64248991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418B-15CA-B549-BA7A-5B2C2B5AB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0027AA-2183-5977-C06F-75266F4D1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11BD5B-D18B-CC9E-BE65-13B5E3DE1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3E8A4-F3F1-BC92-9A3E-E99D451DC19A}"/>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6" name="Footer Placeholder 5">
            <a:extLst>
              <a:ext uri="{FF2B5EF4-FFF2-40B4-BE49-F238E27FC236}">
                <a16:creationId xmlns:a16="http://schemas.microsoft.com/office/drawing/2014/main" id="{D7732A29-B82B-1C94-6350-4838CD1B5743}"/>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4D4445D4-9AD0-3607-0389-746F7DAC2081}"/>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297320755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106E-4219-9753-4D60-331C71DD9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E46E8-70C5-C29D-BC4D-23DFEDD1D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96FE35-32F8-BA23-034B-80AF8F255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2EAE7-8094-4455-3AFB-CF3B9101015F}"/>
              </a:ext>
            </a:extLst>
          </p:cNvPr>
          <p:cNvSpPr>
            <a:spLocks noGrp="1"/>
          </p:cNvSpPr>
          <p:nvPr>
            <p:ph type="dt" sz="half" idx="10"/>
          </p:nvPr>
        </p:nvSpPr>
        <p:spPr/>
        <p:txBody>
          <a:bodyPr/>
          <a:lstStyle/>
          <a:p>
            <a:fld id="{88148DCA-FEF0-4664-B50D-5E62B7B1CCB1}" type="datetimeFigureOut">
              <a:rPr lang="en-US" smtClean="0"/>
              <a:t>5/31/2025</a:t>
            </a:fld>
            <a:endParaRPr lang="en-US"/>
          </a:p>
        </p:txBody>
      </p:sp>
      <p:sp>
        <p:nvSpPr>
          <p:cNvPr id="6" name="Footer Placeholder 5">
            <a:extLst>
              <a:ext uri="{FF2B5EF4-FFF2-40B4-BE49-F238E27FC236}">
                <a16:creationId xmlns:a16="http://schemas.microsoft.com/office/drawing/2014/main" id="{864C422A-6967-8F18-0590-F97885FE2447}"/>
              </a:ext>
            </a:extLst>
          </p:cNvPr>
          <p:cNvSpPr>
            <a:spLocks noGrp="1"/>
          </p:cNvSpPr>
          <p:nvPr>
            <p:ph type="ftr" sz="quarter" idx="11"/>
          </p:nvPr>
        </p:nvSpPr>
        <p:spPr/>
        <p:txBody>
          <a:bodyPr/>
          <a:lstStyle/>
          <a:p>
            <a:r>
              <a:rPr lang="en-US"/>
              <a:t>OMIS 652 Group Project</a:t>
            </a:r>
          </a:p>
        </p:txBody>
      </p:sp>
      <p:sp>
        <p:nvSpPr>
          <p:cNvPr id="7" name="Slide Number Placeholder 6">
            <a:extLst>
              <a:ext uri="{FF2B5EF4-FFF2-40B4-BE49-F238E27FC236}">
                <a16:creationId xmlns:a16="http://schemas.microsoft.com/office/drawing/2014/main" id="{0CF16163-3E1A-07A1-074E-E38C3A100058}"/>
              </a:ext>
            </a:extLst>
          </p:cNvPr>
          <p:cNvSpPr>
            <a:spLocks noGrp="1"/>
          </p:cNvSpPr>
          <p:nvPr>
            <p:ph type="sldNum" sz="quarter" idx="12"/>
          </p:nvPr>
        </p:nvSpPr>
        <p:spPr/>
        <p:txBody>
          <a:bodyPr/>
          <a:lstStyle/>
          <a:p>
            <a:fld id="{5C2C4394-C3A0-440B-9ABA-6DA641782FCE}" type="slidenum">
              <a:rPr lang="en-US" smtClean="0"/>
              <a:t>‹#›</a:t>
            </a:fld>
            <a:endParaRPr lang="en-US"/>
          </a:p>
        </p:txBody>
      </p:sp>
    </p:spTree>
    <p:extLst>
      <p:ext uri="{BB962C8B-B14F-4D97-AF65-F5344CB8AC3E}">
        <p14:creationId xmlns:p14="http://schemas.microsoft.com/office/powerpoint/2010/main" val="168847426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96567-DA1B-2E75-2CDB-7261D9243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F832A-EE13-FBF9-FACF-AD4920C58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6000-3A1A-7B40-AFCC-CECA3EEEA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48DCA-FEF0-4664-B50D-5E62B7B1CCB1}" type="datetimeFigureOut">
              <a:rPr lang="en-US" smtClean="0"/>
              <a:t>5/31/2025</a:t>
            </a:fld>
            <a:endParaRPr lang="en-US"/>
          </a:p>
        </p:txBody>
      </p:sp>
      <p:sp>
        <p:nvSpPr>
          <p:cNvPr id="5" name="Footer Placeholder 4">
            <a:extLst>
              <a:ext uri="{FF2B5EF4-FFF2-40B4-BE49-F238E27FC236}">
                <a16:creationId xmlns:a16="http://schemas.microsoft.com/office/drawing/2014/main" id="{EE896E98-05D2-0A1A-2678-9F0E89D7B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OMIS 652 Group Project</a:t>
            </a:r>
          </a:p>
        </p:txBody>
      </p:sp>
      <p:sp>
        <p:nvSpPr>
          <p:cNvPr id="6" name="Slide Number Placeholder 5">
            <a:extLst>
              <a:ext uri="{FF2B5EF4-FFF2-40B4-BE49-F238E27FC236}">
                <a16:creationId xmlns:a16="http://schemas.microsoft.com/office/drawing/2014/main" id="{39AE2598-1ECB-9383-70A8-6CC1972E5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2C4394-C3A0-440B-9ABA-6DA641782FCE}" type="slidenum">
              <a:rPr lang="en-US" smtClean="0"/>
              <a:t>‹#›</a:t>
            </a:fld>
            <a:endParaRPr lang="en-US"/>
          </a:p>
        </p:txBody>
      </p:sp>
    </p:spTree>
    <p:extLst>
      <p:ext uri="{BB962C8B-B14F-4D97-AF65-F5344CB8AC3E}">
        <p14:creationId xmlns:p14="http://schemas.microsoft.com/office/powerpoint/2010/main" val="156925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svg"/><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3.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67FC3-AA07-AF83-AAF2-10DBE3982D42}"/>
              </a:ext>
            </a:extLst>
          </p:cNvPr>
          <p:cNvSpPr>
            <a:spLocks noGrp="1"/>
          </p:cNvSpPr>
          <p:nvPr>
            <p:ph type="ctrTitle"/>
          </p:nvPr>
        </p:nvSpPr>
        <p:spPr>
          <a:xfrm>
            <a:off x="2197101" y="735283"/>
            <a:ext cx="4978399" cy="3165045"/>
          </a:xfrm>
        </p:spPr>
        <p:txBody>
          <a:bodyPr anchor="b">
            <a:normAutofit/>
          </a:bodyPr>
          <a:lstStyle/>
          <a:p>
            <a:pPr algn="l"/>
            <a:r>
              <a:rPr lang="en-US" sz="5200">
                <a:solidFill>
                  <a:schemeClr val="tx2"/>
                </a:solidFill>
                <a:latin typeface="Arial"/>
                <a:cs typeface="Arial"/>
              </a:rPr>
              <a:t>Steel Manufacturing Quality Database</a:t>
            </a:r>
          </a:p>
        </p:txBody>
      </p:sp>
      <p:sp>
        <p:nvSpPr>
          <p:cNvPr id="3" name="Subtitle 2">
            <a:extLst>
              <a:ext uri="{FF2B5EF4-FFF2-40B4-BE49-F238E27FC236}">
                <a16:creationId xmlns:a16="http://schemas.microsoft.com/office/drawing/2014/main" id="{5731D883-9E94-F735-87D8-178982D5A7A9}"/>
              </a:ext>
            </a:extLst>
          </p:cNvPr>
          <p:cNvSpPr>
            <a:spLocks noGrp="1"/>
          </p:cNvSpPr>
          <p:nvPr>
            <p:ph type="subTitle" idx="1"/>
          </p:nvPr>
        </p:nvSpPr>
        <p:spPr>
          <a:xfrm>
            <a:off x="2197101" y="4078423"/>
            <a:ext cx="4978399" cy="2058657"/>
          </a:xfrm>
        </p:spPr>
        <p:txBody>
          <a:bodyPr vert="horz" lIns="91440" tIns="45720" rIns="91440" bIns="45720" rtlCol="0" anchor="t">
            <a:normAutofit/>
          </a:bodyPr>
          <a:lstStyle/>
          <a:p>
            <a:pPr algn="l"/>
            <a:r>
              <a:rPr lang="en-US" dirty="0">
                <a:latin typeface="Arial"/>
                <a:cs typeface="Arial"/>
              </a:rPr>
              <a:t>By: Fouzan Abdullah, and Md Abu Naeem Khan</a:t>
            </a:r>
          </a:p>
        </p:txBody>
      </p:sp>
      <p:pic>
        <p:nvPicPr>
          <p:cNvPr id="7" name="Graphic 6" descr="Database">
            <a:extLst>
              <a:ext uri="{FF2B5EF4-FFF2-40B4-BE49-F238E27FC236}">
                <a16:creationId xmlns:a16="http://schemas.microsoft.com/office/drawing/2014/main" id="{5A7DA706-48FE-27B5-E048-303BBCF27C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6" name="Graphic 5" descr="Database">
            <a:extLst>
              <a:ext uri="{FF2B5EF4-FFF2-40B4-BE49-F238E27FC236}">
                <a16:creationId xmlns:a16="http://schemas.microsoft.com/office/drawing/2014/main" id="{A0FDDF53-39EE-434B-B6BE-A563857170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090EA03-105F-B963-AB94-2CFC4C98415B}"/>
                  </a:ext>
                </a:extLst>
              </p14:cNvPr>
              <p14:cNvContentPartPr/>
              <p14:nvPr/>
            </p14:nvContentPartPr>
            <p14:xfrm>
              <a:off x="1221735" y="2368383"/>
              <a:ext cx="12290" cy="12290"/>
            </p14:xfrm>
          </p:contentPart>
        </mc:Choice>
        <mc:Fallback xmlns="">
          <p:pic>
            <p:nvPicPr>
              <p:cNvPr id="4" name="Ink 3">
                <a:extLst>
                  <a:ext uri="{FF2B5EF4-FFF2-40B4-BE49-F238E27FC236}">
                    <a16:creationId xmlns:a16="http://schemas.microsoft.com/office/drawing/2014/main" id="{A090EA03-105F-B963-AB94-2CFC4C98415B}"/>
                  </a:ext>
                </a:extLst>
              </p:cNvPr>
              <p:cNvPicPr/>
              <p:nvPr/>
            </p:nvPicPr>
            <p:blipFill>
              <a:blip r:embed="rId5"/>
              <a:stretch>
                <a:fillRect/>
              </a:stretch>
            </p:blipFill>
            <p:spPr>
              <a:xfrm>
                <a:off x="607235" y="1753883"/>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72BDF7E-7EC1-643E-893A-217D4BBA908A}"/>
                  </a:ext>
                </a:extLst>
              </p14:cNvPr>
              <p14:cNvContentPartPr/>
              <p14:nvPr/>
            </p14:nvContentPartPr>
            <p14:xfrm>
              <a:off x="1221735" y="2368383"/>
              <a:ext cx="12290" cy="12290"/>
            </p14:xfrm>
          </p:contentPart>
        </mc:Choice>
        <mc:Fallback xmlns="">
          <p:pic>
            <p:nvPicPr>
              <p:cNvPr id="5" name="Ink 4">
                <a:extLst>
                  <a:ext uri="{FF2B5EF4-FFF2-40B4-BE49-F238E27FC236}">
                    <a16:creationId xmlns:a16="http://schemas.microsoft.com/office/drawing/2014/main" id="{272BDF7E-7EC1-643E-893A-217D4BBA908A}"/>
                  </a:ext>
                </a:extLst>
              </p:cNvPr>
              <p:cNvPicPr/>
              <p:nvPr/>
            </p:nvPicPr>
            <p:blipFill>
              <a:blip r:embed="rId5"/>
              <a:stretch>
                <a:fillRect/>
              </a:stretch>
            </p:blipFill>
            <p:spPr>
              <a:xfrm>
                <a:off x="607235" y="1753883"/>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6BBC19C-F259-935F-014D-8C5232DD7DA9}"/>
                  </a:ext>
                </a:extLst>
              </p14:cNvPr>
              <p14:cNvContentPartPr/>
              <p14:nvPr/>
            </p14:nvContentPartPr>
            <p14:xfrm>
              <a:off x="4980749" y="1091870"/>
              <a:ext cx="12290" cy="12290"/>
            </p14:xfrm>
          </p:contentPart>
        </mc:Choice>
        <mc:Fallback xmlns="">
          <p:pic>
            <p:nvPicPr>
              <p:cNvPr id="8" name="Ink 7">
                <a:extLst>
                  <a:ext uri="{FF2B5EF4-FFF2-40B4-BE49-F238E27FC236}">
                    <a16:creationId xmlns:a16="http://schemas.microsoft.com/office/drawing/2014/main" id="{86BBC19C-F259-935F-014D-8C5232DD7DA9}"/>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53208541-A3C1-5B5C-93F8-EDB5BB2D620F}"/>
                  </a:ext>
                </a:extLst>
              </p14:cNvPr>
              <p14:cNvContentPartPr/>
              <p14:nvPr/>
            </p14:nvContentPartPr>
            <p14:xfrm>
              <a:off x="4980749" y="1091870"/>
              <a:ext cx="12290" cy="12290"/>
            </p14:xfrm>
          </p:contentPart>
        </mc:Choice>
        <mc:Fallback xmlns="">
          <p:pic>
            <p:nvPicPr>
              <p:cNvPr id="9" name="Ink 8">
                <a:extLst>
                  <a:ext uri="{FF2B5EF4-FFF2-40B4-BE49-F238E27FC236}">
                    <a16:creationId xmlns:a16="http://schemas.microsoft.com/office/drawing/2014/main" id="{53208541-A3C1-5B5C-93F8-EDB5BB2D620F}"/>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FDF12DE-FC50-9513-57EA-153BC1E7AB75}"/>
                  </a:ext>
                </a:extLst>
              </p14:cNvPr>
              <p14:cNvContentPartPr/>
              <p14:nvPr/>
            </p14:nvContentPartPr>
            <p14:xfrm>
              <a:off x="4980749" y="1091870"/>
              <a:ext cx="12290" cy="12290"/>
            </p14:xfrm>
          </p:contentPart>
        </mc:Choice>
        <mc:Fallback xmlns="">
          <p:pic>
            <p:nvPicPr>
              <p:cNvPr id="10" name="Ink 9">
                <a:extLst>
                  <a:ext uri="{FF2B5EF4-FFF2-40B4-BE49-F238E27FC236}">
                    <a16:creationId xmlns:a16="http://schemas.microsoft.com/office/drawing/2014/main" id="{DFDF12DE-FC50-9513-57EA-153BC1E7AB75}"/>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F2A7E59-4FA5-DD7D-01EB-67E36658E4E9}"/>
                  </a:ext>
                </a:extLst>
              </p14:cNvPr>
              <p14:cNvContentPartPr/>
              <p14:nvPr/>
            </p14:nvContentPartPr>
            <p14:xfrm>
              <a:off x="4980749" y="1091870"/>
              <a:ext cx="12290" cy="12290"/>
            </p14:xfrm>
          </p:contentPart>
        </mc:Choice>
        <mc:Fallback xmlns="">
          <p:pic>
            <p:nvPicPr>
              <p:cNvPr id="11" name="Ink 10">
                <a:extLst>
                  <a:ext uri="{FF2B5EF4-FFF2-40B4-BE49-F238E27FC236}">
                    <a16:creationId xmlns:a16="http://schemas.microsoft.com/office/drawing/2014/main" id="{BF2A7E59-4FA5-DD7D-01EB-67E36658E4E9}"/>
                  </a:ext>
                </a:extLst>
              </p:cNvPr>
              <p:cNvPicPr/>
              <p:nvPr/>
            </p:nvPicPr>
            <p:blipFill>
              <a:blip r:embed="rId5"/>
              <a:stretch>
                <a:fillRect/>
              </a:stretch>
            </p:blipFill>
            <p:spPr>
              <a:xfrm>
                <a:off x="4366249" y="477370"/>
                <a:ext cx="1229000" cy="122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4F897CF2-A00D-FD02-6D61-31F7235F22A0}"/>
                  </a:ext>
                </a:extLst>
              </p14:cNvPr>
              <p14:cNvContentPartPr/>
              <p14:nvPr/>
            </p14:nvContentPartPr>
            <p14:xfrm>
              <a:off x="4980749" y="1091870"/>
              <a:ext cx="12290" cy="12290"/>
            </p14:xfrm>
          </p:contentPart>
        </mc:Choice>
        <mc:Fallback xmlns="">
          <p:pic>
            <p:nvPicPr>
              <p:cNvPr id="13" name="Ink 12">
                <a:extLst>
                  <a:ext uri="{FF2B5EF4-FFF2-40B4-BE49-F238E27FC236}">
                    <a16:creationId xmlns:a16="http://schemas.microsoft.com/office/drawing/2014/main" id="{4F897CF2-A00D-FD02-6D61-31F7235F22A0}"/>
                  </a:ext>
                </a:extLst>
              </p:cNvPr>
              <p:cNvPicPr/>
              <p:nvPr/>
            </p:nvPicPr>
            <p:blipFill>
              <a:blip r:embed="rId5"/>
              <a:stretch>
                <a:fillRect/>
              </a:stretch>
            </p:blipFill>
            <p:spPr>
              <a:xfrm>
                <a:off x="4366249" y="477370"/>
                <a:ext cx="1229000" cy="1229000"/>
              </a:xfrm>
              <a:prstGeom prst="rect">
                <a:avLst/>
              </a:prstGeom>
            </p:spPr>
          </p:pic>
        </mc:Fallback>
      </mc:AlternateContent>
    </p:spTree>
    <p:extLst>
      <p:ext uri="{BB962C8B-B14F-4D97-AF65-F5344CB8AC3E}">
        <p14:creationId xmlns:p14="http://schemas.microsoft.com/office/powerpoint/2010/main" val="353741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D8164D-ABB0-31F8-FC9F-57F0693F3E95}"/>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lstStyle/>
          <a:p>
            <a:r>
              <a:rPr lang="en-US">
                <a:solidFill>
                  <a:schemeClr val="tx2"/>
                </a:solidFill>
                <a:latin typeface="Arial"/>
                <a:cs typeface="Arial"/>
              </a:rPr>
              <a:t>Query 1</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a:xfrm>
            <a:off x="838200" y="1825625"/>
            <a:ext cx="10515600" cy="560038"/>
          </a:xfrm>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plate type has the most faults?</a:t>
            </a:r>
          </a:p>
          <a:p>
            <a:endParaRPr lang="en-US"/>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10</a:t>
            </a:fld>
            <a:endParaRPr lang="en-US"/>
          </a:p>
        </p:txBody>
      </p:sp>
      <p:pic>
        <p:nvPicPr>
          <p:cNvPr id="6" name="Picture 5" descr="A screenshot of a computer&#10;&#10;Description automatically generated">
            <a:extLst>
              <a:ext uri="{FF2B5EF4-FFF2-40B4-BE49-F238E27FC236}">
                <a16:creationId xmlns:a16="http://schemas.microsoft.com/office/drawing/2014/main" id="{E9462FB2-9529-D524-5403-0D80E22661A1}"/>
              </a:ext>
            </a:extLst>
          </p:cNvPr>
          <p:cNvPicPr>
            <a:picLocks noChangeAspect="1"/>
          </p:cNvPicPr>
          <p:nvPr/>
        </p:nvPicPr>
        <p:blipFill>
          <a:blip r:embed="rId2"/>
          <a:stretch>
            <a:fillRect/>
          </a:stretch>
        </p:blipFill>
        <p:spPr>
          <a:xfrm>
            <a:off x="2379994" y="2388934"/>
            <a:ext cx="3524132" cy="398513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D4B25186-9D38-15B2-5BCF-8DDA66E526E3}"/>
              </a:ext>
            </a:extLst>
          </p:cNvPr>
          <p:cNvPicPr>
            <a:picLocks noChangeAspect="1"/>
          </p:cNvPicPr>
          <p:nvPr/>
        </p:nvPicPr>
        <p:blipFill>
          <a:blip r:embed="rId3"/>
          <a:stretch>
            <a:fillRect/>
          </a:stretch>
        </p:blipFill>
        <p:spPr>
          <a:xfrm>
            <a:off x="5906297" y="2385229"/>
            <a:ext cx="4099393" cy="3974753"/>
          </a:xfrm>
          <a:prstGeom prst="rect">
            <a:avLst/>
          </a:prstGeom>
          <a:ln>
            <a:solidFill>
              <a:schemeClr val="tx1"/>
            </a:solidFill>
          </a:ln>
        </p:spPr>
      </p:pic>
    </p:spTree>
    <p:extLst>
      <p:ext uri="{BB962C8B-B14F-4D97-AF65-F5344CB8AC3E}">
        <p14:creationId xmlns:p14="http://schemas.microsoft.com/office/powerpoint/2010/main" val="89710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876052-51C3-E3D5-725B-12C49E15996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2</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plate type has the most entries in </a:t>
            </a:r>
            <a:r>
              <a:rPr lang="en-US" sz="2400" err="1">
                <a:solidFill>
                  <a:schemeClr val="bg1"/>
                </a:solidFill>
                <a:latin typeface="Arial"/>
                <a:ea typeface="+mn-lt"/>
                <a:cs typeface="+mn-lt"/>
              </a:rPr>
              <a:t>IndexID</a:t>
            </a:r>
            <a:r>
              <a:rPr lang="en-US" sz="2400">
                <a:solidFill>
                  <a:schemeClr val="bg1"/>
                </a:solidFill>
                <a:latin typeface="Arial"/>
                <a:ea typeface="+mn-lt"/>
                <a:cs typeface="+mn-lt"/>
              </a:rPr>
              <a:t>?</a:t>
            </a:r>
            <a:endParaRPr lang="en-US" sz="2400" err="1">
              <a:solidFill>
                <a:schemeClr val="bg1"/>
              </a:solidFill>
              <a:latin typeface="Arial"/>
              <a:ea typeface="+mn-lt"/>
              <a:cs typeface="+mn-lt"/>
            </a:endParaRPr>
          </a:p>
          <a:p>
            <a:endParaRPr lang="en-US"/>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11</a:t>
            </a:fld>
            <a:endParaRPr lang="en-US"/>
          </a:p>
        </p:txBody>
      </p:sp>
      <p:pic>
        <p:nvPicPr>
          <p:cNvPr id="6" name="Picture 5" descr="A screenshot of a computer&#10;&#10;Description automatically generated">
            <a:extLst>
              <a:ext uri="{FF2B5EF4-FFF2-40B4-BE49-F238E27FC236}">
                <a16:creationId xmlns:a16="http://schemas.microsoft.com/office/drawing/2014/main" id="{339E1172-A912-0C24-3537-64B7955B844B}"/>
              </a:ext>
            </a:extLst>
          </p:cNvPr>
          <p:cNvPicPr>
            <a:picLocks noChangeAspect="1"/>
          </p:cNvPicPr>
          <p:nvPr/>
        </p:nvPicPr>
        <p:blipFill>
          <a:blip r:embed="rId2"/>
          <a:stretch>
            <a:fillRect/>
          </a:stretch>
        </p:blipFill>
        <p:spPr>
          <a:xfrm>
            <a:off x="316726" y="2415935"/>
            <a:ext cx="5619750" cy="355282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C8AC7D9E-E74C-CDE6-4C59-7A8A85A92F37}"/>
              </a:ext>
            </a:extLst>
          </p:cNvPr>
          <p:cNvPicPr>
            <a:picLocks noChangeAspect="1"/>
          </p:cNvPicPr>
          <p:nvPr/>
        </p:nvPicPr>
        <p:blipFill>
          <a:blip r:embed="rId3"/>
          <a:stretch>
            <a:fillRect/>
          </a:stretch>
        </p:blipFill>
        <p:spPr>
          <a:xfrm>
            <a:off x="5937014" y="2415429"/>
            <a:ext cx="5878108" cy="3651612"/>
          </a:xfrm>
          <a:prstGeom prst="rect">
            <a:avLst/>
          </a:prstGeom>
          <a:ln>
            <a:solidFill>
              <a:schemeClr val="tx1"/>
            </a:solidFill>
          </a:ln>
        </p:spPr>
      </p:pic>
    </p:spTree>
    <p:extLst>
      <p:ext uri="{BB962C8B-B14F-4D97-AF65-F5344CB8AC3E}">
        <p14:creationId xmlns:p14="http://schemas.microsoft.com/office/powerpoint/2010/main" val="69749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82F9D8-8B55-96DC-3D11-5CB72DE18661}"/>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3</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Which Fault has the most entries for </a:t>
            </a:r>
            <a:r>
              <a:rPr lang="en-US" sz="2400" err="1">
                <a:solidFill>
                  <a:schemeClr val="bg1"/>
                </a:solidFill>
                <a:latin typeface="Arial"/>
                <a:ea typeface="+mn-lt"/>
                <a:cs typeface="+mn-lt"/>
              </a:rPr>
              <a:t>BoxDim</a:t>
            </a:r>
            <a:endParaRPr lang="en-US" sz="2400">
              <a:solidFill>
                <a:schemeClr val="bg1"/>
              </a:solidFill>
              <a:latin typeface="Arial"/>
              <a:ea typeface="+mn-lt"/>
              <a:cs typeface="+mn-lt"/>
            </a:endParaRPr>
          </a:p>
          <a:p>
            <a:endParaRPr lang="en-US"/>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12</a:t>
            </a:fld>
            <a:endParaRPr lang="en-US"/>
          </a:p>
        </p:txBody>
      </p:sp>
      <p:pic>
        <p:nvPicPr>
          <p:cNvPr id="6" name="Picture 5" descr="A screenshot of a computer&#10;&#10;Description automatically generated">
            <a:extLst>
              <a:ext uri="{FF2B5EF4-FFF2-40B4-BE49-F238E27FC236}">
                <a16:creationId xmlns:a16="http://schemas.microsoft.com/office/drawing/2014/main" id="{CBEC738C-3B7B-D73E-3F38-EB1EB5DBF62E}"/>
              </a:ext>
            </a:extLst>
          </p:cNvPr>
          <p:cNvPicPr>
            <a:picLocks noChangeAspect="1"/>
          </p:cNvPicPr>
          <p:nvPr/>
        </p:nvPicPr>
        <p:blipFill>
          <a:blip r:embed="rId2"/>
          <a:stretch>
            <a:fillRect/>
          </a:stretch>
        </p:blipFill>
        <p:spPr>
          <a:xfrm>
            <a:off x="2458135" y="2387711"/>
            <a:ext cx="2722505" cy="4167004"/>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5869041A-1572-1514-6E88-01047AEBA5C9}"/>
              </a:ext>
            </a:extLst>
          </p:cNvPr>
          <p:cNvPicPr>
            <a:picLocks noChangeAspect="1"/>
          </p:cNvPicPr>
          <p:nvPr/>
        </p:nvPicPr>
        <p:blipFill>
          <a:blip r:embed="rId3"/>
          <a:stretch>
            <a:fillRect/>
          </a:stretch>
        </p:blipFill>
        <p:spPr>
          <a:xfrm>
            <a:off x="6455448" y="2389404"/>
            <a:ext cx="3785042" cy="3810703"/>
          </a:xfrm>
          <a:prstGeom prst="rect">
            <a:avLst/>
          </a:prstGeom>
          <a:ln>
            <a:solidFill>
              <a:schemeClr val="tx1"/>
            </a:solidFill>
          </a:ln>
        </p:spPr>
      </p:pic>
    </p:spTree>
    <p:extLst>
      <p:ext uri="{BB962C8B-B14F-4D97-AF65-F5344CB8AC3E}">
        <p14:creationId xmlns:p14="http://schemas.microsoft.com/office/powerpoint/2010/main" val="17470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002130-2995-79E7-782D-F213FC80ED60}"/>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4</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For Pastry fault type, what are the entries for Luminosity?</a:t>
            </a:r>
          </a:p>
          <a:p>
            <a:pPr marL="514350" indent="-514350">
              <a:buAutoNum type="arabicPeriod"/>
            </a:pPr>
            <a:endParaRPr lang="en-US" sz="2200"/>
          </a:p>
          <a:p>
            <a:pPr marL="514350" indent="-514350">
              <a:buAutoNum type="arabicPeriod"/>
            </a:pPr>
            <a:endParaRPr lang="en-US" sz="2200"/>
          </a:p>
          <a:p>
            <a:pPr marL="514350" indent="-514350">
              <a:buAutoNum type="arabicPeriod"/>
            </a:pPr>
            <a:endParaRPr lang="en-US" sz="2200"/>
          </a:p>
          <a:p>
            <a:endParaRPr lang="en-US"/>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13</a:t>
            </a:fld>
            <a:endParaRPr lang="en-US"/>
          </a:p>
        </p:txBody>
      </p:sp>
      <p:pic>
        <p:nvPicPr>
          <p:cNvPr id="6" name="Picture 5" descr="A screenshot of a computer&#10;&#10;Description automatically generated">
            <a:extLst>
              <a:ext uri="{FF2B5EF4-FFF2-40B4-BE49-F238E27FC236}">
                <a16:creationId xmlns:a16="http://schemas.microsoft.com/office/drawing/2014/main" id="{54C708D9-169D-5715-B57A-81EE0120E8DB}"/>
              </a:ext>
            </a:extLst>
          </p:cNvPr>
          <p:cNvPicPr>
            <a:picLocks noChangeAspect="1"/>
          </p:cNvPicPr>
          <p:nvPr/>
        </p:nvPicPr>
        <p:blipFill>
          <a:blip r:embed="rId2"/>
          <a:stretch>
            <a:fillRect/>
          </a:stretch>
        </p:blipFill>
        <p:spPr>
          <a:xfrm>
            <a:off x="2478916" y="2657158"/>
            <a:ext cx="1707731" cy="351937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36DF61B7-35B3-7C65-ABFE-7BBFC697CB05}"/>
              </a:ext>
            </a:extLst>
          </p:cNvPr>
          <p:cNvPicPr>
            <a:picLocks noChangeAspect="1"/>
          </p:cNvPicPr>
          <p:nvPr/>
        </p:nvPicPr>
        <p:blipFill>
          <a:blip r:embed="rId3"/>
          <a:stretch>
            <a:fillRect/>
          </a:stretch>
        </p:blipFill>
        <p:spPr>
          <a:xfrm>
            <a:off x="6094476" y="2493574"/>
            <a:ext cx="3669257" cy="3683464"/>
          </a:xfrm>
          <a:prstGeom prst="rect">
            <a:avLst/>
          </a:prstGeom>
          <a:ln>
            <a:solidFill>
              <a:schemeClr val="tx1"/>
            </a:solidFill>
          </a:ln>
        </p:spPr>
      </p:pic>
    </p:spTree>
    <p:extLst>
      <p:ext uri="{BB962C8B-B14F-4D97-AF65-F5344CB8AC3E}">
        <p14:creationId xmlns:p14="http://schemas.microsoft.com/office/powerpoint/2010/main" val="59771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8EECC7-77C9-A952-651B-4327E6C2E3A1}"/>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5</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Show all the fault where max luminosity is above 75</a:t>
            </a:r>
          </a:p>
          <a:p>
            <a:pPr marL="514350" indent="-514350">
              <a:buAutoNum type="arabicPeriod"/>
            </a:pPr>
            <a:endParaRPr lang="en-US" sz="2200"/>
          </a:p>
          <a:p>
            <a:pPr marL="514350" indent="-514350">
              <a:buAutoNum type="arabicPeriod"/>
            </a:pPr>
            <a:endParaRPr lang="en-US" sz="2200"/>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14</a:t>
            </a:fld>
            <a:endParaRPr lang="en-US"/>
          </a:p>
        </p:txBody>
      </p:sp>
      <p:pic>
        <p:nvPicPr>
          <p:cNvPr id="6" name="Picture 5" descr="A screen shot of a computer screen&#10;&#10;Description automatically generated">
            <a:extLst>
              <a:ext uri="{FF2B5EF4-FFF2-40B4-BE49-F238E27FC236}">
                <a16:creationId xmlns:a16="http://schemas.microsoft.com/office/drawing/2014/main" id="{19E16EA6-DE5A-BC35-DC53-682F547E4EB6}"/>
              </a:ext>
            </a:extLst>
          </p:cNvPr>
          <p:cNvPicPr>
            <a:picLocks noChangeAspect="1"/>
          </p:cNvPicPr>
          <p:nvPr/>
        </p:nvPicPr>
        <p:blipFill>
          <a:blip r:embed="rId2"/>
          <a:stretch>
            <a:fillRect/>
          </a:stretch>
        </p:blipFill>
        <p:spPr>
          <a:xfrm>
            <a:off x="658678" y="2624209"/>
            <a:ext cx="5610215" cy="2263697"/>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C993578F-CEA5-0ED5-1EA7-39C0992332E0}"/>
              </a:ext>
            </a:extLst>
          </p:cNvPr>
          <p:cNvPicPr>
            <a:picLocks noChangeAspect="1"/>
          </p:cNvPicPr>
          <p:nvPr/>
        </p:nvPicPr>
        <p:blipFill>
          <a:blip r:embed="rId3"/>
          <a:stretch>
            <a:fillRect/>
          </a:stretch>
        </p:blipFill>
        <p:spPr>
          <a:xfrm>
            <a:off x="6745008" y="2610631"/>
            <a:ext cx="3504565" cy="3566795"/>
          </a:xfrm>
          <a:prstGeom prst="rect">
            <a:avLst/>
          </a:prstGeom>
          <a:ln>
            <a:solidFill>
              <a:schemeClr val="tx1"/>
            </a:solidFill>
          </a:ln>
        </p:spPr>
      </p:pic>
    </p:spTree>
    <p:extLst>
      <p:ext uri="{BB962C8B-B14F-4D97-AF65-F5344CB8AC3E}">
        <p14:creationId xmlns:p14="http://schemas.microsoft.com/office/powerpoint/2010/main" val="316937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7134D-D3C3-B0A9-C453-2AE1533B0D6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BE834BD-F2AD-07B2-4DB3-FFB60FC9BD6C}"/>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315B1-8A2E-D85F-C0A2-108FD023F1A9}"/>
              </a:ext>
            </a:extLst>
          </p:cNvPr>
          <p:cNvSpPr>
            <a:spLocks noGrp="1"/>
          </p:cNvSpPr>
          <p:nvPr>
            <p:ph type="title"/>
          </p:nvPr>
        </p:nvSpPr>
        <p:spPr/>
        <p:txBody>
          <a:bodyPr>
            <a:normAutofit/>
          </a:bodyPr>
          <a:lstStyle/>
          <a:p>
            <a:r>
              <a:rPr lang="en-US" dirty="0">
                <a:solidFill>
                  <a:schemeClr val="tx2"/>
                </a:solidFill>
                <a:latin typeface="Arial"/>
                <a:cs typeface="Arial"/>
              </a:rPr>
              <a:t>Query 6</a:t>
            </a:r>
          </a:p>
        </p:txBody>
      </p:sp>
      <p:sp>
        <p:nvSpPr>
          <p:cNvPr id="3" name="Content Placeholder 2">
            <a:extLst>
              <a:ext uri="{FF2B5EF4-FFF2-40B4-BE49-F238E27FC236}">
                <a16:creationId xmlns:a16="http://schemas.microsoft.com/office/drawing/2014/main" id="{DC743EE1-3E82-3218-81CB-516C518ED3B0}"/>
              </a:ext>
            </a:extLst>
          </p:cNvPr>
          <p:cNvSpPr>
            <a:spLocks noGrp="1"/>
          </p:cNvSpPr>
          <p:nvPr>
            <p:ph idx="1"/>
          </p:nvPr>
        </p:nvSpPr>
        <p:spPr/>
        <p:txBody>
          <a:bodyPr vert="horz" lIns="91440" tIns="45720" rIns="91440" bIns="45720" rtlCol="0" anchor="t">
            <a:normAutofit/>
          </a:bodyPr>
          <a:lstStyle/>
          <a:p>
            <a:pPr marL="0" indent="0" algn="ctr">
              <a:buNone/>
            </a:pPr>
            <a:r>
              <a:rPr lang="en-US" sz="2400" dirty="0" err="1">
                <a:solidFill>
                  <a:schemeClr val="bg1"/>
                </a:solidFill>
                <a:latin typeface="Arial"/>
                <a:ea typeface="+mn-lt"/>
                <a:cs typeface="+mn-lt"/>
              </a:rPr>
              <a:t>LengthofConveyor</a:t>
            </a:r>
            <a:r>
              <a:rPr lang="en-US" sz="2400" dirty="0">
                <a:solidFill>
                  <a:schemeClr val="bg1"/>
                </a:solidFill>
                <a:latin typeface="Arial"/>
                <a:ea typeface="+mn-lt"/>
                <a:cs typeface="+mn-lt"/>
              </a:rPr>
              <a:t> for Max Luminosity 126</a:t>
            </a:r>
          </a:p>
          <a:p>
            <a:pPr marL="514350" indent="-514350">
              <a:buAutoNum type="arabicPeriod"/>
            </a:pPr>
            <a:endParaRPr lang="en-US" sz="2200" dirty="0"/>
          </a:p>
          <a:p>
            <a:pPr marL="514350" indent="-514350">
              <a:buAutoNum type="arabicPeriod"/>
            </a:pPr>
            <a:endParaRPr lang="en-US" sz="2200" dirty="0"/>
          </a:p>
        </p:txBody>
      </p:sp>
      <p:sp>
        <p:nvSpPr>
          <p:cNvPr id="5" name="Slide Number Placeholder 4">
            <a:extLst>
              <a:ext uri="{FF2B5EF4-FFF2-40B4-BE49-F238E27FC236}">
                <a16:creationId xmlns:a16="http://schemas.microsoft.com/office/drawing/2014/main" id="{0CB3A569-BED1-6CA6-D69D-4A84697BE11D}"/>
              </a:ext>
            </a:extLst>
          </p:cNvPr>
          <p:cNvSpPr>
            <a:spLocks noGrp="1"/>
          </p:cNvSpPr>
          <p:nvPr>
            <p:ph type="sldNum" sz="quarter" idx="12"/>
          </p:nvPr>
        </p:nvSpPr>
        <p:spPr/>
        <p:txBody>
          <a:bodyPr/>
          <a:lstStyle/>
          <a:p>
            <a:fld id="{5C2C4394-C3A0-440B-9ABA-6DA641782FCE}" type="slidenum">
              <a:rPr lang="en-US" smtClean="0"/>
              <a:t>15</a:t>
            </a:fld>
            <a:endParaRPr lang="en-US"/>
          </a:p>
        </p:txBody>
      </p:sp>
      <p:pic>
        <p:nvPicPr>
          <p:cNvPr id="10" name="Picture 9">
            <a:extLst>
              <a:ext uri="{FF2B5EF4-FFF2-40B4-BE49-F238E27FC236}">
                <a16:creationId xmlns:a16="http://schemas.microsoft.com/office/drawing/2014/main" id="{45A1F5BC-8C71-EC90-7E17-C84751199564}"/>
              </a:ext>
            </a:extLst>
          </p:cNvPr>
          <p:cNvPicPr>
            <a:picLocks noChangeAspect="1"/>
          </p:cNvPicPr>
          <p:nvPr/>
        </p:nvPicPr>
        <p:blipFill>
          <a:blip r:embed="rId2"/>
          <a:stretch>
            <a:fillRect/>
          </a:stretch>
        </p:blipFill>
        <p:spPr>
          <a:xfrm>
            <a:off x="1095260" y="4814742"/>
            <a:ext cx="4458322" cy="1467055"/>
          </a:xfrm>
          <a:prstGeom prst="rect">
            <a:avLst/>
          </a:prstGeom>
          <a:ln>
            <a:solidFill>
              <a:schemeClr val="tx1"/>
            </a:solidFill>
          </a:ln>
        </p:spPr>
      </p:pic>
      <p:pic>
        <p:nvPicPr>
          <p:cNvPr id="12" name="Picture 11">
            <a:extLst>
              <a:ext uri="{FF2B5EF4-FFF2-40B4-BE49-F238E27FC236}">
                <a16:creationId xmlns:a16="http://schemas.microsoft.com/office/drawing/2014/main" id="{D1B65B2A-B260-CA5F-DFB5-4D601A006072}"/>
              </a:ext>
            </a:extLst>
          </p:cNvPr>
          <p:cNvPicPr>
            <a:picLocks noChangeAspect="1"/>
          </p:cNvPicPr>
          <p:nvPr/>
        </p:nvPicPr>
        <p:blipFill>
          <a:blip r:embed="rId3"/>
          <a:stretch>
            <a:fillRect/>
          </a:stretch>
        </p:blipFill>
        <p:spPr>
          <a:xfrm>
            <a:off x="6211182" y="2449451"/>
            <a:ext cx="5509874" cy="3847573"/>
          </a:xfrm>
          <a:prstGeom prst="rect">
            <a:avLst/>
          </a:prstGeom>
        </p:spPr>
      </p:pic>
    </p:spTree>
    <p:extLst>
      <p:ext uri="{BB962C8B-B14F-4D97-AF65-F5344CB8AC3E}">
        <p14:creationId xmlns:p14="http://schemas.microsoft.com/office/powerpoint/2010/main" val="105572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E93EBD-D08E-6D23-C382-561A2326D59B}"/>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7</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For this </a:t>
            </a:r>
            <a:r>
              <a:rPr lang="en-US" sz="2400" err="1">
                <a:solidFill>
                  <a:schemeClr val="bg1"/>
                </a:solidFill>
                <a:latin typeface="Arial"/>
                <a:ea typeface="+mn-lt"/>
                <a:cs typeface="+mn-lt"/>
              </a:rPr>
              <a:t>boxdim</a:t>
            </a:r>
            <a:r>
              <a:rPr lang="en-US" sz="2400">
                <a:solidFill>
                  <a:schemeClr val="bg1"/>
                </a:solidFill>
                <a:latin typeface="Arial"/>
                <a:ea typeface="+mn-lt"/>
                <a:cs typeface="+mn-lt"/>
              </a:rPr>
              <a:t> value, how many faults?</a:t>
            </a:r>
          </a:p>
          <a:p>
            <a:pPr marL="514350" indent="-514350">
              <a:buAutoNum type="arabicPeriod"/>
            </a:pPr>
            <a:endParaRPr lang="en-US" sz="2200"/>
          </a:p>
        </p:txBody>
      </p:sp>
      <p:sp>
        <p:nvSpPr>
          <p:cNvPr id="4" name="Footer Placeholder 3">
            <a:extLst>
              <a:ext uri="{FF2B5EF4-FFF2-40B4-BE49-F238E27FC236}">
                <a16:creationId xmlns:a16="http://schemas.microsoft.com/office/drawing/2014/main" id="{C6B59CB3-ABA2-86CD-D57D-67E8510D0CF6}"/>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16</a:t>
            </a:fld>
            <a:endParaRPr lang="en-US"/>
          </a:p>
        </p:txBody>
      </p:sp>
      <p:pic>
        <p:nvPicPr>
          <p:cNvPr id="6" name="Picture 5" descr="A screenshot of a computer&#10;&#10;Description automatically generated">
            <a:extLst>
              <a:ext uri="{FF2B5EF4-FFF2-40B4-BE49-F238E27FC236}">
                <a16:creationId xmlns:a16="http://schemas.microsoft.com/office/drawing/2014/main" id="{C45AD595-B0D4-556C-9857-D1368BC08387}"/>
              </a:ext>
            </a:extLst>
          </p:cNvPr>
          <p:cNvPicPr>
            <a:picLocks noChangeAspect="1"/>
          </p:cNvPicPr>
          <p:nvPr/>
        </p:nvPicPr>
        <p:blipFill>
          <a:blip r:embed="rId2"/>
          <a:stretch>
            <a:fillRect/>
          </a:stretch>
        </p:blipFill>
        <p:spPr>
          <a:xfrm>
            <a:off x="5978680" y="2388132"/>
            <a:ext cx="4521470" cy="4109172"/>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7B1344DD-5843-88C0-C474-BE7DA858BC25}"/>
              </a:ext>
            </a:extLst>
          </p:cNvPr>
          <p:cNvPicPr>
            <a:picLocks noChangeAspect="1"/>
          </p:cNvPicPr>
          <p:nvPr/>
        </p:nvPicPr>
        <p:blipFill>
          <a:blip r:embed="rId3"/>
          <a:stretch>
            <a:fillRect/>
          </a:stretch>
        </p:blipFill>
        <p:spPr>
          <a:xfrm>
            <a:off x="367347" y="2386421"/>
            <a:ext cx="5686425" cy="4105275"/>
          </a:xfrm>
          <a:prstGeom prst="rect">
            <a:avLst/>
          </a:prstGeom>
          <a:ln>
            <a:solidFill>
              <a:schemeClr val="tx1"/>
            </a:solidFill>
          </a:ln>
        </p:spPr>
      </p:pic>
    </p:spTree>
    <p:extLst>
      <p:ext uri="{BB962C8B-B14F-4D97-AF65-F5344CB8AC3E}">
        <p14:creationId xmlns:p14="http://schemas.microsoft.com/office/powerpoint/2010/main" val="258938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B969CC-57E9-1870-1767-0BB59CEA664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8</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chemeClr val="bg1"/>
                </a:solidFill>
                <a:latin typeface="Arial"/>
                <a:ea typeface="+mn-lt"/>
                <a:cs typeface="+mn-lt"/>
              </a:rPr>
              <a:t>Greater than 65 </a:t>
            </a:r>
            <a:r>
              <a:rPr lang="en-US" sz="2400" err="1">
                <a:solidFill>
                  <a:schemeClr val="bg1"/>
                </a:solidFill>
                <a:latin typeface="Arial"/>
                <a:ea typeface="+mn-lt"/>
                <a:cs typeface="+mn-lt"/>
              </a:rPr>
              <a:t>XMin</a:t>
            </a:r>
            <a:r>
              <a:rPr lang="en-US" sz="2400">
                <a:solidFill>
                  <a:schemeClr val="bg1"/>
                </a:solidFill>
                <a:latin typeface="Arial"/>
                <a:ea typeface="+mn-lt"/>
                <a:cs typeface="+mn-lt"/>
              </a:rPr>
              <a:t> value in Box Dim, how many faults?</a:t>
            </a:r>
          </a:p>
          <a:p>
            <a:pPr marL="514350" indent="-514350">
              <a:buAutoNum type="arabicPeriod"/>
            </a:pPr>
            <a:endParaRPr lang="en-US" sz="2200"/>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17</a:t>
            </a:fld>
            <a:endParaRPr lang="en-US"/>
          </a:p>
        </p:txBody>
      </p:sp>
      <p:pic>
        <p:nvPicPr>
          <p:cNvPr id="6" name="Picture 5" descr="A screenshot of a computer&#10;&#10;Description automatically generated">
            <a:extLst>
              <a:ext uri="{FF2B5EF4-FFF2-40B4-BE49-F238E27FC236}">
                <a16:creationId xmlns:a16="http://schemas.microsoft.com/office/drawing/2014/main" id="{ADDB1DC5-22FA-ED86-9103-8CB8F7DBA7E6}"/>
              </a:ext>
            </a:extLst>
          </p:cNvPr>
          <p:cNvPicPr>
            <a:picLocks noChangeAspect="1"/>
          </p:cNvPicPr>
          <p:nvPr/>
        </p:nvPicPr>
        <p:blipFill>
          <a:blip r:embed="rId2"/>
          <a:stretch>
            <a:fillRect/>
          </a:stretch>
        </p:blipFill>
        <p:spPr>
          <a:xfrm>
            <a:off x="2948660" y="2492661"/>
            <a:ext cx="2029460" cy="386524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158E0655-70E5-837A-8DCB-D244FD960C98}"/>
              </a:ext>
            </a:extLst>
          </p:cNvPr>
          <p:cNvPicPr>
            <a:picLocks noChangeAspect="1"/>
          </p:cNvPicPr>
          <p:nvPr/>
        </p:nvPicPr>
        <p:blipFill>
          <a:blip r:embed="rId3"/>
          <a:stretch>
            <a:fillRect/>
          </a:stretch>
        </p:blipFill>
        <p:spPr>
          <a:xfrm>
            <a:off x="6167006" y="2388617"/>
            <a:ext cx="4221707" cy="4069113"/>
          </a:xfrm>
          <a:prstGeom prst="rect">
            <a:avLst/>
          </a:prstGeom>
          <a:ln>
            <a:solidFill>
              <a:schemeClr val="tx1"/>
            </a:solidFill>
          </a:ln>
        </p:spPr>
      </p:pic>
    </p:spTree>
    <p:extLst>
      <p:ext uri="{BB962C8B-B14F-4D97-AF65-F5344CB8AC3E}">
        <p14:creationId xmlns:p14="http://schemas.microsoft.com/office/powerpoint/2010/main" val="14243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97BDC0-1818-C11A-F113-11E2B3119DC0}"/>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a:solidFill>
                  <a:schemeClr val="tx2"/>
                </a:solidFill>
                <a:latin typeface="Arial"/>
                <a:cs typeface="Arial"/>
              </a:rPr>
              <a:t>Query 9</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Less than 65 </a:t>
            </a:r>
            <a:r>
              <a:rPr lang="en-US" sz="2400" dirty="0" err="1">
                <a:solidFill>
                  <a:schemeClr val="bg1"/>
                </a:solidFill>
                <a:latin typeface="Arial"/>
                <a:ea typeface="+mn-lt"/>
                <a:cs typeface="+mn-lt"/>
              </a:rPr>
              <a:t>XMax</a:t>
            </a:r>
            <a:r>
              <a:rPr lang="en-US" sz="2400" dirty="0">
                <a:solidFill>
                  <a:schemeClr val="bg1"/>
                </a:solidFill>
                <a:latin typeface="Arial"/>
                <a:ea typeface="+mn-lt"/>
                <a:cs typeface="+mn-lt"/>
              </a:rPr>
              <a:t> value, how many faults?</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18</a:t>
            </a:fld>
            <a:endParaRPr lang="en-US"/>
          </a:p>
        </p:txBody>
      </p:sp>
      <p:pic>
        <p:nvPicPr>
          <p:cNvPr id="6" name="Picture 5" descr="A screenshot of a computer&#10;&#10;Description automatically generated">
            <a:extLst>
              <a:ext uri="{FF2B5EF4-FFF2-40B4-BE49-F238E27FC236}">
                <a16:creationId xmlns:a16="http://schemas.microsoft.com/office/drawing/2014/main" id="{0C06368C-178E-89A9-96F5-1FC9BE5F491F}"/>
              </a:ext>
            </a:extLst>
          </p:cNvPr>
          <p:cNvPicPr>
            <a:picLocks noChangeAspect="1"/>
          </p:cNvPicPr>
          <p:nvPr/>
        </p:nvPicPr>
        <p:blipFill>
          <a:blip r:embed="rId2"/>
          <a:stretch>
            <a:fillRect/>
          </a:stretch>
        </p:blipFill>
        <p:spPr>
          <a:xfrm>
            <a:off x="1076072" y="2851150"/>
            <a:ext cx="4784725" cy="244602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FF0A3C7B-801B-5A94-991E-46A43ACD83F2}"/>
              </a:ext>
            </a:extLst>
          </p:cNvPr>
          <p:cNvPicPr>
            <a:picLocks noChangeAspect="1"/>
          </p:cNvPicPr>
          <p:nvPr/>
        </p:nvPicPr>
        <p:blipFill>
          <a:blip r:embed="rId3"/>
          <a:stretch>
            <a:fillRect/>
          </a:stretch>
        </p:blipFill>
        <p:spPr>
          <a:xfrm>
            <a:off x="6094044" y="2387948"/>
            <a:ext cx="3723999" cy="3946691"/>
          </a:xfrm>
          <a:prstGeom prst="rect">
            <a:avLst/>
          </a:prstGeom>
          <a:ln>
            <a:solidFill>
              <a:schemeClr val="tx1"/>
            </a:solidFill>
          </a:ln>
        </p:spPr>
      </p:pic>
    </p:spTree>
    <p:extLst>
      <p:ext uri="{BB962C8B-B14F-4D97-AF65-F5344CB8AC3E}">
        <p14:creationId xmlns:p14="http://schemas.microsoft.com/office/powerpoint/2010/main" val="150368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A5FC-9911-0C17-0D95-6146C65F9DC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59AD43E-DC60-637C-6EBC-702CA1F1F448}"/>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7BA2F-D97A-4E28-A9E5-43C0367066C2}"/>
              </a:ext>
            </a:extLst>
          </p:cNvPr>
          <p:cNvSpPr>
            <a:spLocks noGrp="1"/>
          </p:cNvSpPr>
          <p:nvPr>
            <p:ph type="title"/>
          </p:nvPr>
        </p:nvSpPr>
        <p:spPr/>
        <p:txBody>
          <a:bodyPr>
            <a:normAutofit/>
          </a:bodyPr>
          <a:lstStyle/>
          <a:p>
            <a:r>
              <a:rPr lang="en-US" dirty="0">
                <a:solidFill>
                  <a:schemeClr val="tx2"/>
                </a:solidFill>
                <a:latin typeface="Arial"/>
                <a:cs typeface="Arial"/>
              </a:rPr>
              <a:t>Query 10</a:t>
            </a:r>
          </a:p>
        </p:txBody>
      </p:sp>
      <p:sp>
        <p:nvSpPr>
          <p:cNvPr id="3" name="Content Placeholder 2">
            <a:extLst>
              <a:ext uri="{FF2B5EF4-FFF2-40B4-BE49-F238E27FC236}">
                <a16:creationId xmlns:a16="http://schemas.microsoft.com/office/drawing/2014/main" id="{45F66F42-B521-894A-2700-1747A2294AF3}"/>
              </a:ext>
            </a:extLst>
          </p:cNvPr>
          <p:cNvSpPr>
            <a:spLocks noGrp="1"/>
          </p:cNvSpPr>
          <p:nvPr>
            <p:ph idx="1"/>
          </p:nvPr>
        </p:nvSpPr>
        <p:spPr/>
        <p:txBody>
          <a:bodyPr vert="horz" lIns="91440" tIns="45720" rIns="91440" bIns="45720" rtlCol="0" anchor="t">
            <a:normAutofit/>
          </a:bodyPr>
          <a:lstStyle/>
          <a:p>
            <a:pPr marL="0" indent="0" algn="ctr">
              <a:buNone/>
            </a:pPr>
            <a:r>
              <a:rPr lang="en-US" sz="2400" dirty="0" err="1">
                <a:solidFill>
                  <a:schemeClr val="bg1"/>
                </a:solidFill>
                <a:latin typeface="Arial"/>
                <a:ea typeface="+mn-lt"/>
                <a:cs typeface="+mn-lt"/>
              </a:rPr>
              <a:t>Groupy</a:t>
            </a:r>
            <a:r>
              <a:rPr lang="en-US" sz="2400" dirty="0">
                <a:solidFill>
                  <a:schemeClr val="bg1"/>
                </a:solidFill>
                <a:latin typeface="Arial"/>
                <a:ea typeface="+mn-lt"/>
                <a:cs typeface="+mn-lt"/>
              </a:rPr>
              <a:t> </a:t>
            </a:r>
            <a:r>
              <a:rPr lang="en-US" sz="2400" dirty="0" err="1">
                <a:solidFill>
                  <a:schemeClr val="bg1"/>
                </a:solidFill>
                <a:latin typeface="Arial"/>
                <a:ea typeface="+mn-lt"/>
                <a:cs typeface="+mn-lt"/>
              </a:rPr>
              <a:t>FaultID</a:t>
            </a:r>
            <a:r>
              <a:rPr lang="en-US" sz="2400" dirty="0">
                <a:solidFill>
                  <a:schemeClr val="bg1"/>
                </a:solidFill>
                <a:latin typeface="Arial"/>
                <a:ea typeface="+mn-lt"/>
                <a:cs typeface="+mn-lt"/>
              </a:rPr>
              <a:t> by Min Luminosity</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5" name="Slide Number Placeholder 4">
            <a:extLst>
              <a:ext uri="{FF2B5EF4-FFF2-40B4-BE49-F238E27FC236}">
                <a16:creationId xmlns:a16="http://schemas.microsoft.com/office/drawing/2014/main" id="{511FD02F-3C29-17F9-DA7D-B1BE2162D2EC}"/>
              </a:ext>
            </a:extLst>
          </p:cNvPr>
          <p:cNvSpPr>
            <a:spLocks noGrp="1"/>
          </p:cNvSpPr>
          <p:nvPr>
            <p:ph type="sldNum" sz="quarter" idx="12"/>
          </p:nvPr>
        </p:nvSpPr>
        <p:spPr/>
        <p:txBody>
          <a:bodyPr/>
          <a:lstStyle/>
          <a:p>
            <a:fld id="{5C2C4394-C3A0-440B-9ABA-6DA641782FCE}" type="slidenum">
              <a:rPr lang="en-US" smtClean="0"/>
              <a:t>19</a:t>
            </a:fld>
            <a:endParaRPr lang="en-US"/>
          </a:p>
        </p:txBody>
      </p:sp>
      <p:pic>
        <p:nvPicPr>
          <p:cNvPr id="10" name="Picture 9">
            <a:extLst>
              <a:ext uri="{FF2B5EF4-FFF2-40B4-BE49-F238E27FC236}">
                <a16:creationId xmlns:a16="http://schemas.microsoft.com/office/drawing/2014/main" id="{A423DBEF-176C-C4A5-9738-25FC4659DED9}"/>
              </a:ext>
            </a:extLst>
          </p:cNvPr>
          <p:cNvPicPr>
            <a:picLocks noChangeAspect="1"/>
          </p:cNvPicPr>
          <p:nvPr/>
        </p:nvPicPr>
        <p:blipFill>
          <a:blip r:embed="rId2"/>
          <a:stretch>
            <a:fillRect/>
          </a:stretch>
        </p:blipFill>
        <p:spPr>
          <a:xfrm>
            <a:off x="470944" y="2629919"/>
            <a:ext cx="3019846" cy="3486637"/>
          </a:xfrm>
          <a:prstGeom prst="rect">
            <a:avLst/>
          </a:prstGeom>
          <a:ln>
            <a:solidFill>
              <a:schemeClr val="tx1"/>
            </a:solidFill>
          </a:ln>
        </p:spPr>
      </p:pic>
      <p:pic>
        <p:nvPicPr>
          <p:cNvPr id="12" name="Picture 11">
            <a:extLst>
              <a:ext uri="{FF2B5EF4-FFF2-40B4-BE49-F238E27FC236}">
                <a16:creationId xmlns:a16="http://schemas.microsoft.com/office/drawing/2014/main" id="{78071490-4ECC-EDEA-3C82-B6D26C1AFCE8}"/>
              </a:ext>
            </a:extLst>
          </p:cNvPr>
          <p:cNvPicPr>
            <a:picLocks noChangeAspect="1"/>
          </p:cNvPicPr>
          <p:nvPr/>
        </p:nvPicPr>
        <p:blipFill>
          <a:blip r:embed="rId3"/>
          <a:stretch>
            <a:fillRect/>
          </a:stretch>
        </p:blipFill>
        <p:spPr>
          <a:xfrm>
            <a:off x="7726108" y="2511537"/>
            <a:ext cx="3994948" cy="4027375"/>
          </a:xfrm>
          <a:prstGeom prst="rect">
            <a:avLst/>
          </a:prstGeom>
        </p:spPr>
      </p:pic>
    </p:spTree>
    <p:extLst>
      <p:ext uri="{BB962C8B-B14F-4D97-AF65-F5344CB8AC3E}">
        <p14:creationId xmlns:p14="http://schemas.microsoft.com/office/powerpoint/2010/main" val="773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BE30-5E47-D709-B962-1B868A7745D2}"/>
              </a:ext>
            </a:extLst>
          </p:cNvPr>
          <p:cNvSpPr>
            <a:spLocks noGrp="1"/>
          </p:cNvSpPr>
          <p:nvPr>
            <p:ph type="title"/>
          </p:nvPr>
        </p:nvSpPr>
        <p:spPr>
          <a:noFill/>
        </p:spPr>
        <p:txBody>
          <a:bodyPr>
            <a:normAutofit/>
          </a:bodyPr>
          <a:lstStyle/>
          <a:p>
            <a:r>
              <a:rPr lang="en-US" dirty="0">
                <a:solidFill>
                  <a:schemeClr val="tx2"/>
                </a:solidFill>
                <a:latin typeface="Arial"/>
                <a:cs typeface="Arial"/>
              </a:rPr>
              <a:t>Introduction</a:t>
            </a:r>
            <a:r>
              <a:rPr lang="en-US">
                <a:solidFill>
                  <a:schemeClr val="tx2"/>
                </a:solidFill>
                <a:latin typeface="Arial"/>
                <a:cs typeface="Arial"/>
              </a:rPr>
              <a:t>:</a:t>
            </a:r>
            <a:endParaRPr lang="en-US" dirty="0">
              <a:solidFill>
                <a:schemeClr val="tx2"/>
              </a:solidFill>
              <a:latin typeface="Arial"/>
              <a:cs typeface="Arial"/>
            </a:endParaRPr>
          </a:p>
        </p:txBody>
      </p:sp>
      <p:sp>
        <p:nvSpPr>
          <p:cNvPr id="3" name="Content Placeholder 2">
            <a:extLst>
              <a:ext uri="{FF2B5EF4-FFF2-40B4-BE49-F238E27FC236}">
                <a16:creationId xmlns:a16="http://schemas.microsoft.com/office/drawing/2014/main" id="{CB683A46-895E-BAF0-C0B6-2B64ECECF404}"/>
              </a:ext>
            </a:extLst>
          </p:cNvPr>
          <p:cNvSpPr>
            <a:spLocks noGrp="1"/>
          </p:cNvSpPr>
          <p:nvPr>
            <p:ph idx="1"/>
          </p:nvPr>
        </p:nvSpPr>
        <p:spPr>
          <a:xfrm>
            <a:off x="828848" y="1582533"/>
            <a:ext cx="10473531" cy="2228957"/>
          </a:xfrm>
          <a:solidFill>
            <a:schemeClr val="tx2"/>
          </a:solidFill>
        </p:spPr>
        <p:txBody>
          <a:bodyPr vert="horz" lIns="91440" tIns="45720" rIns="91440" bIns="45720" rtlCol="0" anchor="t">
            <a:normAutofit/>
          </a:bodyPr>
          <a:lstStyle/>
          <a:p>
            <a:endParaRPr lang="en-US" sz="2400">
              <a:solidFill>
                <a:schemeClr val="bg1"/>
              </a:solidFill>
              <a:latin typeface="Arial"/>
              <a:cs typeface="Segoe UI"/>
            </a:endParaRPr>
          </a:p>
          <a:p>
            <a:r>
              <a:rPr lang="en-US" sz="2000">
                <a:solidFill>
                  <a:schemeClr val="bg1"/>
                </a:solidFill>
                <a:latin typeface="Arial"/>
                <a:cs typeface="Segoe UI"/>
              </a:rPr>
              <a:t>The dataset includes detailed information on different types of surface defects found in steel products, such as scratches, dents, and inclusions. By analyzing this data, we can identify patterns and root causes of defects, which is crucial for improving manufacturing processes and ensuring the production of high-quality steel.</a:t>
            </a:r>
            <a:endParaRPr lang="en-US" sz="2000">
              <a:solidFill>
                <a:schemeClr val="bg1"/>
              </a:solidFill>
            </a:endParaRPr>
          </a:p>
          <a:p>
            <a:endParaRPr lang="en-US" sz="2400">
              <a:solidFill>
                <a:schemeClr val="bg1"/>
              </a:solidFill>
              <a:latin typeface="Segoe UI"/>
              <a:cs typeface="Segoe UI"/>
            </a:endParaRPr>
          </a:p>
          <a:p>
            <a:endParaRPr lang="en-US" sz="2400"/>
          </a:p>
        </p:txBody>
      </p:sp>
      <p:sp>
        <p:nvSpPr>
          <p:cNvPr id="5" name="Slide Number Placeholder 4">
            <a:extLst>
              <a:ext uri="{FF2B5EF4-FFF2-40B4-BE49-F238E27FC236}">
                <a16:creationId xmlns:a16="http://schemas.microsoft.com/office/drawing/2014/main" id="{D487C5E0-10FC-7C71-00F7-F02E1CEC5AD6}"/>
              </a:ext>
            </a:extLst>
          </p:cNvPr>
          <p:cNvSpPr>
            <a:spLocks noGrp="1"/>
          </p:cNvSpPr>
          <p:nvPr>
            <p:ph type="sldNum" sz="quarter" idx="12"/>
          </p:nvPr>
        </p:nvSpPr>
        <p:spPr/>
        <p:txBody>
          <a:bodyPr/>
          <a:lstStyle/>
          <a:p>
            <a:fld id="{5C2C4394-C3A0-440B-9ABA-6DA641782FCE}" type="slidenum">
              <a:rPr lang="en-US" smtClean="0"/>
              <a:t>2</a:t>
            </a:fld>
            <a:endParaRPr lang="en-US"/>
          </a:p>
        </p:txBody>
      </p:sp>
      <p:sp>
        <p:nvSpPr>
          <p:cNvPr id="7" name="Rectangle 6">
            <a:extLst>
              <a:ext uri="{FF2B5EF4-FFF2-40B4-BE49-F238E27FC236}">
                <a16:creationId xmlns:a16="http://schemas.microsoft.com/office/drawing/2014/main" id="{0A63742E-9954-6000-3B66-D72883E1EE68}"/>
              </a:ext>
            </a:extLst>
          </p:cNvPr>
          <p:cNvSpPr/>
          <p:nvPr/>
        </p:nvSpPr>
        <p:spPr>
          <a:xfrm>
            <a:off x="809771" y="4035478"/>
            <a:ext cx="10487601" cy="160725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9B977D-01AA-643D-0BA3-BEAD28BC4999}"/>
              </a:ext>
            </a:extLst>
          </p:cNvPr>
          <p:cNvSpPr txBox="1"/>
          <p:nvPr/>
        </p:nvSpPr>
        <p:spPr>
          <a:xfrm>
            <a:off x="838356" y="4136054"/>
            <a:ext cx="1045931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sz="2000">
              <a:solidFill>
                <a:schemeClr val="bg1"/>
              </a:solidFill>
              <a:latin typeface="Arial"/>
              <a:cs typeface="Segoe UI"/>
            </a:endParaRPr>
          </a:p>
          <a:p>
            <a:pPr marL="342900" indent="-342900">
              <a:buFont typeface="Arial"/>
              <a:buChar char="•"/>
            </a:pPr>
            <a:r>
              <a:rPr lang="en-US" sz="2000">
                <a:solidFill>
                  <a:schemeClr val="bg1"/>
                </a:solidFill>
                <a:latin typeface="Arial"/>
                <a:cs typeface="Segoe UI"/>
              </a:rPr>
              <a:t>In this presentation, we will explore the methodologies used for defect detection, and discuss the implications of our findings for the steel manufacturing industry.</a:t>
            </a:r>
            <a:endParaRPr lang="en-US" sz="2000">
              <a:solidFill>
                <a:schemeClr val="bg1"/>
              </a:solidFill>
            </a:endParaRPr>
          </a:p>
        </p:txBody>
      </p:sp>
    </p:spTree>
    <p:extLst>
      <p:ext uri="{BB962C8B-B14F-4D97-AF65-F5344CB8AC3E}">
        <p14:creationId xmlns:p14="http://schemas.microsoft.com/office/powerpoint/2010/main" val="240707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7F1C4-1B17-56C1-C144-C074B0B6732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41351D7-699F-4F3C-7D06-77834754C219}"/>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07CC-840B-661A-D5B5-430DE9E7EAC9}"/>
              </a:ext>
            </a:extLst>
          </p:cNvPr>
          <p:cNvSpPr>
            <a:spLocks noGrp="1"/>
          </p:cNvSpPr>
          <p:nvPr>
            <p:ph type="title"/>
          </p:nvPr>
        </p:nvSpPr>
        <p:spPr/>
        <p:txBody>
          <a:bodyPr>
            <a:normAutofit/>
          </a:bodyPr>
          <a:lstStyle/>
          <a:p>
            <a:r>
              <a:rPr lang="en-US" dirty="0">
                <a:solidFill>
                  <a:schemeClr val="tx2"/>
                </a:solidFill>
                <a:latin typeface="Arial"/>
                <a:cs typeface="Arial"/>
              </a:rPr>
              <a:t>Query 11</a:t>
            </a:r>
          </a:p>
        </p:txBody>
      </p:sp>
      <p:sp>
        <p:nvSpPr>
          <p:cNvPr id="3" name="Content Placeholder 2">
            <a:extLst>
              <a:ext uri="{FF2B5EF4-FFF2-40B4-BE49-F238E27FC236}">
                <a16:creationId xmlns:a16="http://schemas.microsoft.com/office/drawing/2014/main" id="{211F743E-10D5-D742-D29F-D781A330F800}"/>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Less than 65 </a:t>
            </a:r>
            <a:r>
              <a:rPr lang="en-US" sz="2400" dirty="0" err="1">
                <a:solidFill>
                  <a:schemeClr val="bg1"/>
                </a:solidFill>
                <a:latin typeface="Arial"/>
                <a:ea typeface="+mn-lt"/>
                <a:cs typeface="+mn-lt"/>
              </a:rPr>
              <a:t>XMax</a:t>
            </a:r>
            <a:r>
              <a:rPr lang="en-US" sz="2400" dirty="0">
                <a:solidFill>
                  <a:schemeClr val="bg1"/>
                </a:solidFill>
                <a:latin typeface="Arial"/>
                <a:ea typeface="+mn-lt"/>
                <a:cs typeface="+mn-lt"/>
              </a:rPr>
              <a:t> value, how many faults?</a:t>
            </a:r>
            <a:endParaRPr lang="en-US" dirty="0">
              <a:solidFill>
                <a:schemeClr val="bg1"/>
              </a:solidFill>
            </a:endParaRPr>
          </a:p>
          <a:p>
            <a:pPr marL="514350" indent="-514350">
              <a:buAutoNum type="arabicPeriod"/>
            </a:pPr>
            <a:endParaRPr lang="en-US" sz="2200" dirty="0"/>
          </a:p>
          <a:p>
            <a:pPr marL="514350" indent="-514350">
              <a:buAutoNum type="arabicPeriod"/>
            </a:pPr>
            <a:endParaRPr lang="en-US" sz="2200" dirty="0"/>
          </a:p>
        </p:txBody>
      </p:sp>
      <p:sp>
        <p:nvSpPr>
          <p:cNvPr id="5" name="Slide Number Placeholder 4">
            <a:extLst>
              <a:ext uri="{FF2B5EF4-FFF2-40B4-BE49-F238E27FC236}">
                <a16:creationId xmlns:a16="http://schemas.microsoft.com/office/drawing/2014/main" id="{9C397C55-07AD-1E71-D00A-BE04915E0A6F}"/>
              </a:ext>
            </a:extLst>
          </p:cNvPr>
          <p:cNvSpPr>
            <a:spLocks noGrp="1"/>
          </p:cNvSpPr>
          <p:nvPr>
            <p:ph type="sldNum" sz="quarter" idx="12"/>
          </p:nvPr>
        </p:nvSpPr>
        <p:spPr/>
        <p:txBody>
          <a:bodyPr/>
          <a:lstStyle/>
          <a:p>
            <a:fld id="{5C2C4394-C3A0-440B-9ABA-6DA641782FCE}" type="slidenum">
              <a:rPr lang="en-US" smtClean="0"/>
              <a:t>20</a:t>
            </a:fld>
            <a:endParaRPr lang="en-US"/>
          </a:p>
        </p:txBody>
      </p:sp>
      <p:pic>
        <p:nvPicPr>
          <p:cNvPr id="6" name="Picture 5" descr="A screenshot of a computer&#10;&#10;Description automatically generated">
            <a:extLst>
              <a:ext uri="{FF2B5EF4-FFF2-40B4-BE49-F238E27FC236}">
                <a16:creationId xmlns:a16="http://schemas.microsoft.com/office/drawing/2014/main" id="{17D3DA0A-FD72-442E-D589-76AE1A5865CB}"/>
              </a:ext>
            </a:extLst>
          </p:cNvPr>
          <p:cNvPicPr>
            <a:picLocks noChangeAspect="1"/>
          </p:cNvPicPr>
          <p:nvPr/>
        </p:nvPicPr>
        <p:blipFill>
          <a:blip r:embed="rId2"/>
          <a:stretch>
            <a:fillRect/>
          </a:stretch>
        </p:blipFill>
        <p:spPr>
          <a:xfrm>
            <a:off x="1076072" y="2851150"/>
            <a:ext cx="4784725" cy="2446020"/>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AC86AAE3-0F0A-11C3-9C93-ABEA0A1DD404}"/>
              </a:ext>
            </a:extLst>
          </p:cNvPr>
          <p:cNvPicPr>
            <a:picLocks noChangeAspect="1"/>
          </p:cNvPicPr>
          <p:nvPr/>
        </p:nvPicPr>
        <p:blipFill>
          <a:blip r:embed="rId3"/>
          <a:stretch>
            <a:fillRect/>
          </a:stretch>
        </p:blipFill>
        <p:spPr>
          <a:xfrm>
            <a:off x="6094044" y="2387948"/>
            <a:ext cx="3723999" cy="3946691"/>
          </a:xfrm>
          <a:prstGeom prst="rect">
            <a:avLst/>
          </a:prstGeom>
          <a:ln>
            <a:solidFill>
              <a:schemeClr val="tx1"/>
            </a:solidFill>
          </a:ln>
        </p:spPr>
      </p:pic>
    </p:spTree>
    <p:extLst>
      <p:ext uri="{BB962C8B-B14F-4D97-AF65-F5344CB8AC3E}">
        <p14:creationId xmlns:p14="http://schemas.microsoft.com/office/powerpoint/2010/main" val="390775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31B87D-E847-B5F6-9AFA-AEC8473F399B}"/>
              </a:ext>
            </a:extLst>
          </p:cNvPr>
          <p:cNvSpPr/>
          <p:nvPr/>
        </p:nvSpPr>
        <p:spPr>
          <a:xfrm>
            <a:off x="396657" y="1544876"/>
            <a:ext cx="11324399" cy="84525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BDE7D-9794-9299-DD59-044D7B39BD9B}"/>
              </a:ext>
            </a:extLst>
          </p:cNvPr>
          <p:cNvSpPr>
            <a:spLocks noGrp="1"/>
          </p:cNvSpPr>
          <p:nvPr>
            <p:ph type="title"/>
          </p:nvPr>
        </p:nvSpPr>
        <p:spPr/>
        <p:txBody>
          <a:bodyPr>
            <a:normAutofit/>
          </a:bodyPr>
          <a:lstStyle/>
          <a:p>
            <a:r>
              <a:rPr lang="en-US" dirty="0">
                <a:solidFill>
                  <a:schemeClr val="tx2"/>
                </a:solidFill>
                <a:latin typeface="Arial"/>
                <a:cs typeface="Arial"/>
              </a:rPr>
              <a:t>Query 12</a:t>
            </a:r>
          </a:p>
        </p:txBody>
      </p:sp>
      <p:sp>
        <p:nvSpPr>
          <p:cNvPr id="3" name="Content Placeholder 2">
            <a:extLst>
              <a:ext uri="{FF2B5EF4-FFF2-40B4-BE49-F238E27FC236}">
                <a16:creationId xmlns:a16="http://schemas.microsoft.com/office/drawing/2014/main" id="{52B568C1-A68E-266C-F45A-9FD2DD851CDE}"/>
              </a:ext>
            </a:extLst>
          </p:cNvPr>
          <p:cNvSpPr>
            <a:spLocks noGrp="1"/>
          </p:cNvSpPr>
          <p:nvPr>
            <p:ph idx="1"/>
          </p:nvPr>
        </p:nvSpPr>
        <p:spPr/>
        <p:txBody>
          <a:bodyPr vert="horz" lIns="91440" tIns="45720" rIns="91440" bIns="45720" rtlCol="0" anchor="t">
            <a:normAutofit/>
          </a:bodyPr>
          <a:lstStyle/>
          <a:p>
            <a:pPr marL="0" indent="0" algn="ctr">
              <a:buNone/>
            </a:pPr>
            <a:r>
              <a:rPr lang="en-US" sz="2400" dirty="0">
                <a:solidFill>
                  <a:schemeClr val="bg1"/>
                </a:solidFill>
                <a:latin typeface="Arial"/>
                <a:ea typeface="+mn-lt"/>
                <a:cs typeface="+mn-lt"/>
              </a:rPr>
              <a:t>Show the </a:t>
            </a:r>
            <a:r>
              <a:rPr lang="en-US" sz="2400" dirty="0" err="1">
                <a:solidFill>
                  <a:schemeClr val="bg1"/>
                </a:solidFill>
                <a:latin typeface="Arial"/>
                <a:ea typeface="+mn-lt"/>
                <a:cs typeface="+mn-lt"/>
              </a:rPr>
              <a:t>FaultID</a:t>
            </a:r>
            <a:r>
              <a:rPr lang="en-US" sz="2400" dirty="0">
                <a:solidFill>
                  <a:schemeClr val="bg1"/>
                </a:solidFill>
                <a:latin typeface="Arial"/>
                <a:ea typeface="+mn-lt"/>
                <a:cs typeface="+mn-lt"/>
              </a:rPr>
              <a:t> and </a:t>
            </a:r>
            <a:r>
              <a:rPr lang="en-US" sz="2400" dirty="0" err="1">
                <a:solidFill>
                  <a:schemeClr val="bg1"/>
                </a:solidFill>
                <a:latin typeface="Arial"/>
                <a:ea typeface="+mn-lt"/>
                <a:cs typeface="+mn-lt"/>
              </a:rPr>
              <a:t>PlateID</a:t>
            </a:r>
            <a:r>
              <a:rPr lang="en-US" sz="2400" dirty="0">
                <a:solidFill>
                  <a:schemeClr val="bg1"/>
                </a:solidFill>
                <a:latin typeface="Arial"/>
                <a:ea typeface="+mn-lt"/>
                <a:cs typeface="+mn-lt"/>
              </a:rPr>
              <a:t> and Type of Steel for Max Luminosity &gt; 150</a:t>
            </a:r>
          </a:p>
          <a:p>
            <a:endParaRPr lang="en-US" sz="2200" dirty="0"/>
          </a:p>
        </p:txBody>
      </p:sp>
      <p:sp>
        <p:nvSpPr>
          <p:cNvPr id="5" name="Slide Number Placeholder 4">
            <a:extLst>
              <a:ext uri="{FF2B5EF4-FFF2-40B4-BE49-F238E27FC236}">
                <a16:creationId xmlns:a16="http://schemas.microsoft.com/office/drawing/2014/main" id="{C6ABC135-C27F-BEF4-9533-DC412A76F9EE}"/>
              </a:ext>
            </a:extLst>
          </p:cNvPr>
          <p:cNvSpPr>
            <a:spLocks noGrp="1"/>
          </p:cNvSpPr>
          <p:nvPr>
            <p:ph type="sldNum" sz="quarter" idx="12"/>
          </p:nvPr>
        </p:nvSpPr>
        <p:spPr/>
        <p:txBody>
          <a:bodyPr/>
          <a:lstStyle/>
          <a:p>
            <a:fld id="{5C2C4394-C3A0-440B-9ABA-6DA641782FCE}" type="slidenum">
              <a:rPr lang="en-US" smtClean="0"/>
              <a:t>21</a:t>
            </a:fld>
            <a:endParaRPr lang="en-US"/>
          </a:p>
        </p:txBody>
      </p:sp>
      <p:pic>
        <p:nvPicPr>
          <p:cNvPr id="6" name="Picture 5" descr="A screenshot of a computer&#10;&#10;Description automatically generated">
            <a:extLst>
              <a:ext uri="{FF2B5EF4-FFF2-40B4-BE49-F238E27FC236}">
                <a16:creationId xmlns:a16="http://schemas.microsoft.com/office/drawing/2014/main" id="{EF0C6239-3DC1-01A7-A19F-8C7304A3DA70}"/>
              </a:ext>
            </a:extLst>
          </p:cNvPr>
          <p:cNvPicPr>
            <a:picLocks noChangeAspect="1"/>
          </p:cNvPicPr>
          <p:nvPr/>
        </p:nvPicPr>
        <p:blipFill>
          <a:blip r:embed="rId2"/>
          <a:stretch>
            <a:fillRect/>
          </a:stretch>
        </p:blipFill>
        <p:spPr>
          <a:xfrm>
            <a:off x="274067" y="3293341"/>
            <a:ext cx="5819775" cy="1419225"/>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2646A425-945E-A474-BF88-C3CDD5FCCA8F}"/>
              </a:ext>
            </a:extLst>
          </p:cNvPr>
          <p:cNvPicPr>
            <a:picLocks noChangeAspect="1"/>
          </p:cNvPicPr>
          <p:nvPr/>
        </p:nvPicPr>
        <p:blipFill>
          <a:blip r:embed="rId3"/>
          <a:stretch>
            <a:fillRect/>
          </a:stretch>
        </p:blipFill>
        <p:spPr>
          <a:xfrm>
            <a:off x="6094299" y="2487860"/>
            <a:ext cx="5392420" cy="3872865"/>
          </a:xfrm>
          <a:prstGeom prst="rect">
            <a:avLst/>
          </a:prstGeom>
          <a:ln>
            <a:solidFill>
              <a:schemeClr val="tx1"/>
            </a:solidFill>
          </a:ln>
        </p:spPr>
      </p:pic>
    </p:spTree>
    <p:extLst>
      <p:ext uri="{BB962C8B-B14F-4D97-AF65-F5344CB8AC3E}">
        <p14:creationId xmlns:p14="http://schemas.microsoft.com/office/powerpoint/2010/main" val="175410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756B-8A8F-F1E8-1E5B-64CA5612294B}"/>
              </a:ext>
            </a:extLst>
          </p:cNvPr>
          <p:cNvSpPr>
            <a:spLocks noGrp="1"/>
          </p:cNvSpPr>
          <p:nvPr>
            <p:ph type="ctrTitle"/>
          </p:nvPr>
        </p:nvSpPr>
        <p:spPr/>
        <p:txBody>
          <a:bodyPr/>
          <a:lstStyle/>
          <a:p>
            <a:r>
              <a:rPr lang="en-US" dirty="0"/>
              <a:t>Queries with SQL </a:t>
            </a:r>
          </a:p>
        </p:txBody>
      </p:sp>
      <p:sp>
        <p:nvSpPr>
          <p:cNvPr id="3" name="Subtitle 2">
            <a:extLst>
              <a:ext uri="{FF2B5EF4-FFF2-40B4-BE49-F238E27FC236}">
                <a16:creationId xmlns:a16="http://schemas.microsoft.com/office/drawing/2014/main" id="{304C3765-431D-4C63-E830-7322721B6B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1756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860F-1B35-9A35-A55B-B79884649702}"/>
              </a:ext>
            </a:extLst>
          </p:cNvPr>
          <p:cNvSpPr>
            <a:spLocks noGrp="1"/>
          </p:cNvSpPr>
          <p:nvPr>
            <p:ph type="title"/>
          </p:nvPr>
        </p:nvSpPr>
        <p:spPr/>
        <p:txBody>
          <a:bodyPr/>
          <a:lstStyle/>
          <a:p>
            <a:r>
              <a:rPr lang="en-US" dirty="0" err="1"/>
              <a:t>FaultIDs</a:t>
            </a:r>
            <a:r>
              <a:rPr lang="en-US" dirty="0"/>
              <a:t> for Max Luminosity above 75</a:t>
            </a:r>
          </a:p>
        </p:txBody>
      </p:sp>
      <p:pic>
        <p:nvPicPr>
          <p:cNvPr id="7" name="Content Placeholder 6">
            <a:extLst>
              <a:ext uri="{FF2B5EF4-FFF2-40B4-BE49-F238E27FC236}">
                <a16:creationId xmlns:a16="http://schemas.microsoft.com/office/drawing/2014/main" id="{DB51F802-BFA6-08C6-118B-01367D7EE493}"/>
              </a:ext>
            </a:extLst>
          </p:cNvPr>
          <p:cNvPicPr>
            <a:picLocks noGrp="1" noChangeAspect="1"/>
          </p:cNvPicPr>
          <p:nvPr>
            <p:ph idx="1"/>
          </p:nvPr>
        </p:nvPicPr>
        <p:blipFill>
          <a:blip r:embed="rId2"/>
          <a:stretch>
            <a:fillRect/>
          </a:stretch>
        </p:blipFill>
        <p:spPr>
          <a:xfrm>
            <a:off x="959592" y="1690688"/>
            <a:ext cx="3763157" cy="4351338"/>
          </a:xfrm>
          <a:ln>
            <a:solidFill>
              <a:schemeClr val="tx1"/>
            </a:solidFill>
          </a:ln>
        </p:spPr>
      </p:pic>
      <p:sp>
        <p:nvSpPr>
          <p:cNvPr id="5" name="Slide Number Placeholder 4">
            <a:extLst>
              <a:ext uri="{FF2B5EF4-FFF2-40B4-BE49-F238E27FC236}">
                <a16:creationId xmlns:a16="http://schemas.microsoft.com/office/drawing/2014/main" id="{4E1DBB87-DC51-C72D-E3C5-5C1673D50A45}"/>
              </a:ext>
            </a:extLst>
          </p:cNvPr>
          <p:cNvSpPr>
            <a:spLocks noGrp="1"/>
          </p:cNvSpPr>
          <p:nvPr>
            <p:ph type="sldNum" sz="quarter" idx="12"/>
          </p:nvPr>
        </p:nvSpPr>
        <p:spPr/>
        <p:txBody>
          <a:bodyPr/>
          <a:lstStyle/>
          <a:p>
            <a:fld id="{5C2C4394-C3A0-440B-9ABA-6DA641782FCE}" type="slidenum">
              <a:rPr lang="en-US" smtClean="0"/>
              <a:t>23</a:t>
            </a:fld>
            <a:endParaRPr lang="en-US"/>
          </a:p>
        </p:txBody>
      </p:sp>
    </p:spTree>
    <p:extLst>
      <p:ext uri="{BB962C8B-B14F-4D97-AF65-F5344CB8AC3E}">
        <p14:creationId xmlns:p14="http://schemas.microsoft.com/office/powerpoint/2010/main" val="236324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FC6F-796E-4252-30B4-15487A9424DC}"/>
              </a:ext>
            </a:extLst>
          </p:cNvPr>
          <p:cNvSpPr>
            <a:spLocks noGrp="1"/>
          </p:cNvSpPr>
          <p:nvPr>
            <p:ph type="title"/>
          </p:nvPr>
        </p:nvSpPr>
        <p:spPr/>
        <p:txBody>
          <a:bodyPr/>
          <a:lstStyle/>
          <a:p>
            <a:r>
              <a:rPr lang="en-US" dirty="0" err="1"/>
              <a:t>FaultIDs</a:t>
            </a:r>
            <a:r>
              <a:rPr lang="en-US" dirty="0"/>
              <a:t> by </a:t>
            </a:r>
            <a:r>
              <a:rPr lang="en-US" dirty="0" err="1"/>
              <a:t>BoxDim</a:t>
            </a:r>
            <a:r>
              <a:rPr lang="en-US" dirty="0"/>
              <a:t> </a:t>
            </a:r>
            <a:r>
              <a:rPr lang="en-US" dirty="0" err="1"/>
              <a:t>XMax</a:t>
            </a:r>
            <a:r>
              <a:rPr lang="en-US" dirty="0"/>
              <a:t> Value &lt; 65</a:t>
            </a:r>
          </a:p>
        </p:txBody>
      </p:sp>
      <p:sp>
        <p:nvSpPr>
          <p:cNvPr id="5" name="Slide Number Placeholder 4">
            <a:extLst>
              <a:ext uri="{FF2B5EF4-FFF2-40B4-BE49-F238E27FC236}">
                <a16:creationId xmlns:a16="http://schemas.microsoft.com/office/drawing/2014/main" id="{63B15844-5824-5A1E-3221-DE9A3AE982C3}"/>
              </a:ext>
            </a:extLst>
          </p:cNvPr>
          <p:cNvSpPr>
            <a:spLocks noGrp="1"/>
          </p:cNvSpPr>
          <p:nvPr>
            <p:ph type="sldNum" sz="quarter" idx="12"/>
          </p:nvPr>
        </p:nvSpPr>
        <p:spPr/>
        <p:txBody>
          <a:bodyPr/>
          <a:lstStyle/>
          <a:p>
            <a:fld id="{5C2C4394-C3A0-440B-9ABA-6DA641782FCE}" type="slidenum">
              <a:rPr lang="en-US" smtClean="0"/>
              <a:t>24</a:t>
            </a:fld>
            <a:endParaRPr lang="en-US"/>
          </a:p>
        </p:txBody>
      </p:sp>
      <p:sp>
        <p:nvSpPr>
          <p:cNvPr id="9" name="Content Placeholder 8">
            <a:extLst>
              <a:ext uri="{FF2B5EF4-FFF2-40B4-BE49-F238E27FC236}">
                <a16:creationId xmlns:a16="http://schemas.microsoft.com/office/drawing/2014/main" id="{9D3925AE-752C-1536-8709-1CD0C0B4610E}"/>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6CD81D27-B670-9788-097A-685A4F018027}"/>
              </a:ext>
            </a:extLst>
          </p:cNvPr>
          <p:cNvPicPr>
            <a:picLocks noChangeAspect="1"/>
          </p:cNvPicPr>
          <p:nvPr/>
        </p:nvPicPr>
        <p:blipFill>
          <a:blip r:embed="rId2"/>
          <a:stretch>
            <a:fillRect/>
          </a:stretch>
        </p:blipFill>
        <p:spPr>
          <a:xfrm>
            <a:off x="838200" y="1825625"/>
            <a:ext cx="8973802" cy="2467319"/>
          </a:xfrm>
          <a:prstGeom prst="rect">
            <a:avLst/>
          </a:prstGeom>
          <a:ln>
            <a:solidFill>
              <a:schemeClr val="tx1"/>
            </a:solidFill>
          </a:ln>
        </p:spPr>
      </p:pic>
    </p:spTree>
    <p:extLst>
      <p:ext uri="{BB962C8B-B14F-4D97-AF65-F5344CB8AC3E}">
        <p14:creationId xmlns:p14="http://schemas.microsoft.com/office/powerpoint/2010/main" val="17720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1301-15FB-90BC-2FD9-77CA6AC8B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7315D-B5B0-3D3F-5BE9-4D89F855FACD}"/>
              </a:ext>
            </a:extLst>
          </p:cNvPr>
          <p:cNvSpPr>
            <a:spLocks noGrp="1"/>
          </p:cNvSpPr>
          <p:nvPr>
            <p:ph type="title"/>
          </p:nvPr>
        </p:nvSpPr>
        <p:spPr/>
        <p:txBody>
          <a:bodyPr/>
          <a:lstStyle/>
          <a:p>
            <a:r>
              <a:rPr lang="en-US" dirty="0"/>
              <a:t>Faults by </a:t>
            </a:r>
            <a:r>
              <a:rPr lang="en-US" dirty="0" err="1"/>
              <a:t>BoxDim</a:t>
            </a:r>
            <a:r>
              <a:rPr lang="en-US" dirty="0"/>
              <a:t> </a:t>
            </a:r>
            <a:r>
              <a:rPr lang="en-US" dirty="0" err="1"/>
              <a:t>XMin</a:t>
            </a:r>
            <a:r>
              <a:rPr lang="en-US" dirty="0"/>
              <a:t> Value &gt; 65</a:t>
            </a:r>
          </a:p>
        </p:txBody>
      </p:sp>
      <p:sp>
        <p:nvSpPr>
          <p:cNvPr id="4" name="Footer Placeholder 3">
            <a:extLst>
              <a:ext uri="{FF2B5EF4-FFF2-40B4-BE49-F238E27FC236}">
                <a16:creationId xmlns:a16="http://schemas.microsoft.com/office/drawing/2014/main" id="{4B55028A-F930-6574-516A-8C781D172273}"/>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EFD0F077-2C2F-9F70-B4C2-913B4EFFAFB8}"/>
              </a:ext>
            </a:extLst>
          </p:cNvPr>
          <p:cNvSpPr>
            <a:spLocks noGrp="1"/>
          </p:cNvSpPr>
          <p:nvPr>
            <p:ph type="sldNum" sz="quarter" idx="12"/>
          </p:nvPr>
        </p:nvSpPr>
        <p:spPr/>
        <p:txBody>
          <a:bodyPr/>
          <a:lstStyle/>
          <a:p>
            <a:fld id="{5C2C4394-C3A0-440B-9ABA-6DA641782FCE}" type="slidenum">
              <a:rPr lang="en-US" smtClean="0"/>
              <a:t>25</a:t>
            </a:fld>
            <a:endParaRPr lang="en-US"/>
          </a:p>
        </p:txBody>
      </p:sp>
      <p:pic>
        <p:nvPicPr>
          <p:cNvPr id="6" name="Content Placeholder 5">
            <a:extLst>
              <a:ext uri="{FF2B5EF4-FFF2-40B4-BE49-F238E27FC236}">
                <a16:creationId xmlns:a16="http://schemas.microsoft.com/office/drawing/2014/main" id="{0F18A224-BB07-B7F7-491F-F080EDCD78E4}"/>
              </a:ext>
            </a:extLst>
          </p:cNvPr>
          <p:cNvPicPr>
            <a:picLocks noGrp="1" noChangeAspect="1"/>
          </p:cNvPicPr>
          <p:nvPr>
            <p:ph idx="1"/>
          </p:nvPr>
        </p:nvPicPr>
        <p:blipFill>
          <a:blip r:embed="rId2"/>
          <a:stretch>
            <a:fillRect/>
          </a:stretch>
        </p:blipFill>
        <p:spPr>
          <a:xfrm>
            <a:off x="958275" y="1488168"/>
            <a:ext cx="5703449" cy="4351338"/>
          </a:xfrm>
          <a:ln>
            <a:solidFill>
              <a:schemeClr val="tx1"/>
            </a:solidFill>
          </a:ln>
        </p:spPr>
      </p:pic>
    </p:spTree>
    <p:extLst>
      <p:ext uri="{BB962C8B-B14F-4D97-AF65-F5344CB8AC3E}">
        <p14:creationId xmlns:p14="http://schemas.microsoft.com/office/powerpoint/2010/main" val="3802546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D97D-28A4-B07F-C4CA-8A1C10A8D09D}"/>
              </a:ext>
            </a:extLst>
          </p:cNvPr>
          <p:cNvSpPr>
            <a:spLocks noGrp="1"/>
          </p:cNvSpPr>
          <p:nvPr>
            <p:ph type="title"/>
          </p:nvPr>
        </p:nvSpPr>
        <p:spPr/>
        <p:txBody>
          <a:bodyPr/>
          <a:lstStyle/>
          <a:p>
            <a:r>
              <a:rPr lang="en-US" dirty="0" err="1"/>
              <a:t>BoxDim</a:t>
            </a:r>
            <a:r>
              <a:rPr lang="en-US" dirty="0"/>
              <a:t> Entries by </a:t>
            </a:r>
            <a:r>
              <a:rPr lang="en-US" dirty="0" err="1"/>
              <a:t>FaultID</a:t>
            </a:r>
            <a:r>
              <a:rPr lang="en-US" dirty="0"/>
              <a:t> Sorted Desc</a:t>
            </a:r>
          </a:p>
        </p:txBody>
      </p:sp>
      <p:sp>
        <p:nvSpPr>
          <p:cNvPr id="3" name="Content Placeholder 2">
            <a:extLst>
              <a:ext uri="{FF2B5EF4-FFF2-40B4-BE49-F238E27FC236}">
                <a16:creationId xmlns:a16="http://schemas.microsoft.com/office/drawing/2014/main" id="{745E4094-AD99-AF93-2C58-821D7F16FF5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AE47AD-D5A1-032F-E59D-028C848D7B9A}"/>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3F98DE62-5B5E-798D-CDA7-0C8F20C7B63C}"/>
              </a:ext>
            </a:extLst>
          </p:cNvPr>
          <p:cNvSpPr>
            <a:spLocks noGrp="1"/>
          </p:cNvSpPr>
          <p:nvPr>
            <p:ph type="sldNum" sz="quarter" idx="12"/>
          </p:nvPr>
        </p:nvSpPr>
        <p:spPr/>
        <p:txBody>
          <a:bodyPr/>
          <a:lstStyle/>
          <a:p>
            <a:fld id="{5C2C4394-C3A0-440B-9ABA-6DA641782FCE}" type="slidenum">
              <a:rPr lang="en-US" smtClean="0"/>
              <a:t>26</a:t>
            </a:fld>
            <a:endParaRPr lang="en-US"/>
          </a:p>
        </p:txBody>
      </p:sp>
      <p:pic>
        <p:nvPicPr>
          <p:cNvPr id="7" name="Picture 6">
            <a:extLst>
              <a:ext uri="{FF2B5EF4-FFF2-40B4-BE49-F238E27FC236}">
                <a16:creationId xmlns:a16="http://schemas.microsoft.com/office/drawing/2014/main" id="{6E0086B5-4E42-409B-480F-6897DADD0A30}"/>
              </a:ext>
            </a:extLst>
          </p:cNvPr>
          <p:cNvPicPr>
            <a:picLocks noChangeAspect="1"/>
          </p:cNvPicPr>
          <p:nvPr/>
        </p:nvPicPr>
        <p:blipFill>
          <a:blip r:embed="rId2"/>
          <a:stretch>
            <a:fillRect/>
          </a:stretch>
        </p:blipFill>
        <p:spPr>
          <a:xfrm>
            <a:off x="838200" y="1825625"/>
            <a:ext cx="5810242" cy="4351338"/>
          </a:xfrm>
          <a:prstGeom prst="rect">
            <a:avLst/>
          </a:prstGeom>
          <a:ln>
            <a:solidFill>
              <a:schemeClr val="tx1"/>
            </a:solidFill>
          </a:ln>
        </p:spPr>
      </p:pic>
    </p:spTree>
    <p:extLst>
      <p:ext uri="{BB962C8B-B14F-4D97-AF65-F5344CB8AC3E}">
        <p14:creationId xmlns:p14="http://schemas.microsoft.com/office/powerpoint/2010/main" val="350717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F157-EBDD-BE27-3845-0E4F8A8E51A8}"/>
              </a:ext>
            </a:extLst>
          </p:cNvPr>
          <p:cNvSpPr>
            <a:spLocks noGrp="1"/>
          </p:cNvSpPr>
          <p:nvPr>
            <p:ph type="title"/>
          </p:nvPr>
        </p:nvSpPr>
        <p:spPr/>
        <p:txBody>
          <a:bodyPr/>
          <a:lstStyle/>
          <a:p>
            <a:r>
              <a:rPr lang="en-US" dirty="0" err="1"/>
              <a:t>BoxDim</a:t>
            </a:r>
            <a:r>
              <a:rPr lang="en-US" dirty="0"/>
              <a:t> </a:t>
            </a:r>
            <a:r>
              <a:rPr lang="en-US" dirty="0" err="1"/>
              <a:t>XMin</a:t>
            </a:r>
            <a:r>
              <a:rPr lang="en-US" dirty="0"/>
              <a:t> entries by </a:t>
            </a:r>
            <a:r>
              <a:rPr lang="en-US" dirty="0" err="1"/>
              <a:t>FaultID</a:t>
            </a:r>
            <a:r>
              <a:rPr lang="en-US" dirty="0"/>
              <a:t> in Desc</a:t>
            </a:r>
          </a:p>
        </p:txBody>
      </p:sp>
      <p:sp>
        <p:nvSpPr>
          <p:cNvPr id="3" name="Content Placeholder 2">
            <a:extLst>
              <a:ext uri="{FF2B5EF4-FFF2-40B4-BE49-F238E27FC236}">
                <a16:creationId xmlns:a16="http://schemas.microsoft.com/office/drawing/2014/main" id="{19EF4466-E83E-D0E4-C012-0FEBD0506E49}"/>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817E89B9-46FC-E434-CAD0-7F52B5DC4C71}"/>
              </a:ext>
            </a:extLst>
          </p:cNvPr>
          <p:cNvSpPr>
            <a:spLocks noGrp="1"/>
          </p:cNvSpPr>
          <p:nvPr>
            <p:ph type="sldNum" sz="quarter" idx="12"/>
          </p:nvPr>
        </p:nvSpPr>
        <p:spPr/>
        <p:txBody>
          <a:bodyPr/>
          <a:lstStyle/>
          <a:p>
            <a:fld id="{5C2C4394-C3A0-440B-9ABA-6DA641782FCE}" type="slidenum">
              <a:rPr lang="en-US" smtClean="0"/>
              <a:t>27</a:t>
            </a:fld>
            <a:endParaRPr lang="en-US"/>
          </a:p>
        </p:txBody>
      </p:sp>
      <p:pic>
        <p:nvPicPr>
          <p:cNvPr id="7" name="Picture 6">
            <a:extLst>
              <a:ext uri="{FF2B5EF4-FFF2-40B4-BE49-F238E27FC236}">
                <a16:creationId xmlns:a16="http://schemas.microsoft.com/office/drawing/2014/main" id="{559C0B43-2CBE-4D48-3668-A658C17F5F06}"/>
              </a:ext>
            </a:extLst>
          </p:cNvPr>
          <p:cNvPicPr>
            <a:picLocks noChangeAspect="1"/>
          </p:cNvPicPr>
          <p:nvPr/>
        </p:nvPicPr>
        <p:blipFill>
          <a:blip r:embed="rId2"/>
          <a:stretch>
            <a:fillRect/>
          </a:stretch>
        </p:blipFill>
        <p:spPr>
          <a:xfrm>
            <a:off x="838200" y="1804080"/>
            <a:ext cx="5377543" cy="4372883"/>
          </a:xfrm>
          <a:prstGeom prst="rect">
            <a:avLst/>
          </a:prstGeom>
          <a:ln>
            <a:solidFill>
              <a:schemeClr val="tx1"/>
            </a:solidFill>
          </a:ln>
        </p:spPr>
      </p:pic>
    </p:spTree>
    <p:extLst>
      <p:ext uri="{BB962C8B-B14F-4D97-AF65-F5344CB8AC3E}">
        <p14:creationId xmlns:p14="http://schemas.microsoft.com/office/powerpoint/2010/main" val="3080387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8AED-20DE-E71A-86E2-5780EFD4B4DF}"/>
              </a:ext>
            </a:extLst>
          </p:cNvPr>
          <p:cNvSpPr>
            <a:spLocks noGrp="1"/>
          </p:cNvSpPr>
          <p:nvPr>
            <p:ph type="title"/>
          </p:nvPr>
        </p:nvSpPr>
        <p:spPr/>
        <p:txBody>
          <a:bodyPr/>
          <a:lstStyle/>
          <a:p>
            <a:r>
              <a:rPr lang="en-US" dirty="0"/>
              <a:t>Faults for Plate Type Sorted Desc</a:t>
            </a:r>
          </a:p>
        </p:txBody>
      </p:sp>
      <p:pic>
        <p:nvPicPr>
          <p:cNvPr id="7" name="Content Placeholder 6">
            <a:extLst>
              <a:ext uri="{FF2B5EF4-FFF2-40B4-BE49-F238E27FC236}">
                <a16:creationId xmlns:a16="http://schemas.microsoft.com/office/drawing/2014/main" id="{9749F3FA-0AC3-30A3-33A5-B7A4C5B4EA70}"/>
              </a:ext>
            </a:extLst>
          </p:cNvPr>
          <p:cNvPicPr>
            <a:picLocks noGrp="1" noChangeAspect="1"/>
          </p:cNvPicPr>
          <p:nvPr>
            <p:ph idx="1"/>
          </p:nvPr>
        </p:nvPicPr>
        <p:blipFill>
          <a:blip r:embed="rId2"/>
          <a:stretch>
            <a:fillRect/>
          </a:stretch>
        </p:blipFill>
        <p:spPr>
          <a:xfrm>
            <a:off x="957769" y="1499053"/>
            <a:ext cx="6488233" cy="4351338"/>
          </a:xfrm>
          <a:ln>
            <a:solidFill>
              <a:schemeClr val="tx1"/>
            </a:solidFill>
          </a:ln>
        </p:spPr>
      </p:pic>
      <p:sp>
        <p:nvSpPr>
          <p:cNvPr id="5" name="Slide Number Placeholder 4">
            <a:extLst>
              <a:ext uri="{FF2B5EF4-FFF2-40B4-BE49-F238E27FC236}">
                <a16:creationId xmlns:a16="http://schemas.microsoft.com/office/drawing/2014/main" id="{D8DE2BB0-D55A-9C6D-17E5-C742619CA4B9}"/>
              </a:ext>
            </a:extLst>
          </p:cNvPr>
          <p:cNvSpPr>
            <a:spLocks noGrp="1"/>
          </p:cNvSpPr>
          <p:nvPr>
            <p:ph type="sldNum" sz="quarter" idx="12"/>
          </p:nvPr>
        </p:nvSpPr>
        <p:spPr/>
        <p:txBody>
          <a:bodyPr/>
          <a:lstStyle/>
          <a:p>
            <a:fld id="{5C2C4394-C3A0-440B-9ABA-6DA641782FCE}" type="slidenum">
              <a:rPr lang="en-US" smtClean="0"/>
              <a:t>28</a:t>
            </a:fld>
            <a:endParaRPr lang="en-US"/>
          </a:p>
        </p:txBody>
      </p:sp>
    </p:spTree>
    <p:extLst>
      <p:ext uri="{BB962C8B-B14F-4D97-AF65-F5344CB8AC3E}">
        <p14:creationId xmlns:p14="http://schemas.microsoft.com/office/powerpoint/2010/main" val="285704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B2C4-6DCE-97EA-AAF8-8649FDCE1076}"/>
              </a:ext>
            </a:extLst>
          </p:cNvPr>
          <p:cNvSpPr>
            <a:spLocks noGrp="1"/>
          </p:cNvSpPr>
          <p:nvPr>
            <p:ph type="title"/>
          </p:nvPr>
        </p:nvSpPr>
        <p:spPr/>
        <p:txBody>
          <a:bodyPr/>
          <a:lstStyle/>
          <a:p>
            <a:r>
              <a:rPr lang="en-US" dirty="0"/>
              <a:t>Group </a:t>
            </a:r>
            <a:r>
              <a:rPr lang="en-US" dirty="0" err="1"/>
              <a:t>FaultID</a:t>
            </a:r>
            <a:r>
              <a:rPr lang="en-US" dirty="0"/>
              <a:t> by Min Luminosity</a:t>
            </a:r>
          </a:p>
        </p:txBody>
      </p:sp>
      <p:pic>
        <p:nvPicPr>
          <p:cNvPr id="7" name="Content Placeholder 6">
            <a:extLst>
              <a:ext uri="{FF2B5EF4-FFF2-40B4-BE49-F238E27FC236}">
                <a16:creationId xmlns:a16="http://schemas.microsoft.com/office/drawing/2014/main" id="{B64D29B9-DC49-2539-F1A7-275A32785B44}"/>
              </a:ext>
            </a:extLst>
          </p:cNvPr>
          <p:cNvPicPr>
            <a:picLocks noGrp="1" noChangeAspect="1"/>
          </p:cNvPicPr>
          <p:nvPr>
            <p:ph idx="1"/>
          </p:nvPr>
        </p:nvPicPr>
        <p:blipFill>
          <a:blip r:embed="rId2"/>
          <a:stretch>
            <a:fillRect/>
          </a:stretch>
        </p:blipFill>
        <p:spPr>
          <a:xfrm>
            <a:off x="944339" y="1466396"/>
            <a:ext cx="7209061" cy="4351338"/>
          </a:xfrm>
          <a:ln>
            <a:solidFill>
              <a:schemeClr val="tx1"/>
            </a:solidFill>
          </a:ln>
        </p:spPr>
      </p:pic>
      <p:sp>
        <p:nvSpPr>
          <p:cNvPr id="5" name="Slide Number Placeholder 4">
            <a:extLst>
              <a:ext uri="{FF2B5EF4-FFF2-40B4-BE49-F238E27FC236}">
                <a16:creationId xmlns:a16="http://schemas.microsoft.com/office/drawing/2014/main" id="{373C6859-F07D-13BF-64C4-C66B84ACDB82}"/>
              </a:ext>
            </a:extLst>
          </p:cNvPr>
          <p:cNvSpPr>
            <a:spLocks noGrp="1"/>
          </p:cNvSpPr>
          <p:nvPr>
            <p:ph type="sldNum" sz="quarter" idx="12"/>
          </p:nvPr>
        </p:nvSpPr>
        <p:spPr/>
        <p:txBody>
          <a:bodyPr/>
          <a:lstStyle/>
          <a:p>
            <a:fld id="{5C2C4394-C3A0-440B-9ABA-6DA641782FCE}" type="slidenum">
              <a:rPr lang="en-US" smtClean="0"/>
              <a:t>29</a:t>
            </a:fld>
            <a:endParaRPr lang="en-US"/>
          </a:p>
        </p:txBody>
      </p:sp>
    </p:spTree>
    <p:extLst>
      <p:ext uri="{BB962C8B-B14F-4D97-AF65-F5344CB8AC3E}">
        <p14:creationId xmlns:p14="http://schemas.microsoft.com/office/powerpoint/2010/main" val="24094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116902" y="1534435"/>
            <a:ext cx="4926904" cy="23381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1EEC7F1-22CA-14B7-A347-5CCCD31BE6CF}"/>
              </a:ext>
            </a:extLst>
          </p:cNvPr>
          <p:cNvSpPr txBox="1">
            <a:spLocks/>
          </p:cNvSpPr>
          <p:nvPr/>
        </p:nvSpPr>
        <p:spPr>
          <a:xfrm>
            <a:off x="1230682" y="1643997"/>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Identify Common Defects</a:t>
            </a:r>
            <a:r>
              <a:rPr lang="en-US" sz="2000">
                <a:solidFill>
                  <a:schemeClr val="bg1"/>
                </a:solidFill>
                <a:latin typeface="Segoe UI"/>
                <a:ea typeface="+mn-lt"/>
                <a:cs typeface="Segoe UI"/>
              </a:rPr>
              <a:t>: Understand types and frequencies of defects in steel manufacturing.</a:t>
            </a:r>
            <a:endParaRPr lang="en-US" sz="2400">
              <a:solidFill>
                <a:schemeClr val="bg1"/>
              </a:solidFill>
              <a:latin typeface="Arial"/>
              <a:ea typeface="+mn-lt"/>
              <a:cs typeface="+mn-lt"/>
            </a:endParaRPr>
          </a:p>
          <a:p>
            <a:endParaRPr lang="en-US">
              <a:solidFill>
                <a:schemeClr val="bg1"/>
              </a:solidFill>
            </a:endParaRPr>
          </a:p>
        </p:txBody>
      </p:sp>
      <p:sp>
        <p:nvSpPr>
          <p:cNvPr id="15" name="Rectangle 14">
            <a:extLst>
              <a:ext uri="{FF2B5EF4-FFF2-40B4-BE49-F238E27FC236}">
                <a16:creationId xmlns:a16="http://schemas.microsoft.com/office/drawing/2014/main" id="{7F58451E-2002-228A-CC5F-B1E793E11E88}"/>
              </a:ext>
            </a:extLst>
          </p:cNvPr>
          <p:cNvSpPr/>
          <p:nvPr/>
        </p:nvSpPr>
        <p:spPr>
          <a:xfrm>
            <a:off x="1127339" y="3956133"/>
            <a:ext cx="4926904" cy="23381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4B56D2B-0EB0-CA1E-4A72-7CF8721B4136}"/>
              </a:ext>
            </a:extLst>
          </p:cNvPr>
          <p:cNvSpPr txBox="1">
            <a:spLocks/>
          </p:cNvSpPr>
          <p:nvPr/>
        </p:nvSpPr>
        <p:spPr>
          <a:xfrm>
            <a:off x="1241119"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Improve Quality Control</a:t>
            </a:r>
            <a:r>
              <a:rPr lang="en-US" sz="2000">
                <a:solidFill>
                  <a:schemeClr val="bg1"/>
                </a:solidFill>
                <a:latin typeface="Segoe UI"/>
                <a:ea typeface="+mn-lt"/>
                <a:cs typeface="Segoe UI"/>
              </a:rPr>
              <a:t>: Develop effective measures to enhance steel quality.</a:t>
            </a:r>
            <a:endParaRPr lang="en-US" sz="2400">
              <a:solidFill>
                <a:schemeClr val="bg1"/>
              </a:solidFill>
              <a:latin typeface="Arial"/>
              <a:ea typeface="+mn-lt"/>
              <a:cs typeface="+mn-lt"/>
            </a:endParaRPr>
          </a:p>
          <a:p>
            <a:endParaRPr lang="en-US">
              <a:solidFill>
                <a:schemeClr val="bg1"/>
              </a:solidFill>
            </a:endParaRPr>
          </a:p>
          <a:p>
            <a:endParaRPr lang="en-US"/>
          </a:p>
        </p:txBody>
      </p:sp>
      <p:sp>
        <p:nvSpPr>
          <p:cNvPr id="20" name="Rectangle 19">
            <a:extLst>
              <a:ext uri="{FF2B5EF4-FFF2-40B4-BE49-F238E27FC236}">
                <a16:creationId xmlns:a16="http://schemas.microsoft.com/office/drawing/2014/main" id="{BC85C4E8-3A71-AC61-34B5-DF77A77DB288}"/>
              </a:ext>
            </a:extLst>
          </p:cNvPr>
          <p:cNvSpPr/>
          <p:nvPr/>
        </p:nvSpPr>
        <p:spPr>
          <a:xfrm>
            <a:off x="6127312" y="1534435"/>
            <a:ext cx="4926904" cy="233819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6241093" y="1643997"/>
            <a:ext cx="4617930" cy="23158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Analyze Patterns</a:t>
            </a:r>
            <a:r>
              <a:rPr lang="en-US" sz="2000">
                <a:solidFill>
                  <a:schemeClr val="bg1"/>
                </a:solidFill>
                <a:latin typeface="Segoe UI"/>
                <a:ea typeface="+mn-lt"/>
                <a:cs typeface="Segoe UI"/>
              </a:rPr>
              <a:t>: Detect trends and root causes of defects.</a:t>
            </a:r>
            <a:endParaRPr lang="en-US" sz="2400">
              <a:solidFill>
                <a:schemeClr val="bg1"/>
              </a:solidFill>
              <a:latin typeface="Arial"/>
              <a:ea typeface="+mn-lt"/>
              <a:cs typeface="Segoe UI"/>
            </a:endParaRPr>
          </a:p>
          <a:p>
            <a:endParaRPr lang="en-US"/>
          </a:p>
        </p:txBody>
      </p:sp>
      <p:sp>
        <p:nvSpPr>
          <p:cNvPr id="22" name="Rectangle 21">
            <a:extLst>
              <a:ext uri="{FF2B5EF4-FFF2-40B4-BE49-F238E27FC236}">
                <a16:creationId xmlns:a16="http://schemas.microsoft.com/office/drawing/2014/main" id="{2CFE4337-6E34-9E00-88AB-57F5E257C1ED}"/>
              </a:ext>
            </a:extLst>
          </p:cNvPr>
          <p:cNvSpPr/>
          <p:nvPr/>
        </p:nvSpPr>
        <p:spPr>
          <a:xfrm>
            <a:off x="6137749" y="3956133"/>
            <a:ext cx="4926904" cy="233819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709BE3E-3710-2B62-747C-71B7AA2FAFB9}"/>
              </a:ext>
            </a:extLst>
          </p:cNvPr>
          <p:cNvSpPr txBox="1">
            <a:spLocks/>
          </p:cNvSpPr>
          <p:nvPr/>
        </p:nvSpPr>
        <p:spPr>
          <a:xfrm>
            <a:off x="6251530"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latin typeface="Segoe UI"/>
                <a:ea typeface="+mn-lt"/>
                <a:cs typeface="Segoe UI"/>
              </a:rPr>
              <a:t>Support Decision-Making</a:t>
            </a:r>
            <a:r>
              <a:rPr lang="en-US" sz="2000">
                <a:solidFill>
                  <a:schemeClr val="bg1"/>
                </a:solidFill>
                <a:latin typeface="Segoe UI"/>
                <a:ea typeface="+mn-lt"/>
                <a:cs typeface="Segoe UI"/>
              </a:rPr>
              <a:t>: Provide insights for optimizing production processes.</a:t>
            </a:r>
            <a:endParaRPr lang="en-US" sz="2400">
              <a:solidFill>
                <a:schemeClr val="bg1"/>
              </a:solidFill>
              <a:latin typeface="Arial"/>
              <a:ea typeface="+mn-lt"/>
              <a:cs typeface="+mn-lt"/>
            </a:endParaRPr>
          </a:p>
          <a:p>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Purpose:</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3</a:t>
            </a:fld>
            <a:endParaRPr lang="en-US"/>
          </a:p>
        </p:txBody>
      </p:sp>
    </p:spTree>
    <p:extLst>
      <p:ext uri="{BB962C8B-B14F-4D97-AF65-F5344CB8AC3E}">
        <p14:creationId xmlns:p14="http://schemas.microsoft.com/office/powerpoint/2010/main" val="372853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66C7-5452-DC27-F9F9-D6D9F21612A1}"/>
              </a:ext>
            </a:extLst>
          </p:cNvPr>
          <p:cNvSpPr>
            <a:spLocks noGrp="1"/>
          </p:cNvSpPr>
          <p:nvPr>
            <p:ph type="title"/>
          </p:nvPr>
        </p:nvSpPr>
        <p:spPr/>
        <p:txBody>
          <a:bodyPr/>
          <a:lstStyle/>
          <a:p>
            <a:r>
              <a:rPr lang="en-US" dirty="0"/>
              <a:t>Index Entries by Plate Type Sorted Desc</a:t>
            </a:r>
          </a:p>
        </p:txBody>
      </p:sp>
      <p:pic>
        <p:nvPicPr>
          <p:cNvPr id="7" name="Content Placeholder 6">
            <a:extLst>
              <a:ext uri="{FF2B5EF4-FFF2-40B4-BE49-F238E27FC236}">
                <a16:creationId xmlns:a16="http://schemas.microsoft.com/office/drawing/2014/main" id="{B203078C-4988-C40A-D7F1-6E099999104D}"/>
              </a:ext>
            </a:extLst>
          </p:cNvPr>
          <p:cNvPicPr>
            <a:picLocks noGrp="1" noChangeAspect="1"/>
          </p:cNvPicPr>
          <p:nvPr>
            <p:ph idx="1"/>
          </p:nvPr>
        </p:nvPicPr>
        <p:blipFill>
          <a:blip r:embed="rId2"/>
          <a:stretch>
            <a:fillRect/>
          </a:stretch>
        </p:blipFill>
        <p:spPr>
          <a:xfrm>
            <a:off x="838200" y="2134775"/>
            <a:ext cx="10515600" cy="3733038"/>
          </a:xfrm>
          <a:ln>
            <a:solidFill>
              <a:schemeClr val="tx1"/>
            </a:solidFill>
          </a:ln>
        </p:spPr>
      </p:pic>
      <p:sp>
        <p:nvSpPr>
          <p:cNvPr id="4" name="Footer Placeholder 3">
            <a:extLst>
              <a:ext uri="{FF2B5EF4-FFF2-40B4-BE49-F238E27FC236}">
                <a16:creationId xmlns:a16="http://schemas.microsoft.com/office/drawing/2014/main" id="{D7D50779-EF2E-EE29-EE02-4F393097F74F}"/>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62CB35C8-B918-BB6C-199C-1BDCA6562D24}"/>
              </a:ext>
            </a:extLst>
          </p:cNvPr>
          <p:cNvSpPr>
            <a:spLocks noGrp="1"/>
          </p:cNvSpPr>
          <p:nvPr>
            <p:ph type="sldNum" sz="quarter" idx="12"/>
          </p:nvPr>
        </p:nvSpPr>
        <p:spPr/>
        <p:txBody>
          <a:bodyPr/>
          <a:lstStyle/>
          <a:p>
            <a:fld id="{5C2C4394-C3A0-440B-9ABA-6DA641782FCE}" type="slidenum">
              <a:rPr lang="en-US" smtClean="0"/>
              <a:t>30</a:t>
            </a:fld>
            <a:endParaRPr lang="en-US"/>
          </a:p>
        </p:txBody>
      </p:sp>
    </p:spTree>
    <p:extLst>
      <p:ext uri="{BB962C8B-B14F-4D97-AF65-F5344CB8AC3E}">
        <p14:creationId xmlns:p14="http://schemas.microsoft.com/office/powerpoint/2010/main" val="624362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6D05-7394-330D-11C8-6F581E4A5097}"/>
              </a:ext>
            </a:extLst>
          </p:cNvPr>
          <p:cNvSpPr>
            <a:spLocks noGrp="1"/>
          </p:cNvSpPr>
          <p:nvPr>
            <p:ph type="title"/>
          </p:nvPr>
        </p:nvSpPr>
        <p:spPr/>
        <p:txBody>
          <a:bodyPr/>
          <a:lstStyle/>
          <a:p>
            <a:r>
              <a:rPr lang="en-US" dirty="0"/>
              <a:t>Length of Conveyor for Max Luminosity 126</a:t>
            </a:r>
          </a:p>
        </p:txBody>
      </p:sp>
      <p:pic>
        <p:nvPicPr>
          <p:cNvPr id="7" name="Content Placeholder 6">
            <a:extLst>
              <a:ext uri="{FF2B5EF4-FFF2-40B4-BE49-F238E27FC236}">
                <a16:creationId xmlns:a16="http://schemas.microsoft.com/office/drawing/2014/main" id="{280FA755-6D1D-4F3B-A5EF-3AA509C7AE1C}"/>
              </a:ext>
            </a:extLst>
          </p:cNvPr>
          <p:cNvPicPr>
            <a:picLocks noGrp="1" noChangeAspect="1"/>
          </p:cNvPicPr>
          <p:nvPr>
            <p:ph idx="1"/>
          </p:nvPr>
        </p:nvPicPr>
        <p:blipFill>
          <a:blip r:embed="rId2"/>
          <a:stretch>
            <a:fillRect/>
          </a:stretch>
        </p:blipFill>
        <p:spPr>
          <a:xfrm>
            <a:off x="838200" y="1522397"/>
            <a:ext cx="10515600" cy="2650023"/>
          </a:xfrm>
          <a:ln>
            <a:solidFill>
              <a:schemeClr val="tx1"/>
            </a:solidFill>
          </a:ln>
        </p:spPr>
      </p:pic>
      <p:sp>
        <p:nvSpPr>
          <p:cNvPr id="5" name="Slide Number Placeholder 4">
            <a:extLst>
              <a:ext uri="{FF2B5EF4-FFF2-40B4-BE49-F238E27FC236}">
                <a16:creationId xmlns:a16="http://schemas.microsoft.com/office/drawing/2014/main" id="{4FB8D744-0B2F-AF71-6366-0AB2A66EDAED}"/>
              </a:ext>
            </a:extLst>
          </p:cNvPr>
          <p:cNvSpPr>
            <a:spLocks noGrp="1"/>
          </p:cNvSpPr>
          <p:nvPr>
            <p:ph type="sldNum" sz="quarter" idx="12"/>
          </p:nvPr>
        </p:nvSpPr>
        <p:spPr/>
        <p:txBody>
          <a:bodyPr/>
          <a:lstStyle/>
          <a:p>
            <a:fld id="{5C2C4394-C3A0-440B-9ABA-6DA641782FCE}" type="slidenum">
              <a:rPr lang="en-US" smtClean="0"/>
              <a:t>31</a:t>
            </a:fld>
            <a:endParaRPr lang="en-US"/>
          </a:p>
        </p:txBody>
      </p:sp>
    </p:spTree>
    <p:extLst>
      <p:ext uri="{BB962C8B-B14F-4D97-AF65-F5344CB8AC3E}">
        <p14:creationId xmlns:p14="http://schemas.microsoft.com/office/powerpoint/2010/main" val="2443624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485E-7D6D-7406-D3EB-A9D92256EFD9}"/>
              </a:ext>
            </a:extLst>
          </p:cNvPr>
          <p:cNvSpPr>
            <a:spLocks noGrp="1"/>
          </p:cNvSpPr>
          <p:nvPr>
            <p:ph type="title"/>
          </p:nvPr>
        </p:nvSpPr>
        <p:spPr/>
        <p:txBody>
          <a:bodyPr/>
          <a:lstStyle/>
          <a:p>
            <a:r>
              <a:rPr lang="en-US" dirty="0"/>
              <a:t>Pastry Fault Luminosity Entries</a:t>
            </a:r>
          </a:p>
        </p:txBody>
      </p:sp>
      <p:pic>
        <p:nvPicPr>
          <p:cNvPr id="7" name="Content Placeholder 6">
            <a:extLst>
              <a:ext uri="{FF2B5EF4-FFF2-40B4-BE49-F238E27FC236}">
                <a16:creationId xmlns:a16="http://schemas.microsoft.com/office/drawing/2014/main" id="{25B5F33C-1A89-9A15-0E36-6C2E554F7827}"/>
              </a:ext>
            </a:extLst>
          </p:cNvPr>
          <p:cNvPicPr>
            <a:picLocks noGrp="1" noChangeAspect="1"/>
          </p:cNvPicPr>
          <p:nvPr>
            <p:ph idx="1"/>
          </p:nvPr>
        </p:nvPicPr>
        <p:blipFill>
          <a:blip r:embed="rId2"/>
          <a:stretch>
            <a:fillRect/>
          </a:stretch>
        </p:blipFill>
        <p:spPr>
          <a:xfrm>
            <a:off x="838200" y="1586140"/>
            <a:ext cx="5029706" cy="4351338"/>
          </a:xfrm>
          <a:ln>
            <a:solidFill>
              <a:schemeClr val="tx1"/>
            </a:solidFill>
          </a:ln>
        </p:spPr>
      </p:pic>
      <p:sp>
        <p:nvSpPr>
          <p:cNvPr id="5" name="Slide Number Placeholder 4">
            <a:extLst>
              <a:ext uri="{FF2B5EF4-FFF2-40B4-BE49-F238E27FC236}">
                <a16:creationId xmlns:a16="http://schemas.microsoft.com/office/drawing/2014/main" id="{3AE34E92-34C0-F125-E677-66C00CBD8423}"/>
              </a:ext>
            </a:extLst>
          </p:cNvPr>
          <p:cNvSpPr>
            <a:spLocks noGrp="1"/>
          </p:cNvSpPr>
          <p:nvPr>
            <p:ph type="sldNum" sz="quarter" idx="12"/>
          </p:nvPr>
        </p:nvSpPr>
        <p:spPr/>
        <p:txBody>
          <a:bodyPr/>
          <a:lstStyle/>
          <a:p>
            <a:fld id="{5C2C4394-C3A0-440B-9ABA-6DA641782FCE}" type="slidenum">
              <a:rPr lang="en-US" smtClean="0"/>
              <a:t>32</a:t>
            </a:fld>
            <a:endParaRPr lang="en-US"/>
          </a:p>
        </p:txBody>
      </p:sp>
    </p:spTree>
    <p:extLst>
      <p:ext uri="{BB962C8B-B14F-4D97-AF65-F5344CB8AC3E}">
        <p14:creationId xmlns:p14="http://schemas.microsoft.com/office/powerpoint/2010/main" val="3885478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940D-A1DB-449F-4D4C-1A7933B6F4F2}"/>
              </a:ext>
            </a:extLst>
          </p:cNvPr>
          <p:cNvSpPr>
            <a:spLocks noGrp="1"/>
          </p:cNvSpPr>
          <p:nvPr>
            <p:ph type="title"/>
          </p:nvPr>
        </p:nvSpPr>
        <p:spPr/>
        <p:txBody>
          <a:bodyPr/>
          <a:lstStyle/>
          <a:p>
            <a:r>
              <a:rPr lang="en-US" dirty="0"/>
              <a:t>Plate Type FLTID PLTID for Max Luminosity above 150</a:t>
            </a:r>
          </a:p>
        </p:txBody>
      </p:sp>
      <p:pic>
        <p:nvPicPr>
          <p:cNvPr id="7" name="Content Placeholder 6">
            <a:extLst>
              <a:ext uri="{FF2B5EF4-FFF2-40B4-BE49-F238E27FC236}">
                <a16:creationId xmlns:a16="http://schemas.microsoft.com/office/drawing/2014/main" id="{F3529DB6-7ED9-872B-45D0-E2A23786CA53}"/>
              </a:ext>
            </a:extLst>
          </p:cNvPr>
          <p:cNvPicPr>
            <a:picLocks noGrp="1" noChangeAspect="1"/>
          </p:cNvPicPr>
          <p:nvPr>
            <p:ph idx="1"/>
          </p:nvPr>
        </p:nvPicPr>
        <p:blipFill>
          <a:blip r:embed="rId2"/>
          <a:stretch>
            <a:fillRect/>
          </a:stretch>
        </p:blipFill>
        <p:spPr>
          <a:xfrm>
            <a:off x="838200" y="1949167"/>
            <a:ext cx="10515600" cy="2427854"/>
          </a:xfrm>
          <a:ln>
            <a:solidFill>
              <a:schemeClr val="tx1"/>
            </a:solidFill>
          </a:ln>
        </p:spPr>
      </p:pic>
      <p:sp>
        <p:nvSpPr>
          <p:cNvPr id="5" name="Slide Number Placeholder 4">
            <a:extLst>
              <a:ext uri="{FF2B5EF4-FFF2-40B4-BE49-F238E27FC236}">
                <a16:creationId xmlns:a16="http://schemas.microsoft.com/office/drawing/2014/main" id="{B058000E-DD51-C095-1988-631F35C5F9B2}"/>
              </a:ext>
            </a:extLst>
          </p:cNvPr>
          <p:cNvSpPr>
            <a:spLocks noGrp="1"/>
          </p:cNvSpPr>
          <p:nvPr>
            <p:ph type="sldNum" sz="quarter" idx="12"/>
          </p:nvPr>
        </p:nvSpPr>
        <p:spPr/>
        <p:txBody>
          <a:bodyPr/>
          <a:lstStyle/>
          <a:p>
            <a:fld id="{5C2C4394-C3A0-440B-9ABA-6DA641782FCE}" type="slidenum">
              <a:rPr lang="en-US" smtClean="0"/>
              <a:t>33</a:t>
            </a:fld>
            <a:endParaRPr lang="en-US"/>
          </a:p>
        </p:txBody>
      </p:sp>
    </p:spTree>
    <p:extLst>
      <p:ext uri="{BB962C8B-B14F-4D97-AF65-F5344CB8AC3E}">
        <p14:creationId xmlns:p14="http://schemas.microsoft.com/office/powerpoint/2010/main" val="164532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862-0E49-BC91-1F5D-FFAC3DB541F7}"/>
              </a:ext>
            </a:extLst>
          </p:cNvPr>
          <p:cNvSpPr>
            <a:spLocks noGrp="1"/>
          </p:cNvSpPr>
          <p:nvPr>
            <p:ph type="title"/>
          </p:nvPr>
        </p:nvSpPr>
        <p:spPr/>
        <p:txBody>
          <a:bodyPr/>
          <a:lstStyle/>
          <a:p>
            <a:r>
              <a:rPr lang="en-US" dirty="0"/>
              <a:t>Group FLTID by Pixel Area</a:t>
            </a:r>
          </a:p>
        </p:txBody>
      </p:sp>
      <p:pic>
        <p:nvPicPr>
          <p:cNvPr id="7" name="Content Placeholder 6">
            <a:extLst>
              <a:ext uri="{FF2B5EF4-FFF2-40B4-BE49-F238E27FC236}">
                <a16:creationId xmlns:a16="http://schemas.microsoft.com/office/drawing/2014/main" id="{841C1A17-EFD0-5EDE-F462-6A14EDC796AD}"/>
              </a:ext>
            </a:extLst>
          </p:cNvPr>
          <p:cNvPicPr>
            <a:picLocks noGrp="1" noChangeAspect="1"/>
          </p:cNvPicPr>
          <p:nvPr>
            <p:ph idx="1"/>
          </p:nvPr>
        </p:nvPicPr>
        <p:blipFill>
          <a:blip r:embed="rId2"/>
          <a:stretch>
            <a:fillRect/>
          </a:stretch>
        </p:blipFill>
        <p:spPr>
          <a:xfrm>
            <a:off x="1071951" y="1499053"/>
            <a:ext cx="5519642" cy="4351338"/>
          </a:xfrm>
          <a:ln>
            <a:solidFill>
              <a:schemeClr val="tx1"/>
            </a:solidFill>
          </a:ln>
        </p:spPr>
      </p:pic>
      <p:sp>
        <p:nvSpPr>
          <p:cNvPr id="5" name="Slide Number Placeholder 4">
            <a:extLst>
              <a:ext uri="{FF2B5EF4-FFF2-40B4-BE49-F238E27FC236}">
                <a16:creationId xmlns:a16="http://schemas.microsoft.com/office/drawing/2014/main" id="{CF18D9B2-11A9-38F1-FB1C-54EDC0F26083}"/>
              </a:ext>
            </a:extLst>
          </p:cNvPr>
          <p:cNvSpPr>
            <a:spLocks noGrp="1"/>
          </p:cNvSpPr>
          <p:nvPr>
            <p:ph type="sldNum" sz="quarter" idx="12"/>
          </p:nvPr>
        </p:nvSpPr>
        <p:spPr/>
        <p:txBody>
          <a:bodyPr/>
          <a:lstStyle/>
          <a:p>
            <a:fld id="{5C2C4394-C3A0-440B-9ABA-6DA641782FCE}" type="slidenum">
              <a:rPr lang="en-US" smtClean="0"/>
              <a:t>34</a:t>
            </a:fld>
            <a:endParaRPr lang="en-US"/>
          </a:p>
        </p:txBody>
      </p:sp>
    </p:spTree>
    <p:extLst>
      <p:ext uri="{BB962C8B-B14F-4D97-AF65-F5344CB8AC3E}">
        <p14:creationId xmlns:p14="http://schemas.microsoft.com/office/powerpoint/2010/main" val="268286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5A8B-58A0-87FB-FB79-AE7BF23D5BB8}"/>
              </a:ext>
            </a:extLst>
          </p:cNvPr>
          <p:cNvSpPr>
            <a:spLocks noGrp="1"/>
          </p:cNvSpPr>
          <p:nvPr>
            <p:ph type="title"/>
          </p:nvPr>
        </p:nvSpPr>
        <p:spPr/>
        <p:txBody>
          <a:bodyPr/>
          <a:lstStyle/>
          <a:p>
            <a:r>
              <a:rPr lang="en-US" dirty="0"/>
              <a:t>Form 1</a:t>
            </a:r>
          </a:p>
        </p:txBody>
      </p:sp>
      <p:pic>
        <p:nvPicPr>
          <p:cNvPr id="7" name="Content Placeholder 6">
            <a:extLst>
              <a:ext uri="{FF2B5EF4-FFF2-40B4-BE49-F238E27FC236}">
                <a16:creationId xmlns:a16="http://schemas.microsoft.com/office/drawing/2014/main" id="{3F2D6BAC-6983-429B-B441-09582F4EECD4}"/>
              </a:ext>
            </a:extLst>
          </p:cNvPr>
          <p:cNvPicPr>
            <a:picLocks noGrp="1" noChangeAspect="1"/>
          </p:cNvPicPr>
          <p:nvPr>
            <p:ph idx="1"/>
          </p:nvPr>
        </p:nvPicPr>
        <p:blipFill>
          <a:blip r:embed="rId2"/>
          <a:stretch>
            <a:fillRect/>
          </a:stretch>
        </p:blipFill>
        <p:spPr>
          <a:xfrm>
            <a:off x="944453" y="1542597"/>
            <a:ext cx="8408980" cy="4351338"/>
          </a:xfrm>
          <a:prstGeom prst="rect">
            <a:avLst/>
          </a:prstGeom>
          <a:ln>
            <a:solidFill>
              <a:schemeClr val="tx1"/>
            </a:solidFill>
          </a:ln>
        </p:spPr>
      </p:pic>
      <p:sp>
        <p:nvSpPr>
          <p:cNvPr id="5" name="Slide Number Placeholder 4">
            <a:extLst>
              <a:ext uri="{FF2B5EF4-FFF2-40B4-BE49-F238E27FC236}">
                <a16:creationId xmlns:a16="http://schemas.microsoft.com/office/drawing/2014/main" id="{BDA12E3E-0DCB-E282-2894-5BC377E65E22}"/>
              </a:ext>
            </a:extLst>
          </p:cNvPr>
          <p:cNvSpPr>
            <a:spLocks noGrp="1"/>
          </p:cNvSpPr>
          <p:nvPr>
            <p:ph type="sldNum" sz="quarter" idx="12"/>
          </p:nvPr>
        </p:nvSpPr>
        <p:spPr/>
        <p:txBody>
          <a:bodyPr/>
          <a:lstStyle/>
          <a:p>
            <a:fld id="{5C2C4394-C3A0-440B-9ABA-6DA641782FCE}" type="slidenum">
              <a:rPr lang="en-US" smtClean="0"/>
              <a:t>35</a:t>
            </a:fld>
            <a:endParaRPr lang="en-US"/>
          </a:p>
        </p:txBody>
      </p:sp>
    </p:spTree>
    <p:extLst>
      <p:ext uri="{BB962C8B-B14F-4D97-AF65-F5344CB8AC3E}">
        <p14:creationId xmlns:p14="http://schemas.microsoft.com/office/powerpoint/2010/main" val="626547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0415-1E10-CD17-D264-D699716730B3}"/>
              </a:ext>
            </a:extLst>
          </p:cNvPr>
          <p:cNvSpPr>
            <a:spLocks noGrp="1"/>
          </p:cNvSpPr>
          <p:nvPr>
            <p:ph type="title"/>
          </p:nvPr>
        </p:nvSpPr>
        <p:spPr/>
        <p:txBody>
          <a:bodyPr/>
          <a:lstStyle/>
          <a:p>
            <a:r>
              <a:rPr lang="en-US" dirty="0"/>
              <a:t>Form 2</a:t>
            </a:r>
          </a:p>
        </p:txBody>
      </p:sp>
      <p:pic>
        <p:nvPicPr>
          <p:cNvPr id="7" name="Content Placeholder 6">
            <a:extLst>
              <a:ext uri="{FF2B5EF4-FFF2-40B4-BE49-F238E27FC236}">
                <a16:creationId xmlns:a16="http://schemas.microsoft.com/office/drawing/2014/main" id="{0E0EB301-882B-0730-4DA9-47276F6229CB}"/>
              </a:ext>
            </a:extLst>
          </p:cNvPr>
          <p:cNvPicPr>
            <a:picLocks noGrp="1" noChangeAspect="1"/>
          </p:cNvPicPr>
          <p:nvPr>
            <p:ph idx="1"/>
          </p:nvPr>
        </p:nvPicPr>
        <p:blipFill>
          <a:blip r:embed="rId2"/>
          <a:stretch>
            <a:fillRect/>
          </a:stretch>
        </p:blipFill>
        <p:spPr>
          <a:xfrm>
            <a:off x="939070" y="1690688"/>
            <a:ext cx="9726031" cy="4351338"/>
          </a:xfrm>
          <a:prstGeom prst="rect">
            <a:avLst/>
          </a:prstGeom>
          <a:ln>
            <a:solidFill>
              <a:schemeClr val="tx1"/>
            </a:solidFill>
          </a:ln>
        </p:spPr>
      </p:pic>
      <p:sp>
        <p:nvSpPr>
          <p:cNvPr id="5" name="Slide Number Placeholder 4">
            <a:extLst>
              <a:ext uri="{FF2B5EF4-FFF2-40B4-BE49-F238E27FC236}">
                <a16:creationId xmlns:a16="http://schemas.microsoft.com/office/drawing/2014/main" id="{CA36ED99-50A6-03F5-1061-B78D23726E22}"/>
              </a:ext>
            </a:extLst>
          </p:cNvPr>
          <p:cNvSpPr>
            <a:spLocks noGrp="1"/>
          </p:cNvSpPr>
          <p:nvPr>
            <p:ph type="sldNum" sz="quarter" idx="12"/>
          </p:nvPr>
        </p:nvSpPr>
        <p:spPr/>
        <p:txBody>
          <a:bodyPr/>
          <a:lstStyle/>
          <a:p>
            <a:fld id="{5C2C4394-C3A0-440B-9ABA-6DA641782FCE}" type="slidenum">
              <a:rPr lang="en-US" smtClean="0"/>
              <a:t>36</a:t>
            </a:fld>
            <a:endParaRPr lang="en-US"/>
          </a:p>
        </p:txBody>
      </p:sp>
    </p:spTree>
    <p:extLst>
      <p:ext uri="{BB962C8B-B14F-4D97-AF65-F5344CB8AC3E}">
        <p14:creationId xmlns:p14="http://schemas.microsoft.com/office/powerpoint/2010/main" val="312288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169A-03BC-ADD1-E7AE-E7777F278910}"/>
              </a:ext>
            </a:extLst>
          </p:cNvPr>
          <p:cNvSpPr>
            <a:spLocks noGrp="1"/>
          </p:cNvSpPr>
          <p:nvPr>
            <p:ph type="title"/>
          </p:nvPr>
        </p:nvSpPr>
        <p:spPr/>
        <p:txBody>
          <a:bodyPr/>
          <a:lstStyle/>
          <a:p>
            <a:r>
              <a:rPr lang="en-US" dirty="0"/>
              <a:t>Form 3</a:t>
            </a:r>
          </a:p>
        </p:txBody>
      </p:sp>
      <p:pic>
        <p:nvPicPr>
          <p:cNvPr id="7" name="Content Placeholder 6">
            <a:extLst>
              <a:ext uri="{FF2B5EF4-FFF2-40B4-BE49-F238E27FC236}">
                <a16:creationId xmlns:a16="http://schemas.microsoft.com/office/drawing/2014/main" id="{7B68DF09-A495-5C47-D90B-9623153D0DD6}"/>
              </a:ext>
            </a:extLst>
          </p:cNvPr>
          <p:cNvPicPr>
            <a:picLocks noGrp="1" noChangeAspect="1"/>
          </p:cNvPicPr>
          <p:nvPr>
            <p:ph idx="1"/>
          </p:nvPr>
        </p:nvPicPr>
        <p:blipFill>
          <a:blip r:embed="rId2"/>
          <a:stretch>
            <a:fillRect/>
          </a:stretch>
        </p:blipFill>
        <p:spPr>
          <a:xfrm>
            <a:off x="838200" y="1690688"/>
            <a:ext cx="6773220" cy="1933845"/>
          </a:xfrm>
          <a:prstGeom prst="rect">
            <a:avLst/>
          </a:prstGeom>
          <a:ln>
            <a:solidFill>
              <a:schemeClr val="tx1"/>
            </a:solidFill>
          </a:ln>
        </p:spPr>
      </p:pic>
      <p:sp>
        <p:nvSpPr>
          <p:cNvPr id="5" name="Slide Number Placeholder 4">
            <a:extLst>
              <a:ext uri="{FF2B5EF4-FFF2-40B4-BE49-F238E27FC236}">
                <a16:creationId xmlns:a16="http://schemas.microsoft.com/office/drawing/2014/main" id="{0C95D5BD-5491-6D68-0E65-6C57E2F91FEE}"/>
              </a:ext>
            </a:extLst>
          </p:cNvPr>
          <p:cNvSpPr>
            <a:spLocks noGrp="1"/>
          </p:cNvSpPr>
          <p:nvPr>
            <p:ph type="sldNum" sz="quarter" idx="12"/>
          </p:nvPr>
        </p:nvSpPr>
        <p:spPr/>
        <p:txBody>
          <a:bodyPr/>
          <a:lstStyle/>
          <a:p>
            <a:fld id="{5C2C4394-C3A0-440B-9ABA-6DA641782FCE}" type="slidenum">
              <a:rPr lang="en-US" smtClean="0"/>
              <a:t>37</a:t>
            </a:fld>
            <a:endParaRPr lang="en-US"/>
          </a:p>
        </p:txBody>
      </p:sp>
    </p:spTree>
    <p:extLst>
      <p:ext uri="{BB962C8B-B14F-4D97-AF65-F5344CB8AC3E}">
        <p14:creationId xmlns:p14="http://schemas.microsoft.com/office/powerpoint/2010/main" val="681677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test&#10;&#10;Description automatically generated">
            <a:extLst>
              <a:ext uri="{FF2B5EF4-FFF2-40B4-BE49-F238E27FC236}">
                <a16:creationId xmlns:a16="http://schemas.microsoft.com/office/drawing/2014/main" id="{020E3166-428B-1431-50A8-B9F921478FC1}"/>
              </a:ext>
            </a:extLst>
          </p:cNvPr>
          <p:cNvPicPr>
            <a:picLocks noGrp="1" noChangeAspect="1"/>
          </p:cNvPicPr>
          <p:nvPr>
            <p:ph idx="1"/>
          </p:nvPr>
        </p:nvPicPr>
        <p:blipFill>
          <a:blip r:embed="rId2"/>
          <a:stretch>
            <a:fillRect/>
          </a:stretch>
        </p:blipFill>
        <p:spPr>
          <a:xfrm>
            <a:off x="6094218" y="280744"/>
            <a:ext cx="5264204" cy="6069066"/>
          </a:xfrm>
          <a:prstGeom prst="rect">
            <a:avLst/>
          </a:prstGeom>
          <a:ln>
            <a:solidFill>
              <a:schemeClr val="tx1"/>
            </a:solidFill>
          </a:ln>
        </p:spPr>
      </p:pic>
      <p:sp>
        <p:nvSpPr>
          <p:cNvPr id="5" name="Slide Number Placeholder 4">
            <a:extLst>
              <a:ext uri="{FF2B5EF4-FFF2-40B4-BE49-F238E27FC236}">
                <a16:creationId xmlns:a16="http://schemas.microsoft.com/office/drawing/2014/main" id="{A8800593-E54D-CE60-35BB-FC2ED6A261DA}"/>
              </a:ext>
            </a:extLst>
          </p:cNvPr>
          <p:cNvSpPr>
            <a:spLocks noGrp="1"/>
          </p:cNvSpPr>
          <p:nvPr>
            <p:ph type="sldNum" sz="quarter" idx="12"/>
          </p:nvPr>
        </p:nvSpPr>
        <p:spPr/>
        <p:txBody>
          <a:bodyPr/>
          <a:lstStyle/>
          <a:p>
            <a:fld id="{5C2C4394-C3A0-440B-9ABA-6DA641782FCE}" type="slidenum">
              <a:rPr lang="en-US" smtClean="0"/>
              <a:t>38</a:t>
            </a:fld>
            <a:endParaRPr lang="en-US"/>
          </a:p>
        </p:txBody>
      </p:sp>
      <p:sp>
        <p:nvSpPr>
          <p:cNvPr id="7" name="TextBox 6">
            <a:extLst>
              <a:ext uri="{FF2B5EF4-FFF2-40B4-BE49-F238E27FC236}">
                <a16:creationId xmlns:a16="http://schemas.microsoft.com/office/drawing/2014/main" id="{E467456F-E7F1-11CB-6C40-5771903F32E0}"/>
              </a:ext>
            </a:extLst>
          </p:cNvPr>
          <p:cNvSpPr txBox="1"/>
          <p:nvPr/>
        </p:nvSpPr>
        <p:spPr>
          <a:xfrm>
            <a:off x="612353" y="2615962"/>
            <a:ext cx="5483551" cy="701731"/>
          </a:xfrm>
          <a:prstGeom prst="rect">
            <a:avLst/>
          </a:prstGeom>
        </p:spPr>
        <p:txBody>
          <a:bodyPr vert="horz" lIns="91440" tIns="45720" rIns="91440" bIns="45720" rtlCol="0" anchor="ctr">
            <a:normAutofit/>
          </a:bodyPr>
          <a:lstStyle/>
          <a:p>
            <a:pPr>
              <a:lnSpc>
                <a:spcPct val="90000"/>
              </a:lnSpc>
              <a:spcBef>
                <a:spcPct val="0"/>
              </a:spcBef>
            </a:pPr>
            <a:r>
              <a:rPr lang="en-US" sz="4400">
                <a:solidFill>
                  <a:schemeClr val="tx2"/>
                </a:solidFill>
                <a:latin typeface="Arial"/>
                <a:ea typeface="+mj-ea"/>
                <a:cs typeface="Arial"/>
              </a:rPr>
              <a:t>Sample Report</a:t>
            </a:r>
          </a:p>
        </p:txBody>
      </p:sp>
    </p:spTree>
    <p:extLst>
      <p:ext uri="{BB962C8B-B14F-4D97-AF65-F5344CB8AC3E}">
        <p14:creationId xmlns:p14="http://schemas.microsoft.com/office/powerpoint/2010/main" val="2738913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0375-AAEE-12C1-7D84-BEB49B4E92EB}"/>
              </a:ext>
            </a:extLst>
          </p:cNvPr>
          <p:cNvSpPr/>
          <p:nvPr/>
        </p:nvSpPr>
        <p:spPr>
          <a:xfrm>
            <a:off x="836093" y="5008937"/>
            <a:ext cx="11076632" cy="123326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69C8E2-F56D-FCDA-6CFA-65C39BAE5C29}"/>
              </a:ext>
            </a:extLst>
          </p:cNvPr>
          <p:cNvSpPr/>
          <p:nvPr/>
        </p:nvSpPr>
        <p:spPr>
          <a:xfrm>
            <a:off x="836093" y="3872950"/>
            <a:ext cx="11076632" cy="11350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CC19D3-B77F-F8B1-D481-D4AF136AD7F4}"/>
              </a:ext>
            </a:extLst>
          </p:cNvPr>
          <p:cNvSpPr/>
          <p:nvPr/>
        </p:nvSpPr>
        <p:spPr>
          <a:xfrm>
            <a:off x="836093" y="3012778"/>
            <a:ext cx="11076632" cy="859276"/>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FCE6C7-AEB8-6913-327A-218FFD8B5D30}"/>
              </a:ext>
            </a:extLst>
          </p:cNvPr>
          <p:cNvSpPr/>
          <p:nvPr/>
        </p:nvSpPr>
        <p:spPr>
          <a:xfrm>
            <a:off x="836093" y="1825367"/>
            <a:ext cx="11076632" cy="118651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ECB61-A295-8C99-EC7D-5BB91BC5838A}"/>
              </a:ext>
            </a:extLst>
          </p:cNvPr>
          <p:cNvSpPr>
            <a:spLocks noGrp="1"/>
          </p:cNvSpPr>
          <p:nvPr>
            <p:ph type="title"/>
          </p:nvPr>
        </p:nvSpPr>
        <p:spPr/>
        <p:txBody>
          <a:bodyPr/>
          <a:lstStyle/>
          <a:p>
            <a:r>
              <a:rPr lang="en-US">
                <a:solidFill>
                  <a:schemeClr val="tx2"/>
                </a:solidFill>
                <a:latin typeface="Arial"/>
                <a:cs typeface="Arial"/>
              </a:rPr>
              <a:t>Risk Management Strategy:</a:t>
            </a:r>
          </a:p>
        </p:txBody>
      </p:sp>
      <p:sp>
        <p:nvSpPr>
          <p:cNvPr id="3" name="Content Placeholder 2">
            <a:extLst>
              <a:ext uri="{FF2B5EF4-FFF2-40B4-BE49-F238E27FC236}">
                <a16:creationId xmlns:a16="http://schemas.microsoft.com/office/drawing/2014/main" id="{D81B46F1-188F-9CE6-4586-16C64848D273}"/>
              </a:ext>
            </a:extLst>
          </p:cNvPr>
          <p:cNvSpPr>
            <a:spLocks noGrp="1"/>
          </p:cNvSpPr>
          <p:nvPr>
            <p:ph idx="1"/>
          </p:nvPr>
        </p:nvSpPr>
        <p:spPr/>
        <p:txBody>
          <a:bodyPr vert="horz" lIns="91440" tIns="45720" rIns="91440" bIns="45720" rtlCol="0" anchor="t">
            <a:normAutofit fontScale="92500"/>
          </a:bodyPr>
          <a:lstStyle/>
          <a:p>
            <a:pPr marL="0" indent="0">
              <a:buNone/>
            </a:pPr>
            <a:r>
              <a:rPr lang="en-US" b="1">
                <a:solidFill>
                  <a:schemeClr val="bg1"/>
                </a:solidFill>
              </a:rPr>
              <a:t>Data Accuracy and Security</a:t>
            </a:r>
            <a:endParaRPr lang="en-US">
              <a:solidFill>
                <a:schemeClr val="bg1"/>
              </a:solidFill>
            </a:endParaRPr>
          </a:p>
          <a:p>
            <a:pPr marL="228600" lvl="1" indent="-228600">
              <a:buFont typeface=""/>
              <a:buChar char="•"/>
            </a:pPr>
            <a:r>
              <a:rPr lang="en-US">
                <a:solidFill>
                  <a:schemeClr val="bg1"/>
                </a:solidFill>
              </a:rPr>
              <a:t>Implement validation protocols and secure systems to ensure reliable and protected data.</a:t>
            </a:r>
          </a:p>
          <a:p>
            <a:pPr marL="0" indent="0">
              <a:buNone/>
            </a:pPr>
            <a:r>
              <a:rPr lang="en-US" b="1">
                <a:solidFill>
                  <a:schemeClr val="bg1"/>
                </a:solidFill>
              </a:rPr>
              <a:t>Operational Resilience</a:t>
            </a:r>
          </a:p>
          <a:p>
            <a:pPr marL="228600" lvl="1" indent="-228600">
              <a:buFont typeface=""/>
              <a:buChar char="•"/>
            </a:pPr>
            <a:r>
              <a:rPr lang="en-US">
                <a:solidFill>
                  <a:schemeClr val="bg1"/>
                </a:solidFill>
              </a:rPr>
              <a:t>Monitor equipment in real-time and maintain contingency plans for downtime.</a:t>
            </a:r>
          </a:p>
          <a:p>
            <a:pPr marL="0" indent="0">
              <a:buNone/>
            </a:pPr>
            <a:r>
              <a:rPr lang="en-US" b="1">
                <a:solidFill>
                  <a:schemeClr val="bg1"/>
                </a:solidFill>
              </a:rPr>
              <a:t>Technological Adaptability</a:t>
            </a:r>
          </a:p>
          <a:p>
            <a:pPr marL="228600" lvl="1" indent="-228600">
              <a:buFont typeface=""/>
              <a:buChar char="•"/>
            </a:pPr>
            <a:r>
              <a:rPr lang="en-US">
                <a:solidFill>
                  <a:schemeClr val="bg1"/>
                </a:solidFill>
              </a:rPr>
              <a:t>Regularly update AI and IoT systems while auditing for seamless integration and security.</a:t>
            </a:r>
          </a:p>
          <a:p>
            <a:pPr marL="0" indent="0">
              <a:buNone/>
            </a:pPr>
            <a:r>
              <a:rPr lang="en-US" b="1">
                <a:solidFill>
                  <a:schemeClr val="bg1"/>
                </a:solidFill>
              </a:rPr>
              <a:t>Supply Chain Stability</a:t>
            </a:r>
          </a:p>
          <a:p>
            <a:pPr marL="228600" lvl="1" indent="-228600">
              <a:buFont typeface=""/>
              <a:buChar char="•"/>
            </a:pPr>
            <a:r>
              <a:rPr lang="en-US">
                <a:solidFill>
                  <a:schemeClr val="bg1"/>
                </a:solidFill>
              </a:rPr>
              <a:t>Diversify suppliers and trace defects to identify and address quality issues at the source.</a:t>
            </a:r>
          </a:p>
        </p:txBody>
      </p:sp>
      <p:sp>
        <p:nvSpPr>
          <p:cNvPr id="5" name="Slide Number Placeholder 4">
            <a:extLst>
              <a:ext uri="{FF2B5EF4-FFF2-40B4-BE49-F238E27FC236}">
                <a16:creationId xmlns:a16="http://schemas.microsoft.com/office/drawing/2014/main" id="{0857093B-9AEE-0489-8C59-F99C803D6ED1}"/>
              </a:ext>
            </a:extLst>
          </p:cNvPr>
          <p:cNvSpPr>
            <a:spLocks noGrp="1"/>
          </p:cNvSpPr>
          <p:nvPr>
            <p:ph type="sldNum" sz="quarter" idx="12"/>
          </p:nvPr>
        </p:nvSpPr>
        <p:spPr/>
        <p:txBody>
          <a:bodyPr/>
          <a:lstStyle/>
          <a:p>
            <a:fld id="{5C2C4394-C3A0-440B-9ABA-6DA641782FCE}" type="slidenum">
              <a:rPr lang="en-US" smtClean="0"/>
              <a:t>39</a:t>
            </a:fld>
            <a:endParaRPr lang="en-US"/>
          </a:p>
        </p:txBody>
      </p:sp>
      <p:sp>
        <p:nvSpPr>
          <p:cNvPr id="13" name="TextBox 12">
            <a:extLst>
              <a:ext uri="{FF2B5EF4-FFF2-40B4-BE49-F238E27FC236}">
                <a16:creationId xmlns:a16="http://schemas.microsoft.com/office/drawing/2014/main" id="{77603AE5-D832-B21D-2D57-5507B33229C4}"/>
              </a:ext>
            </a:extLst>
          </p:cNvPr>
          <p:cNvSpPr txBox="1"/>
          <p:nvPr/>
        </p:nvSpPr>
        <p:spPr>
          <a:xfrm>
            <a:off x="836330" y="6354923"/>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367482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The 5 Steps of Steel Manufacturing and Production – Sunflagsteel">
            <a:extLst>
              <a:ext uri="{FF2B5EF4-FFF2-40B4-BE49-F238E27FC236}">
                <a16:creationId xmlns:a16="http://schemas.microsoft.com/office/drawing/2014/main" id="{42A15139-C165-8B6E-ECEC-EE2819439DBD}"/>
              </a:ext>
            </a:extLst>
          </p:cNvPr>
          <p:cNvPicPr>
            <a:picLocks noGrp="1" noChangeAspect="1"/>
          </p:cNvPicPr>
          <p:nvPr>
            <p:ph idx="1"/>
          </p:nvPr>
        </p:nvPicPr>
        <p:blipFill>
          <a:blip r:embed="rId2"/>
          <a:srcRect t="576" b="13562"/>
          <a:stretch/>
        </p:blipFill>
        <p:spPr>
          <a:xfrm>
            <a:off x="20" y="1282"/>
            <a:ext cx="12191980" cy="6856718"/>
          </a:xfrm>
          <a:prstGeom prst="rect">
            <a:avLst/>
          </a:prstGeom>
        </p:spPr>
      </p:pic>
      <p:sp>
        <p:nvSpPr>
          <p:cNvPr id="5" name="Slide Number Placeholder 4">
            <a:extLst>
              <a:ext uri="{FF2B5EF4-FFF2-40B4-BE49-F238E27FC236}">
                <a16:creationId xmlns:a16="http://schemas.microsoft.com/office/drawing/2014/main" id="{74E0AD1A-36DB-5151-D471-93210B1690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C2C4394-C3A0-440B-9ABA-6DA641782FCE}"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2270384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329076-2CAD-66B4-F7BF-3B0C95B800D8}"/>
              </a:ext>
            </a:extLst>
          </p:cNvPr>
          <p:cNvSpPr/>
          <p:nvPr/>
        </p:nvSpPr>
        <p:spPr>
          <a:xfrm>
            <a:off x="834596" y="5270728"/>
            <a:ext cx="10802312" cy="9126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5D72B4-3173-38C6-9327-653F04042DA3}"/>
              </a:ext>
            </a:extLst>
          </p:cNvPr>
          <p:cNvSpPr/>
          <p:nvPr/>
        </p:nvSpPr>
        <p:spPr>
          <a:xfrm>
            <a:off x="834597" y="3550385"/>
            <a:ext cx="10512752" cy="1724122"/>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898CF3-E288-82A5-B769-77377DF00B83}"/>
              </a:ext>
            </a:extLst>
          </p:cNvPr>
          <p:cNvSpPr/>
          <p:nvPr/>
        </p:nvSpPr>
        <p:spPr>
          <a:xfrm>
            <a:off x="834597" y="1718687"/>
            <a:ext cx="10517832" cy="183080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69476-7469-FD58-2366-C293E8243259}"/>
              </a:ext>
            </a:extLst>
          </p:cNvPr>
          <p:cNvSpPr>
            <a:spLocks noGrp="1"/>
          </p:cNvSpPr>
          <p:nvPr>
            <p:ph type="title"/>
          </p:nvPr>
        </p:nvSpPr>
        <p:spPr/>
        <p:txBody>
          <a:bodyPr>
            <a:normAutofit/>
          </a:bodyPr>
          <a:lstStyle/>
          <a:p>
            <a:r>
              <a:rPr lang="en-US">
                <a:solidFill>
                  <a:schemeClr val="tx2"/>
                </a:solidFill>
                <a:latin typeface="Arial"/>
                <a:cs typeface="Arial"/>
              </a:rPr>
              <a:t>Future Improvements:</a:t>
            </a:r>
          </a:p>
        </p:txBody>
      </p:sp>
      <p:sp>
        <p:nvSpPr>
          <p:cNvPr id="3" name="Content Placeholder 2">
            <a:extLst>
              <a:ext uri="{FF2B5EF4-FFF2-40B4-BE49-F238E27FC236}">
                <a16:creationId xmlns:a16="http://schemas.microsoft.com/office/drawing/2014/main" id="{E0F75730-440F-488F-13AC-25735DF2C8F8}"/>
              </a:ext>
            </a:extLst>
          </p:cNvPr>
          <p:cNvSpPr>
            <a:spLocks noGrp="1"/>
          </p:cNvSpPr>
          <p:nvPr>
            <p:ph idx="1"/>
          </p:nvPr>
        </p:nvSpPr>
        <p:spPr>
          <a:xfrm>
            <a:off x="838200" y="1749425"/>
            <a:ext cx="10515600" cy="4498658"/>
          </a:xfrm>
        </p:spPr>
        <p:txBody>
          <a:bodyPr vert="horz" lIns="91440" tIns="45720" rIns="91440" bIns="45720" rtlCol="0" anchor="t">
            <a:normAutofit fontScale="70000" lnSpcReduction="20000"/>
          </a:bodyPr>
          <a:lstStyle/>
          <a:p>
            <a:pPr marL="0" indent="0">
              <a:buNone/>
            </a:pPr>
            <a:r>
              <a:rPr lang="en-US" b="1">
                <a:solidFill>
                  <a:schemeClr val="bg1"/>
                </a:solidFill>
                <a:ea typeface="+mn-lt"/>
                <a:cs typeface="+mn-lt"/>
              </a:rPr>
              <a:t>Enhanced Quality Control</a:t>
            </a:r>
            <a:r>
              <a:rPr lang="en-US">
                <a:solidFill>
                  <a:schemeClr val="bg1"/>
                </a:solidFill>
                <a:ea typeface="+mn-lt"/>
                <a:cs typeface="+mn-lt"/>
              </a:rPr>
              <a:t>:</a:t>
            </a:r>
          </a:p>
          <a:p>
            <a:r>
              <a:rPr lang="en-US">
                <a:solidFill>
                  <a:schemeClr val="bg1"/>
                </a:solidFill>
                <a:ea typeface="+mn-lt"/>
                <a:cs typeface="+mn-lt"/>
              </a:rPr>
              <a:t>Data-driven insights enable our to proactively identify and mitigate defects, ensuring consistent steel quality.</a:t>
            </a:r>
            <a:endParaRPr lang="en-US">
              <a:solidFill>
                <a:schemeClr val="bg1"/>
              </a:solidFill>
            </a:endParaRPr>
          </a:p>
          <a:p>
            <a:pPr marL="0" indent="0">
              <a:buNone/>
            </a:pPr>
            <a:r>
              <a:rPr lang="en-US" b="1">
                <a:solidFill>
                  <a:schemeClr val="bg1"/>
                </a:solidFill>
                <a:ea typeface="+mn-lt"/>
                <a:cs typeface="+mn-lt"/>
              </a:rPr>
              <a:t>Cost Optimization</a:t>
            </a:r>
            <a:r>
              <a:rPr lang="en-US">
                <a:solidFill>
                  <a:schemeClr val="bg1"/>
                </a:solidFill>
                <a:ea typeface="+mn-lt"/>
                <a:cs typeface="+mn-lt"/>
              </a:rPr>
              <a:t>:</a:t>
            </a:r>
          </a:p>
          <a:p>
            <a:r>
              <a:rPr lang="en-US">
                <a:solidFill>
                  <a:schemeClr val="bg1"/>
                </a:solidFill>
                <a:ea typeface="+mn-lt"/>
                <a:cs typeface="+mn-lt"/>
              </a:rPr>
              <a:t>Early defect detection and predictive maintenance reduce material waste, operational inefficiencies, and unexpected downtime.</a:t>
            </a:r>
            <a:endParaRPr lang="en-US">
              <a:solidFill>
                <a:schemeClr val="bg1"/>
              </a:solidFill>
            </a:endParaRPr>
          </a:p>
          <a:p>
            <a:pPr marL="0" indent="0">
              <a:buNone/>
            </a:pPr>
            <a:r>
              <a:rPr lang="en-US" b="1">
                <a:solidFill>
                  <a:schemeClr val="bg1"/>
                </a:solidFill>
                <a:ea typeface="+mn-lt"/>
                <a:cs typeface="+mn-lt"/>
              </a:rPr>
              <a:t>Strategic Growth</a:t>
            </a:r>
            <a:r>
              <a:rPr lang="en-US">
                <a:solidFill>
                  <a:schemeClr val="bg1"/>
                </a:solidFill>
                <a:ea typeface="+mn-lt"/>
                <a:cs typeface="+mn-lt"/>
              </a:rPr>
              <a:t>:</a:t>
            </a:r>
          </a:p>
          <a:p>
            <a:r>
              <a:rPr lang="en-US">
                <a:solidFill>
                  <a:schemeClr val="bg1"/>
                </a:solidFill>
                <a:ea typeface="+mn-lt"/>
                <a:cs typeface="+mn-lt"/>
              </a:rPr>
              <a:t>Leveraging advanced technologies like AI and IoT enhances scalability and competitiveness, positioning the company as an industry leader.</a:t>
            </a:r>
            <a:endParaRPr lang="en-US">
              <a:solidFill>
                <a:schemeClr val="bg1"/>
              </a:solidFill>
            </a:endParaRPr>
          </a:p>
          <a:p>
            <a:pPr marL="0" indent="0">
              <a:buNone/>
            </a:pPr>
            <a:r>
              <a:rPr lang="en-US" b="1">
                <a:solidFill>
                  <a:schemeClr val="bg1"/>
                </a:solidFill>
                <a:ea typeface="+mn-lt"/>
                <a:cs typeface="+mn-lt"/>
              </a:rPr>
              <a:t>Sustainability Alignment</a:t>
            </a:r>
            <a:r>
              <a:rPr lang="en-US">
                <a:solidFill>
                  <a:schemeClr val="bg1"/>
                </a:solidFill>
                <a:ea typeface="+mn-lt"/>
                <a:cs typeface="+mn-lt"/>
              </a:rPr>
              <a:t>:</a:t>
            </a:r>
          </a:p>
          <a:p>
            <a:r>
              <a:rPr lang="en-US">
                <a:solidFill>
                  <a:schemeClr val="bg1"/>
                </a:solidFill>
                <a:ea typeface="+mn-lt"/>
                <a:cs typeface="+mn-lt"/>
              </a:rPr>
              <a:t>Minimizing production waste supports sustainability goals and strengthens the company’s brand image in an environmentally-conscious market.</a:t>
            </a:r>
            <a:endParaRPr lang="en-US">
              <a:solidFill>
                <a:schemeClr val="bg1"/>
              </a:solidFill>
            </a:endParaRPr>
          </a:p>
          <a:p>
            <a:pPr marL="0" indent="0">
              <a:buNone/>
            </a:pPr>
            <a:r>
              <a:rPr lang="en-US" b="1">
                <a:solidFill>
                  <a:schemeClr val="bg1"/>
                </a:solidFill>
                <a:ea typeface="+mn-lt"/>
                <a:cs typeface="+mn-lt"/>
              </a:rPr>
              <a:t>Future Outlook</a:t>
            </a:r>
            <a:r>
              <a:rPr lang="en-US">
                <a:solidFill>
                  <a:schemeClr val="bg1"/>
                </a:solidFill>
                <a:ea typeface="+mn-lt"/>
                <a:cs typeface="+mn-lt"/>
              </a:rPr>
              <a:t>:</a:t>
            </a:r>
          </a:p>
          <a:p>
            <a:r>
              <a:rPr lang="en-US">
                <a:solidFill>
                  <a:schemeClr val="bg1"/>
                </a:solidFill>
                <a:ea typeface="+mn-lt"/>
                <a:cs typeface="+mn-lt"/>
              </a:rPr>
              <a:t>Our company can expand these strategies across new facilities and products, achieving long-term operational and financial success.</a:t>
            </a:r>
            <a:endParaRPr lang="en-US">
              <a:solidFill>
                <a:schemeClr val="bg1"/>
              </a:solidFill>
            </a:endParaRPr>
          </a:p>
          <a:p>
            <a:endParaRPr lang="en-US"/>
          </a:p>
        </p:txBody>
      </p:sp>
      <p:sp>
        <p:nvSpPr>
          <p:cNvPr id="5" name="Slide Number Placeholder 4">
            <a:extLst>
              <a:ext uri="{FF2B5EF4-FFF2-40B4-BE49-F238E27FC236}">
                <a16:creationId xmlns:a16="http://schemas.microsoft.com/office/drawing/2014/main" id="{AA599F04-BCCB-F8E5-B93A-AF9E270EDD0A}"/>
              </a:ext>
            </a:extLst>
          </p:cNvPr>
          <p:cNvSpPr>
            <a:spLocks noGrp="1"/>
          </p:cNvSpPr>
          <p:nvPr>
            <p:ph type="sldNum" sz="quarter" idx="12"/>
          </p:nvPr>
        </p:nvSpPr>
        <p:spPr/>
        <p:txBody>
          <a:bodyPr/>
          <a:lstStyle/>
          <a:p>
            <a:fld id="{5C2C4394-C3A0-440B-9ABA-6DA641782FCE}" type="slidenum">
              <a:rPr lang="en-US" smtClean="0"/>
              <a:t>40</a:t>
            </a:fld>
            <a:endParaRPr lang="en-US"/>
          </a:p>
        </p:txBody>
      </p:sp>
      <p:sp>
        <p:nvSpPr>
          <p:cNvPr id="11" name="TextBox 10">
            <a:extLst>
              <a:ext uri="{FF2B5EF4-FFF2-40B4-BE49-F238E27FC236}">
                <a16:creationId xmlns:a16="http://schemas.microsoft.com/office/drawing/2014/main" id="{D0E4B718-CB99-7551-0518-362E87A85649}"/>
              </a:ext>
            </a:extLst>
          </p:cNvPr>
          <p:cNvSpPr txBox="1"/>
          <p:nvPr/>
        </p:nvSpPr>
        <p:spPr>
          <a:xfrm>
            <a:off x="560514" y="6354923"/>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2116557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6 Steps of the Steel Manufacturing Process | Dixon">
            <a:extLst>
              <a:ext uri="{FF2B5EF4-FFF2-40B4-BE49-F238E27FC236}">
                <a16:creationId xmlns:a16="http://schemas.microsoft.com/office/drawing/2014/main" id="{5ECC352D-036C-3A02-A1A4-D0F1FC912450}"/>
              </a:ext>
            </a:extLst>
          </p:cNvPr>
          <p:cNvPicPr>
            <a:picLocks noGrp="1" noChangeAspect="1"/>
          </p:cNvPicPr>
          <p:nvPr>
            <p:ph idx="1"/>
          </p:nvPr>
        </p:nvPicPr>
        <p:blipFill>
          <a:blip r:embed="rId2"/>
          <a:srcRect t="11577" b="41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84E0A-F1B4-FAE8-A8CF-033FEA46CD7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dirty="0">
                <a:solidFill>
                  <a:schemeClr val="tx1">
                    <a:lumMod val="85000"/>
                    <a:lumOff val="15000"/>
                  </a:schemeClr>
                </a:solidFill>
              </a:rPr>
              <a:t>Thank you!</a:t>
            </a:r>
            <a:br>
              <a:rPr lang="en-US" sz="2300"/>
            </a:br>
            <a:r>
              <a:rPr lang="en-US" sz="2300" dirty="0">
                <a:solidFill>
                  <a:schemeClr val="tx1">
                    <a:lumMod val="85000"/>
                    <a:lumOff val="15000"/>
                  </a:schemeClr>
                </a:solidFill>
              </a:rPr>
              <a:t>Open for questions</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3CD162E-3851-DA1C-FB52-583314CB77D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5C2C4394-C3A0-440B-9ABA-6DA641782FCE}" type="slidenum">
              <a:rPr lang="en-US">
                <a:solidFill>
                  <a:srgbClr val="FFFFFF"/>
                </a:solidFill>
              </a:rPr>
              <a:pPr defTabSz="457200">
                <a:spcAft>
                  <a:spcPts val="600"/>
                </a:spcAft>
              </a:pPr>
              <a:t>41</a:t>
            </a:fld>
            <a:endParaRPr lang="en-US">
              <a:solidFill>
                <a:srgbClr val="FFFFFF"/>
              </a:solidFill>
            </a:endParaRPr>
          </a:p>
        </p:txBody>
      </p:sp>
    </p:spTree>
    <p:extLst>
      <p:ext uri="{BB962C8B-B14F-4D97-AF65-F5344CB8AC3E}">
        <p14:creationId xmlns:p14="http://schemas.microsoft.com/office/powerpoint/2010/main" val="17868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D45D49-15B4-AB01-835C-5866C35BB248}"/>
              </a:ext>
            </a:extLst>
          </p:cNvPr>
          <p:cNvSpPr/>
          <p:nvPr/>
        </p:nvSpPr>
        <p:spPr>
          <a:xfrm>
            <a:off x="410682" y="3606982"/>
            <a:ext cx="11371147" cy="196998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F2EE2F-7F32-7EA0-49ED-14F448278A36}"/>
              </a:ext>
            </a:extLst>
          </p:cNvPr>
          <p:cNvSpPr/>
          <p:nvPr/>
        </p:nvSpPr>
        <p:spPr>
          <a:xfrm>
            <a:off x="410682" y="1708495"/>
            <a:ext cx="11371147" cy="1303387"/>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68D6-C890-D043-2468-267D22FA8E4E}"/>
              </a:ext>
            </a:extLst>
          </p:cNvPr>
          <p:cNvSpPr>
            <a:spLocks noGrp="1"/>
          </p:cNvSpPr>
          <p:nvPr>
            <p:ph type="title"/>
          </p:nvPr>
        </p:nvSpPr>
        <p:spPr/>
        <p:txBody>
          <a:bodyPr>
            <a:normAutofit/>
          </a:bodyPr>
          <a:lstStyle/>
          <a:p>
            <a:r>
              <a:rPr lang="en-US">
                <a:solidFill>
                  <a:schemeClr val="tx2"/>
                </a:solidFill>
                <a:latin typeface="Arial"/>
                <a:cs typeface="Arial"/>
              </a:rPr>
              <a:t>Executive Summary:</a:t>
            </a:r>
          </a:p>
        </p:txBody>
      </p:sp>
      <p:sp>
        <p:nvSpPr>
          <p:cNvPr id="3" name="Content Placeholder 2">
            <a:extLst>
              <a:ext uri="{FF2B5EF4-FFF2-40B4-BE49-F238E27FC236}">
                <a16:creationId xmlns:a16="http://schemas.microsoft.com/office/drawing/2014/main" id="{F4F6161E-366A-4B40-2DD5-B2D6DCC0018D}"/>
              </a:ext>
            </a:extLst>
          </p:cNvPr>
          <p:cNvSpPr>
            <a:spLocks noGrp="1"/>
          </p:cNvSpPr>
          <p:nvPr>
            <p:ph idx="1"/>
          </p:nvPr>
        </p:nvSpPr>
        <p:spPr/>
        <p:txBody>
          <a:bodyPr vert="horz" lIns="91440" tIns="45720" rIns="91440" bIns="45720" rtlCol="0" anchor="t">
            <a:normAutofit/>
          </a:bodyPr>
          <a:lstStyle/>
          <a:p>
            <a:r>
              <a:rPr lang="en-US" sz="2400">
                <a:solidFill>
                  <a:schemeClr val="bg1"/>
                </a:solidFill>
                <a:ea typeface="+mn-lt"/>
                <a:cs typeface="+mn-lt"/>
              </a:rPr>
              <a:t>The dataset serves as a case study for our company, a steel manufacturing firm aiming to enhance product quality, reduce operational inefficiencies, and improve overall competitiveness in the industry.</a:t>
            </a:r>
            <a:endParaRPr lang="en-US" sz="2400">
              <a:solidFill>
                <a:schemeClr val="bg1"/>
              </a:solidFill>
            </a:endParaRPr>
          </a:p>
          <a:p>
            <a:endParaRPr lang="en-US" sz="2400">
              <a:solidFill>
                <a:schemeClr val="bg1"/>
              </a:solidFill>
              <a:ea typeface="+mn-lt"/>
              <a:cs typeface="+mn-lt"/>
            </a:endParaRPr>
          </a:p>
          <a:p>
            <a:endParaRPr lang="en-US" sz="2400">
              <a:solidFill>
                <a:schemeClr val="bg1"/>
              </a:solidFill>
              <a:ea typeface="+mn-lt"/>
              <a:cs typeface="+mn-lt"/>
            </a:endParaRPr>
          </a:p>
          <a:p>
            <a:r>
              <a:rPr lang="en-US" sz="2400">
                <a:solidFill>
                  <a:schemeClr val="bg1"/>
                </a:solidFill>
                <a:ea typeface="+mn-lt"/>
                <a:cs typeface="+mn-lt"/>
              </a:rPr>
              <a:t>Defect identification provides actionable insights that drive operational improvements, cost savings, and strategic growth. Utilizing this data for predictive analytics and integrating it into smart manufacturing systems allows businesses to exceed quality and sustainability goals, securing a competitive edge in the steel industry.</a:t>
            </a:r>
            <a:endParaRPr lang="en-US">
              <a:solidFill>
                <a:schemeClr val="bg1"/>
              </a:solidFill>
            </a:endParaRPr>
          </a:p>
          <a:p>
            <a:endParaRPr lang="en-US" sz="2400">
              <a:solidFill>
                <a:schemeClr val="bg1"/>
              </a:solidFill>
            </a:endParaRPr>
          </a:p>
          <a:p>
            <a:endParaRPr lang="en-US"/>
          </a:p>
        </p:txBody>
      </p:sp>
      <p:sp>
        <p:nvSpPr>
          <p:cNvPr id="5" name="Slide Number Placeholder 4">
            <a:extLst>
              <a:ext uri="{FF2B5EF4-FFF2-40B4-BE49-F238E27FC236}">
                <a16:creationId xmlns:a16="http://schemas.microsoft.com/office/drawing/2014/main" id="{CFE6F982-129A-E8D8-AFCE-7871EF36CE22}"/>
              </a:ext>
            </a:extLst>
          </p:cNvPr>
          <p:cNvSpPr>
            <a:spLocks noGrp="1"/>
          </p:cNvSpPr>
          <p:nvPr>
            <p:ph type="sldNum" sz="quarter" idx="12"/>
          </p:nvPr>
        </p:nvSpPr>
        <p:spPr/>
        <p:txBody>
          <a:bodyPr/>
          <a:lstStyle/>
          <a:p>
            <a:fld id="{5C2C4394-C3A0-440B-9ABA-6DA641782FCE}" type="slidenum">
              <a:rPr lang="en-US" smtClean="0"/>
              <a:t>5</a:t>
            </a:fld>
            <a:endParaRPr lang="en-US"/>
          </a:p>
        </p:txBody>
      </p:sp>
      <p:sp>
        <p:nvSpPr>
          <p:cNvPr id="9" name="TextBox 8">
            <a:extLst>
              <a:ext uri="{FF2B5EF4-FFF2-40B4-BE49-F238E27FC236}">
                <a16:creationId xmlns:a16="http://schemas.microsoft.com/office/drawing/2014/main" id="{B0076572-1E17-A173-BD0A-48A6E9686F65}"/>
              </a:ext>
            </a:extLst>
          </p:cNvPr>
          <p:cNvSpPr txBox="1"/>
          <p:nvPr/>
        </p:nvSpPr>
        <p:spPr>
          <a:xfrm>
            <a:off x="412571" y="6350404"/>
            <a:ext cx="75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PN</a:t>
            </a:r>
          </a:p>
        </p:txBody>
      </p:sp>
    </p:spTree>
    <p:extLst>
      <p:ext uri="{BB962C8B-B14F-4D97-AF65-F5344CB8AC3E}">
        <p14:creationId xmlns:p14="http://schemas.microsoft.com/office/powerpoint/2010/main" val="36049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812227" y="1829710"/>
            <a:ext cx="2498029" cy="20524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1983418" y="1910697"/>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ea typeface="+mn-lt"/>
                <a:cs typeface="+mn-lt"/>
              </a:rPr>
              <a:t>Plate Table</a:t>
            </a:r>
            <a:endParaRPr lang="en-US">
              <a:solidFill>
                <a:schemeClr val="bg1"/>
              </a:solidFill>
              <a:latin typeface="Arial"/>
              <a:cs typeface="Arial"/>
            </a:endParaRPr>
          </a:p>
          <a:p>
            <a:pPr algn="ctr"/>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Tables:</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6</a:t>
            </a:fld>
            <a:endParaRPr lang="en-US"/>
          </a:p>
        </p:txBody>
      </p:sp>
      <p:sp>
        <p:nvSpPr>
          <p:cNvPr id="28" name="Footer Placeholder 27">
            <a:extLst>
              <a:ext uri="{FF2B5EF4-FFF2-40B4-BE49-F238E27FC236}">
                <a16:creationId xmlns:a16="http://schemas.microsoft.com/office/drawing/2014/main" id="{8726A194-FF3B-D73C-47F2-A4C9C99FC7AF}"/>
              </a:ext>
            </a:extLst>
          </p:cNvPr>
          <p:cNvSpPr>
            <a:spLocks noGrp="1"/>
          </p:cNvSpPr>
          <p:nvPr>
            <p:ph type="ftr" sz="quarter" idx="11"/>
          </p:nvPr>
        </p:nvSpPr>
        <p:spPr/>
        <p:txBody>
          <a:bodyPr/>
          <a:lstStyle/>
          <a:p>
            <a:r>
              <a:rPr lang="en-US"/>
              <a:t>OMIS 652 Group Project</a:t>
            </a:r>
          </a:p>
        </p:txBody>
      </p:sp>
      <p:sp>
        <p:nvSpPr>
          <p:cNvPr id="27" name="Rectangle 26">
            <a:extLst>
              <a:ext uri="{FF2B5EF4-FFF2-40B4-BE49-F238E27FC236}">
                <a16:creationId xmlns:a16="http://schemas.microsoft.com/office/drawing/2014/main" id="{C8E375CF-6A8B-211E-64F3-2F4DC1F11CE2}"/>
              </a:ext>
            </a:extLst>
          </p:cNvPr>
          <p:cNvSpPr/>
          <p:nvPr/>
        </p:nvSpPr>
        <p:spPr>
          <a:xfrm>
            <a:off x="4860226" y="1829710"/>
            <a:ext cx="2498029" cy="2052441"/>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4475BAAB-E5DE-93D8-8583-4876EE1B88E3}"/>
              </a:ext>
            </a:extLst>
          </p:cNvPr>
          <p:cNvSpPr txBox="1">
            <a:spLocks/>
          </p:cNvSpPr>
          <p:nvPr/>
        </p:nvSpPr>
        <p:spPr>
          <a:xfrm>
            <a:off x="4859967" y="1910696"/>
            <a:ext cx="2503380" cy="1982483"/>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cs typeface="Arial"/>
              </a:rPr>
              <a:t>Box Dimensions Table</a:t>
            </a:r>
            <a:endParaRPr lang="en-US"/>
          </a:p>
          <a:p>
            <a:pPr algn="ctr"/>
            <a:endParaRPr lang="en-US"/>
          </a:p>
        </p:txBody>
      </p:sp>
      <p:sp>
        <p:nvSpPr>
          <p:cNvPr id="31" name="Rectangle 30">
            <a:extLst>
              <a:ext uri="{FF2B5EF4-FFF2-40B4-BE49-F238E27FC236}">
                <a16:creationId xmlns:a16="http://schemas.microsoft.com/office/drawing/2014/main" id="{C4EE1EC9-0F15-B0CE-7578-8F7470597A27}"/>
              </a:ext>
            </a:extLst>
          </p:cNvPr>
          <p:cNvSpPr/>
          <p:nvPr/>
        </p:nvSpPr>
        <p:spPr>
          <a:xfrm>
            <a:off x="7993951" y="1829710"/>
            <a:ext cx="2498029" cy="205244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DD63DACE-A677-AEB3-9211-88BBBD3FCC06}"/>
              </a:ext>
            </a:extLst>
          </p:cNvPr>
          <p:cNvSpPr txBox="1">
            <a:spLocks/>
          </p:cNvSpPr>
          <p:nvPr/>
        </p:nvSpPr>
        <p:spPr>
          <a:xfrm>
            <a:off x="8165142" y="1910696"/>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a:solidFill>
                  <a:schemeClr val="bg1"/>
                </a:solidFill>
                <a:latin typeface="Arial"/>
                <a:cs typeface="Arial"/>
              </a:rPr>
              <a:t>Fault Type Table</a:t>
            </a:r>
            <a:endParaRPr lang="en-US">
              <a:solidFill>
                <a:schemeClr val="bg1"/>
              </a:solidFill>
              <a:latin typeface="Arial"/>
              <a:cs typeface="Arial"/>
            </a:endParaRPr>
          </a:p>
          <a:p>
            <a:pPr algn="ctr"/>
            <a:endParaRPr lang="en-US"/>
          </a:p>
        </p:txBody>
      </p:sp>
      <p:sp>
        <p:nvSpPr>
          <p:cNvPr id="33" name="Rectangle 32">
            <a:extLst>
              <a:ext uri="{FF2B5EF4-FFF2-40B4-BE49-F238E27FC236}">
                <a16:creationId xmlns:a16="http://schemas.microsoft.com/office/drawing/2014/main" id="{8B17FB38-FC09-4CA7-20BD-702202BA2856}"/>
              </a:ext>
            </a:extLst>
          </p:cNvPr>
          <p:cNvSpPr/>
          <p:nvPr/>
        </p:nvSpPr>
        <p:spPr>
          <a:xfrm>
            <a:off x="3326701" y="4096660"/>
            <a:ext cx="2498029" cy="205244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CBB45448-F259-F7CA-0ED2-4E8DC69275E8}"/>
              </a:ext>
            </a:extLst>
          </p:cNvPr>
          <p:cNvSpPr txBox="1">
            <a:spLocks/>
          </p:cNvSpPr>
          <p:nvPr/>
        </p:nvSpPr>
        <p:spPr>
          <a:xfrm>
            <a:off x="3497892" y="4177646"/>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ea typeface="+mn-lt"/>
                <a:cs typeface="Arial"/>
              </a:rPr>
              <a:t>Index Table</a:t>
            </a:r>
            <a:endParaRPr lang="en-US">
              <a:solidFill>
                <a:schemeClr val="bg1"/>
              </a:solidFill>
              <a:latin typeface="Arial"/>
              <a:cs typeface="Arial"/>
            </a:endParaRPr>
          </a:p>
          <a:p>
            <a:endParaRPr lang="en-US"/>
          </a:p>
        </p:txBody>
      </p:sp>
      <p:sp>
        <p:nvSpPr>
          <p:cNvPr id="35" name="Rectangle 34">
            <a:extLst>
              <a:ext uri="{FF2B5EF4-FFF2-40B4-BE49-F238E27FC236}">
                <a16:creationId xmlns:a16="http://schemas.microsoft.com/office/drawing/2014/main" id="{B8DF3F0B-87ED-70F3-BF57-0AD78C8934FA}"/>
              </a:ext>
            </a:extLst>
          </p:cNvPr>
          <p:cNvSpPr/>
          <p:nvPr/>
        </p:nvSpPr>
        <p:spPr>
          <a:xfrm>
            <a:off x="6422326" y="4106185"/>
            <a:ext cx="2498029" cy="205244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95F4F026-EFD1-644C-698F-F00FE82507F3}"/>
              </a:ext>
            </a:extLst>
          </p:cNvPr>
          <p:cNvSpPr txBox="1">
            <a:spLocks/>
          </p:cNvSpPr>
          <p:nvPr/>
        </p:nvSpPr>
        <p:spPr>
          <a:xfrm>
            <a:off x="6593517" y="4187171"/>
            <a:ext cx="2198580" cy="19729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Arial"/>
                <a:cs typeface="Arial"/>
              </a:rPr>
              <a:t>Luminosity Table</a:t>
            </a:r>
            <a:endParaRPr lang="en-US"/>
          </a:p>
          <a:p>
            <a:endParaRPr lang="en-US"/>
          </a:p>
        </p:txBody>
      </p:sp>
    </p:spTree>
    <p:extLst>
      <p:ext uri="{BB962C8B-B14F-4D97-AF65-F5344CB8AC3E}">
        <p14:creationId xmlns:p14="http://schemas.microsoft.com/office/powerpoint/2010/main" val="214265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EA1CC0-FC76-9FCD-7D6B-BD147DAC7782}"/>
              </a:ext>
            </a:extLst>
          </p:cNvPr>
          <p:cNvSpPr/>
          <p:nvPr/>
        </p:nvSpPr>
        <p:spPr>
          <a:xfrm>
            <a:off x="1116902" y="1534435"/>
            <a:ext cx="4926904" cy="233819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B1EEC7F1-22CA-14B7-A347-5CCCD31BE6CF}"/>
              </a:ext>
            </a:extLst>
          </p:cNvPr>
          <p:cNvSpPr txBox="1">
            <a:spLocks/>
          </p:cNvSpPr>
          <p:nvPr/>
        </p:nvSpPr>
        <p:spPr>
          <a:xfrm>
            <a:off x="1230682" y="1643997"/>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Plate table has a 1-to-many relationship with Faulty Type table</a:t>
            </a:r>
          </a:p>
          <a:p>
            <a:endParaRPr lang="en-US"/>
          </a:p>
        </p:txBody>
      </p:sp>
      <p:sp>
        <p:nvSpPr>
          <p:cNvPr id="15" name="Rectangle 14">
            <a:extLst>
              <a:ext uri="{FF2B5EF4-FFF2-40B4-BE49-F238E27FC236}">
                <a16:creationId xmlns:a16="http://schemas.microsoft.com/office/drawing/2014/main" id="{7F58451E-2002-228A-CC5F-B1E793E11E88}"/>
              </a:ext>
            </a:extLst>
          </p:cNvPr>
          <p:cNvSpPr/>
          <p:nvPr/>
        </p:nvSpPr>
        <p:spPr>
          <a:xfrm>
            <a:off x="1127339" y="3956133"/>
            <a:ext cx="4926904" cy="233819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04B56D2B-0EB0-CA1E-4A72-7CF8721B4136}"/>
              </a:ext>
            </a:extLst>
          </p:cNvPr>
          <p:cNvSpPr txBox="1">
            <a:spLocks/>
          </p:cNvSpPr>
          <p:nvPr/>
        </p:nvSpPr>
        <p:spPr>
          <a:xfrm>
            <a:off x="1241119"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Fault Type table has a 1-to-many relationship with Box Dimensions table</a:t>
            </a:r>
          </a:p>
          <a:p>
            <a:endParaRPr lang="en-US">
              <a:solidFill>
                <a:schemeClr val="bg1"/>
              </a:solidFill>
            </a:endParaRPr>
          </a:p>
          <a:p>
            <a:endParaRPr lang="en-US"/>
          </a:p>
        </p:txBody>
      </p:sp>
      <p:sp>
        <p:nvSpPr>
          <p:cNvPr id="20" name="Rectangle 19">
            <a:extLst>
              <a:ext uri="{FF2B5EF4-FFF2-40B4-BE49-F238E27FC236}">
                <a16:creationId xmlns:a16="http://schemas.microsoft.com/office/drawing/2014/main" id="{BC85C4E8-3A71-AC61-34B5-DF77A77DB288}"/>
              </a:ext>
            </a:extLst>
          </p:cNvPr>
          <p:cNvSpPr/>
          <p:nvPr/>
        </p:nvSpPr>
        <p:spPr>
          <a:xfrm>
            <a:off x="6127312" y="1534435"/>
            <a:ext cx="4926904" cy="233819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ED4EDFBF-259B-B817-3AB8-7935BE0D1E30}"/>
              </a:ext>
            </a:extLst>
          </p:cNvPr>
          <p:cNvSpPr txBox="1">
            <a:spLocks/>
          </p:cNvSpPr>
          <p:nvPr/>
        </p:nvSpPr>
        <p:spPr>
          <a:xfrm>
            <a:off x="6241093" y="1643997"/>
            <a:ext cx="4617930" cy="2315858"/>
          </a:xfrm>
          <a:prstGeom prst="rect">
            <a:avLst/>
          </a:prstGeom>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Plate table has a 1-to-many relationship with Index table</a:t>
            </a:r>
          </a:p>
          <a:p>
            <a:endParaRPr lang="en-US"/>
          </a:p>
        </p:txBody>
      </p:sp>
      <p:sp>
        <p:nvSpPr>
          <p:cNvPr id="22" name="Rectangle 21">
            <a:extLst>
              <a:ext uri="{FF2B5EF4-FFF2-40B4-BE49-F238E27FC236}">
                <a16:creationId xmlns:a16="http://schemas.microsoft.com/office/drawing/2014/main" id="{2CFE4337-6E34-9E00-88AB-57F5E257C1ED}"/>
              </a:ext>
            </a:extLst>
          </p:cNvPr>
          <p:cNvSpPr/>
          <p:nvPr/>
        </p:nvSpPr>
        <p:spPr>
          <a:xfrm>
            <a:off x="6137749" y="3956133"/>
            <a:ext cx="4926904" cy="2338191"/>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0709BE3E-3710-2B62-747C-71B7AA2FAFB9}"/>
              </a:ext>
            </a:extLst>
          </p:cNvPr>
          <p:cNvSpPr txBox="1">
            <a:spLocks/>
          </p:cNvSpPr>
          <p:nvPr/>
        </p:nvSpPr>
        <p:spPr>
          <a:xfrm>
            <a:off x="6251530" y="4065695"/>
            <a:ext cx="4617930" cy="23158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bg1"/>
                </a:solidFill>
                <a:latin typeface="Arial"/>
                <a:ea typeface="+mn-lt"/>
                <a:cs typeface="+mn-lt"/>
              </a:rPr>
              <a:t>Fault Type table has a 1-to-many relationship with Luminosity table</a:t>
            </a:r>
          </a:p>
          <a:p>
            <a:endParaRPr lang="en-US"/>
          </a:p>
        </p:txBody>
      </p:sp>
      <p:sp>
        <p:nvSpPr>
          <p:cNvPr id="25" name="Title 1">
            <a:extLst>
              <a:ext uri="{FF2B5EF4-FFF2-40B4-BE49-F238E27FC236}">
                <a16:creationId xmlns:a16="http://schemas.microsoft.com/office/drawing/2014/main" id="{8BA0907A-1C13-9DA5-377A-AE5403B8BE5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tx2"/>
                </a:solidFill>
                <a:latin typeface="Arial"/>
                <a:cs typeface="Arial"/>
              </a:rPr>
              <a:t>Relationships:</a:t>
            </a:r>
          </a:p>
        </p:txBody>
      </p:sp>
      <p:sp>
        <p:nvSpPr>
          <p:cNvPr id="29" name="Slide Number Placeholder 28">
            <a:extLst>
              <a:ext uri="{FF2B5EF4-FFF2-40B4-BE49-F238E27FC236}">
                <a16:creationId xmlns:a16="http://schemas.microsoft.com/office/drawing/2014/main" id="{AC2B10EF-9BCD-240C-163E-78DC2012D0F3}"/>
              </a:ext>
            </a:extLst>
          </p:cNvPr>
          <p:cNvSpPr>
            <a:spLocks noGrp="1"/>
          </p:cNvSpPr>
          <p:nvPr>
            <p:ph type="sldNum" sz="quarter" idx="12"/>
          </p:nvPr>
        </p:nvSpPr>
        <p:spPr/>
        <p:txBody>
          <a:bodyPr/>
          <a:lstStyle/>
          <a:p>
            <a:fld id="{5C2C4394-C3A0-440B-9ABA-6DA641782FCE}" type="slidenum">
              <a:rPr lang="en-US" smtClean="0"/>
              <a:t>7</a:t>
            </a:fld>
            <a:endParaRPr lang="en-US"/>
          </a:p>
        </p:txBody>
      </p:sp>
      <p:sp>
        <p:nvSpPr>
          <p:cNvPr id="28" name="Footer Placeholder 27">
            <a:extLst>
              <a:ext uri="{FF2B5EF4-FFF2-40B4-BE49-F238E27FC236}">
                <a16:creationId xmlns:a16="http://schemas.microsoft.com/office/drawing/2014/main" id="{8726A194-FF3B-D73C-47F2-A4C9C99FC7AF}"/>
              </a:ext>
            </a:extLst>
          </p:cNvPr>
          <p:cNvSpPr>
            <a:spLocks noGrp="1"/>
          </p:cNvSpPr>
          <p:nvPr>
            <p:ph type="ftr" sz="quarter" idx="11"/>
          </p:nvPr>
        </p:nvSpPr>
        <p:spPr/>
        <p:txBody>
          <a:bodyPr/>
          <a:lstStyle/>
          <a:p>
            <a:r>
              <a:rPr lang="en-US"/>
              <a:t>OMIS 652 Group Project</a:t>
            </a:r>
          </a:p>
        </p:txBody>
      </p:sp>
    </p:spTree>
    <p:extLst>
      <p:ext uri="{BB962C8B-B14F-4D97-AF65-F5344CB8AC3E}">
        <p14:creationId xmlns:p14="http://schemas.microsoft.com/office/powerpoint/2010/main" val="385811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6C29-3A1E-5A05-D8B1-78CDAA3E24FE}"/>
              </a:ext>
            </a:extLst>
          </p:cNvPr>
          <p:cNvSpPr>
            <a:spLocks noGrp="1"/>
          </p:cNvSpPr>
          <p:nvPr>
            <p:ph type="title"/>
          </p:nvPr>
        </p:nvSpPr>
        <p:spPr/>
        <p:txBody>
          <a:bodyPr>
            <a:normAutofit/>
          </a:bodyPr>
          <a:lstStyle/>
          <a:p>
            <a:r>
              <a:rPr lang="en-US">
                <a:solidFill>
                  <a:schemeClr val="tx2"/>
                </a:solidFill>
                <a:latin typeface="Arial"/>
                <a:cs typeface="Arial"/>
              </a:rPr>
              <a:t>Entity Relationship Diagram</a:t>
            </a:r>
          </a:p>
        </p:txBody>
      </p:sp>
      <p:pic>
        <p:nvPicPr>
          <p:cNvPr id="5" name="Picture 4">
            <a:extLst>
              <a:ext uri="{FF2B5EF4-FFF2-40B4-BE49-F238E27FC236}">
                <a16:creationId xmlns:a16="http://schemas.microsoft.com/office/drawing/2014/main" id="{D2A084F4-2B45-628F-E0E4-7E8356C5F50D}"/>
              </a:ext>
            </a:extLst>
          </p:cNvPr>
          <p:cNvPicPr>
            <a:picLocks noChangeAspect="1"/>
          </p:cNvPicPr>
          <p:nvPr/>
        </p:nvPicPr>
        <p:blipFill>
          <a:blip r:embed="rId2"/>
          <a:stretch>
            <a:fillRect/>
          </a:stretch>
        </p:blipFill>
        <p:spPr>
          <a:xfrm>
            <a:off x="1668227" y="1591280"/>
            <a:ext cx="8859626" cy="4868031"/>
          </a:xfrm>
          <a:prstGeom prst="rect">
            <a:avLst/>
          </a:prstGeom>
        </p:spPr>
      </p:pic>
      <p:sp>
        <p:nvSpPr>
          <p:cNvPr id="4" name="Slide Number Placeholder 3">
            <a:extLst>
              <a:ext uri="{FF2B5EF4-FFF2-40B4-BE49-F238E27FC236}">
                <a16:creationId xmlns:a16="http://schemas.microsoft.com/office/drawing/2014/main" id="{3C974CDF-C855-DBF3-AA2C-AA4638970B50}"/>
              </a:ext>
            </a:extLst>
          </p:cNvPr>
          <p:cNvSpPr>
            <a:spLocks noGrp="1"/>
          </p:cNvSpPr>
          <p:nvPr>
            <p:ph type="sldNum" sz="quarter" idx="12"/>
          </p:nvPr>
        </p:nvSpPr>
        <p:spPr/>
        <p:txBody>
          <a:bodyPr/>
          <a:lstStyle/>
          <a:p>
            <a:fld id="{5C2C4394-C3A0-440B-9ABA-6DA641782FCE}" type="slidenum">
              <a:rPr lang="en-US" smtClean="0"/>
              <a:t>8</a:t>
            </a:fld>
            <a:endParaRPr lang="en-US"/>
          </a:p>
        </p:txBody>
      </p:sp>
    </p:spTree>
    <p:extLst>
      <p:ext uri="{BB962C8B-B14F-4D97-AF65-F5344CB8AC3E}">
        <p14:creationId xmlns:p14="http://schemas.microsoft.com/office/powerpoint/2010/main" val="281951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264EA2-DF41-B3B7-5C5E-EA5336DEAB64}"/>
              </a:ext>
            </a:extLst>
          </p:cNvPr>
          <p:cNvSpPr/>
          <p:nvPr/>
        </p:nvSpPr>
        <p:spPr>
          <a:xfrm>
            <a:off x="396657" y="1544876"/>
            <a:ext cx="11506718" cy="4828219"/>
          </a:xfrm>
          <a:prstGeom prst="rect">
            <a:avLst/>
          </a:prstGeom>
          <a:solidFill>
            <a:schemeClr val="tx2">
              <a:lumMod val="25000"/>
              <a:lumOff val="7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800E5-92A8-3FAE-1F76-B9661F941A1C}"/>
              </a:ext>
            </a:extLst>
          </p:cNvPr>
          <p:cNvSpPr>
            <a:spLocks noGrp="1"/>
          </p:cNvSpPr>
          <p:nvPr>
            <p:ph type="title"/>
          </p:nvPr>
        </p:nvSpPr>
        <p:spPr/>
        <p:txBody>
          <a:bodyPr>
            <a:normAutofit/>
          </a:bodyPr>
          <a:lstStyle/>
          <a:p>
            <a:r>
              <a:rPr lang="en-US">
                <a:solidFill>
                  <a:schemeClr val="tx2"/>
                </a:solidFill>
                <a:latin typeface="Arial"/>
                <a:cs typeface="Arial"/>
              </a:rPr>
              <a:t>Queries: </a:t>
            </a:r>
          </a:p>
        </p:txBody>
      </p:sp>
      <p:sp>
        <p:nvSpPr>
          <p:cNvPr id="3" name="Content Placeholder 2">
            <a:extLst>
              <a:ext uri="{FF2B5EF4-FFF2-40B4-BE49-F238E27FC236}">
                <a16:creationId xmlns:a16="http://schemas.microsoft.com/office/drawing/2014/main" id="{782BE507-6B24-EA73-8FB2-DEBD52E9B361}"/>
              </a:ext>
            </a:extLst>
          </p:cNvPr>
          <p:cNvSpPr>
            <a:spLocks noGrp="1"/>
          </p:cNvSpPr>
          <p:nvPr>
            <p:ph idx="1"/>
          </p:nvPr>
        </p:nvSpPr>
        <p:spPr/>
        <p:txBody>
          <a:bodyPr vert="horz" lIns="91440" tIns="45720" rIns="91440" bIns="45720" rtlCol="0" anchor="t">
            <a:normAutofit fontScale="77500" lnSpcReduction="20000"/>
          </a:bodyPr>
          <a:lstStyle/>
          <a:p>
            <a:r>
              <a:rPr lang="en-US">
                <a:solidFill>
                  <a:schemeClr val="bg1"/>
                </a:solidFill>
              </a:rPr>
              <a:t>Which plate type has the most faults</a:t>
            </a:r>
            <a:endParaRPr lang="en-US"/>
          </a:p>
          <a:p>
            <a:r>
              <a:rPr lang="en-US">
                <a:solidFill>
                  <a:schemeClr val="bg1"/>
                </a:solidFill>
              </a:rPr>
              <a:t>Which plate type has the most entries in </a:t>
            </a:r>
            <a:r>
              <a:rPr lang="en-US" err="1">
                <a:solidFill>
                  <a:schemeClr val="bg1"/>
                </a:solidFill>
              </a:rPr>
              <a:t>IndexID</a:t>
            </a:r>
            <a:endParaRPr lang="en-US">
              <a:solidFill>
                <a:schemeClr val="bg1"/>
              </a:solidFill>
            </a:endParaRPr>
          </a:p>
          <a:p>
            <a:r>
              <a:rPr lang="en-US">
                <a:solidFill>
                  <a:schemeClr val="bg1"/>
                </a:solidFill>
              </a:rPr>
              <a:t>Which Fault has the most entries for </a:t>
            </a:r>
            <a:r>
              <a:rPr lang="en-US" err="1">
                <a:solidFill>
                  <a:schemeClr val="bg1"/>
                </a:solidFill>
              </a:rPr>
              <a:t>BoxDim</a:t>
            </a:r>
            <a:endParaRPr lang="en-US">
              <a:solidFill>
                <a:schemeClr val="bg1"/>
              </a:solidFill>
            </a:endParaRPr>
          </a:p>
          <a:p>
            <a:r>
              <a:rPr lang="en-US">
                <a:solidFill>
                  <a:schemeClr val="bg1"/>
                </a:solidFill>
              </a:rPr>
              <a:t>Which Fault has the most entries for Luminosity</a:t>
            </a:r>
          </a:p>
          <a:p>
            <a:r>
              <a:rPr lang="en-US">
                <a:solidFill>
                  <a:schemeClr val="bg1"/>
                </a:solidFill>
              </a:rPr>
              <a:t>Show all the fault where luminosity is below this value</a:t>
            </a:r>
          </a:p>
          <a:p>
            <a:r>
              <a:rPr lang="en-US">
                <a:solidFill>
                  <a:schemeClr val="bg1"/>
                </a:solidFill>
              </a:rPr>
              <a:t>Show all the fault where luminosity is above this value</a:t>
            </a:r>
          </a:p>
          <a:p>
            <a:r>
              <a:rPr lang="en-US">
                <a:solidFill>
                  <a:schemeClr val="bg1"/>
                </a:solidFill>
              </a:rPr>
              <a:t>For this </a:t>
            </a:r>
            <a:r>
              <a:rPr lang="en-US" err="1">
                <a:solidFill>
                  <a:schemeClr val="bg1"/>
                </a:solidFill>
              </a:rPr>
              <a:t>boxdim</a:t>
            </a:r>
            <a:r>
              <a:rPr lang="en-US">
                <a:solidFill>
                  <a:schemeClr val="bg1"/>
                </a:solidFill>
              </a:rPr>
              <a:t> value, how many faults</a:t>
            </a:r>
          </a:p>
          <a:p>
            <a:r>
              <a:rPr lang="en-US">
                <a:solidFill>
                  <a:schemeClr val="bg1"/>
                </a:solidFill>
              </a:rPr>
              <a:t>Greater than this </a:t>
            </a:r>
            <a:r>
              <a:rPr lang="en-US" err="1">
                <a:solidFill>
                  <a:schemeClr val="bg1"/>
                </a:solidFill>
              </a:rPr>
              <a:t>boxdim</a:t>
            </a:r>
            <a:r>
              <a:rPr lang="en-US">
                <a:solidFill>
                  <a:schemeClr val="bg1"/>
                </a:solidFill>
              </a:rPr>
              <a:t> value, how many faults</a:t>
            </a:r>
          </a:p>
          <a:p>
            <a:r>
              <a:rPr lang="en-US">
                <a:solidFill>
                  <a:schemeClr val="bg1"/>
                </a:solidFill>
              </a:rPr>
              <a:t>Less than this </a:t>
            </a:r>
            <a:r>
              <a:rPr lang="en-US" err="1">
                <a:solidFill>
                  <a:schemeClr val="bg1"/>
                </a:solidFill>
              </a:rPr>
              <a:t>boxdim</a:t>
            </a:r>
            <a:r>
              <a:rPr lang="en-US">
                <a:solidFill>
                  <a:schemeClr val="bg1"/>
                </a:solidFill>
              </a:rPr>
              <a:t> value, how many faults</a:t>
            </a:r>
          </a:p>
          <a:p>
            <a:r>
              <a:rPr lang="en-US">
                <a:solidFill>
                  <a:schemeClr val="bg1"/>
                </a:solidFill>
              </a:rPr>
              <a:t>Greater than this luminosity value, how many faults</a:t>
            </a:r>
          </a:p>
          <a:p>
            <a:r>
              <a:rPr lang="en-US">
                <a:solidFill>
                  <a:schemeClr val="bg1"/>
                </a:solidFill>
              </a:rPr>
              <a:t>Less than this luminosity value, how many faults</a:t>
            </a:r>
          </a:p>
          <a:p>
            <a:r>
              <a:rPr lang="en-US">
                <a:solidFill>
                  <a:schemeClr val="bg1"/>
                </a:solidFill>
              </a:rPr>
              <a:t>Group the faulty by plate type</a:t>
            </a:r>
          </a:p>
          <a:p>
            <a:endParaRPr lang="en-US"/>
          </a:p>
          <a:p>
            <a:endParaRPr lang="en-US"/>
          </a:p>
          <a:p>
            <a:endParaRPr lang="en-US"/>
          </a:p>
        </p:txBody>
      </p:sp>
      <p:sp>
        <p:nvSpPr>
          <p:cNvPr id="4" name="Footer Placeholder 3">
            <a:extLst>
              <a:ext uri="{FF2B5EF4-FFF2-40B4-BE49-F238E27FC236}">
                <a16:creationId xmlns:a16="http://schemas.microsoft.com/office/drawing/2014/main" id="{196CAB50-0D1E-4E00-414C-3A4E620F0410}"/>
              </a:ext>
            </a:extLst>
          </p:cNvPr>
          <p:cNvSpPr>
            <a:spLocks noGrp="1"/>
          </p:cNvSpPr>
          <p:nvPr>
            <p:ph type="ftr" sz="quarter" idx="11"/>
          </p:nvPr>
        </p:nvSpPr>
        <p:spPr/>
        <p:txBody>
          <a:bodyPr/>
          <a:lstStyle/>
          <a:p>
            <a:r>
              <a:rPr lang="en-US"/>
              <a:t>OMIS 652 Group Project</a:t>
            </a:r>
          </a:p>
        </p:txBody>
      </p:sp>
      <p:sp>
        <p:nvSpPr>
          <p:cNvPr id="5" name="Slide Number Placeholder 4">
            <a:extLst>
              <a:ext uri="{FF2B5EF4-FFF2-40B4-BE49-F238E27FC236}">
                <a16:creationId xmlns:a16="http://schemas.microsoft.com/office/drawing/2014/main" id="{761F7E68-4F65-C895-ACBD-C5D92E8096A5}"/>
              </a:ext>
            </a:extLst>
          </p:cNvPr>
          <p:cNvSpPr>
            <a:spLocks noGrp="1"/>
          </p:cNvSpPr>
          <p:nvPr>
            <p:ph type="sldNum" sz="quarter" idx="12"/>
          </p:nvPr>
        </p:nvSpPr>
        <p:spPr/>
        <p:txBody>
          <a:bodyPr/>
          <a:lstStyle/>
          <a:p>
            <a:fld id="{5C2C4394-C3A0-440B-9ABA-6DA641782FCE}" type="slidenum">
              <a:rPr lang="en-US" smtClean="0"/>
              <a:t>9</a:t>
            </a:fld>
            <a:endParaRPr lang="en-US"/>
          </a:p>
        </p:txBody>
      </p:sp>
    </p:spTree>
    <p:extLst>
      <p:ext uri="{BB962C8B-B14F-4D97-AF65-F5344CB8AC3E}">
        <p14:creationId xmlns:p14="http://schemas.microsoft.com/office/powerpoint/2010/main" val="296979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456441E6174C44A10FC33FD9354B7F" ma:contentTypeVersion="4" ma:contentTypeDescription="Create a new document." ma:contentTypeScope="" ma:versionID="caec3a7efcae1c47f8ad67f5faf58d8d">
  <xsd:schema xmlns:xsd="http://www.w3.org/2001/XMLSchema" xmlns:xs="http://www.w3.org/2001/XMLSchema" xmlns:p="http://schemas.microsoft.com/office/2006/metadata/properties" xmlns:ns2="456c28a6-c115-49f2-bd2a-71a0d0ece61d" targetNamespace="http://schemas.microsoft.com/office/2006/metadata/properties" ma:root="true" ma:fieldsID="9794259b7c8ef599d66e98ae65398a14" ns2:_="">
    <xsd:import namespace="456c28a6-c115-49f2-bd2a-71a0d0ece6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6c28a6-c115-49f2-bd2a-71a0d0ece6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635103-EA02-47CF-A7FE-00D290B546FF}">
  <ds:schemaRefs>
    <ds:schemaRef ds:uri="http://schemas.microsoft.com/sharepoint/v3/contenttype/forms"/>
  </ds:schemaRefs>
</ds:datastoreItem>
</file>

<file path=customXml/itemProps2.xml><?xml version="1.0" encoding="utf-8"?>
<ds:datastoreItem xmlns:ds="http://schemas.openxmlformats.org/officeDocument/2006/customXml" ds:itemID="{2F7A38B5-0C76-4F64-8EFD-5A23DC406B6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1354BB-73BC-43E9-A35B-BF3AC6B1828B}">
  <ds:schemaRefs>
    <ds:schemaRef ds:uri="456c28a6-c115-49f2-bd2a-71a0d0ece6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968</TotalTime>
  <Words>944</Words>
  <Application>Microsoft Office PowerPoint</Application>
  <PresentationFormat>Widescreen</PresentationFormat>
  <Paragraphs>162</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Calibri</vt:lpstr>
      <vt:lpstr>Segoe UI</vt:lpstr>
      <vt:lpstr>Office Theme</vt:lpstr>
      <vt:lpstr>Steel Manufacturing Quality Database</vt:lpstr>
      <vt:lpstr>Introduction:</vt:lpstr>
      <vt:lpstr>PowerPoint Presentation</vt:lpstr>
      <vt:lpstr>PowerPoint Presentation</vt:lpstr>
      <vt:lpstr>Executive Summary:</vt:lpstr>
      <vt:lpstr>PowerPoint Presentation</vt:lpstr>
      <vt:lpstr>PowerPoint Presentation</vt:lpstr>
      <vt:lpstr>Entity Relationship Diagram</vt:lpstr>
      <vt:lpstr>Queries: </vt:lpstr>
      <vt:lpstr>Query 1</vt:lpstr>
      <vt:lpstr>Query 2</vt:lpstr>
      <vt:lpstr>Query 3</vt:lpstr>
      <vt:lpstr>Query 4</vt:lpstr>
      <vt:lpstr>Query 5</vt:lpstr>
      <vt:lpstr>Query 6</vt:lpstr>
      <vt:lpstr>Query 7</vt:lpstr>
      <vt:lpstr>Query 8</vt:lpstr>
      <vt:lpstr>Query 9</vt:lpstr>
      <vt:lpstr>Query 10</vt:lpstr>
      <vt:lpstr>Query 11</vt:lpstr>
      <vt:lpstr>Query 12</vt:lpstr>
      <vt:lpstr>Queries with SQL </vt:lpstr>
      <vt:lpstr>FaultIDs for Max Luminosity above 75</vt:lpstr>
      <vt:lpstr>FaultIDs by BoxDim XMax Value &lt; 65</vt:lpstr>
      <vt:lpstr>Faults by BoxDim XMin Value &gt; 65</vt:lpstr>
      <vt:lpstr>BoxDim Entries by FaultID Sorted Desc</vt:lpstr>
      <vt:lpstr>BoxDim XMin entries by FaultID in Desc</vt:lpstr>
      <vt:lpstr>Faults for Plate Type Sorted Desc</vt:lpstr>
      <vt:lpstr>Group FaultID by Min Luminosity</vt:lpstr>
      <vt:lpstr>Index Entries by Plate Type Sorted Desc</vt:lpstr>
      <vt:lpstr>Length of Conveyor for Max Luminosity 126</vt:lpstr>
      <vt:lpstr>Pastry Fault Luminosity Entries</vt:lpstr>
      <vt:lpstr>Plate Type FLTID PLTID for Max Luminosity above 150</vt:lpstr>
      <vt:lpstr>Group FLTID by Pixel Area</vt:lpstr>
      <vt:lpstr>Form 1</vt:lpstr>
      <vt:lpstr>Form 2</vt:lpstr>
      <vt:lpstr>Form 3</vt:lpstr>
      <vt:lpstr>PowerPoint Presentation</vt:lpstr>
      <vt:lpstr>Risk Management Strategy:</vt:lpstr>
      <vt:lpstr>Future Improvements:</vt:lpstr>
      <vt:lpstr>Thank you! Open for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Naeem</dc:creator>
  <cp:lastModifiedBy>Md Abu Naeem Khan</cp:lastModifiedBy>
  <cp:revision>157</cp:revision>
  <dcterms:created xsi:type="dcterms:W3CDTF">2024-11-21T04:22:18Z</dcterms:created>
  <dcterms:modified xsi:type="dcterms:W3CDTF">2025-05-31T05:40:12Z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0x0101007B456441E6174C44A10FC33FD9354B7F</vt:lpwstr>
  </property>
</Properties>
</file>