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1" r:id="rId7"/>
    <p:sldId id="263" r:id="rId8"/>
    <p:sldId id="265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 showGuides="1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0"/>
            <a:ext cx="9001462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Detailed analysis of optical character recognition technology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2640169"/>
            <a:ext cx="9001462" cy="38250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International Journal of Applied Mathematics,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Electronics and Computers 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l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M. Naeem Akram (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BSEF15M515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l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Ali Ahmed (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BSEF15M542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50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Binarization</a:t>
            </a:r>
            <a:r>
              <a:rPr lang="en-US" dirty="0" smtClean="0">
                <a:solidFill>
                  <a:srgbClr val="00B050"/>
                </a:solidFill>
              </a:rPr>
              <a:t> [2]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4" y="2170205"/>
            <a:ext cx="10353761" cy="4260966"/>
          </a:xfrm>
        </p:spPr>
        <p:txBody>
          <a:bodyPr>
            <a:normAutofit/>
          </a:bodyPr>
          <a:lstStyle/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43" y="2138150"/>
            <a:ext cx="10353761" cy="2488442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sz="8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3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Abstract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4" y="2088319"/>
            <a:ext cx="10353761" cy="4260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Optical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character recognition is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 active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research area that attempts to develop a computer system with the ability to extract and process text from images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automatically. 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objective of OCR is to achieve modification or conversion of any form of text or text-containing documents such as handwritten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text, printed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 scanned text images, into an editable digital format for deeper and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further processing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840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abstract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4" y="2088319"/>
            <a:ext cx="10353761" cy="4260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this paper we investigate OCR in four different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ways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First,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we give a detailed overview of the challenges that might emerge in OCR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Second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we review the general phases of an OCR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Then, we highlight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main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applications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an OCR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Finally, a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brief OCR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8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OCR Challenges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306683"/>
            <a:ext cx="5106004" cy="3702881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Scene Complexity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Conditions of Uneven Lighting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Skewness (Rotation)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Blurring and Degradation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Aspect Ratios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2" y="2306682"/>
            <a:ext cx="5094154" cy="370288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Tilting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Fonts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Multilingual Environments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Warp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322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Ocr Methodologies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4" y="1935921"/>
            <a:ext cx="10353761" cy="4588724"/>
          </a:xfrm>
        </p:spPr>
        <p:txBody>
          <a:bodyPr>
            <a:normAutofit lnSpcReduction="10000"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93700" algn="l"/>
                <a:tab pos="394335" algn="l"/>
              </a:tabLst>
            </a:pPr>
            <a:r>
              <a:rPr lang="en-US" sz="2800" spc="-15" dirty="0">
                <a:latin typeface="Calibri" panose="020F0502020204030204" pitchFamily="34" charset="0"/>
                <a:cs typeface="Calibri" panose="020F0502020204030204" pitchFamily="34" charset="0"/>
              </a:rPr>
              <a:t>Gray scaling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3700" indent="-381000">
              <a:lnSpc>
                <a:spcPct val="100000"/>
              </a:lnSpc>
              <a:spcBef>
                <a:spcPts val="2030"/>
              </a:spcBef>
              <a:buAutoNum type="arabicPeriod"/>
              <a:tabLst>
                <a:tab pos="393700" algn="l"/>
                <a:tab pos="394335" algn="l"/>
              </a:tabLst>
            </a:pPr>
            <a:r>
              <a:rPr lang="en-US" sz="2800" spc="10" dirty="0">
                <a:latin typeface="Calibri" panose="020F0502020204030204" pitchFamily="34" charset="0"/>
                <a:cs typeface="Calibri" panose="020F0502020204030204" pitchFamily="34" charset="0"/>
              </a:rPr>
              <a:t>Binarization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3700" indent="-381000">
              <a:lnSpc>
                <a:spcPct val="100000"/>
              </a:lnSpc>
              <a:spcBef>
                <a:spcPts val="2039"/>
              </a:spcBef>
              <a:buAutoNum type="arabicPeriod"/>
              <a:tabLst>
                <a:tab pos="393700" algn="l"/>
                <a:tab pos="394335" algn="l"/>
              </a:tabLst>
            </a:pPr>
            <a:r>
              <a:rPr lang="en-US" sz="2800" spc="5" dirty="0">
                <a:latin typeface="Calibri" panose="020F0502020204030204" pitchFamily="34" charset="0"/>
                <a:cs typeface="Calibri" panose="020F0502020204030204" pitchFamily="34" charset="0"/>
              </a:rPr>
              <a:t>Noise</a:t>
            </a:r>
            <a:r>
              <a:rPr lang="en-US" sz="2800" spc="-6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-25" dirty="0">
                <a:latin typeface="Calibri" panose="020F0502020204030204" pitchFamily="34" charset="0"/>
                <a:cs typeface="Calibri" panose="020F0502020204030204" pitchFamily="34" charset="0"/>
              </a:rPr>
              <a:t>removing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3700" indent="-381000">
              <a:lnSpc>
                <a:spcPct val="100000"/>
              </a:lnSpc>
              <a:spcBef>
                <a:spcPts val="2030"/>
              </a:spcBef>
              <a:buAutoNum type="arabicPeriod"/>
              <a:tabLst>
                <a:tab pos="393700" algn="l"/>
                <a:tab pos="394335" algn="l"/>
              </a:tabLst>
            </a:pPr>
            <a:r>
              <a:rPr lang="en-US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lang="en-US" sz="2800" spc="-8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-25" dirty="0">
                <a:latin typeface="Calibri" panose="020F0502020204030204" pitchFamily="34" charset="0"/>
                <a:cs typeface="Calibri" panose="020F0502020204030204" pitchFamily="34" charset="0"/>
              </a:rPr>
              <a:t>sharpening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3700" indent="-381000">
              <a:lnSpc>
                <a:spcPct val="100000"/>
              </a:lnSpc>
              <a:spcBef>
                <a:spcPts val="2030"/>
              </a:spcBef>
              <a:buAutoNum type="arabicPeriod"/>
              <a:tabLst>
                <a:tab pos="393700" algn="l"/>
                <a:tab pos="394335" algn="l"/>
              </a:tabLst>
            </a:pPr>
            <a:r>
              <a:rPr lang="en-US" sz="2800" spc="-20" dirty="0">
                <a:latin typeface="Calibri" panose="020F0502020204030204" pitchFamily="34" charset="0"/>
                <a:cs typeface="Calibri" panose="020F0502020204030204" pitchFamily="34" charset="0"/>
              </a:rPr>
              <a:t>Line </a:t>
            </a:r>
            <a:r>
              <a:rPr lang="en-US" sz="2800" spc="-14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800" spc="-25" dirty="0">
                <a:latin typeface="Calibri" panose="020F0502020204030204" pitchFamily="34" charset="0"/>
                <a:cs typeface="Calibri" panose="020F0502020204030204" pitchFamily="34" charset="0"/>
              </a:rPr>
              <a:t>word </a:t>
            </a:r>
            <a:r>
              <a:rPr lang="en-US" sz="2800" spc="-140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sz="2800" spc="-1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-15" dirty="0">
                <a:latin typeface="Calibri" panose="020F0502020204030204" pitchFamily="34" charset="0"/>
                <a:cs typeface="Calibri" panose="020F0502020204030204" pitchFamily="34" charset="0"/>
              </a:rPr>
              <a:t>character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segmentation</a:t>
            </a:r>
          </a:p>
          <a:p>
            <a:pPr marL="393700" indent="-381000">
              <a:lnSpc>
                <a:spcPct val="100000"/>
              </a:lnSpc>
              <a:spcBef>
                <a:spcPts val="2039"/>
              </a:spcBef>
              <a:buAutoNum type="arabicPeriod" startAt="6"/>
              <a:tabLst>
                <a:tab pos="393700" algn="l"/>
                <a:tab pos="394335" algn="l"/>
              </a:tabLst>
            </a:pPr>
            <a:r>
              <a:rPr lang="en-US" sz="2800" spc="-25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en-US" sz="2800" spc="-8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5" dirty="0">
                <a:latin typeface="Calibri" panose="020F0502020204030204" pitchFamily="34" charset="0"/>
                <a:cs typeface="Calibri" panose="020F0502020204030204" pitchFamily="34" charset="0"/>
              </a:rPr>
              <a:t>extraction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3700" indent="-381000">
              <a:lnSpc>
                <a:spcPct val="100000"/>
              </a:lnSpc>
              <a:spcBef>
                <a:spcPts val="2030"/>
              </a:spcBef>
              <a:buAutoNum type="arabicPeriod" startAt="6"/>
              <a:tabLst>
                <a:tab pos="393700" algn="l"/>
                <a:tab pos="394335" algn="l"/>
              </a:tabLs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Recognition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6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Gray scaling [1]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4" y="2170205"/>
            <a:ext cx="10353761" cy="4260966"/>
          </a:xfrm>
        </p:spPr>
        <p:txBody>
          <a:bodyPr>
            <a:normAutofit/>
          </a:bodyPr>
          <a:lstStyle/>
          <a:p>
            <a:r>
              <a:rPr lang="en-US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Normal image is converted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800" spc="-5" dirty="0">
                <a:latin typeface="Calibri" panose="020F0502020204030204" pitchFamily="34" charset="0"/>
                <a:cs typeface="Calibri" panose="020F0502020204030204" pitchFamily="34" charset="0"/>
              </a:rPr>
              <a:t>Grayscale</a:t>
            </a:r>
            <a:r>
              <a:rPr lang="en-US" sz="2800" spc="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</a:p>
          <a:p>
            <a:r>
              <a:rPr lang="en-US" sz="28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grayscale </a:t>
            </a: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image is simply one in which the only colors are shades of gray</a:t>
            </a:r>
            <a:r>
              <a:rPr lang="en-US" sz="28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8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grayscale intensity is stored as an 8-bit integer giving 256 possible different shades of gray from </a:t>
            </a:r>
            <a:r>
              <a:rPr lang="en-US" sz="28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black[0] </a:t>
            </a: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8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white[255].</a:t>
            </a: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30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4" y="2088319"/>
            <a:ext cx="10353761" cy="42609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are many different techniques for the gray scaling of an image: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Gleam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Intensity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Luma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Luminance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Luster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alue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6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4" y="2088319"/>
            <a:ext cx="10353761" cy="4260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Luminance is the standard algorithm used by image processing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software.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 is implemented by MATLAB’s ‘‘rgb2gray’’ function, and it is frequently used in computer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vision.</a:t>
            </a:r>
          </a:p>
          <a:p>
            <a:pPr marL="0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luminance</a:t>
            </a:r>
            <a:r>
              <a:rPr lang="en-US" sz="1800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=</a:t>
            </a:r>
            <a:r>
              <a:rPr lang="en-US" sz="3200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</a:t>
            </a:r>
            <a:r>
              <a:rPr lang="en-US" sz="3200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0.3R + 0.59G + 0.11B </a:t>
            </a:r>
          </a:p>
          <a:p>
            <a:pPr marL="469900" indent="-457200">
              <a:lnSpc>
                <a:spcPct val="100000"/>
              </a:lnSpc>
              <a:tabLst>
                <a:tab pos="355600" algn="l"/>
                <a:tab pos="356235" algn="l"/>
              </a:tabLst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Grayscale </a:t>
            </a:r>
            <a:r>
              <a:rPr lang="en-US" sz="28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 </a:t>
            </a:r>
            <a:r>
              <a:rPr lang="en-US" sz="2800" spc="-10" dirty="0" smtClean="0">
                <a:latin typeface="Calibri" panose="020F0502020204030204" pitchFamily="34" charset="0"/>
                <a:cs typeface="Calibri" panose="020F0502020204030204" pitchFamily="34" charset="0"/>
              </a:rPr>
              <a:t>has equal </a:t>
            </a:r>
            <a:r>
              <a:rPr lang="en-US" sz="28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intensity of </a:t>
            </a:r>
            <a:r>
              <a:rPr lang="en-US" sz="2800" spc="-10" dirty="0" smtClean="0">
                <a:latin typeface="Calibri" panose="020F0502020204030204" pitchFamily="34" charset="0"/>
                <a:cs typeface="Calibri" panose="020F0502020204030204" pitchFamily="34" charset="0"/>
              </a:rPr>
              <a:t>Red, </a:t>
            </a:r>
            <a:r>
              <a:rPr lang="en-US" sz="28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Green </a:t>
            </a:r>
            <a:r>
              <a:rPr lang="en-US" sz="2800" spc="-10" dirty="0" smtClean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800" spc="8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Blue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spc="-5" dirty="0" smtClean="0">
                <a:latin typeface="Calibri" panose="020F0502020204030204" pitchFamily="34" charset="0"/>
                <a:cs typeface="Calibri" panose="020F0502020204030204" pitchFamily="34" charset="0"/>
              </a:rPr>
              <a:t>colors.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1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4" y="2088319"/>
            <a:ext cx="10353761" cy="4260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Luminance Algorithm becomes more efficient by taking integer values instead of the float.</a:t>
            </a: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Luminance</a:t>
            </a:r>
            <a:r>
              <a:rPr lang="en-US" sz="2800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3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(2 * Red + 5 * Green + 1 * Blue) / </a:t>
            </a:r>
            <a:r>
              <a:rPr lang="en-US" sz="3200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8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ode becomes 4 time more faster by </a:t>
            </a: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substituting the multiplication and division into bit shift operators </a:t>
            </a:r>
            <a:r>
              <a:rPr lang="en-US" sz="28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 </a:t>
            </a:r>
            <a:r>
              <a:rPr lang="en-US" sz="2800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&lt;&lt;</a:t>
            </a:r>
            <a:r>
              <a:rPr lang="en-US" sz="28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] and </a:t>
            </a: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addition</a:t>
            </a:r>
            <a:r>
              <a:rPr lang="en-US" sz="28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8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352</TotalTime>
  <Words>378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Rockwell</vt:lpstr>
      <vt:lpstr>Wingdings</vt:lpstr>
      <vt:lpstr>Damask</vt:lpstr>
      <vt:lpstr>Detailed analysis of optical character recognition technology</vt:lpstr>
      <vt:lpstr>Abstract</vt:lpstr>
      <vt:lpstr>abstract</vt:lpstr>
      <vt:lpstr>OCR Challenges</vt:lpstr>
      <vt:lpstr>Ocr Methodologies</vt:lpstr>
      <vt:lpstr>Gray scaling [1]</vt:lpstr>
      <vt:lpstr>Gray scaling</vt:lpstr>
      <vt:lpstr>Gray scaling</vt:lpstr>
      <vt:lpstr>Gray scaling</vt:lpstr>
      <vt:lpstr>Binarization [2]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Naeem Akram</dc:creator>
  <cp:lastModifiedBy>Naeem Akram</cp:lastModifiedBy>
  <cp:revision>101</cp:revision>
  <dcterms:created xsi:type="dcterms:W3CDTF">2018-04-29T08:58:46Z</dcterms:created>
  <dcterms:modified xsi:type="dcterms:W3CDTF">2018-04-29T14:53:40Z</dcterms:modified>
</cp:coreProperties>
</file>