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70" r:id="rId5"/>
    <p:sldId id="258" r:id="rId6"/>
    <p:sldId id="259" r:id="rId7"/>
    <p:sldId id="260" r:id="rId8"/>
    <p:sldId id="261" r:id="rId9"/>
    <p:sldId id="262" r:id="rId10"/>
    <p:sldId id="271" r:id="rId11"/>
    <p:sldId id="263" r:id="rId12"/>
    <p:sldId id="265" r:id="rId13"/>
    <p:sldId id="264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F570F-48AB-514E-A885-45C29518B4AF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42E774-E062-5842-8552-F56F1D0DD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open?id=0B2ckfm9IIOCCa2VKNTZmMndrTU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20420"/>
            <a:ext cx="8915400" cy="2114723"/>
          </a:xfrm>
        </p:spPr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n-US" dirty="0" smtClean="0"/>
              <a:t>An Instructional </a:t>
            </a:r>
            <a:r>
              <a:rPr lang="en-US" dirty="0"/>
              <a:t>P</a:t>
            </a:r>
            <a:r>
              <a:rPr lang="en-US" dirty="0" smtClean="0"/>
              <a:t>rogram to </a:t>
            </a:r>
            <a:r>
              <a:rPr lang="en-US" dirty="0"/>
              <a:t>Improve the Enrollment and Retention of Women in Computer </a:t>
            </a:r>
            <a:r>
              <a:rPr lang="en-US" dirty="0" smtClean="0"/>
              <a:t>Science at FRSD”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Patron: </a:t>
            </a:r>
            <a:r>
              <a:rPr lang="en-US" dirty="0" smtClean="0"/>
              <a:t>Mrs. Amy </a:t>
            </a:r>
            <a:r>
              <a:rPr lang="en-US" dirty="0" err="1" smtClean="0"/>
              <a:t>Qu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Google College </a:t>
            </a:r>
            <a:r>
              <a:rPr lang="en-US" dirty="0" err="1" smtClean="0"/>
              <a:t>Liason</a:t>
            </a:r>
            <a:endParaRPr lang="en-US" dirty="0" smtClean="0"/>
          </a:p>
          <a:p>
            <a:r>
              <a:rPr lang="en-US" dirty="0" smtClean="0"/>
              <a:t>Funding request: Google </a:t>
            </a:r>
            <a:r>
              <a:rPr lang="en-US" dirty="0" smtClean="0"/>
              <a:t>Educational </a:t>
            </a:r>
            <a:r>
              <a:rPr lang="en-US" dirty="0" smtClean="0"/>
              <a:t>Grant</a:t>
            </a:r>
            <a:endParaRPr lang="en-US" dirty="0" smtClean="0"/>
          </a:p>
          <a:p>
            <a:r>
              <a:rPr lang="en-US" dirty="0" smtClean="0"/>
              <a:t>Presenter: </a:t>
            </a:r>
            <a:r>
              <a:rPr lang="en-US" dirty="0" smtClean="0"/>
              <a:t>Naeem Hossain</a:t>
            </a:r>
            <a:endParaRPr lang="en-US" dirty="0" smtClean="0"/>
          </a:p>
          <a:p>
            <a:r>
              <a:rPr lang="en-US" dirty="0" smtClean="0"/>
              <a:t>Presentation Date: 5/1/</a:t>
            </a: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8" y="4503411"/>
            <a:ext cx="4243783" cy="20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Microsoft TEALS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Technology Education and Literacy in Schools. In-school tutoring program that teaches computer science in-school through teacher-partnership programs</a:t>
            </a:r>
          </a:p>
          <a:p>
            <a:pPr lvl="1"/>
            <a:r>
              <a:rPr lang="en-US" dirty="0" smtClean="0"/>
              <a:t>Basically volunteers act as TA’s in a class and help the teacher</a:t>
            </a:r>
          </a:p>
          <a:p>
            <a:pPr lvl="1"/>
            <a:r>
              <a:rPr lang="en-US" dirty="0" smtClean="0"/>
              <a:t>Aimed at beginner teachers and students</a:t>
            </a:r>
          </a:p>
          <a:p>
            <a:pPr lvl="1"/>
            <a:r>
              <a:rPr lang="en-US" dirty="0" smtClean="0"/>
              <a:t>Revenue-neutral</a:t>
            </a:r>
          </a:p>
          <a:p>
            <a:pPr lvl="1"/>
            <a:r>
              <a:rPr lang="en-US" dirty="0" smtClean="0"/>
              <a:t>Results:</a:t>
            </a:r>
          </a:p>
          <a:p>
            <a:pPr lvl="2"/>
            <a:r>
              <a:rPr lang="en-US" dirty="0" smtClean="0"/>
              <a:t>750 volunteers from 400</a:t>
            </a:r>
          </a:p>
          <a:p>
            <a:pPr marL="1035050" lvl="3" indent="0">
              <a:buNone/>
            </a:pPr>
            <a:r>
              <a:rPr lang="en-US" dirty="0" smtClean="0"/>
              <a:t>companies</a:t>
            </a:r>
          </a:p>
          <a:p>
            <a:pPr lvl="2"/>
            <a:r>
              <a:rPr lang="en-US" dirty="0" smtClean="0"/>
              <a:t>10% increase in CS exam </a:t>
            </a:r>
          </a:p>
          <a:p>
            <a:pPr marL="1035050" lvl="3" indent="0">
              <a:buNone/>
            </a:pPr>
            <a:r>
              <a:rPr lang="en-US" dirty="0" smtClean="0"/>
              <a:t>scores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TE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1" y="4710548"/>
            <a:ext cx="3646362" cy="15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Afterschool tutoring program for young female students at FRSD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Held at Manalapan/Freehold Township High School Media </a:t>
            </a:r>
            <a:r>
              <a:rPr lang="en-US" dirty="0" smtClean="0"/>
              <a:t>Centers, and </a:t>
            </a:r>
            <a:r>
              <a:rPr lang="en-US" dirty="0" err="1" smtClean="0"/>
              <a:t>Barkalow</a:t>
            </a:r>
            <a:r>
              <a:rPr lang="en-US" dirty="0" smtClean="0"/>
              <a:t> Middle School </a:t>
            </a:r>
            <a:r>
              <a:rPr lang="en-US" dirty="0" smtClean="0"/>
              <a:t>(access to computers)</a:t>
            </a:r>
          </a:p>
          <a:p>
            <a:pPr lvl="1"/>
            <a:r>
              <a:rPr lang="en-US" dirty="0" smtClean="0"/>
              <a:t>Over course of academic year, starting at the end of October</a:t>
            </a:r>
          </a:p>
          <a:p>
            <a:pPr lvl="1"/>
            <a:r>
              <a:rPr lang="en-US" dirty="0" smtClean="0"/>
              <a:t>Funding provided by Google Educational Grant</a:t>
            </a:r>
          </a:p>
          <a:p>
            <a:pPr lvl="1"/>
            <a:r>
              <a:rPr lang="en-US" dirty="0" smtClean="0"/>
              <a:t>Teachers provided are volunteers by Rutgers/local </a:t>
            </a:r>
            <a:r>
              <a:rPr lang="en-US" dirty="0" smtClean="0"/>
              <a:t>colleges</a:t>
            </a:r>
          </a:p>
          <a:p>
            <a:pPr lvl="1"/>
            <a:r>
              <a:rPr lang="en-US" dirty="0" smtClean="0"/>
              <a:t>Costs $7500.00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26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Over 2017 </a:t>
            </a:r>
            <a:r>
              <a:rPr lang="mr-IN" b="1" dirty="0" smtClean="0"/>
              <a:t>–</a:t>
            </a:r>
            <a:r>
              <a:rPr lang="en-US" b="1" dirty="0" smtClean="0"/>
              <a:t> 2018 academic year; one program for middle school and one for high school</a:t>
            </a:r>
            <a:endParaRPr lang="en-US" b="1" dirty="0" smtClean="0"/>
          </a:p>
          <a:p>
            <a:r>
              <a:rPr lang="en-US" b="1" dirty="0" smtClean="0"/>
              <a:t>May 21-31</a:t>
            </a:r>
            <a:r>
              <a:rPr lang="en-US" dirty="0" smtClean="0"/>
              <a:t>; Work with FRSD staff on logistics</a:t>
            </a:r>
          </a:p>
          <a:p>
            <a:r>
              <a:rPr lang="en-US" b="1" dirty="0" smtClean="0"/>
              <a:t>June 10 </a:t>
            </a:r>
            <a:r>
              <a:rPr lang="mr-IN" b="1" dirty="0" smtClean="0"/>
              <a:t>–</a:t>
            </a:r>
            <a:r>
              <a:rPr lang="en-US" b="1" dirty="0" smtClean="0"/>
              <a:t> Sept 30</a:t>
            </a:r>
            <a:r>
              <a:rPr lang="en-US" dirty="0" smtClean="0"/>
              <a:t>: Advertise program to FRSD students and instructors/mentors at local colleges</a:t>
            </a:r>
          </a:p>
          <a:p>
            <a:r>
              <a:rPr lang="en-US" b="1" dirty="0" smtClean="0"/>
              <a:t>Oct 1 </a:t>
            </a:r>
            <a:r>
              <a:rPr lang="mr-IN" b="1" dirty="0" smtClean="0"/>
              <a:t>–</a:t>
            </a:r>
            <a:r>
              <a:rPr lang="en-US" b="1" dirty="0" smtClean="0"/>
              <a:t> 10</a:t>
            </a:r>
            <a:r>
              <a:rPr lang="en-US" dirty="0" smtClean="0"/>
              <a:t>: Process applicants</a:t>
            </a:r>
          </a:p>
          <a:p>
            <a:r>
              <a:rPr lang="en-US" b="1" dirty="0" smtClean="0"/>
              <a:t>Oct 17 </a:t>
            </a:r>
            <a:r>
              <a:rPr lang="mr-IN" b="1" dirty="0" smtClean="0"/>
              <a:t>–</a:t>
            </a:r>
            <a:r>
              <a:rPr lang="en-US" b="1" dirty="0" smtClean="0"/>
              <a:t> 25</a:t>
            </a:r>
            <a:r>
              <a:rPr lang="en-US" dirty="0" smtClean="0"/>
              <a:t>: Announcements</a:t>
            </a:r>
          </a:p>
          <a:p>
            <a:r>
              <a:rPr lang="en-US" b="1" dirty="0" smtClean="0"/>
              <a:t>Oct 31</a:t>
            </a:r>
            <a:r>
              <a:rPr lang="en-US" dirty="0" smtClean="0"/>
              <a:t>: Launch </a:t>
            </a:r>
            <a:endParaRPr lang="en-US" dirty="0" smtClean="0"/>
          </a:p>
          <a:p>
            <a:r>
              <a:rPr lang="en-US" b="1" dirty="0" smtClean="0"/>
              <a:t>April 30, 2018 </a:t>
            </a:r>
            <a:r>
              <a:rPr lang="en-US" dirty="0" smtClean="0"/>
              <a:t>: End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Laptops</a:t>
            </a:r>
          </a:p>
          <a:p>
            <a:pPr lvl="1"/>
            <a:r>
              <a:rPr lang="en-US" dirty="0" smtClean="0"/>
              <a:t>Lenovo M23 </a:t>
            </a:r>
            <a:r>
              <a:rPr lang="en-US" dirty="0" err="1" smtClean="0"/>
              <a:t>Chromebook</a:t>
            </a:r>
            <a:r>
              <a:rPr lang="en-US" dirty="0" smtClean="0"/>
              <a:t> Laptops ($5370.00)</a:t>
            </a:r>
          </a:p>
          <a:p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Subsidies for transportation ($1800.00)</a:t>
            </a:r>
          </a:p>
          <a:p>
            <a:r>
              <a:rPr lang="en-US" dirty="0" smtClean="0"/>
              <a:t>Teaching supplies ($300)</a:t>
            </a:r>
          </a:p>
          <a:p>
            <a:pPr lvl="1"/>
            <a:r>
              <a:rPr lang="en-US" dirty="0"/>
              <a:t>Pens, pencils, notepads, etc.</a:t>
            </a:r>
          </a:p>
          <a:p>
            <a:pPr lvl="1"/>
            <a:r>
              <a:rPr lang="en-US" dirty="0"/>
              <a:t>Whiteboards, markers, etc. </a:t>
            </a:r>
            <a:endParaRPr lang="en-US" dirty="0" smtClean="0"/>
          </a:p>
          <a:p>
            <a:r>
              <a:rPr lang="en-US" dirty="0" smtClean="0"/>
              <a:t>TOTAL: ($7500.00)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Revenue gain</a:t>
            </a:r>
          </a:p>
          <a:p>
            <a:pPr lvl="1"/>
            <a:r>
              <a:rPr lang="en-US" dirty="0"/>
              <a:t>Donors</a:t>
            </a:r>
          </a:p>
          <a:p>
            <a:pPr lvl="1"/>
            <a:r>
              <a:rPr lang="en-US" dirty="0"/>
              <a:t>Money </a:t>
            </a:r>
            <a:r>
              <a:rPr lang="en-US" dirty="0" smtClean="0"/>
              <a:t>allocation</a:t>
            </a:r>
          </a:p>
          <a:p>
            <a:r>
              <a:rPr lang="en-US" dirty="0" smtClean="0"/>
              <a:t>Increased motivation</a:t>
            </a:r>
          </a:p>
          <a:p>
            <a:pPr lvl="1"/>
            <a:r>
              <a:rPr lang="en-US" dirty="0" smtClean="0"/>
              <a:t>Girls Who </a:t>
            </a:r>
            <a:r>
              <a:rPr lang="en-US" dirty="0" smtClean="0"/>
              <a:t>Code/Microsoft TEALS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Reasons why there is more motivation</a:t>
            </a:r>
          </a:p>
          <a:p>
            <a:r>
              <a:rPr lang="en-US" dirty="0" smtClean="0"/>
              <a:t>Foundation for future tech programs</a:t>
            </a:r>
          </a:p>
          <a:p>
            <a:pPr lvl="1"/>
            <a:r>
              <a:rPr lang="en-US" dirty="0" smtClean="0"/>
              <a:t>Grow outreach with more local colleges</a:t>
            </a:r>
          </a:p>
          <a:p>
            <a:pPr lvl="1"/>
            <a:r>
              <a:rPr lang="en-US" dirty="0" smtClean="0"/>
              <a:t>Expand on district-&gt;state level-&gt;interstate level</a:t>
            </a:r>
          </a:p>
          <a:p>
            <a:r>
              <a:rPr lang="en-US" dirty="0" smtClean="0"/>
              <a:t>Future support</a:t>
            </a:r>
          </a:p>
          <a:p>
            <a:pPr lvl="1"/>
            <a:r>
              <a:rPr lang="en-US" dirty="0" smtClean="0"/>
              <a:t>Incentive to support is more palatable</a:t>
            </a:r>
          </a:p>
        </p:txBody>
      </p:sp>
    </p:spTree>
    <p:extLst>
      <p:ext uri="{BB962C8B-B14F-4D97-AF65-F5344CB8AC3E}">
        <p14:creationId xmlns:p14="http://schemas.microsoft.com/office/powerpoint/2010/main" val="184581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measure success by simple surveys:</a:t>
            </a:r>
          </a:p>
          <a:p>
            <a:pPr lvl="1"/>
            <a:r>
              <a:rPr lang="en-US" dirty="0" smtClean="0"/>
              <a:t>Emails surveys once a month</a:t>
            </a:r>
          </a:p>
          <a:p>
            <a:pPr lvl="1"/>
            <a:r>
              <a:rPr lang="en-US" dirty="0" smtClean="0"/>
              <a:t>In-class surveys at least twice a month</a:t>
            </a:r>
          </a:p>
          <a:p>
            <a:r>
              <a:rPr lang="en-US" dirty="0" smtClean="0"/>
              <a:t>Young women in the FRSD benefit in three ways:</a:t>
            </a:r>
          </a:p>
          <a:p>
            <a:pPr lvl="1"/>
            <a:r>
              <a:rPr lang="en-US" dirty="0" smtClean="0"/>
              <a:t>Role model exposure, access to computer science educational resources, and opportunities for interacting with their peers</a:t>
            </a:r>
            <a:endParaRPr lang="en-US" dirty="0" smtClean="0"/>
          </a:p>
          <a:p>
            <a:r>
              <a:rPr lang="en-US" dirty="0" smtClean="0"/>
              <a:t>Want </a:t>
            </a:r>
            <a:r>
              <a:rPr lang="en-US" dirty="0" smtClean="0"/>
              <a:t>to see a 30% improvement in the number of women who are interested in computer science within 1 year </a:t>
            </a:r>
          </a:p>
          <a:p>
            <a:r>
              <a:rPr lang="en-US" dirty="0" smtClean="0"/>
              <a:t>Want to expand the program to other districts and schools within 5 years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11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2213668"/>
            <a:ext cx="8445249" cy="40526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https://drive.google.com/open?id=</a:t>
            </a:r>
            <a:r>
              <a:rPr lang="en-US" dirty="0" smtClean="0">
                <a:hlinkClick r:id="rId2"/>
              </a:rPr>
              <a:t>0B2ckfm9IIOCCa2VKNTZmMndrTUU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Industry-Level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Only 18% of graduates into the tech industry are women </a:t>
            </a:r>
            <a:r>
              <a:rPr lang="en-US" dirty="0" smtClean="0"/>
              <a:t>(National Center for Women in Information Technology, 2012, p. 16)</a:t>
            </a:r>
            <a:endParaRPr lang="en-US" dirty="0"/>
          </a:p>
          <a:p>
            <a:r>
              <a:rPr lang="en-US" b="1" u="sng" dirty="0" smtClean="0"/>
              <a:t>The number of female computer science majors fell by 43% </a:t>
            </a:r>
            <a:r>
              <a:rPr lang="en-US" b="1" u="sng" dirty="0" smtClean="0"/>
              <a:t>from 2005-2007 </a:t>
            </a:r>
            <a:r>
              <a:rPr lang="en-US" dirty="0" smtClean="0"/>
              <a:t>(</a:t>
            </a:r>
            <a:r>
              <a:rPr lang="it-IT" dirty="0"/>
              <a:t>Hossain &amp; Robinson, 2012, p. </a:t>
            </a:r>
            <a:r>
              <a:rPr lang="it-IT" dirty="0" smtClean="0"/>
              <a:t>444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u="sng" dirty="0" smtClean="0"/>
              <a:t>74% of high school girls are interested in computer Science</a:t>
            </a:r>
            <a:r>
              <a:rPr lang="en-US" dirty="0" smtClean="0"/>
              <a:t> (</a:t>
            </a:r>
            <a:r>
              <a:rPr lang="nb-NO" dirty="0" smtClean="0"/>
              <a:t>Modi </a:t>
            </a:r>
            <a:r>
              <a:rPr lang="nb-NO" dirty="0"/>
              <a:t>et. al, 2012, p. 2) </a:t>
            </a:r>
            <a:endParaRPr lang="nb-NO" dirty="0" smtClean="0"/>
          </a:p>
          <a:p>
            <a:r>
              <a:rPr lang="nb-NO" dirty="0" smtClean="0"/>
              <a:t>Susan Fowler, a </a:t>
            </a:r>
            <a:r>
              <a:rPr lang="nb-NO" dirty="0" err="1" smtClean="0"/>
              <a:t>high-profile</a:t>
            </a:r>
            <a:r>
              <a:rPr lang="nb-NO" dirty="0" smtClean="0"/>
              <a:t> ex-</a:t>
            </a:r>
            <a:r>
              <a:rPr lang="nb-NO" dirty="0" err="1" smtClean="0"/>
              <a:t>Uber</a:t>
            </a:r>
            <a:r>
              <a:rPr lang="nb-NO" dirty="0" smtClean="0"/>
              <a:t> </a:t>
            </a:r>
            <a:r>
              <a:rPr lang="nb-NO" dirty="0" err="1" smtClean="0"/>
              <a:t>employee</a:t>
            </a:r>
            <a:r>
              <a:rPr lang="nb-NO" dirty="0" smtClean="0"/>
              <a:t>, </a:t>
            </a:r>
            <a:r>
              <a:rPr lang="nb-NO" dirty="0" err="1" smtClean="0"/>
              <a:t>details</a:t>
            </a:r>
            <a:r>
              <a:rPr lang="nb-NO" dirty="0" smtClean="0"/>
              <a:t> an </a:t>
            </a:r>
            <a:r>
              <a:rPr lang="nb-NO" dirty="0" err="1" smtClean="0"/>
              <a:t>industry-wide</a:t>
            </a:r>
            <a:r>
              <a:rPr lang="nb-NO" dirty="0" smtClean="0"/>
              <a:t> problem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sexual</a:t>
            </a:r>
            <a:r>
              <a:rPr lang="nb-NO" dirty="0"/>
              <a:t> </a:t>
            </a:r>
            <a:r>
              <a:rPr lang="nb-NO" dirty="0" err="1" smtClean="0"/>
              <a:t>harassment</a:t>
            </a:r>
            <a:endParaRPr lang="nb-NO" dirty="0"/>
          </a:p>
          <a:p>
            <a:endParaRPr lang="nb-NO" dirty="0"/>
          </a:p>
          <a:p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Source: NPR</a:t>
            </a:r>
            <a:endParaRPr lang="en-US" dirty="0"/>
          </a:p>
        </p:txBody>
      </p:sp>
      <p:pic>
        <p:nvPicPr>
          <p:cNvPr id="7" name="Content Placeholder 6" descr="womencoding_wide-4b0beb106fe1b4cfabd9799accb65e8ef809747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 b="-600"/>
          <a:stretch/>
        </p:blipFill>
        <p:spPr>
          <a:xfrm>
            <a:off x="835025" y="2179356"/>
            <a:ext cx="7610475" cy="4264166"/>
          </a:xfrm>
        </p:spPr>
      </p:pic>
    </p:spTree>
    <p:extLst>
      <p:ext uri="{BB962C8B-B14F-4D97-AF65-F5344CB8AC3E}">
        <p14:creationId xmlns:p14="http://schemas.microsoft.com/office/powerpoint/2010/main" val="95032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at the local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b="1" u="sng" dirty="0"/>
              <a:t>In FRSD, </a:t>
            </a:r>
            <a:r>
              <a:rPr lang="nb-NO" b="1" u="sng" dirty="0" err="1"/>
              <a:t>only</a:t>
            </a:r>
            <a:r>
              <a:rPr lang="nb-NO" b="1" u="sng" dirty="0"/>
              <a:t> </a:t>
            </a:r>
            <a:r>
              <a:rPr lang="nb-NO" b="1" u="sng" dirty="0" smtClean="0"/>
              <a:t>350 </a:t>
            </a:r>
            <a:r>
              <a:rPr lang="nb-NO" b="1" u="sng" dirty="0" err="1" smtClean="0"/>
              <a:t>women</a:t>
            </a:r>
            <a:r>
              <a:rPr lang="nb-NO" b="1" u="sng" dirty="0" smtClean="0"/>
              <a:t> </a:t>
            </a:r>
            <a:r>
              <a:rPr lang="nb-NO" b="1" u="sng" dirty="0" err="1"/>
              <a:t>out</a:t>
            </a:r>
            <a:r>
              <a:rPr lang="nb-NO" b="1" u="sng" dirty="0"/>
              <a:t> </a:t>
            </a:r>
            <a:r>
              <a:rPr lang="nb-NO" b="1" u="sng" dirty="0" err="1"/>
              <a:t>of</a:t>
            </a:r>
            <a:r>
              <a:rPr lang="nb-NO" b="1" u="sng" dirty="0"/>
              <a:t> 6000 </a:t>
            </a:r>
            <a:r>
              <a:rPr lang="nb-NO" b="1" u="sng" dirty="0" err="1" smtClean="0"/>
              <a:t>surveyed</a:t>
            </a:r>
            <a:r>
              <a:rPr lang="nb-NO" b="1" u="sng" dirty="0" smtClean="0"/>
              <a:t> </a:t>
            </a:r>
            <a:r>
              <a:rPr lang="nb-NO" b="1" u="sng" dirty="0" err="1" smtClean="0"/>
              <a:t>female</a:t>
            </a:r>
            <a:r>
              <a:rPr lang="nb-NO" b="1" u="sng" dirty="0" smtClean="0"/>
              <a:t> </a:t>
            </a:r>
            <a:r>
              <a:rPr lang="nb-NO" b="1" u="sng" dirty="0"/>
              <a:t>students </a:t>
            </a:r>
            <a:r>
              <a:rPr lang="nb-NO" b="1" u="sng" dirty="0" err="1"/>
              <a:t>had</a:t>
            </a:r>
            <a:r>
              <a:rPr lang="nb-NO" b="1" u="sng" dirty="0"/>
              <a:t> </a:t>
            </a:r>
            <a:r>
              <a:rPr lang="nb-NO" b="1" u="sng" dirty="0" err="1"/>
              <a:t>any</a:t>
            </a:r>
            <a:r>
              <a:rPr lang="nb-NO" b="1" u="sng" dirty="0"/>
              <a:t> </a:t>
            </a:r>
            <a:r>
              <a:rPr lang="nb-NO" b="1" u="sng" dirty="0" err="1"/>
              <a:t>interest</a:t>
            </a:r>
            <a:r>
              <a:rPr lang="nb-NO" b="1" u="sng" dirty="0"/>
              <a:t> in </a:t>
            </a:r>
            <a:r>
              <a:rPr lang="nb-NO" b="1" u="sng" dirty="0" err="1"/>
              <a:t>purusing</a:t>
            </a:r>
            <a:r>
              <a:rPr lang="nb-NO" b="1" u="sng" dirty="0"/>
              <a:t> </a:t>
            </a:r>
            <a:r>
              <a:rPr lang="nb-NO" b="1" u="sng" dirty="0" err="1"/>
              <a:t>tech</a:t>
            </a:r>
            <a:r>
              <a:rPr lang="nb-NO" b="1" u="sng" dirty="0"/>
              <a:t> </a:t>
            </a:r>
            <a:r>
              <a:rPr lang="nb-NO" b="1" u="sng" dirty="0" err="1"/>
              <a:t>after</a:t>
            </a:r>
            <a:r>
              <a:rPr lang="nb-NO" b="1" u="sng" dirty="0"/>
              <a:t> </a:t>
            </a:r>
            <a:r>
              <a:rPr lang="nb-NO" b="1" u="sng" dirty="0" err="1"/>
              <a:t>graduation</a:t>
            </a:r>
            <a:r>
              <a:rPr lang="nb-NO" b="1" u="sng" dirty="0"/>
              <a:t> </a:t>
            </a:r>
            <a:r>
              <a:rPr lang="nb-NO" dirty="0"/>
              <a:t>(</a:t>
            </a:r>
            <a:r>
              <a:rPr lang="nb-NO" dirty="0" err="1"/>
              <a:t>Freehold</a:t>
            </a:r>
            <a:r>
              <a:rPr lang="nb-NO" dirty="0"/>
              <a:t> Regional High School District, 2016, p. 4</a:t>
            </a:r>
            <a:r>
              <a:rPr lang="nb-NO" dirty="0" smtClean="0"/>
              <a:t>). </a:t>
            </a:r>
          </a:p>
          <a:p>
            <a:pPr lvl="1"/>
            <a:r>
              <a:rPr lang="nb-NO" dirty="0" smtClean="0"/>
              <a:t>This is </a:t>
            </a:r>
            <a:r>
              <a:rPr lang="nb-NO" dirty="0" err="1" smtClean="0"/>
              <a:t>below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national</a:t>
            </a:r>
            <a:r>
              <a:rPr lang="nb-NO" dirty="0" smtClean="0"/>
              <a:t> </a:t>
            </a:r>
            <a:r>
              <a:rPr lang="nb-NO" dirty="0" err="1" smtClean="0"/>
              <a:t>average</a:t>
            </a:r>
            <a:endParaRPr lang="en-US" dirty="0" smtClean="0"/>
          </a:p>
          <a:p>
            <a:r>
              <a:rPr lang="en-US" dirty="0" smtClean="0"/>
              <a:t>Gender </a:t>
            </a:r>
            <a:r>
              <a:rPr lang="en-US" dirty="0"/>
              <a:t>gaps are bad and systemically harm </a:t>
            </a:r>
            <a:r>
              <a:rPr lang="en-US" dirty="0" smtClean="0"/>
              <a:t>women </a:t>
            </a:r>
            <a:r>
              <a:rPr lang="mr-IN" dirty="0" smtClean="0"/>
              <a:t>–</a:t>
            </a:r>
            <a:r>
              <a:rPr lang="en-US" dirty="0" smtClean="0"/>
              <a:t> less access to opportunity</a:t>
            </a:r>
          </a:p>
          <a:p>
            <a:r>
              <a:rPr lang="en-US" dirty="0" smtClean="0"/>
              <a:t>Need </a:t>
            </a:r>
            <a:r>
              <a:rPr lang="en-US" dirty="0"/>
              <a:t>women to fill </a:t>
            </a:r>
            <a:r>
              <a:rPr lang="en-US" dirty="0" smtClean="0"/>
              <a:t>jobs: </a:t>
            </a:r>
          </a:p>
          <a:p>
            <a:pPr lvl="1"/>
            <a:r>
              <a:rPr lang="en-US" dirty="0" smtClean="0"/>
              <a:t>At current graduation rates, US tech grads can only fill 30% of computing jobs by 2020 </a:t>
            </a:r>
            <a:r>
              <a:rPr lang="en-US" dirty="0"/>
              <a:t>(National Center for Women in Information Technology, 2012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Women remain a huge, untapped resource for the industry</a:t>
            </a:r>
          </a:p>
          <a:p>
            <a:pPr marL="3492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0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problem at FRSD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computer science </a:t>
            </a:r>
            <a:r>
              <a:rPr lang="en-US" dirty="0" smtClean="0"/>
              <a:t>courses </a:t>
            </a:r>
          </a:p>
          <a:p>
            <a:r>
              <a:rPr lang="en-US" dirty="0" smtClean="0"/>
              <a:t>Teachers’ are not aware or aren’t trained in computer science</a:t>
            </a:r>
          </a:p>
          <a:p>
            <a:r>
              <a:rPr lang="en-US" dirty="0" smtClean="0"/>
              <a:t>No administrator knowledge on how to solve the problem</a:t>
            </a:r>
          </a:p>
          <a:p>
            <a:r>
              <a:rPr lang="en-US" dirty="0" smtClean="0"/>
              <a:t>Unaware of example models such as Girls Who Code or Microsoft TEALS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7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Researcher: Sarah-Jane </a:t>
            </a:r>
            <a:r>
              <a:rPr lang="en-US" dirty="0" err="1" smtClean="0"/>
              <a:t>leslie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</a:t>
            </a:r>
            <a:r>
              <a:rPr lang="en-US" dirty="0"/>
              <a:t>of philosophy and </a:t>
            </a:r>
            <a:r>
              <a:rPr lang="en-US" dirty="0" smtClean="0"/>
              <a:t>education </a:t>
            </a:r>
            <a:r>
              <a:rPr lang="en-US" dirty="0"/>
              <a:t>at Princeton </a:t>
            </a:r>
            <a:r>
              <a:rPr lang="en-US" dirty="0" smtClean="0"/>
              <a:t>University</a:t>
            </a:r>
          </a:p>
          <a:p>
            <a:pPr lvl="1"/>
            <a:r>
              <a:rPr lang="en-US" dirty="0" smtClean="0"/>
              <a:t>Meta-study on women in STEM fields, encompasses tech</a:t>
            </a:r>
            <a:endParaRPr lang="en-US" dirty="0" smtClean="0"/>
          </a:p>
          <a:p>
            <a:pPr lvl="1"/>
            <a:r>
              <a:rPr lang="en-US" dirty="0"/>
              <a:t>Groundbreaking research into </a:t>
            </a:r>
            <a:endParaRPr lang="en-US" dirty="0" smtClean="0"/>
          </a:p>
          <a:p>
            <a:pPr marL="685800" lvl="2" indent="0">
              <a:buNone/>
            </a:pPr>
            <a:r>
              <a:rPr lang="en-US" dirty="0" smtClean="0"/>
              <a:t>confidence gap</a:t>
            </a:r>
            <a:endParaRPr lang="en-US" dirty="0" smtClean="0"/>
          </a:p>
          <a:p>
            <a:pPr lvl="1"/>
            <a:r>
              <a:rPr lang="en-US" dirty="0" smtClean="0"/>
              <a:t>Consistent across diverse backgrounds,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income levels, etc.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arah-jane-lesli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876697"/>
            <a:ext cx="2286000" cy="23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Researcher: Rosemary L. </a:t>
            </a:r>
            <a:r>
              <a:rPr lang="en-US" dirty="0" err="1" smtClean="0"/>
              <a:t>Edzie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</a:t>
            </a:r>
            <a:r>
              <a:rPr lang="en-US" dirty="0"/>
              <a:t>of Nebraska-</a:t>
            </a:r>
            <a:r>
              <a:rPr lang="en-US" dirty="0" smtClean="0"/>
              <a:t>Lincoln</a:t>
            </a:r>
          </a:p>
          <a:p>
            <a:r>
              <a:rPr lang="en-US" dirty="0" smtClean="0"/>
              <a:t>Societal </a:t>
            </a:r>
            <a:r>
              <a:rPr lang="en-US" dirty="0" smtClean="0"/>
              <a:t>pressures that prevent women from entering </a:t>
            </a:r>
            <a:r>
              <a:rPr lang="en-US" dirty="0" smtClean="0"/>
              <a:t>tech:</a:t>
            </a:r>
          </a:p>
          <a:p>
            <a:pPr lvl="1"/>
            <a:r>
              <a:rPr lang="en-US" dirty="0" smtClean="0"/>
              <a:t>Explanation of confidence gap</a:t>
            </a:r>
          </a:p>
          <a:p>
            <a:pPr lvl="1"/>
            <a:r>
              <a:rPr lang="en-US" dirty="0" smtClean="0"/>
              <a:t>Lack of role models</a:t>
            </a:r>
          </a:p>
          <a:p>
            <a:pPr lvl="1"/>
            <a:r>
              <a:rPr lang="en-US" dirty="0" smtClean="0"/>
              <a:t>No exposure to computer science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AEAAQAAAAAAAAU8AAAAJGE1YzVlYmYyLThhMzEtNDFhYi1hOWE5LWU4NGExNWQ0YTVmM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385598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Researcher: Ellen </a:t>
            </a:r>
            <a:r>
              <a:rPr lang="en-US" dirty="0" err="1" smtClean="0"/>
              <a:t>Spertus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MIT researcher</a:t>
            </a:r>
            <a:endParaRPr lang="en-US" dirty="0"/>
          </a:p>
          <a:p>
            <a:r>
              <a:rPr lang="en-US" dirty="0" smtClean="0"/>
              <a:t>Talks about historically </a:t>
            </a:r>
            <a:r>
              <a:rPr lang="en-US" dirty="0" smtClean="0"/>
              <a:t>low rates of retention in IT/</a:t>
            </a:r>
            <a:r>
              <a:rPr lang="en-US" dirty="0" smtClean="0"/>
              <a:t>CSRF</a:t>
            </a:r>
          </a:p>
          <a:p>
            <a:r>
              <a:rPr lang="en-US" dirty="0" smtClean="0"/>
              <a:t>Endemic problems:</a:t>
            </a:r>
          </a:p>
          <a:p>
            <a:pPr lvl="1"/>
            <a:r>
              <a:rPr lang="en-US" dirty="0" smtClean="0"/>
              <a:t>Sexual harassment</a:t>
            </a:r>
          </a:p>
          <a:p>
            <a:pPr lvl="1"/>
            <a:r>
              <a:rPr lang="en-US" dirty="0" smtClean="0"/>
              <a:t>“Imposter Syndrome”</a:t>
            </a:r>
          </a:p>
          <a:p>
            <a:pPr lvl="1"/>
            <a:r>
              <a:rPr lang="en-US" dirty="0" smtClean="0"/>
              <a:t>Few women to network</a:t>
            </a:r>
          </a:p>
          <a:p>
            <a:pPr marL="685800" lvl="2" indent="0">
              <a:buNone/>
            </a:pPr>
            <a:r>
              <a:rPr lang="en-US" dirty="0" smtClean="0"/>
              <a:t>with</a:t>
            </a:r>
            <a:endParaRPr lang="en-US" dirty="0" smtClean="0"/>
          </a:p>
          <a:p>
            <a:r>
              <a:rPr lang="en-US" dirty="0" smtClean="0"/>
              <a:t>Gender norms and</a:t>
            </a:r>
          </a:p>
          <a:p>
            <a:pPr marL="349250" lvl="1" indent="0">
              <a:buNone/>
            </a:pPr>
            <a:r>
              <a:rPr lang="en-US" dirty="0" smtClean="0"/>
              <a:t>stereotypes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20140211__0215spertu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10" y="3775832"/>
            <a:ext cx="4142690" cy="27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1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Girls Who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Girls Who Code </a:t>
            </a:r>
          </a:p>
          <a:p>
            <a:pPr lvl="1"/>
            <a:r>
              <a:rPr lang="en-US" dirty="0" smtClean="0"/>
              <a:t>Wildly successful program afterschool tutoring program aimed at women that, as of 2016, helped 27,000 young women get a computer science education</a:t>
            </a:r>
            <a:endParaRPr lang="en-US" dirty="0" smtClean="0"/>
          </a:p>
          <a:p>
            <a:pPr lvl="1"/>
            <a:r>
              <a:rPr lang="en-US" dirty="0" smtClean="0"/>
              <a:t>For beginners</a:t>
            </a:r>
            <a:endParaRPr lang="en-US" dirty="0" smtClean="0"/>
          </a:p>
          <a:p>
            <a:pPr lvl="1"/>
            <a:r>
              <a:rPr lang="en-US" dirty="0" smtClean="0"/>
              <a:t>Revenue-positive</a:t>
            </a:r>
          </a:p>
          <a:p>
            <a:pPr lvl="1"/>
            <a:r>
              <a:rPr lang="en-US" dirty="0" smtClean="0"/>
              <a:t>Results:</a:t>
            </a:r>
          </a:p>
          <a:p>
            <a:pPr lvl="2"/>
            <a:r>
              <a:rPr lang="en-US" dirty="0" smtClean="0"/>
              <a:t>32% increase in </a:t>
            </a:r>
          </a:p>
          <a:p>
            <a:pPr marL="685800" lvl="2" indent="0">
              <a:buNone/>
            </a:pPr>
            <a:r>
              <a:rPr lang="en-US" dirty="0" smtClean="0"/>
              <a:t>Computer science interest</a:t>
            </a:r>
            <a:endParaRPr lang="en-US" dirty="0"/>
          </a:p>
          <a:p>
            <a:pPr lvl="2"/>
            <a:r>
              <a:rPr lang="en-US" dirty="0" smtClean="0"/>
              <a:t>Encourages female leaders in tech</a:t>
            </a:r>
            <a:endParaRPr lang="en-US" dirty="0" smtClean="0"/>
          </a:p>
        </p:txBody>
      </p:sp>
      <p:pic>
        <p:nvPicPr>
          <p:cNvPr id="4" name="Picture 3" descr="girlswhocodegw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76" y="3845769"/>
            <a:ext cx="3855524" cy="1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289</TotalTime>
  <Words>842</Words>
  <Application>Microsoft Macintosh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Perception</vt:lpstr>
      <vt:lpstr>“An Instructional Program to Improve the Enrollment and Retention of Women in Computer Science at FRSD”</vt:lpstr>
      <vt:lpstr>Industry-Level Problems</vt:lpstr>
      <vt:lpstr>Source: NPR</vt:lpstr>
      <vt:lpstr>Problems at the local level</vt:lpstr>
      <vt:lpstr>Causes of the problem at FRSD</vt:lpstr>
      <vt:lpstr>Researcher: Sarah-Jane leslie</vt:lpstr>
      <vt:lpstr>Researcher: Rosemary L. Edzie</vt:lpstr>
      <vt:lpstr>Researcher: Ellen Spertus</vt:lpstr>
      <vt:lpstr>Model: Girls Who Code</vt:lpstr>
      <vt:lpstr>Model: Microsoft TEALS</vt:lpstr>
      <vt:lpstr>Plan</vt:lpstr>
      <vt:lpstr>Schedule</vt:lpstr>
      <vt:lpstr>Budget</vt:lpstr>
      <vt:lpstr>Impact</vt:lpstr>
      <vt:lpstr>Discussion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 Proposal to Improve the Enrollment and Retention of Women in Computer Science”</dc:title>
  <dc:creator>Naeem Hossain</dc:creator>
  <cp:lastModifiedBy>Naeem Hossain</cp:lastModifiedBy>
  <cp:revision>48</cp:revision>
  <dcterms:created xsi:type="dcterms:W3CDTF">2017-04-14T00:04:08Z</dcterms:created>
  <dcterms:modified xsi:type="dcterms:W3CDTF">2017-05-01T18:52:23Z</dcterms:modified>
</cp:coreProperties>
</file>