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65"/>
  </p:notesMasterIdLst>
  <p:sldIdLst>
    <p:sldId id="412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5" r:id="rId35"/>
    <p:sldId id="306" r:id="rId36"/>
    <p:sldId id="307" r:id="rId37"/>
    <p:sldId id="308" r:id="rId38"/>
    <p:sldId id="309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1" r:id="rId59"/>
    <p:sldId id="332" r:id="rId60"/>
    <p:sldId id="342" r:id="rId61"/>
    <p:sldId id="343" r:id="rId62"/>
    <p:sldId id="344" r:id="rId63"/>
    <p:sldId id="41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7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042" y="249909"/>
            <a:ext cx="8211914" cy="7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31">
            <a:extLst>
              <a:ext uri="{FF2B5EF4-FFF2-40B4-BE49-F238E27FC236}">
                <a16:creationId xmlns:a16="http://schemas.microsoft.com/office/drawing/2014/main" id="{709A0791-8DCC-4995-A7E0-A6B84A180D00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bg object 33">
            <a:extLst>
              <a:ext uri="{FF2B5EF4-FFF2-40B4-BE49-F238E27FC236}">
                <a16:creationId xmlns:a16="http://schemas.microsoft.com/office/drawing/2014/main" id="{E12A6047-0B8F-C14D-99EE-9D598829D2A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bg object 32">
            <a:extLst>
              <a:ext uri="{FF2B5EF4-FFF2-40B4-BE49-F238E27FC236}">
                <a16:creationId xmlns:a16="http://schemas.microsoft.com/office/drawing/2014/main" id="{AEA00C43-C5B7-0398-9886-72491CC8C785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97CAA58-8750-8AB8-720C-E3552BEF4CA8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72C77F1-3BB4-D1E3-29BB-C272EAD3E492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7B454AC-7D36-0E7B-2447-E5D9C5CD4850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81D1A4C8-58FE-ECF3-D299-1AD1DB46C4C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bg object 32">
            <a:extLst>
              <a:ext uri="{FF2B5EF4-FFF2-40B4-BE49-F238E27FC236}">
                <a16:creationId xmlns:a16="http://schemas.microsoft.com/office/drawing/2014/main" id="{28EF4A64-311F-EB0B-40FF-2BAE2EE6CF2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9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ail.eecs.berkeley.edu/deeprlcourse/static/slides/lec-5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static/slides/lec-5.pdf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ail.eecs.berkeley.edu/deeprlcourse/static/slides/lec-5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ail.eecs.berkeley.edu/deeprlcourse/static/slides/lec-5.pdf" TargetMode="Externa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rail.eecs.berkeley.edu/deeprlcourse/static/slides/lec-5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rail.eecs.berkeley.edu/deeprlcourse/static/slides/lec-5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openai.com/dota-2.pdf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rail.eecs.berkeley.edu/deeprlcourse/static/slides/lec-5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static/slides/lec-5.pdf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static/slides/lec-5.pdf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ail.eecs.berkeley.edu/deeprlcourse/static/slides/lec-5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ir.toronto.edu/csc2621-w20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Reinforcement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8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5985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Q-learning,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find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3244867"/>
            <a:ext cx="10955020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Problem: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 large discrete action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space,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can’t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plug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every possible action to find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 optimal action!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4235" y="2178183"/>
            <a:ext cx="4137660" cy="850900"/>
            <a:chOff x="2673176" y="1633637"/>
            <a:chExt cx="3103245" cy="638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176" y="1719902"/>
              <a:ext cx="3102791" cy="517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27824" y="1643162"/>
              <a:ext cx="935990" cy="619125"/>
            </a:xfrm>
            <a:custGeom>
              <a:avLst/>
              <a:gdLst/>
              <a:ahLst/>
              <a:cxnLst/>
              <a:rect l="l" t="t" r="r" b="b"/>
              <a:pathLst>
                <a:path w="935989" h="619125">
                  <a:moveTo>
                    <a:pt x="0" y="0"/>
                  </a:moveTo>
                  <a:lnTo>
                    <a:pt x="935399" y="0"/>
                  </a:lnTo>
                  <a:lnTo>
                    <a:pt x="935399" y="618899"/>
                  </a:lnTo>
                  <a:lnTo>
                    <a:pt x="0" y="618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5985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Q-learning,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find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3244867"/>
            <a:ext cx="10955020" cy="17283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Problem: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 large discrete action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space,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can’t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plug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every possible action to find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 optimal action!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</a:pPr>
            <a:endParaRPr sz="3200">
              <a:latin typeface="Arial MT"/>
              <a:cs typeface="Arial MT"/>
            </a:endParaRPr>
          </a:p>
          <a:p>
            <a:pPr marL="16933">
              <a:spcBef>
                <a:spcPts val="7"/>
              </a:spcBef>
            </a:pPr>
            <a:r>
              <a:rPr sz="2400" spc="-7" dirty="0">
                <a:solidFill>
                  <a:srgbClr val="6AA84F"/>
                </a:solidFill>
                <a:latin typeface="Arial MT"/>
                <a:cs typeface="Arial MT"/>
              </a:rPr>
              <a:t>Solution:</a:t>
            </a:r>
            <a:r>
              <a:rPr sz="240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approximator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argmax,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via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descent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4235" y="2178183"/>
            <a:ext cx="4137660" cy="850900"/>
            <a:chOff x="2673176" y="1633637"/>
            <a:chExt cx="3103245" cy="638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176" y="1719902"/>
              <a:ext cx="3102791" cy="517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27824" y="1643162"/>
              <a:ext cx="935990" cy="619125"/>
            </a:xfrm>
            <a:custGeom>
              <a:avLst/>
              <a:gdLst/>
              <a:ahLst/>
              <a:cxnLst/>
              <a:rect l="l" t="t" r="r" b="b"/>
              <a:pathLst>
                <a:path w="935989" h="619125">
                  <a:moveTo>
                    <a:pt x="0" y="0"/>
                  </a:moveTo>
                  <a:lnTo>
                    <a:pt x="935399" y="0"/>
                  </a:lnTo>
                  <a:lnTo>
                    <a:pt x="935399" y="618899"/>
                  </a:lnTo>
                  <a:lnTo>
                    <a:pt x="0" y="618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63472" y="5604403"/>
            <a:ext cx="2839720" cy="657860"/>
            <a:chOff x="3047604" y="4203302"/>
            <a:chExt cx="2129790" cy="493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604" y="4203302"/>
              <a:ext cx="2129743" cy="417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7824" y="4391743"/>
              <a:ext cx="153670" cy="295275"/>
            </a:xfrm>
            <a:custGeom>
              <a:avLst/>
              <a:gdLst/>
              <a:ahLst/>
              <a:cxnLst/>
              <a:rect l="l" t="t" r="r" b="b"/>
              <a:pathLst>
                <a:path w="153670" h="295275">
                  <a:moveTo>
                    <a:pt x="0" y="0"/>
                  </a:moveTo>
                  <a:lnTo>
                    <a:pt x="153299" y="0"/>
                  </a:lnTo>
                  <a:lnTo>
                    <a:pt x="153299" y="294899"/>
                  </a:lnTo>
                  <a:lnTo>
                    <a:pt x="0" y="29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8207587" cy="10968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Goal: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505447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Derive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update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059" y="2444415"/>
            <a:ext cx="486407" cy="294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10592645" cy="29588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Goal: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  <a:buClr>
                <a:srgbClr val="595959"/>
              </a:buClr>
              <a:buFont typeface="Arial MT"/>
              <a:buChar char="●"/>
            </a:pPr>
            <a:endParaRPr sz="2133">
              <a:latin typeface="Arial MT"/>
              <a:cs typeface="Arial MT"/>
            </a:endParaRPr>
          </a:p>
          <a:p>
            <a:pPr marL="505447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Derive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update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667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333">
              <a:latin typeface="Arial MT"/>
              <a:cs typeface="Arial MT"/>
            </a:endParaRPr>
          </a:p>
          <a:p>
            <a:pPr marL="505447" indent="-489361"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Idea: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505447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Adapt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stochastic</a:t>
            </a:r>
            <a:r>
              <a:rPr sz="2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policy</a:t>
            </a:r>
            <a:r>
              <a:rPr sz="2400" b="1" spc="-13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gradient</a:t>
            </a:r>
            <a:r>
              <a:rPr sz="2400" b="1" spc="33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formulation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policies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059" y="2444415"/>
            <a:ext cx="486407" cy="2947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23" y="2355144"/>
            <a:ext cx="5215236" cy="18349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302" y="2355144"/>
            <a:ext cx="8551333" cy="3561080"/>
            <a:chOff x="225976" y="1766358"/>
            <a:chExt cx="6413500" cy="2670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42" y="1766358"/>
              <a:ext cx="3911427" cy="13762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76" y="3118774"/>
              <a:ext cx="6413198" cy="13180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302" y="2355145"/>
            <a:ext cx="8551333" cy="4244340"/>
            <a:chOff x="225976" y="1766358"/>
            <a:chExt cx="6413500" cy="3183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42" y="1766358"/>
              <a:ext cx="3911427" cy="13762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76" y="3118774"/>
              <a:ext cx="6413198" cy="1318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275" y="4263375"/>
              <a:ext cx="2880374" cy="685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974" y="2369572"/>
            <a:ext cx="8078793" cy="9967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9968" y="3891911"/>
            <a:ext cx="3956473" cy="16483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model-free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200">
              <a:latin typeface="Arial MT"/>
              <a:cs typeface="Arial MT"/>
            </a:endParaRPr>
          </a:p>
          <a:p>
            <a:pPr marL="16933"/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3200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trivial</a:t>
            </a:r>
            <a:r>
              <a:rPr sz="3200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3200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compute!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88671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Monte-Carlo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Sampling: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642" y="2322055"/>
            <a:ext cx="8112225" cy="1017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Can reinforcement learning solve robotics?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034" y="2247799"/>
            <a:ext cx="11545993" cy="4610947"/>
            <a:chOff x="135025" y="1685849"/>
            <a:chExt cx="8659495" cy="3458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300" y="1685849"/>
              <a:ext cx="7171528" cy="685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95224" y="1907550"/>
              <a:ext cx="1788795" cy="236220"/>
            </a:xfrm>
            <a:custGeom>
              <a:avLst/>
              <a:gdLst/>
              <a:ahLst/>
              <a:cxnLst/>
              <a:rect l="l" t="t" r="r" b="b"/>
              <a:pathLst>
                <a:path w="1788795" h="236219">
                  <a:moveTo>
                    <a:pt x="0" y="0"/>
                  </a:moveTo>
                  <a:lnTo>
                    <a:pt x="1788299" y="0"/>
                  </a:lnTo>
                  <a:lnTo>
                    <a:pt x="1788299" y="236099"/>
                  </a:lnTo>
                  <a:lnTo>
                    <a:pt x="0" y="236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5" y="2919924"/>
              <a:ext cx="6538951" cy="572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32650" y="2869200"/>
              <a:ext cx="979169" cy="236220"/>
            </a:xfrm>
            <a:custGeom>
              <a:avLst/>
              <a:gdLst/>
              <a:ahLst/>
              <a:cxnLst/>
              <a:rect l="l" t="t" r="r" b="b"/>
              <a:pathLst>
                <a:path w="979170" h="236219">
                  <a:moveTo>
                    <a:pt x="0" y="0"/>
                  </a:moveTo>
                  <a:lnTo>
                    <a:pt x="978599" y="0"/>
                  </a:lnTo>
                  <a:lnTo>
                    <a:pt x="978599" y="236099"/>
                  </a:lnTo>
                  <a:lnTo>
                    <a:pt x="0" y="236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0412" y="2406162"/>
              <a:ext cx="448173" cy="428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624" y="4268900"/>
              <a:ext cx="5700358" cy="505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2299" y="4522550"/>
              <a:ext cx="1872614" cy="320675"/>
            </a:xfrm>
            <a:custGeom>
              <a:avLst/>
              <a:gdLst/>
              <a:ahLst/>
              <a:cxnLst/>
              <a:rect l="l" t="t" r="r" b="b"/>
              <a:pathLst>
                <a:path w="1872614" h="320675">
                  <a:moveTo>
                    <a:pt x="0" y="0"/>
                  </a:moveTo>
                  <a:lnTo>
                    <a:pt x="1872599" y="0"/>
                  </a:lnTo>
                  <a:lnTo>
                    <a:pt x="1872599" y="320399"/>
                  </a:lnTo>
                  <a:lnTo>
                    <a:pt x="0" y="320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1952" y="3139650"/>
              <a:ext cx="3442283" cy="20038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84650" y="4245950"/>
              <a:ext cx="295910" cy="154940"/>
            </a:xfrm>
            <a:custGeom>
              <a:avLst/>
              <a:gdLst/>
              <a:ahLst/>
              <a:cxnLst/>
              <a:rect l="l" t="t" r="r" b="b"/>
              <a:pathLst>
                <a:path w="295910" h="154939">
                  <a:moveTo>
                    <a:pt x="0" y="0"/>
                  </a:moveTo>
                  <a:lnTo>
                    <a:pt x="295799" y="0"/>
                  </a:lnTo>
                  <a:lnTo>
                    <a:pt x="295799" y="154799"/>
                  </a:lnTo>
                  <a:lnTo>
                    <a:pt x="0" y="1547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2967" y="1654330"/>
            <a:ext cx="50258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 MT"/>
                <a:cs typeface="Arial MT"/>
              </a:rPr>
              <a:t>Alpha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Go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Zero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(Silver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Nature,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2017)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2521" y="1465464"/>
            <a:ext cx="748745" cy="6738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12950" y="3273946"/>
            <a:ext cx="676402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 MT"/>
                <a:cs typeface="Arial MT"/>
              </a:rPr>
              <a:t>Dota</a:t>
            </a:r>
            <a:r>
              <a:rPr sz="2133" spc="-27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5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(OpenAI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et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2019, </a:t>
            </a:r>
            <a:r>
              <a:rPr sz="1733" u="heavy" spc="-7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8"/>
              </a:rPr>
              <a:t>https://cdn.openai.com/dota-2.pdf</a:t>
            </a:r>
            <a:r>
              <a:rPr sz="2133" spc="-7" dirty="0">
                <a:latin typeface="Arial MT"/>
                <a:cs typeface="Arial MT"/>
              </a:rPr>
              <a:t>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967" y="4975095"/>
            <a:ext cx="472016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 MT"/>
                <a:cs typeface="Arial MT"/>
              </a:rPr>
              <a:t>Alpha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Star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13" dirty="0">
                <a:latin typeface="Arial MT"/>
                <a:cs typeface="Arial MT"/>
              </a:rPr>
              <a:t>(Vinyals </a:t>
            </a:r>
            <a:r>
              <a:rPr sz="2133" spc="-7" dirty="0">
                <a:latin typeface="Arial MT"/>
                <a:cs typeface="Arial MT"/>
              </a:rPr>
              <a:t>et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al,</a:t>
            </a:r>
            <a:r>
              <a:rPr sz="2133" spc="-13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Nature,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2019)</a:t>
            </a:r>
            <a:endParaRPr sz="2133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46454" y="4837413"/>
            <a:ext cx="748745" cy="6738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88671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Monte-Carlo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Sampling: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8" y="3717308"/>
            <a:ext cx="55363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Problem: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Point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Estimate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Variance!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5642" y="2141233"/>
            <a:ext cx="8247380" cy="1437640"/>
            <a:chOff x="881731" y="1605925"/>
            <a:chExt cx="6185535" cy="10782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731" y="1741541"/>
              <a:ext cx="6084169" cy="7632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24674" y="1615450"/>
              <a:ext cx="1833245" cy="1059180"/>
            </a:xfrm>
            <a:custGeom>
              <a:avLst/>
              <a:gdLst/>
              <a:ahLst/>
              <a:cxnLst/>
              <a:rect l="l" t="t" r="r" b="b"/>
              <a:pathLst>
                <a:path w="1833245" h="1059180">
                  <a:moveTo>
                    <a:pt x="0" y="0"/>
                  </a:moveTo>
                  <a:lnTo>
                    <a:pt x="1832699" y="0"/>
                  </a:lnTo>
                  <a:lnTo>
                    <a:pt x="1832699" y="1058699"/>
                  </a:lnTo>
                  <a:lnTo>
                    <a:pt x="0" y="1058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768" y="2402668"/>
            <a:ext cx="8789049" cy="16027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7" y="4555507"/>
            <a:ext cx="63305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True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still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trivial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5767" y="2402667"/>
            <a:ext cx="8789245" cy="1732280"/>
            <a:chOff x="904325" y="1802000"/>
            <a:chExt cx="6591934" cy="1299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325" y="1802000"/>
              <a:ext cx="6591787" cy="1202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5149" y="2628550"/>
              <a:ext cx="1010285" cy="462915"/>
            </a:xfrm>
            <a:custGeom>
              <a:avLst/>
              <a:gdLst/>
              <a:ahLst/>
              <a:cxnLst/>
              <a:rect l="l" t="t" r="r" b="b"/>
              <a:pathLst>
                <a:path w="1010285" h="462914">
                  <a:moveTo>
                    <a:pt x="0" y="0"/>
                  </a:moveTo>
                  <a:lnTo>
                    <a:pt x="1009799" y="0"/>
                  </a:lnTo>
                  <a:lnTo>
                    <a:pt x="1009799" y="462599"/>
                  </a:lnTo>
                  <a:lnTo>
                    <a:pt x="0" y="4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512910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8" y="4502168"/>
            <a:ext cx="9970345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4599"/>
              </a:lnSpc>
              <a:spcBef>
                <a:spcPts val="133"/>
              </a:spcBef>
            </a:pP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True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 is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still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not trivial to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compute,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but 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approximate it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 parameterized function: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5767" y="2402667"/>
            <a:ext cx="8789245" cy="1732280"/>
            <a:chOff x="904325" y="1802000"/>
            <a:chExt cx="6591934" cy="1299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325" y="1802000"/>
              <a:ext cx="6591787" cy="1202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5149" y="2628550"/>
              <a:ext cx="1010285" cy="462915"/>
            </a:xfrm>
            <a:custGeom>
              <a:avLst/>
              <a:gdLst/>
              <a:ahLst/>
              <a:cxnLst/>
              <a:rect l="l" t="t" r="r" b="b"/>
              <a:pathLst>
                <a:path w="1010285" h="462914">
                  <a:moveTo>
                    <a:pt x="0" y="0"/>
                  </a:moveTo>
                  <a:lnTo>
                    <a:pt x="1009799" y="0"/>
                  </a:lnTo>
                  <a:lnTo>
                    <a:pt x="1009799" y="462599"/>
                  </a:lnTo>
                  <a:lnTo>
                    <a:pt x="0" y="4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00137" y="5824242"/>
            <a:ext cx="7851140" cy="547793"/>
            <a:chOff x="1425102" y="4368181"/>
            <a:chExt cx="5888355" cy="4108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5102" y="4397322"/>
              <a:ext cx="5887900" cy="3816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84869" y="4377706"/>
              <a:ext cx="205104" cy="198755"/>
            </a:xfrm>
            <a:custGeom>
              <a:avLst/>
              <a:gdLst/>
              <a:ahLst/>
              <a:cxnLst/>
              <a:rect l="l" t="t" r="r" b="b"/>
              <a:pathLst>
                <a:path w="205104" h="198754">
                  <a:moveTo>
                    <a:pt x="0" y="0"/>
                  </a:moveTo>
                  <a:lnTo>
                    <a:pt x="204599" y="0"/>
                  </a:lnTo>
                  <a:lnTo>
                    <a:pt x="204599" y="198599"/>
                  </a:lnTo>
                  <a:lnTo>
                    <a:pt x="0" y="19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21934" y="6431894"/>
            <a:ext cx="53610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Source:</a:t>
            </a:r>
            <a:r>
              <a:rPr sz="1333" spc="113" dirty="0">
                <a:latin typeface="Arial MT"/>
                <a:cs typeface="Arial MT"/>
              </a:rPr>
              <a:t> 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http://rail.eecs.berkeley.edu/deeprlcourse/static/slides/lec-5.pdf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5860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66" y="2554754"/>
            <a:ext cx="9432445" cy="6113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5860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7" y="3717308"/>
            <a:ext cx="2870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Actor: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66" y="2554754"/>
            <a:ext cx="9432445" cy="6113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4801" y="3659868"/>
            <a:ext cx="535732" cy="5000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5860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67" y="3717308"/>
            <a:ext cx="2870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Actor: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567" y="4555507"/>
            <a:ext cx="28007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Critic: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783" y="4555507"/>
            <a:ext cx="63119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provides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guidance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66" y="2554754"/>
            <a:ext cx="9432445" cy="611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4801" y="3659868"/>
            <a:ext cx="535732" cy="5000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9367" y="4471043"/>
            <a:ext cx="535732" cy="5625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62213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6341533" cy="10968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489361">
              <a:spcBef>
                <a:spcPts val="133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16933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Objective: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712" y="2578356"/>
            <a:ext cx="4871357" cy="15028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6341533" cy="10968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489361">
              <a:spcBef>
                <a:spcPts val="133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16933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Objective: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403107"/>
            <a:ext cx="217931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1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712" y="2578356"/>
            <a:ext cx="4871357" cy="15028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1993" y="5116666"/>
            <a:ext cx="7144388" cy="13281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DDPG (Lillicrap et al, 2015)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294967295"/>
          </p:nvPr>
        </p:nvSpPr>
        <p:spPr>
          <a:xfrm>
            <a:off x="548640" y="1707515"/>
            <a:ext cx="11379200" cy="445421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086" marR="6773" indent="0">
              <a:lnSpc>
                <a:spcPct val="100400"/>
              </a:lnSpc>
              <a:spcBef>
                <a:spcPts val="113"/>
              </a:spcBef>
              <a:buNone/>
            </a:pPr>
            <a:r>
              <a:rPr dirty="0"/>
              <a:t>A</a:t>
            </a:r>
            <a:r>
              <a:rPr spc="-227" dirty="0"/>
              <a:t> </a:t>
            </a:r>
            <a:r>
              <a:rPr spc="-7" dirty="0"/>
              <a:t>first</a:t>
            </a:r>
            <a:r>
              <a:rPr spc="-27" dirty="0"/>
              <a:t> </a:t>
            </a:r>
            <a:r>
              <a:rPr dirty="0"/>
              <a:t>“Deep”</a:t>
            </a:r>
            <a:r>
              <a:rPr spc="-20" dirty="0"/>
              <a:t> </a:t>
            </a:r>
            <a:r>
              <a:rPr dirty="0"/>
              <a:t>crack</a:t>
            </a:r>
            <a:r>
              <a:rPr spc="-20" dirty="0"/>
              <a:t> </a:t>
            </a:r>
            <a:r>
              <a:rPr spc="-7" dirty="0"/>
              <a:t>at</a:t>
            </a:r>
            <a:r>
              <a:rPr spc="-20" dirty="0"/>
              <a:t> </a:t>
            </a:r>
            <a:r>
              <a:rPr spc="-7" dirty="0"/>
              <a:t>RL</a:t>
            </a:r>
            <a:r>
              <a:rPr spc="-160" dirty="0"/>
              <a:t> </a:t>
            </a:r>
            <a:r>
              <a:rPr spc="-7" dirty="0"/>
              <a:t>with</a:t>
            </a:r>
            <a:r>
              <a:rPr spc="-20" dirty="0"/>
              <a:t> </a:t>
            </a:r>
            <a:r>
              <a:rPr dirty="0"/>
              <a:t>continuous</a:t>
            </a:r>
            <a:r>
              <a:rPr spc="-20" dirty="0"/>
              <a:t> </a:t>
            </a:r>
            <a:r>
              <a:rPr spc="-7" dirty="0"/>
              <a:t>action </a:t>
            </a:r>
            <a:r>
              <a:rPr spc="-1020" dirty="0"/>
              <a:t> </a:t>
            </a:r>
            <a:r>
              <a:rPr dirty="0"/>
              <a:t>spaces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5731933" cy="10968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(Actor-Critic)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16933"/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Objective: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403107"/>
            <a:ext cx="217931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1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1993" y="2578357"/>
            <a:ext cx="7145020" cy="3866727"/>
            <a:chOff x="1756494" y="1933767"/>
            <a:chExt cx="5358765" cy="2900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0034" y="1933767"/>
              <a:ext cx="3653518" cy="11271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6494" y="3837499"/>
              <a:ext cx="5358291" cy="9960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9900" y="3039199"/>
              <a:ext cx="866775" cy="812800"/>
            </a:xfrm>
            <a:custGeom>
              <a:avLst/>
              <a:gdLst/>
              <a:ahLst/>
              <a:cxnLst/>
              <a:rect l="l" t="t" r="r" b="b"/>
              <a:pathLst>
                <a:path w="866775" h="812800">
                  <a:moveTo>
                    <a:pt x="0" y="0"/>
                  </a:moveTo>
                  <a:lnTo>
                    <a:pt x="866708" y="81261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5375848" y="3840333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293" y="41042"/>
                  </a:moveTo>
                  <a:lnTo>
                    <a:pt x="0" y="22954"/>
                  </a:lnTo>
                  <a:lnTo>
                    <a:pt x="21521" y="0"/>
                  </a:lnTo>
                  <a:lnTo>
                    <a:pt x="42293" y="4104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5848" y="3840333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2954"/>
                  </a:moveTo>
                  <a:lnTo>
                    <a:pt x="42293" y="41042"/>
                  </a:lnTo>
                  <a:lnTo>
                    <a:pt x="21521" y="0"/>
                  </a:lnTo>
                  <a:lnTo>
                    <a:pt x="0" y="229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7150" y="2688324"/>
              <a:ext cx="2854325" cy="1685289"/>
            </a:xfrm>
            <a:custGeom>
              <a:avLst/>
              <a:gdLst/>
              <a:ahLst/>
              <a:cxnLst/>
              <a:rect l="l" t="t" r="r" b="b"/>
              <a:pathLst>
                <a:path w="2854325" h="1685289">
                  <a:moveTo>
                    <a:pt x="0" y="0"/>
                  </a:moveTo>
                  <a:lnTo>
                    <a:pt x="1248899" y="0"/>
                  </a:lnTo>
                  <a:lnTo>
                    <a:pt x="1248899" y="344699"/>
                  </a:lnTo>
                  <a:lnTo>
                    <a:pt x="0" y="344699"/>
                  </a:lnTo>
                  <a:lnTo>
                    <a:pt x="0" y="0"/>
                  </a:lnTo>
                  <a:close/>
                </a:path>
                <a:path w="2854325" h="1685289">
                  <a:moveTo>
                    <a:pt x="1157174" y="1238074"/>
                  </a:moveTo>
                  <a:lnTo>
                    <a:pt x="2853974" y="1238074"/>
                  </a:lnTo>
                  <a:lnTo>
                    <a:pt x="2853974" y="1685074"/>
                  </a:lnTo>
                  <a:lnTo>
                    <a:pt x="1157174" y="1685074"/>
                  </a:lnTo>
                  <a:lnTo>
                    <a:pt x="1157174" y="1238074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36643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136408"/>
            <a:ext cx="40242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6535" y="2690753"/>
            <a:ext cx="8393007" cy="566420"/>
            <a:chOff x="1662401" y="2018064"/>
            <a:chExt cx="6294755" cy="424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01" y="2018064"/>
              <a:ext cx="6294638" cy="4079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3099" y="2130149"/>
              <a:ext cx="642620" cy="303530"/>
            </a:xfrm>
            <a:custGeom>
              <a:avLst/>
              <a:gdLst/>
              <a:ahLst/>
              <a:cxnLst/>
              <a:rect l="l" t="t" r="r" b="b"/>
              <a:pathLst>
                <a:path w="642620" h="303530">
                  <a:moveTo>
                    <a:pt x="0" y="0"/>
                  </a:moveTo>
                  <a:lnTo>
                    <a:pt x="641999" y="0"/>
                  </a:lnTo>
                  <a:lnTo>
                    <a:pt x="6419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1993" y="5116666"/>
            <a:ext cx="7144388" cy="132812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36643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7" y="4136408"/>
            <a:ext cx="40242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Gradient: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6535" y="2690753"/>
            <a:ext cx="8393007" cy="566420"/>
            <a:chOff x="1662401" y="2018064"/>
            <a:chExt cx="6294755" cy="424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01" y="2018064"/>
              <a:ext cx="6294638" cy="4079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3099" y="2130149"/>
              <a:ext cx="642620" cy="303530"/>
            </a:xfrm>
            <a:custGeom>
              <a:avLst/>
              <a:gdLst/>
              <a:ahLst/>
              <a:cxnLst/>
              <a:rect l="l" t="t" r="r" b="b"/>
              <a:pathLst>
                <a:path w="642620" h="303530">
                  <a:moveTo>
                    <a:pt x="0" y="0"/>
                  </a:moveTo>
                  <a:lnTo>
                    <a:pt x="641999" y="0"/>
                  </a:lnTo>
                  <a:lnTo>
                    <a:pt x="6419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41993" y="5116666"/>
            <a:ext cx="7145020" cy="1398693"/>
            <a:chOff x="1756494" y="3837499"/>
            <a:chExt cx="5358765" cy="10490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6494" y="3837499"/>
              <a:ext cx="5358291" cy="9960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46024" y="4437125"/>
              <a:ext cx="1821180" cy="440055"/>
            </a:xfrm>
            <a:custGeom>
              <a:avLst/>
              <a:gdLst/>
              <a:ahLst/>
              <a:cxnLst/>
              <a:rect l="l" t="t" r="r" b="b"/>
              <a:pathLst>
                <a:path w="1821179" h="440054">
                  <a:moveTo>
                    <a:pt x="903599" y="0"/>
                  </a:moveTo>
                  <a:lnTo>
                    <a:pt x="1820699" y="0"/>
                  </a:lnTo>
                  <a:lnTo>
                    <a:pt x="1820699" y="439799"/>
                  </a:lnTo>
                  <a:lnTo>
                    <a:pt x="903599" y="439799"/>
                  </a:lnTo>
                  <a:lnTo>
                    <a:pt x="903599" y="0"/>
                  </a:lnTo>
                  <a:close/>
                </a:path>
                <a:path w="1821179" h="440054">
                  <a:moveTo>
                    <a:pt x="0" y="60699"/>
                  </a:moveTo>
                  <a:lnTo>
                    <a:pt x="579899" y="60699"/>
                  </a:lnTo>
                  <a:lnTo>
                    <a:pt x="579899" y="384399"/>
                  </a:lnTo>
                  <a:lnTo>
                    <a:pt x="0" y="384399"/>
                  </a:lnTo>
                  <a:lnTo>
                    <a:pt x="0" y="60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36466" y="4163725"/>
            <a:ext cx="3555153" cy="73742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DDPG:</a:t>
            </a:r>
            <a:r>
              <a:rPr sz="2400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deep</a:t>
            </a:r>
            <a:r>
              <a:rPr sz="2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learning </a:t>
            </a:r>
            <a:r>
              <a:rPr sz="2400" spc="-6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4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learn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both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functions!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568467"/>
            <a:ext cx="10368279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DPG: Formulates an update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 deterministic policies,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 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 policy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domain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568467"/>
            <a:ext cx="10368279" cy="25695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DPG: Formulates an update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 deterministic policies,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 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 policy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domain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  <a:buClr>
                <a:srgbClr val="595959"/>
              </a:buClr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505447" indent="-489361">
              <a:spcBef>
                <a:spcPts val="7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DQN: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Enables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 two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tricks: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Replay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Buffer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568467"/>
            <a:ext cx="10368279" cy="34313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DPG: Formulates an update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 deterministic policies,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 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 policy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domain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  <a:buClr>
                <a:srgbClr val="595959"/>
              </a:buClr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505447">
              <a:spcBef>
                <a:spcPts val="7"/>
              </a:spcBef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Model-Free,</a:t>
            </a:r>
            <a:r>
              <a:rPr sz="24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Actor-Critic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3200">
              <a:latin typeface="Arial MT"/>
              <a:cs typeface="Arial MT"/>
            </a:endParaRPr>
          </a:p>
          <a:p>
            <a:pPr marL="505447" indent="-489361"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DQN: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Enables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 two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tricks: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Replay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Buffer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2400" spc="-13" dirty="0">
                <a:solidFill>
                  <a:srgbClr val="FF0000"/>
                </a:solidFill>
                <a:latin typeface="Arial MT"/>
                <a:cs typeface="Arial MT"/>
              </a:rPr>
              <a:t>Off-Policy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6" y="1568467"/>
            <a:ext cx="10368279" cy="46858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DPG: Formulates an update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rule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for deterministic policies,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 we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 policy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domain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  <a:buChar char="●"/>
            </a:pPr>
            <a:endParaRPr sz="3200">
              <a:latin typeface="Arial MT"/>
              <a:cs typeface="Arial MT"/>
            </a:endParaRPr>
          </a:p>
          <a:p>
            <a:pPr marL="505447">
              <a:spcBef>
                <a:spcPts val="7"/>
              </a:spcBef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Model-Free,</a:t>
            </a:r>
            <a:r>
              <a:rPr sz="24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FF0000"/>
                </a:solidFill>
                <a:latin typeface="Arial MT"/>
                <a:cs typeface="Arial MT"/>
              </a:rPr>
              <a:t>Actor-Critic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3200">
              <a:latin typeface="Arial MT"/>
              <a:cs typeface="Arial MT"/>
            </a:endParaRPr>
          </a:p>
          <a:p>
            <a:pPr marL="505447" indent="-489361"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DQN: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Enables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 two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tricks: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 marL="1115031" lvl="1" indent="-489361">
              <a:spcBef>
                <a:spcPts val="420"/>
              </a:spcBef>
              <a:buChar char="○"/>
              <a:tabLst>
                <a:tab pos="1115031" algn="l"/>
                <a:tab pos="1115879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Replay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Buffer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2400" spc="-13" dirty="0">
                <a:solidFill>
                  <a:srgbClr val="FF0000"/>
                </a:solidFill>
                <a:latin typeface="Arial MT"/>
                <a:cs typeface="Arial MT"/>
              </a:rPr>
              <a:t>Off-Policy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595959"/>
              </a:buClr>
              <a:buFont typeface="Arial MT"/>
              <a:buChar char="○"/>
            </a:pPr>
            <a:endParaRPr sz="2867">
              <a:latin typeface="Arial MT"/>
              <a:cs typeface="Arial MT"/>
            </a:endParaRPr>
          </a:p>
          <a:p>
            <a:pPr marL="505447" marR="292093" indent="-489361">
              <a:lnSpc>
                <a:spcPct val="114599"/>
              </a:lnSpc>
              <a:buClr>
                <a:srgbClr val="000000"/>
              </a:buClr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DDPG: Learn both the policy and the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value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 in DPG with neural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networks,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with DQN tricks!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 - DDPG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 Problem Setting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699" y="2035467"/>
            <a:ext cx="1878571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3601" y="2138086"/>
            <a:ext cx="5954607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Policy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(Actor)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  <a:p>
            <a:pPr marL="16933"/>
            <a:r>
              <a:rPr sz="2667" spc="-7" dirty="0">
                <a:latin typeface="Arial MT"/>
                <a:cs typeface="Arial MT"/>
              </a:rPr>
              <a:t>Deterministic</a:t>
            </a:r>
            <a:r>
              <a:rPr sz="2667" dirty="0">
                <a:latin typeface="Arial MT"/>
                <a:cs typeface="Arial MT"/>
              </a:rPr>
              <a:t>,</a:t>
            </a:r>
            <a:r>
              <a:rPr sz="2667" spc="-7" dirty="0">
                <a:latin typeface="Arial MT"/>
                <a:cs typeface="Arial MT"/>
              </a:rPr>
              <a:t> Continuou</a:t>
            </a:r>
            <a:r>
              <a:rPr sz="2667" dirty="0">
                <a:latin typeface="Arial MT"/>
                <a:cs typeface="Arial MT"/>
              </a:rPr>
              <a:t>s</a:t>
            </a:r>
            <a:r>
              <a:rPr sz="2667" spc="-152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Actio</a:t>
            </a:r>
            <a:r>
              <a:rPr sz="2667" dirty="0">
                <a:latin typeface="Arial MT"/>
                <a:cs typeface="Arial MT"/>
              </a:rPr>
              <a:t>n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Space</a:t>
            </a:r>
            <a:endParaRPr sz="26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 Problem Setting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699" y="2035467"/>
            <a:ext cx="1878571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3601" y="2138086"/>
            <a:ext cx="5954607" cy="18459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Policy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(Actor)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  <a:p>
            <a:pPr marL="16933"/>
            <a:r>
              <a:rPr sz="2667" spc="-7" dirty="0">
                <a:latin typeface="Arial MT"/>
                <a:cs typeface="Arial MT"/>
              </a:rPr>
              <a:t>Deterministic</a:t>
            </a:r>
            <a:r>
              <a:rPr sz="2667" dirty="0">
                <a:latin typeface="Arial MT"/>
                <a:cs typeface="Arial MT"/>
              </a:rPr>
              <a:t>,</a:t>
            </a:r>
            <a:r>
              <a:rPr sz="2667" spc="-7" dirty="0">
                <a:latin typeface="Arial MT"/>
                <a:cs typeface="Arial MT"/>
              </a:rPr>
              <a:t> Continuou</a:t>
            </a:r>
            <a:r>
              <a:rPr sz="2667" dirty="0">
                <a:latin typeface="Arial MT"/>
                <a:cs typeface="Arial MT"/>
              </a:rPr>
              <a:t>s</a:t>
            </a:r>
            <a:r>
              <a:rPr sz="2667" spc="-152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Actio</a:t>
            </a:r>
            <a:r>
              <a:rPr sz="2667" dirty="0">
                <a:latin typeface="Arial MT"/>
                <a:cs typeface="Arial MT"/>
              </a:rPr>
              <a:t>n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Space</a:t>
            </a:r>
            <a:endParaRPr sz="2667">
              <a:latin typeface="Arial MT"/>
              <a:cs typeface="Arial MT"/>
            </a:endParaRPr>
          </a:p>
          <a:p>
            <a:pPr>
              <a:spcBef>
                <a:spcPts val="53"/>
              </a:spcBef>
            </a:pPr>
            <a:endParaRPr sz="3800">
              <a:latin typeface="Arial MT"/>
              <a:cs typeface="Arial MT"/>
            </a:endParaRPr>
          </a:p>
          <a:p>
            <a:pPr marL="16933"/>
            <a:r>
              <a:rPr sz="2667" spc="-47" dirty="0">
                <a:latin typeface="Arial MT"/>
                <a:cs typeface="Arial MT"/>
              </a:rPr>
              <a:t>Value </a:t>
            </a:r>
            <a:r>
              <a:rPr sz="2667" dirty="0">
                <a:latin typeface="Arial MT"/>
                <a:cs typeface="Arial MT"/>
              </a:rPr>
              <a:t>(Critic)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699" y="3371801"/>
            <a:ext cx="2689776" cy="711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Deterministic Policy Gradient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5735320" cy="15174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(Silver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al.,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2014)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626518" indent="-406390">
              <a:buChar char="-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Finds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  <a:p>
            <a:pPr marL="626518" indent="-406390">
              <a:spcBef>
                <a:spcPts val="420"/>
              </a:spcBef>
              <a:buChar char="-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Applicable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 Problem Setting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699" y="2035467"/>
            <a:ext cx="1878571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3601" y="2138086"/>
            <a:ext cx="5954607" cy="18459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Policy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(Actor)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  <a:p>
            <a:pPr marL="16933"/>
            <a:r>
              <a:rPr sz="2667" spc="-7" dirty="0">
                <a:latin typeface="Arial MT"/>
                <a:cs typeface="Arial MT"/>
              </a:rPr>
              <a:t>Deterministic</a:t>
            </a:r>
            <a:r>
              <a:rPr sz="2667" dirty="0">
                <a:latin typeface="Arial MT"/>
                <a:cs typeface="Arial MT"/>
              </a:rPr>
              <a:t>,</a:t>
            </a:r>
            <a:r>
              <a:rPr sz="2667" spc="-7" dirty="0">
                <a:latin typeface="Arial MT"/>
                <a:cs typeface="Arial MT"/>
              </a:rPr>
              <a:t> Continuou</a:t>
            </a:r>
            <a:r>
              <a:rPr sz="2667" dirty="0">
                <a:latin typeface="Arial MT"/>
                <a:cs typeface="Arial MT"/>
              </a:rPr>
              <a:t>s</a:t>
            </a:r>
            <a:r>
              <a:rPr sz="2667" spc="-152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Actio</a:t>
            </a:r>
            <a:r>
              <a:rPr sz="2667" dirty="0">
                <a:latin typeface="Arial MT"/>
                <a:cs typeface="Arial MT"/>
              </a:rPr>
              <a:t>n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Space</a:t>
            </a:r>
            <a:endParaRPr sz="2667">
              <a:latin typeface="Arial MT"/>
              <a:cs typeface="Arial MT"/>
            </a:endParaRPr>
          </a:p>
          <a:p>
            <a:pPr>
              <a:spcBef>
                <a:spcPts val="53"/>
              </a:spcBef>
            </a:pPr>
            <a:endParaRPr sz="3800">
              <a:latin typeface="Arial MT"/>
              <a:cs typeface="Arial MT"/>
            </a:endParaRPr>
          </a:p>
          <a:p>
            <a:pPr marL="16933"/>
            <a:r>
              <a:rPr sz="2667" spc="-47" dirty="0">
                <a:latin typeface="Arial MT"/>
                <a:cs typeface="Arial MT"/>
              </a:rPr>
              <a:t>Value </a:t>
            </a:r>
            <a:r>
              <a:rPr sz="2667" dirty="0">
                <a:latin typeface="Arial MT"/>
                <a:cs typeface="Arial MT"/>
              </a:rPr>
              <a:t>(Critic)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699" y="3371801"/>
            <a:ext cx="2689776" cy="711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571" y="4750334"/>
            <a:ext cx="5514299" cy="8271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6966" y="4997553"/>
            <a:ext cx="5065605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Policy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and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47" dirty="0">
                <a:latin typeface="Arial MT"/>
                <a:cs typeface="Arial MT"/>
              </a:rPr>
              <a:t>Value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Networks</a:t>
            </a:r>
            <a:endParaRPr sz="26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199" y="6431894"/>
            <a:ext cx="241808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Credit</a:t>
            </a:r>
            <a:r>
              <a:rPr sz="1333" dirty="0">
                <a:latin typeface="Arial MT"/>
                <a:cs typeface="Arial MT"/>
              </a:rPr>
              <a:t>:</a:t>
            </a:r>
            <a:r>
              <a:rPr sz="1333" spc="-7" dirty="0">
                <a:latin typeface="Arial MT"/>
                <a:cs typeface="Arial MT"/>
              </a:rPr>
              <a:t> Professo</a:t>
            </a:r>
            <a:r>
              <a:rPr sz="1333" dirty="0">
                <a:latin typeface="Arial MT"/>
                <a:cs typeface="Arial MT"/>
              </a:rPr>
              <a:t>r</a:t>
            </a:r>
            <a:r>
              <a:rPr sz="1333" spc="-80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Animes</a:t>
            </a:r>
            <a:r>
              <a:rPr sz="1333" dirty="0">
                <a:latin typeface="Arial MT"/>
                <a:cs typeface="Arial MT"/>
              </a:rPr>
              <a:t>h</a:t>
            </a:r>
            <a:r>
              <a:rPr sz="1333" spc="-7" dirty="0">
                <a:latin typeface="Arial MT"/>
                <a:cs typeface="Arial MT"/>
              </a:rPr>
              <a:t> Garg</a:t>
            </a:r>
            <a:endParaRPr sz="13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567" y="1405966"/>
            <a:ext cx="4279053" cy="4686300"/>
            <a:chOff x="64175" y="1054474"/>
            <a:chExt cx="3209290" cy="3514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99" y="1106850"/>
              <a:ext cx="3199425" cy="3462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00" y="1063999"/>
              <a:ext cx="2637155" cy="3256915"/>
            </a:xfrm>
            <a:custGeom>
              <a:avLst/>
              <a:gdLst/>
              <a:ahLst/>
              <a:cxnLst/>
              <a:rect l="l" t="t" r="r" b="b"/>
              <a:pathLst>
                <a:path w="2637155" h="3256915">
                  <a:moveTo>
                    <a:pt x="0" y="0"/>
                  </a:moveTo>
                  <a:lnTo>
                    <a:pt x="2636699" y="0"/>
                  </a:lnTo>
                  <a:lnTo>
                    <a:pt x="2636699" y="3256799"/>
                  </a:lnTo>
                  <a:lnTo>
                    <a:pt x="0" y="3256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267" y="1194532"/>
            <a:ext cx="10049087" cy="1854200"/>
            <a:chOff x="73700" y="895899"/>
            <a:chExt cx="7536815" cy="1390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00" y="1106850"/>
              <a:ext cx="7536420" cy="1179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9999" y="905424"/>
              <a:ext cx="5615940" cy="1143000"/>
            </a:xfrm>
            <a:custGeom>
              <a:avLst/>
              <a:gdLst/>
              <a:ahLst/>
              <a:cxnLst/>
              <a:rect l="l" t="t" r="r" b="b"/>
              <a:pathLst>
                <a:path w="5615940" h="1143000">
                  <a:moveTo>
                    <a:pt x="0" y="0"/>
                  </a:moveTo>
                  <a:lnTo>
                    <a:pt x="5615399" y="0"/>
                  </a:lnTo>
                  <a:lnTo>
                    <a:pt x="5615399" y="1142999"/>
                  </a:lnTo>
                  <a:lnTo>
                    <a:pt x="0" y="1142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3199" y="6431894"/>
            <a:ext cx="241808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Credit</a:t>
            </a:r>
            <a:r>
              <a:rPr sz="1333" dirty="0">
                <a:latin typeface="Arial MT"/>
                <a:cs typeface="Arial MT"/>
              </a:rPr>
              <a:t>:</a:t>
            </a:r>
            <a:r>
              <a:rPr sz="1333" spc="-7" dirty="0">
                <a:latin typeface="Arial MT"/>
                <a:cs typeface="Arial MT"/>
              </a:rPr>
              <a:t> Professo</a:t>
            </a:r>
            <a:r>
              <a:rPr sz="1333" dirty="0">
                <a:latin typeface="Arial MT"/>
                <a:cs typeface="Arial MT"/>
              </a:rPr>
              <a:t>r</a:t>
            </a:r>
            <a:r>
              <a:rPr sz="1333" spc="-80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Animes</a:t>
            </a:r>
            <a:r>
              <a:rPr sz="1333" dirty="0">
                <a:latin typeface="Arial MT"/>
                <a:cs typeface="Arial MT"/>
              </a:rPr>
              <a:t>h</a:t>
            </a:r>
            <a:r>
              <a:rPr sz="1333" spc="-7" dirty="0">
                <a:latin typeface="Arial MT"/>
                <a:cs typeface="Arial MT"/>
              </a:rPr>
              <a:t> Garg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265" y="1194533"/>
            <a:ext cx="12009120" cy="5052905"/>
            <a:chOff x="73699" y="895899"/>
            <a:chExt cx="9006840" cy="37896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99" y="1106850"/>
              <a:ext cx="8996601" cy="34620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16425" y="905424"/>
              <a:ext cx="5754370" cy="3770629"/>
            </a:xfrm>
            <a:custGeom>
              <a:avLst/>
              <a:gdLst/>
              <a:ahLst/>
              <a:cxnLst/>
              <a:rect l="l" t="t" r="r" b="b"/>
              <a:pathLst>
                <a:path w="5754370" h="3770629">
                  <a:moveTo>
                    <a:pt x="0" y="0"/>
                  </a:moveTo>
                  <a:lnTo>
                    <a:pt x="5753999" y="0"/>
                  </a:lnTo>
                  <a:lnTo>
                    <a:pt x="5753999" y="3770399"/>
                  </a:lnTo>
                  <a:lnTo>
                    <a:pt x="0" y="3770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03199" y="6431894"/>
            <a:ext cx="241808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latin typeface="Arial MT"/>
                <a:cs typeface="Arial MT"/>
              </a:rPr>
              <a:t>Credit</a:t>
            </a:r>
            <a:r>
              <a:rPr sz="1333" dirty="0">
                <a:latin typeface="Arial MT"/>
                <a:cs typeface="Arial MT"/>
              </a:rPr>
              <a:t>:</a:t>
            </a:r>
            <a:r>
              <a:rPr sz="1333" spc="-7" dirty="0">
                <a:latin typeface="Arial MT"/>
                <a:cs typeface="Arial MT"/>
              </a:rPr>
              <a:t> Professo</a:t>
            </a:r>
            <a:r>
              <a:rPr sz="1333" dirty="0">
                <a:latin typeface="Arial MT"/>
                <a:cs typeface="Arial MT"/>
              </a:rPr>
              <a:t>r</a:t>
            </a:r>
            <a:r>
              <a:rPr sz="1333" spc="-80" dirty="0">
                <a:latin typeface="Arial MT"/>
                <a:cs typeface="Arial MT"/>
              </a:rPr>
              <a:t> </a:t>
            </a:r>
            <a:r>
              <a:rPr sz="1333" spc="-7" dirty="0">
                <a:latin typeface="Arial MT"/>
                <a:cs typeface="Arial MT"/>
              </a:rPr>
              <a:t>Animes</a:t>
            </a:r>
            <a:r>
              <a:rPr sz="1333" dirty="0">
                <a:latin typeface="Arial MT"/>
                <a:cs typeface="Arial MT"/>
              </a:rPr>
              <a:t>h</a:t>
            </a:r>
            <a:r>
              <a:rPr sz="1333" spc="-7" dirty="0">
                <a:latin typeface="Arial MT"/>
                <a:cs typeface="Arial MT"/>
              </a:rPr>
              <a:t> Garg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765" y="611966"/>
            <a:ext cx="7996185" cy="585926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2765" y="611966"/>
            <a:ext cx="7996767" cy="5859780"/>
            <a:chOff x="2094573" y="458974"/>
            <a:chExt cx="5997575" cy="439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573" y="458974"/>
              <a:ext cx="5997139" cy="43944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95225" y="923524"/>
              <a:ext cx="5706110" cy="3521075"/>
            </a:xfrm>
            <a:custGeom>
              <a:avLst/>
              <a:gdLst/>
              <a:ahLst/>
              <a:cxnLst/>
              <a:rect l="l" t="t" r="r" b="b"/>
              <a:pathLst>
                <a:path w="5706109" h="3521075">
                  <a:moveTo>
                    <a:pt x="0" y="0"/>
                  </a:moveTo>
                  <a:lnTo>
                    <a:pt x="5372399" y="0"/>
                  </a:lnTo>
                  <a:lnTo>
                    <a:pt x="5372399" y="359399"/>
                  </a:lnTo>
                  <a:lnTo>
                    <a:pt x="0" y="359399"/>
                  </a:lnTo>
                  <a:lnTo>
                    <a:pt x="0" y="0"/>
                  </a:lnTo>
                  <a:close/>
                </a:path>
                <a:path w="5706109" h="3521075">
                  <a:moveTo>
                    <a:pt x="273124" y="2745474"/>
                  </a:moveTo>
                  <a:lnTo>
                    <a:pt x="5645524" y="2745474"/>
                  </a:lnTo>
                  <a:lnTo>
                    <a:pt x="5645524" y="3520674"/>
                  </a:lnTo>
                  <a:lnTo>
                    <a:pt x="273124" y="3520674"/>
                  </a:lnTo>
                  <a:lnTo>
                    <a:pt x="273124" y="2745474"/>
                  </a:lnTo>
                  <a:close/>
                </a:path>
                <a:path w="5706109" h="3521075">
                  <a:moveTo>
                    <a:pt x="273124" y="1183349"/>
                  </a:moveTo>
                  <a:lnTo>
                    <a:pt x="5705524" y="1183349"/>
                  </a:lnTo>
                  <a:lnTo>
                    <a:pt x="5705524" y="1716149"/>
                  </a:lnTo>
                  <a:lnTo>
                    <a:pt x="273124" y="1716149"/>
                  </a:lnTo>
                  <a:lnTo>
                    <a:pt x="273124" y="11833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101" y="5321950"/>
            <a:ext cx="29692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“Soft”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target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update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201" y="3037685"/>
            <a:ext cx="14384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Replay</a:t>
            </a:r>
            <a:r>
              <a:rPr sz="1867" spc="-93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buffer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792765" y="611966"/>
            <a:ext cx="7996767" cy="5859780"/>
            <a:chOff x="2094573" y="458974"/>
            <a:chExt cx="5997575" cy="439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573" y="458974"/>
              <a:ext cx="5997139" cy="43944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68350" y="1935675"/>
              <a:ext cx="5372735" cy="177800"/>
            </a:xfrm>
            <a:custGeom>
              <a:avLst/>
              <a:gdLst/>
              <a:ahLst/>
              <a:cxnLst/>
              <a:rect l="l" t="t" r="r" b="b"/>
              <a:pathLst>
                <a:path w="5372734" h="177800">
                  <a:moveTo>
                    <a:pt x="0" y="0"/>
                  </a:moveTo>
                  <a:lnTo>
                    <a:pt x="5372399" y="0"/>
                  </a:lnTo>
                  <a:lnTo>
                    <a:pt x="5372399" y="177599"/>
                  </a:lnTo>
                  <a:lnTo>
                    <a:pt x="0" y="177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534" y="2573783"/>
            <a:ext cx="26526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Add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noise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for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exploration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5699" y="1911965"/>
            <a:ext cx="4409439" cy="237067"/>
          </a:xfrm>
          <a:custGeom>
            <a:avLst/>
            <a:gdLst/>
            <a:ahLst/>
            <a:cxnLst/>
            <a:rect l="l" t="t" r="r" b="b"/>
            <a:pathLst>
              <a:path w="3307079" h="177800">
                <a:moveTo>
                  <a:pt x="0" y="0"/>
                </a:moveTo>
                <a:lnTo>
                  <a:pt x="3306599" y="0"/>
                </a:lnTo>
                <a:lnTo>
                  <a:pt x="3306599" y="177599"/>
                </a:lnTo>
                <a:lnTo>
                  <a:pt x="0" y="177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1BD538C-5F3A-4112-8F80-E8840171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MT"/>
                <a:cs typeface="Arial MT"/>
              </a:rPr>
              <a:t>Method</a:t>
            </a:r>
            <a:br>
              <a:rPr lang="en-GB" dirty="0">
                <a:latin typeface="Arial MT"/>
                <a:cs typeface="Arial MT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2765" y="611966"/>
            <a:ext cx="7996767" cy="5859780"/>
            <a:chOff x="2094573" y="458974"/>
            <a:chExt cx="5997575" cy="439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573" y="458974"/>
              <a:ext cx="5997139" cy="43944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98349" y="2610475"/>
              <a:ext cx="5372735" cy="359410"/>
            </a:xfrm>
            <a:custGeom>
              <a:avLst/>
              <a:gdLst/>
              <a:ahLst/>
              <a:cxnLst/>
              <a:rect l="l" t="t" r="r" b="b"/>
              <a:pathLst>
                <a:path w="5372734" h="359410">
                  <a:moveTo>
                    <a:pt x="0" y="0"/>
                  </a:moveTo>
                  <a:lnTo>
                    <a:pt x="5372399" y="0"/>
                  </a:lnTo>
                  <a:lnTo>
                    <a:pt x="5372399" y="359399"/>
                  </a:lnTo>
                  <a:lnTo>
                    <a:pt x="0" y="3593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9265" y="3568517"/>
            <a:ext cx="23867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Arial MT"/>
                <a:cs typeface="Arial MT"/>
              </a:rPr>
              <a:t>Value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Update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2765" y="611966"/>
            <a:ext cx="7996767" cy="5859780"/>
            <a:chOff x="2094573" y="458974"/>
            <a:chExt cx="5997575" cy="439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573" y="458974"/>
              <a:ext cx="5997139" cy="43944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0974" y="3164599"/>
              <a:ext cx="5372735" cy="544195"/>
            </a:xfrm>
            <a:custGeom>
              <a:avLst/>
              <a:gdLst/>
              <a:ahLst/>
              <a:cxnLst/>
              <a:rect l="l" t="t" r="r" b="b"/>
              <a:pathLst>
                <a:path w="5372734" h="544195">
                  <a:moveTo>
                    <a:pt x="0" y="0"/>
                  </a:moveTo>
                  <a:lnTo>
                    <a:pt x="5372399" y="0"/>
                  </a:lnTo>
                  <a:lnTo>
                    <a:pt x="537239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133" y="4430351"/>
            <a:ext cx="24282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Policy</a:t>
            </a:r>
            <a:r>
              <a:rPr sz="1867" spc="-6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Update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7589" y="1443067"/>
            <a:ext cx="9138920" cy="4552527"/>
            <a:chOff x="973192" y="1082300"/>
            <a:chExt cx="6854190" cy="3414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192" y="1082300"/>
              <a:ext cx="6853575" cy="34138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1625" y="2291574"/>
              <a:ext cx="5372735" cy="386715"/>
            </a:xfrm>
            <a:custGeom>
              <a:avLst/>
              <a:gdLst/>
              <a:ahLst/>
              <a:cxnLst/>
              <a:rect l="l" t="t" r="r" b="b"/>
              <a:pathLst>
                <a:path w="5372734" h="386714">
                  <a:moveTo>
                    <a:pt x="0" y="0"/>
                  </a:moveTo>
                  <a:lnTo>
                    <a:pt x="5372399" y="0"/>
                  </a:lnTo>
                  <a:lnTo>
                    <a:pt x="5372399" y="386699"/>
                  </a:lnTo>
                  <a:lnTo>
                    <a:pt x="0" y="386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Deterministic Policy Gradient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5808133" cy="23792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(Silver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al.,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2014)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67"/>
              </a:spcBef>
            </a:pPr>
            <a:endParaRPr sz="2133">
              <a:latin typeface="Arial MT"/>
              <a:cs typeface="Arial MT"/>
            </a:endParaRPr>
          </a:p>
          <a:p>
            <a:pPr marL="626518" indent="-406390">
              <a:buChar char="-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Finds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  <a:p>
            <a:pPr marL="626518" indent="-406390">
              <a:spcBef>
                <a:spcPts val="420"/>
              </a:spcBef>
              <a:buChar char="-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Applicable</a:t>
            </a:r>
            <a:r>
              <a:rPr sz="2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40"/>
              </a:spcBef>
              <a:buClr>
                <a:srgbClr val="595959"/>
              </a:buClr>
              <a:buFont typeface="Arial MT"/>
              <a:buChar char="-"/>
            </a:pPr>
            <a:endParaRPr sz="3200">
              <a:latin typeface="Arial MT"/>
              <a:cs typeface="Arial MT"/>
            </a:endParaRPr>
          </a:p>
          <a:p>
            <a:pPr marL="626518" indent="-406390">
              <a:buChar char="-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learning-based,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better?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590" y="1443067"/>
            <a:ext cx="9138100" cy="4551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5501" y="3055434"/>
            <a:ext cx="7163647" cy="393335"/>
          </a:xfrm>
          <a:prstGeom prst="rect">
            <a:avLst/>
          </a:prstGeom>
          <a:solidFill>
            <a:srgbClr val="FFFFFF"/>
          </a:solidFill>
          <a:ln w="19049">
            <a:solidFill>
              <a:srgbClr val="FF0000"/>
            </a:solidFill>
          </a:ln>
        </p:spPr>
        <p:txBody>
          <a:bodyPr vert="horz" wrap="square" lIns="0" tIns="104987" rIns="0" bIns="0" rtlCol="0">
            <a:spAutoFit/>
          </a:bodyPr>
          <a:lstStyle/>
          <a:p>
            <a:pPr marL="114297">
              <a:spcBef>
                <a:spcPts val="827"/>
              </a:spcBef>
            </a:pPr>
            <a:r>
              <a:rPr sz="1867" spc="-7" dirty="0">
                <a:latin typeface="Arial MT"/>
                <a:cs typeface="Arial MT"/>
              </a:rPr>
              <a:t>DDPG: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Policy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Network,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learned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with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Deterministic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Policy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Gradient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74" y="1619700"/>
            <a:ext cx="10238865" cy="32638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7367" y="5036821"/>
            <a:ext cx="6459220" cy="1658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430719">
              <a:spcBef>
                <a:spcPts val="133"/>
              </a:spcBef>
            </a:pPr>
            <a:r>
              <a:rPr sz="2667" spc="-7" dirty="0">
                <a:solidFill>
                  <a:srgbClr val="999999"/>
                </a:solidFill>
                <a:latin typeface="Arial MT"/>
                <a:cs typeface="Arial MT"/>
              </a:rPr>
              <a:t>Light Grey: </a:t>
            </a:r>
            <a:r>
              <a:rPr sz="2667" spc="-7" dirty="0">
                <a:latin typeface="Arial MT"/>
                <a:cs typeface="Arial MT"/>
              </a:rPr>
              <a:t>Original DPG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666666"/>
                </a:solidFill>
                <a:latin typeface="Arial MT"/>
                <a:cs typeface="Arial MT"/>
              </a:rPr>
              <a:t>Dark</a:t>
            </a:r>
            <a:r>
              <a:rPr sz="2667" spc="-4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666666"/>
                </a:solidFill>
                <a:latin typeface="Arial MT"/>
                <a:cs typeface="Arial MT"/>
              </a:rPr>
              <a:t>Grey:</a:t>
            </a:r>
            <a:r>
              <a:rPr sz="2667" spc="-73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  <a:p>
            <a:pPr marL="16933" marR="6773"/>
            <a:r>
              <a:rPr sz="2667" spc="-7" dirty="0">
                <a:solidFill>
                  <a:srgbClr val="6AA84F"/>
                </a:solidFill>
                <a:latin typeface="Arial MT"/>
                <a:cs typeface="Arial MT"/>
              </a:rPr>
              <a:t>Green:</a:t>
            </a:r>
            <a:r>
              <a:rPr sz="2667" spc="133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18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r>
              <a:rPr sz="2667" spc="1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+</a:t>
            </a:r>
            <a:r>
              <a:rPr sz="2667" spc="17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Batch</a:t>
            </a:r>
            <a:r>
              <a:rPr sz="2667" spc="1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Norm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1155CC"/>
                </a:solidFill>
                <a:latin typeface="Arial MT"/>
                <a:cs typeface="Arial MT"/>
              </a:rPr>
              <a:t>Blue:</a:t>
            </a:r>
            <a:r>
              <a:rPr sz="2667" spc="-6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from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pixel-only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inputs</a:t>
            </a:r>
            <a:endParaRPr sz="26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74" y="1619700"/>
            <a:ext cx="10238865" cy="32638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8765" y="737478"/>
            <a:ext cx="78638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Do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target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networks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batch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norm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matter?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367" y="5036821"/>
            <a:ext cx="6459220" cy="1658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430719">
              <a:spcBef>
                <a:spcPts val="133"/>
              </a:spcBef>
            </a:pPr>
            <a:r>
              <a:rPr sz="2667" spc="-7" dirty="0">
                <a:solidFill>
                  <a:srgbClr val="999999"/>
                </a:solidFill>
                <a:latin typeface="Arial MT"/>
                <a:cs typeface="Arial MT"/>
              </a:rPr>
              <a:t>Light Grey: </a:t>
            </a:r>
            <a:r>
              <a:rPr sz="2667" spc="-7" dirty="0">
                <a:latin typeface="Arial MT"/>
                <a:cs typeface="Arial MT"/>
              </a:rPr>
              <a:t>Original DPG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666666"/>
                </a:solidFill>
                <a:latin typeface="Arial MT"/>
                <a:cs typeface="Arial MT"/>
              </a:rPr>
              <a:t>Dark</a:t>
            </a:r>
            <a:r>
              <a:rPr sz="2667" spc="-4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666666"/>
                </a:solidFill>
                <a:latin typeface="Arial MT"/>
                <a:cs typeface="Arial MT"/>
              </a:rPr>
              <a:t>Grey:</a:t>
            </a:r>
            <a:r>
              <a:rPr sz="2667" spc="-73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endParaRPr sz="2667">
              <a:latin typeface="Arial MT"/>
              <a:cs typeface="Arial MT"/>
            </a:endParaRPr>
          </a:p>
          <a:p>
            <a:pPr marL="16933" marR="6773"/>
            <a:r>
              <a:rPr sz="2667" spc="-7" dirty="0">
                <a:solidFill>
                  <a:srgbClr val="6AA84F"/>
                </a:solidFill>
                <a:latin typeface="Arial MT"/>
                <a:cs typeface="Arial MT"/>
              </a:rPr>
              <a:t>Green:</a:t>
            </a:r>
            <a:r>
              <a:rPr sz="2667" spc="133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18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r>
              <a:rPr sz="2667" spc="17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+</a:t>
            </a:r>
            <a:r>
              <a:rPr sz="2667" spc="17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Batch</a:t>
            </a:r>
            <a:r>
              <a:rPr sz="2667" spc="1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Norm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1155CC"/>
                </a:solidFill>
                <a:latin typeface="Arial MT"/>
                <a:cs typeface="Arial MT"/>
              </a:rPr>
              <a:t>Blue:</a:t>
            </a:r>
            <a:r>
              <a:rPr sz="2667" spc="-6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2667" spc="-60" dirty="0">
                <a:latin typeface="Arial MT"/>
                <a:cs typeface="Arial MT"/>
              </a:rPr>
              <a:t>Target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Network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from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pixel-only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inputs</a:t>
            </a:r>
            <a:endParaRPr sz="26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39" y="1356965"/>
            <a:ext cx="6895427" cy="5115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8667" y="677185"/>
            <a:ext cx="7679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DPG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534" y="677185"/>
            <a:ext cx="10126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DDPG</a:t>
            </a:r>
            <a:endParaRPr sz="26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4867" y="1027617"/>
            <a:ext cx="4051300" cy="336127"/>
            <a:chOff x="3596150" y="770712"/>
            <a:chExt cx="3038475" cy="252095"/>
          </a:xfrm>
        </p:grpSpPr>
        <p:sp>
          <p:nvSpPr>
            <p:cNvPr id="7" name="object 7"/>
            <p:cNvSpPr/>
            <p:nvPr/>
          </p:nvSpPr>
          <p:spPr>
            <a:xfrm>
              <a:off x="3642472" y="775475"/>
              <a:ext cx="795020" cy="227329"/>
            </a:xfrm>
            <a:custGeom>
              <a:avLst/>
              <a:gdLst/>
              <a:ahLst/>
              <a:cxnLst/>
              <a:rect l="l" t="t" r="r" b="b"/>
              <a:pathLst>
                <a:path w="795020" h="227330">
                  <a:moveTo>
                    <a:pt x="794652" y="0"/>
                  </a:moveTo>
                  <a:lnTo>
                    <a:pt x="0" y="2272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84" y="30252"/>
                  </a:moveTo>
                  <a:lnTo>
                    <a:pt x="0" y="27012"/>
                  </a:lnTo>
                  <a:lnTo>
                    <a:pt x="37232" y="0"/>
                  </a:lnTo>
                  <a:lnTo>
                    <a:pt x="45884" y="302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232" y="0"/>
                  </a:moveTo>
                  <a:lnTo>
                    <a:pt x="0" y="27012"/>
                  </a:lnTo>
                  <a:lnTo>
                    <a:pt x="45884" y="30252"/>
                  </a:lnTo>
                  <a:lnTo>
                    <a:pt x="372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6900" y="784350"/>
              <a:ext cx="844550" cy="205104"/>
            </a:xfrm>
            <a:custGeom>
              <a:avLst/>
              <a:gdLst/>
              <a:ahLst/>
              <a:cxnLst/>
              <a:rect l="l" t="t" r="r" b="b"/>
              <a:pathLst>
                <a:path w="844550" h="205105">
                  <a:moveTo>
                    <a:pt x="0" y="0"/>
                  </a:moveTo>
                  <a:lnTo>
                    <a:pt x="844162" y="20491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7422" y="0"/>
                  </a:lnTo>
                  <a:lnTo>
                    <a:pt x="45716" y="25485"/>
                  </a:lnTo>
                  <a:lnTo>
                    <a:pt x="0" y="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45716" y="25485"/>
                  </a:lnTo>
                  <a:lnTo>
                    <a:pt x="7422" y="0"/>
                  </a:lnTo>
                  <a:lnTo>
                    <a:pt x="0" y="305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3305" y="824024"/>
              <a:ext cx="250190" cy="157480"/>
            </a:xfrm>
            <a:custGeom>
              <a:avLst/>
              <a:gdLst/>
              <a:ahLst/>
              <a:cxnLst/>
              <a:rect l="l" t="t" r="r" b="b"/>
              <a:pathLst>
                <a:path w="250189" h="157480">
                  <a:moveTo>
                    <a:pt x="249819" y="0"/>
                  </a:moveTo>
                  <a:lnTo>
                    <a:pt x="0" y="1570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7"/>
                  </a:moveTo>
                  <a:lnTo>
                    <a:pt x="28218" y="0"/>
                  </a:lnTo>
                  <a:lnTo>
                    <a:pt x="44967" y="26637"/>
                  </a:lnTo>
                  <a:lnTo>
                    <a:pt x="0" y="363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18" y="0"/>
                  </a:moveTo>
                  <a:lnTo>
                    <a:pt x="0" y="36327"/>
                  </a:lnTo>
                  <a:lnTo>
                    <a:pt x="44967" y="26637"/>
                  </a:lnTo>
                  <a:lnTo>
                    <a:pt x="2821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1800" y="829425"/>
              <a:ext cx="279400" cy="142875"/>
            </a:xfrm>
            <a:custGeom>
              <a:avLst/>
              <a:gdLst/>
              <a:ahLst/>
              <a:cxnLst/>
              <a:rect l="l" t="t" r="r" b="b"/>
              <a:pathLst>
                <a:path w="279400" h="142875">
                  <a:moveTo>
                    <a:pt x="0" y="0"/>
                  </a:moveTo>
                  <a:lnTo>
                    <a:pt x="279397" y="14261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52" y="33664"/>
                  </a:moveTo>
                  <a:lnTo>
                    <a:pt x="0" y="28025"/>
                  </a:lnTo>
                  <a:lnTo>
                    <a:pt x="14305" y="0"/>
                  </a:lnTo>
                  <a:lnTo>
                    <a:pt x="45652" y="336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8025"/>
                  </a:moveTo>
                  <a:lnTo>
                    <a:pt x="45652" y="33664"/>
                  </a:lnTo>
                  <a:lnTo>
                    <a:pt x="14305" y="0"/>
                  </a:lnTo>
                  <a:lnTo>
                    <a:pt x="0" y="280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164" y="775475"/>
              <a:ext cx="259079" cy="207010"/>
            </a:xfrm>
            <a:custGeom>
              <a:avLst/>
              <a:gdLst/>
              <a:ahLst/>
              <a:cxnLst/>
              <a:rect l="l" t="t" r="r" b="b"/>
              <a:pathLst>
                <a:path w="259079" h="207009">
                  <a:moveTo>
                    <a:pt x="258960" y="0"/>
                  </a:moveTo>
                  <a:lnTo>
                    <a:pt x="0" y="2070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79"/>
                  </a:moveTo>
                  <a:lnTo>
                    <a:pt x="23939" y="0"/>
                  </a:lnTo>
                  <a:lnTo>
                    <a:pt x="43586" y="24577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3939" y="0"/>
                  </a:moveTo>
                  <a:lnTo>
                    <a:pt x="0" y="39279"/>
                  </a:lnTo>
                  <a:lnTo>
                    <a:pt x="43586" y="24577"/>
                  </a:lnTo>
                  <a:lnTo>
                    <a:pt x="2393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4537" y="791737"/>
              <a:ext cx="276441" cy="22253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99666" y="2907711"/>
            <a:ext cx="1973580" cy="1491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200" spc="-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DDPG</a:t>
            </a:r>
            <a:endParaRPr sz="3200">
              <a:latin typeface="Arial MT"/>
              <a:cs typeface="Arial MT"/>
            </a:endParaRPr>
          </a:p>
          <a:p>
            <a:pPr marL="16933" marR="6773">
              <a:lnSpc>
                <a:spcPts val="3800"/>
              </a:lnSpc>
              <a:spcBef>
                <a:spcPts val="140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sz="3200" spc="-1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than </a:t>
            </a:r>
            <a:r>
              <a:rPr sz="3200" spc="-8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DPG?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39" y="1356965"/>
            <a:ext cx="6895427" cy="5115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8667" y="677185"/>
            <a:ext cx="7679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DPG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534" y="677185"/>
            <a:ext cx="10126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DDPG</a:t>
            </a:r>
            <a:endParaRPr sz="26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51468" y="1027616"/>
            <a:ext cx="4494953" cy="5462693"/>
            <a:chOff x="3263600" y="770712"/>
            <a:chExt cx="3371215" cy="4097020"/>
          </a:xfrm>
        </p:grpSpPr>
        <p:sp>
          <p:nvSpPr>
            <p:cNvPr id="7" name="object 7"/>
            <p:cNvSpPr/>
            <p:nvPr/>
          </p:nvSpPr>
          <p:spPr>
            <a:xfrm>
              <a:off x="3642472" y="775475"/>
              <a:ext cx="795020" cy="227329"/>
            </a:xfrm>
            <a:custGeom>
              <a:avLst/>
              <a:gdLst/>
              <a:ahLst/>
              <a:cxnLst/>
              <a:rect l="l" t="t" r="r" b="b"/>
              <a:pathLst>
                <a:path w="795020" h="227330">
                  <a:moveTo>
                    <a:pt x="794652" y="0"/>
                  </a:moveTo>
                  <a:lnTo>
                    <a:pt x="0" y="2272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84" y="30252"/>
                  </a:moveTo>
                  <a:lnTo>
                    <a:pt x="0" y="27012"/>
                  </a:lnTo>
                  <a:lnTo>
                    <a:pt x="37232" y="0"/>
                  </a:lnTo>
                  <a:lnTo>
                    <a:pt x="45884" y="302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232" y="0"/>
                  </a:moveTo>
                  <a:lnTo>
                    <a:pt x="0" y="27012"/>
                  </a:lnTo>
                  <a:lnTo>
                    <a:pt x="45884" y="30252"/>
                  </a:lnTo>
                  <a:lnTo>
                    <a:pt x="372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6899" y="784350"/>
              <a:ext cx="844550" cy="205104"/>
            </a:xfrm>
            <a:custGeom>
              <a:avLst/>
              <a:gdLst/>
              <a:ahLst/>
              <a:cxnLst/>
              <a:rect l="l" t="t" r="r" b="b"/>
              <a:pathLst>
                <a:path w="844550" h="205105">
                  <a:moveTo>
                    <a:pt x="0" y="0"/>
                  </a:moveTo>
                  <a:lnTo>
                    <a:pt x="844162" y="20491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7422" y="0"/>
                  </a:lnTo>
                  <a:lnTo>
                    <a:pt x="45716" y="25485"/>
                  </a:lnTo>
                  <a:lnTo>
                    <a:pt x="0" y="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45716" y="25485"/>
                  </a:lnTo>
                  <a:lnTo>
                    <a:pt x="7422" y="0"/>
                  </a:lnTo>
                  <a:lnTo>
                    <a:pt x="0" y="305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3305" y="824024"/>
              <a:ext cx="250190" cy="157480"/>
            </a:xfrm>
            <a:custGeom>
              <a:avLst/>
              <a:gdLst/>
              <a:ahLst/>
              <a:cxnLst/>
              <a:rect l="l" t="t" r="r" b="b"/>
              <a:pathLst>
                <a:path w="250189" h="157480">
                  <a:moveTo>
                    <a:pt x="249819" y="0"/>
                  </a:moveTo>
                  <a:lnTo>
                    <a:pt x="0" y="1570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712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7"/>
                  </a:moveTo>
                  <a:lnTo>
                    <a:pt x="28218" y="0"/>
                  </a:lnTo>
                  <a:lnTo>
                    <a:pt x="44967" y="26637"/>
                  </a:lnTo>
                  <a:lnTo>
                    <a:pt x="0" y="363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12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18" y="0"/>
                  </a:moveTo>
                  <a:lnTo>
                    <a:pt x="0" y="36327"/>
                  </a:lnTo>
                  <a:lnTo>
                    <a:pt x="44967" y="26637"/>
                  </a:lnTo>
                  <a:lnTo>
                    <a:pt x="2821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1800" y="829425"/>
              <a:ext cx="279400" cy="142875"/>
            </a:xfrm>
            <a:custGeom>
              <a:avLst/>
              <a:gdLst/>
              <a:ahLst/>
              <a:cxnLst/>
              <a:rect l="l" t="t" r="r" b="b"/>
              <a:pathLst>
                <a:path w="279400" h="142875">
                  <a:moveTo>
                    <a:pt x="0" y="0"/>
                  </a:moveTo>
                  <a:lnTo>
                    <a:pt x="279397" y="14261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52" y="33664"/>
                  </a:moveTo>
                  <a:lnTo>
                    <a:pt x="0" y="28025"/>
                  </a:lnTo>
                  <a:lnTo>
                    <a:pt x="14305" y="0"/>
                  </a:lnTo>
                  <a:lnTo>
                    <a:pt x="45652" y="336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8025"/>
                  </a:moveTo>
                  <a:lnTo>
                    <a:pt x="45652" y="33664"/>
                  </a:lnTo>
                  <a:lnTo>
                    <a:pt x="14305" y="0"/>
                  </a:lnTo>
                  <a:lnTo>
                    <a:pt x="0" y="280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164" y="775475"/>
              <a:ext cx="259079" cy="207010"/>
            </a:xfrm>
            <a:custGeom>
              <a:avLst/>
              <a:gdLst/>
              <a:ahLst/>
              <a:cxnLst/>
              <a:rect l="l" t="t" r="r" b="b"/>
              <a:pathLst>
                <a:path w="259079" h="207009">
                  <a:moveTo>
                    <a:pt x="258960" y="0"/>
                  </a:moveTo>
                  <a:lnTo>
                    <a:pt x="0" y="2070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79"/>
                  </a:moveTo>
                  <a:lnTo>
                    <a:pt x="23939" y="0"/>
                  </a:lnTo>
                  <a:lnTo>
                    <a:pt x="43586" y="24577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3939" y="0"/>
                  </a:moveTo>
                  <a:lnTo>
                    <a:pt x="0" y="39279"/>
                  </a:lnTo>
                  <a:lnTo>
                    <a:pt x="43586" y="24577"/>
                  </a:lnTo>
                  <a:lnTo>
                    <a:pt x="2393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4537" y="791737"/>
              <a:ext cx="276441" cy="2225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3125" y="1002750"/>
              <a:ext cx="1143635" cy="3855085"/>
            </a:xfrm>
            <a:custGeom>
              <a:avLst/>
              <a:gdLst/>
              <a:ahLst/>
              <a:cxnLst/>
              <a:rect l="l" t="t" r="r" b="b"/>
              <a:pathLst>
                <a:path w="1143635" h="3855085">
                  <a:moveTo>
                    <a:pt x="0" y="0"/>
                  </a:moveTo>
                  <a:lnTo>
                    <a:pt x="1143599" y="0"/>
                  </a:lnTo>
                  <a:lnTo>
                    <a:pt x="1143599" y="3854999"/>
                  </a:lnTo>
                  <a:lnTo>
                    <a:pt x="0" y="385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9666" y="2907711"/>
            <a:ext cx="1973580" cy="1491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200" spc="-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DDPG</a:t>
            </a:r>
            <a:endParaRPr sz="3200">
              <a:latin typeface="Arial MT"/>
              <a:cs typeface="Arial MT"/>
            </a:endParaRPr>
          </a:p>
          <a:p>
            <a:pPr marL="16933" marR="6773">
              <a:lnSpc>
                <a:spcPts val="3800"/>
              </a:lnSpc>
              <a:spcBef>
                <a:spcPts val="140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sz="3200" spc="-1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than </a:t>
            </a:r>
            <a:r>
              <a:rPr sz="3200" spc="-8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DPG?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39" y="1356965"/>
            <a:ext cx="6895427" cy="5115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8667" y="677185"/>
            <a:ext cx="7679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DPG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534" y="677185"/>
            <a:ext cx="10126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DDPG</a:t>
            </a:r>
            <a:endParaRPr sz="26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4867" y="1027616"/>
            <a:ext cx="4051300" cy="5462693"/>
            <a:chOff x="3596150" y="770712"/>
            <a:chExt cx="3038475" cy="4097020"/>
          </a:xfrm>
        </p:grpSpPr>
        <p:sp>
          <p:nvSpPr>
            <p:cNvPr id="7" name="object 7"/>
            <p:cNvSpPr/>
            <p:nvPr/>
          </p:nvSpPr>
          <p:spPr>
            <a:xfrm>
              <a:off x="3642472" y="775475"/>
              <a:ext cx="795020" cy="227329"/>
            </a:xfrm>
            <a:custGeom>
              <a:avLst/>
              <a:gdLst/>
              <a:ahLst/>
              <a:cxnLst/>
              <a:rect l="l" t="t" r="r" b="b"/>
              <a:pathLst>
                <a:path w="795020" h="227330">
                  <a:moveTo>
                    <a:pt x="794652" y="0"/>
                  </a:moveTo>
                  <a:lnTo>
                    <a:pt x="0" y="2272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84" y="30252"/>
                  </a:moveTo>
                  <a:lnTo>
                    <a:pt x="0" y="27012"/>
                  </a:lnTo>
                  <a:lnTo>
                    <a:pt x="37232" y="0"/>
                  </a:lnTo>
                  <a:lnTo>
                    <a:pt x="45884" y="302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232" y="0"/>
                  </a:moveTo>
                  <a:lnTo>
                    <a:pt x="0" y="27012"/>
                  </a:lnTo>
                  <a:lnTo>
                    <a:pt x="45884" y="30252"/>
                  </a:lnTo>
                  <a:lnTo>
                    <a:pt x="372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6900" y="784350"/>
              <a:ext cx="844550" cy="205104"/>
            </a:xfrm>
            <a:custGeom>
              <a:avLst/>
              <a:gdLst/>
              <a:ahLst/>
              <a:cxnLst/>
              <a:rect l="l" t="t" r="r" b="b"/>
              <a:pathLst>
                <a:path w="844550" h="205105">
                  <a:moveTo>
                    <a:pt x="0" y="0"/>
                  </a:moveTo>
                  <a:lnTo>
                    <a:pt x="844162" y="20491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7422" y="0"/>
                  </a:lnTo>
                  <a:lnTo>
                    <a:pt x="45716" y="25485"/>
                  </a:lnTo>
                  <a:lnTo>
                    <a:pt x="0" y="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45716" y="25485"/>
                  </a:lnTo>
                  <a:lnTo>
                    <a:pt x="7422" y="0"/>
                  </a:lnTo>
                  <a:lnTo>
                    <a:pt x="0" y="305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3305" y="824024"/>
              <a:ext cx="250190" cy="157480"/>
            </a:xfrm>
            <a:custGeom>
              <a:avLst/>
              <a:gdLst/>
              <a:ahLst/>
              <a:cxnLst/>
              <a:rect l="l" t="t" r="r" b="b"/>
              <a:pathLst>
                <a:path w="250189" h="157480">
                  <a:moveTo>
                    <a:pt x="249819" y="0"/>
                  </a:moveTo>
                  <a:lnTo>
                    <a:pt x="0" y="1570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7"/>
                  </a:moveTo>
                  <a:lnTo>
                    <a:pt x="28218" y="0"/>
                  </a:lnTo>
                  <a:lnTo>
                    <a:pt x="44967" y="26637"/>
                  </a:lnTo>
                  <a:lnTo>
                    <a:pt x="0" y="363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18" y="0"/>
                  </a:moveTo>
                  <a:lnTo>
                    <a:pt x="0" y="36327"/>
                  </a:lnTo>
                  <a:lnTo>
                    <a:pt x="44967" y="26637"/>
                  </a:lnTo>
                  <a:lnTo>
                    <a:pt x="2821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1800" y="829425"/>
              <a:ext cx="279400" cy="142875"/>
            </a:xfrm>
            <a:custGeom>
              <a:avLst/>
              <a:gdLst/>
              <a:ahLst/>
              <a:cxnLst/>
              <a:rect l="l" t="t" r="r" b="b"/>
              <a:pathLst>
                <a:path w="279400" h="142875">
                  <a:moveTo>
                    <a:pt x="0" y="0"/>
                  </a:moveTo>
                  <a:lnTo>
                    <a:pt x="279397" y="14261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52" y="33664"/>
                  </a:moveTo>
                  <a:lnTo>
                    <a:pt x="0" y="28025"/>
                  </a:lnTo>
                  <a:lnTo>
                    <a:pt x="14305" y="0"/>
                  </a:lnTo>
                  <a:lnTo>
                    <a:pt x="45652" y="336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8025"/>
                  </a:moveTo>
                  <a:lnTo>
                    <a:pt x="45652" y="33664"/>
                  </a:lnTo>
                  <a:lnTo>
                    <a:pt x="14305" y="0"/>
                  </a:lnTo>
                  <a:lnTo>
                    <a:pt x="0" y="280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164" y="775475"/>
              <a:ext cx="259079" cy="207010"/>
            </a:xfrm>
            <a:custGeom>
              <a:avLst/>
              <a:gdLst/>
              <a:ahLst/>
              <a:cxnLst/>
              <a:rect l="l" t="t" r="r" b="b"/>
              <a:pathLst>
                <a:path w="259079" h="207009">
                  <a:moveTo>
                    <a:pt x="258960" y="0"/>
                  </a:moveTo>
                  <a:lnTo>
                    <a:pt x="0" y="2070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79"/>
                  </a:moveTo>
                  <a:lnTo>
                    <a:pt x="23939" y="0"/>
                  </a:lnTo>
                  <a:lnTo>
                    <a:pt x="43586" y="24577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3939" y="0"/>
                  </a:moveTo>
                  <a:lnTo>
                    <a:pt x="0" y="39279"/>
                  </a:lnTo>
                  <a:lnTo>
                    <a:pt x="43586" y="24577"/>
                  </a:lnTo>
                  <a:lnTo>
                    <a:pt x="2393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4537" y="791737"/>
              <a:ext cx="276441" cy="2225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83666" y="1002750"/>
              <a:ext cx="1143635" cy="3855085"/>
            </a:xfrm>
            <a:custGeom>
              <a:avLst/>
              <a:gdLst/>
              <a:ahLst/>
              <a:cxnLst/>
              <a:rect l="l" t="t" r="r" b="b"/>
              <a:pathLst>
                <a:path w="1143635" h="3855085">
                  <a:moveTo>
                    <a:pt x="0" y="0"/>
                  </a:moveTo>
                  <a:lnTo>
                    <a:pt x="1143599" y="0"/>
                  </a:lnTo>
                  <a:lnTo>
                    <a:pt x="1143599" y="3854999"/>
                  </a:lnTo>
                  <a:lnTo>
                    <a:pt x="0" y="385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9666" y="2907711"/>
            <a:ext cx="1973580" cy="1491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200" spc="-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DDPG</a:t>
            </a:r>
            <a:endParaRPr sz="3200">
              <a:latin typeface="Arial MT"/>
              <a:cs typeface="Arial MT"/>
            </a:endParaRPr>
          </a:p>
          <a:p>
            <a:pPr marL="16933" marR="6773">
              <a:lnSpc>
                <a:spcPts val="3800"/>
              </a:lnSpc>
              <a:spcBef>
                <a:spcPts val="140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sz="3200" spc="-1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than </a:t>
            </a:r>
            <a:r>
              <a:rPr sz="3200" spc="-8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DPG?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39" y="1356965"/>
            <a:ext cx="6895427" cy="5115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8667" y="677185"/>
            <a:ext cx="7679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DPG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534" y="677185"/>
            <a:ext cx="10126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DDPG</a:t>
            </a:r>
            <a:endParaRPr sz="26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4867" y="1027616"/>
            <a:ext cx="4279900" cy="5462693"/>
            <a:chOff x="3596150" y="770712"/>
            <a:chExt cx="3209925" cy="4097020"/>
          </a:xfrm>
        </p:grpSpPr>
        <p:sp>
          <p:nvSpPr>
            <p:cNvPr id="7" name="object 7"/>
            <p:cNvSpPr/>
            <p:nvPr/>
          </p:nvSpPr>
          <p:spPr>
            <a:xfrm>
              <a:off x="3642472" y="775475"/>
              <a:ext cx="795020" cy="227329"/>
            </a:xfrm>
            <a:custGeom>
              <a:avLst/>
              <a:gdLst/>
              <a:ahLst/>
              <a:cxnLst/>
              <a:rect l="l" t="t" r="r" b="b"/>
              <a:pathLst>
                <a:path w="795020" h="227330">
                  <a:moveTo>
                    <a:pt x="794652" y="0"/>
                  </a:moveTo>
                  <a:lnTo>
                    <a:pt x="0" y="2272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84" y="30252"/>
                  </a:moveTo>
                  <a:lnTo>
                    <a:pt x="0" y="27012"/>
                  </a:lnTo>
                  <a:lnTo>
                    <a:pt x="37232" y="0"/>
                  </a:lnTo>
                  <a:lnTo>
                    <a:pt x="45884" y="302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232" y="0"/>
                  </a:moveTo>
                  <a:lnTo>
                    <a:pt x="0" y="27012"/>
                  </a:lnTo>
                  <a:lnTo>
                    <a:pt x="45884" y="30252"/>
                  </a:lnTo>
                  <a:lnTo>
                    <a:pt x="372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6900" y="784350"/>
              <a:ext cx="844550" cy="205104"/>
            </a:xfrm>
            <a:custGeom>
              <a:avLst/>
              <a:gdLst/>
              <a:ahLst/>
              <a:cxnLst/>
              <a:rect l="l" t="t" r="r" b="b"/>
              <a:pathLst>
                <a:path w="844550" h="205105">
                  <a:moveTo>
                    <a:pt x="0" y="0"/>
                  </a:moveTo>
                  <a:lnTo>
                    <a:pt x="844162" y="20491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7422" y="0"/>
                  </a:lnTo>
                  <a:lnTo>
                    <a:pt x="45716" y="25485"/>
                  </a:lnTo>
                  <a:lnTo>
                    <a:pt x="0" y="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45716" y="25485"/>
                  </a:lnTo>
                  <a:lnTo>
                    <a:pt x="7422" y="0"/>
                  </a:lnTo>
                  <a:lnTo>
                    <a:pt x="0" y="305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3305" y="824024"/>
              <a:ext cx="250190" cy="157480"/>
            </a:xfrm>
            <a:custGeom>
              <a:avLst/>
              <a:gdLst/>
              <a:ahLst/>
              <a:cxnLst/>
              <a:rect l="l" t="t" r="r" b="b"/>
              <a:pathLst>
                <a:path w="250189" h="157480">
                  <a:moveTo>
                    <a:pt x="249819" y="0"/>
                  </a:moveTo>
                  <a:lnTo>
                    <a:pt x="0" y="1570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7"/>
                  </a:moveTo>
                  <a:lnTo>
                    <a:pt x="28218" y="0"/>
                  </a:lnTo>
                  <a:lnTo>
                    <a:pt x="44967" y="26637"/>
                  </a:lnTo>
                  <a:lnTo>
                    <a:pt x="0" y="363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13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18" y="0"/>
                  </a:moveTo>
                  <a:lnTo>
                    <a:pt x="0" y="36327"/>
                  </a:lnTo>
                  <a:lnTo>
                    <a:pt x="44967" y="26637"/>
                  </a:lnTo>
                  <a:lnTo>
                    <a:pt x="2821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1800" y="829425"/>
              <a:ext cx="279400" cy="142875"/>
            </a:xfrm>
            <a:custGeom>
              <a:avLst/>
              <a:gdLst/>
              <a:ahLst/>
              <a:cxnLst/>
              <a:rect l="l" t="t" r="r" b="b"/>
              <a:pathLst>
                <a:path w="279400" h="142875">
                  <a:moveTo>
                    <a:pt x="0" y="0"/>
                  </a:moveTo>
                  <a:lnTo>
                    <a:pt x="279397" y="14261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52" y="33664"/>
                  </a:moveTo>
                  <a:lnTo>
                    <a:pt x="0" y="28025"/>
                  </a:lnTo>
                  <a:lnTo>
                    <a:pt x="14305" y="0"/>
                  </a:lnTo>
                  <a:lnTo>
                    <a:pt x="45652" y="336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8025"/>
                  </a:moveTo>
                  <a:lnTo>
                    <a:pt x="45652" y="33664"/>
                  </a:lnTo>
                  <a:lnTo>
                    <a:pt x="14305" y="0"/>
                  </a:lnTo>
                  <a:lnTo>
                    <a:pt x="0" y="280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164" y="775475"/>
              <a:ext cx="259079" cy="207010"/>
            </a:xfrm>
            <a:custGeom>
              <a:avLst/>
              <a:gdLst/>
              <a:ahLst/>
              <a:cxnLst/>
              <a:rect l="l" t="t" r="r" b="b"/>
              <a:pathLst>
                <a:path w="259079" h="207009">
                  <a:moveTo>
                    <a:pt x="258960" y="0"/>
                  </a:moveTo>
                  <a:lnTo>
                    <a:pt x="0" y="2070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79"/>
                  </a:moveTo>
                  <a:lnTo>
                    <a:pt x="23939" y="0"/>
                  </a:lnTo>
                  <a:lnTo>
                    <a:pt x="43586" y="24577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3939" y="0"/>
                  </a:moveTo>
                  <a:lnTo>
                    <a:pt x="0" y="39279"/>
                  </a:lnTo>
                  <a:lnTo>
                    <a:pt x="43586" y="24577"/>
                  </a:lnTo>
                  <a:lnTo>
                    <a:pt x="2393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4537" y="791737"/>
              <a:ext cx="276441" cy="2225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52643" y="1002750"/>
              <a:ext cx="1143635" cy="3855085"/>
            </a:xfrm>
            <a:custGeom>
              <a:avLst/>
              <a:gdLst/>
              <a:ahLst/>
              <a:cxnLst/>
              <a:rect l="l" t="t" r="r" b="b"/>
              <a:pathLst>
                <a:path w="1143634" h="3855085">
                  <a:moveTo>
                    <a:pt x="0" y="0"/>
                  </a:moveTo>
                  <a:lnTo>
                    <a:pt x="1143599" y="0"/>
                  </a:lnTo>
                  <a:lnTo>
                    <a:pt x="1143599" y="3854999"/>
                  </a:lnTo>
                  <a:lnTo>
                    <a:pt x="0" y="385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9666" y="2907711"/>
            <a:ext cx="1973580" cy="14918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200" spc="-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DDPG</a:t>
            </a:r>
            <a:endParaRPr sz="3200">
              <a:latin typeface="Arial MT"/>
              <a:cs typeface="Arial MT"/>
            </a:endParaRPr>
          </a:p>
          <a:p>
            <a:pPr marL="16933" marR="6773">
              <a:lnSpc>
                <a:spcPts val="3800"/>
              </a:lnSpc>
              <a:spcBef>
                <a:spcPts val="140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sz="3200" spc="-1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than </a:t>
            </a:r>
            <a:r>
              <a:rPr sz="3200" spc="-8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DPG?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39" y="1356965"/>
            <a:ext cx="6895427" cy="5115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28667" y="677185"/>
            <a:ext cx="76792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DPG</a:t>
            </a:r>
            <a:endParaRPr sz="26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534" y="677185"/>
            <a:ext cx="10126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7" dirty="0">
                <a:latin typeface="Arial MT"/>
                <a:cs typeface="Arial MT"/>
              </a:rPr>
              <a:t>DDPG</a:t>
            </a:r>
            <a:endParaRPr sz="26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51468" y="1027616"/>
            <a:ext cx="4494953" cy="5462693"/>
            <a:chOff x="3263600" y="770712"/>
            <a:chExt cx="3371215" cy="4097020"/>
          </a:xfrm>
        </p:grpSpPr>
        <p:sp>
          <p:nvSpPr>
            <p:cNvPr id="7" name="object 7"/>
            <p:cNvSpPr/>
            <p:nvPr/>
          </p:nvSpPr>
          <p:spPr>
            <a:xfrm>
              <a:off x="3642472" y="775475"/>
              <a:ext cx="795020" cy="227329"/>
            </a:xfrm>
            <a:custGeom>
              <a:avLst/>
              <a:gdLst/>
              <a:ahLst/>
              <a:cxnLst/>
              <a:rect l="l" t="t" r="r" b="b"/>
              <a:pathLst>
                <a:path w="795020" h="227330">
                  <a:moveTo>
                    <a:pt x="794652" y="0"/>
                  </a:moveTo>
                  <a:lnTo>
                    <a:pt x="0" y="22728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84" y="30252"/>
                  </a:moveTo>
                  <a:lnTo>
                    <a:pt x="0" y="27012"/>
                  </a:lnTo>
                  <a:lnTo>
                    <a:pt x="37232" y="0"/>
                  </a:lnTo>
                  <a:lnTo>
                    <a:pt x="45884" y="302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0913" y="98763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232" y="0"/>
                  </a:moveTo>
                  <a:lnTo>
                    <a:pt x="0" y="27012"/>
                  </a:lnTo>
                  <a:lnTo>
                    <a:pt x="45884" y="30252"/>
                  </a:lnTo>
                  <a:lnTo>
                    <a:pt x="3723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6899" y="784350"/>
              <a:ext cx="844550" cy="205104"/>
            </a:xfrm>
            <a:custGeom>
              <a:avLst/>
              <a:gdLst/>
              <a:ahLst/>
              <a:cxnLst/>
              <a:rect l="l" t="t" r="r" b="b"/>
              <a:pathLst>
                <a:path w="844550" h="205105">
                  <a:moveTo>
                    <a:pt x="0" y="0"/>
                  </a:moveTo>
                  <a:lnTo>
                    <a:pt x="844162" y="20491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7422" y="0"/>
                  </a:lnTo>
                  <a:lnTo>
                    <a:pt x="45716" y="25485"/>
                  </a:lnTo>
                  <a:lnTo>
                    <a:pt x="0" y="305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351" y="97397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577"/>
                  </a:moveTo>
                  <a:lnTo>
                    <a:pt x="45716" y="25485"/>
                  </a:lnTo>
                  <a:lnTo>
                    <a:pt x="7422" y="0"/>
                  </a:lnTo>
                  <a:lnTo>
                    <a:pt x="0" y="305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3305" y="824024"/>
              <a:ext cx="250190" cy="157480"/>
            </a:xfrm>
            <a:custGeom>
              <a:avLst/>
              <a:gdLst/>
              <a:ahLst/>
              <a:cxnLst/>
              <a:rect l="l" t="t" r="r" b="b"/>
              <a:pathLst>
                <a:path w="250189" h="157480">
                  <a:moveTo>
                    <a:pt x="249819" y="0"/>
                  </a:moveTo>
                  <a:lnTo>
                    <a:pt x="0" y="15707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6712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0" y="36327"/>
                  </a:moveTo>
                  <a:lnTo>
                    <a:pt x="28218" y="0"/>
                  </a:lnTo>
                  <a:lnTo>
                    <a:pt x="44967" y="26637"/>
                  </a:lnTo>
                  <a:lnTo>
                    <a:pt x="0" y="363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12" y="96778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28218" y="0"/>
                  </a:moveTo>
                  <a:lnTo>
                    <a:pt x="0" y="36327"/>
                  </a:lnTo>
                  <a:lnTo>
                    <a:pt x="44967" y="26637"/>
                  </a:lnTo>
                  <a:lnTo>
                    <a:pt x="2821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1800" y="829425"/>
              <a:ext cx="279400" cy="142875"/>
            </a:xfrm>
            <a:custGeom>
              <a:avLst/>
              <a:gdLst/>
              <a:ahLst/>
              <a:cxnLst/>
              <a:rect l="l" t="t" r="r" b="b"/>
              <a:pathLst>
                <a:path w="279400" h="142875">
                  <a:moveTo>
                    <a:pt x="0" y="0"/>
                  </a:moveTo>
                  <a:lnTo>
                    <a:pt x="279397" y="14261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52" y="33664"/>
                  </a:moveTo>
                  <a:lnTo>
                    <a:pt x="0" y="28025"/>
                  </a:lnTo>
                  <a:lnTo>
                    <a:pt x="14305" y="0"/>
                  </a:lnTo>
                  <a:lnTo>
                    <a:pt x="45652" y="336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4045" y="95802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8025"/>
                  </a:moveTo>
                  <a:lnTo>
                    <a:pt x="45652" y="33664"/>
                  </a:lnTo>
                  <a:lnTo>
                    <a:pt x="14305" y="0"/>
                  </a:lnTo>
                  <a:lnTo>
                    <a:pt x="0" y="280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164" y="775475"/>
              <a:ext cx="259079" cy="207010"/>
            </a:xfrm>
            <a:custGeom>
              <a:avLst/>
              <a:gdLst/>
              <a:ahLst/>
              <a:cxnLst/>
              <a:rect l="l" t="t" r="r" b="b"/>
              <a:pathLst>
                <a:path w="259079" h="207009">
                  <a:moveTo>
                    <a:pt x="258960" y="0"/>
                  </a:moveTo>
                  <a:lnTo>
                    <a:pt x="0" y="2070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0" y="39279"/>
                  </a:moveTo>
                  <a:lnTo>
                    <a:pt x="23939" y="0"/>
                  </a:lnTo>
                  <a:lnTo>
                    <a:pt x="43586" y="24577"/>
                  </a:lnTo>
                  <a:lnTo>
                    <a:pt x="0" y="392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4401" y="970201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23939" y="0"/>
                  </a:moveTo>
                  <a:lnTo>
                    <a:pt x="0" y="39279"/>
                  </a:lnTo>
                  <a:lnTo>
                    <a:pt x="43586" y="24577"/>
                  </a:lnTo>
                  <a:lnTo>
                    <a:pt x="2393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4537" y="791737"/>
              <a:ext cx="276441" cy="2225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3125" y="1002750"/>
              <a:ext cx="1143635" cy="3855085"/>
            </a:xfrm>
            <a:custGeom>
              <a:avLst/>
              <a:gdLst/>
              <a:ahLst/>
              <a:cxnLst/>
              <a:rect l="l" t="t" r="r" b="b"/>
              <a:pathLst>
                <a:path w="1143635" h="3855085">
                  <a:moveTo>
                    <a:pt x="0" y="0"/>
                  </a:moveTo>
                  <a:lnTo>
                    <a:pt x="1143599" y="0"/>
                  </a:lnTo>
                  <a:lnTo>
                    <a:pt x="1143599" y="3854999"/>
                  </a:lnTo>
                  <a:lnTo>
                    <a:pt x="0" y="385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00699" y="2660645"/>
            <a:ext cx="2291927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DDPG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still </a:t>
            </a:r>
            <a:r>
              <a:rPr sz="3200" spc="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exhibits</a:t>
            </a:r>
            <a:r>
              <a:rPr sz="3200" spc="-1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high </a:t>
            </a:r>
            <a:r>
              <a:rPr sz="3200" spc="-86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variance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B71F682-4C53-4193-A450-0AADC390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7" dirty="0">
                <a:latin typeface="Arial MT"/>
                <a:cs typeface="Arial MT"/>
              </a:rPr>
              <a:t>Experiments</a:t>
            </a:r>
            <a:br>
              <a:rPr lang="en-GB" dirty="0">
                <a:latin typeface="Arial MT"/>
                <a:cs typeface="Arial MT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01" y="1899670"/>
            <a:ext cx="11252092" cy="36860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8766" y="737478"/>
            <a:ext cx="78172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How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well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does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estimate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 MT"/>
                <a:cs typeface="Arial MT"/>
              </a:rPr>
              <a:t>true</a:t>
            </a:r>
            <a:r>
              <a:rPr sz="3200" spc="-2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returns?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 Follow-up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549744"/>
            <a:ext cx="10972800" cy="362278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5447" indent="-489361">
              <a:spcBef>
                <a:spcPts val="700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argmax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convex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1115031" marR="163403" lvl="1" indent="-448722">
              <a:lnSpc>
                <a:spcPct val="116100"/>
              </a:lnSpc>
              <a:spcBef>
                <a:spcPts val="8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Continuous Deep Q-Learning with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Model-based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Acceleration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(Shixiang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Gu, 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Timothy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Lillicrap, </a:t>
            </a:r>
            <a:r>
              <a:rPr sz="1867" spc="-5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Ilya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Sutskever,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Sergey Levine, ICML</a:t>
            </a:r>
            <a:r>
              <a:rPr sz="1867" spc="-7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2016)</a:t>
            </a:r>
            <a:endParaRPr sz="1867">
              <a:latin typeface="Arial MT"/>
              <a:cs typeface="Arial MT"/>
            </a:endParaRPr>
          </a:p>
          <a:p>
            <a:pPr marL="1115031" lvl="1" indent="-448722">
              <a:spcBef>
                <a:spcPts val="36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Convex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(Brandon</a:t>
            </a:r>
            <a:r>
              <a:rPr sz="1867" spc="-1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Amos, Lei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Xu,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J.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Zico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Kolter,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ICML</a:t>
            </a:r>
            <a:r>
              <a:rPr sz="1867" spc="-7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2017)</a:t>
            </a:r>
            <a:endParaRPr sz="1867">
              <a:latin typeface="Arial MT"/>
              <a:cs typeface="Arial MT"/>
            </a:endParaRPr>
          </a:p>
          <a:p>
            <a:pPr marL="505447" indent="-489361">
              <a:spcBef>
                <a:spcPts val="339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Q-value</a:t>
            </a:r>
            <a:r>
              <a:rPr sz="2400" spc="-6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overestimation</a:t>
            </a:r>
            <a:endParaRPr sz="2400">
              <a:latin typeface="Arial MT"/>
              <a:cs typeface="Arial MT"/>
            </a:endParaRPr>
          </a:p>
          <a:p>
            <a:pPr marL="1115031" marR="6773" lvl="1" indent="-448722">
              <a:lnSpc>
                <a:spcPct val="116100"/>
              </a:lnSpc>
              <a:spcBef>
                <a:spcPts val="8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Addressing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867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Approximation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67" spc="-1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Actor-Critic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Methods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(TD3)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(Scott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Fujimoto,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Herke </a:t>
            </a:r>
            <a:r>
              <a:rPr sz="1867" spc="-5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van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Hoof, David 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Meger,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ICML</a:t>
            </a:r>
            <a:r>
              <a:rPr sz="1867" spc="-7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2018)</a:t>
            </a:r>
            <a:endParaRPr sz="1867">
              <a:latin typeface="Arial MT"/>
              <a:cs typeface="Arial MT"/>
            </a:endParaRPr>
          </a:p>
          <a:p>
            <a:pPr marL="505447" indent="-489361">
              <a:spcBef>
                <a:spcPts val="339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2400" spc="-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4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search</a:t>
            </a:r>
            <a:endParaRPr sz="2400">
              <a:latin typeface="Arial MT"/>
              <a:cs typeface="Arial MT"/>
            </a:endParaRPr>
          </a:p>
          <a:p>
            <a:pPr marL="1115031" marR="19472" lvl="1" indent="-448722">
              <a:lnSpc>
                <a:spcPct val="116100"/>
              </a:lnSpc>
              <a:spcBef>
                <a:spcPts val="8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Soft Actor-Critic: 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Off-Policy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Maximum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Entropy Deep Reinforcement Learning with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Stochastic </a:t>
            </a:r>
            <a:r>
              <a:rPr sz="1867" spc="-5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Actor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(Tuomas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Haarnoja,</a:t>
            </a:r>
            <a:r>
              <a:rPr sz="1867" spc="-1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Aurick Zhou, Pieter</a:t>
            </a:r>
            <a:r>
              <a:rPr sz="1867" spc="-1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Abbeel,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Sergey Levine, ICML</a:t>
            </a:r>
            <a:r>
              <a:rPr sz="1867" spc="-7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2018)</a:t>
            </a:r>
            <a:endParaRPr sz="1867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167" y="5321201"/>
            <a:ext cx="4846279" cy="1536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734" y="5391934"/>
            <a:ext cx="5465077" cy="1372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8" y="1621807"/>
            <a:ext cx="10656145" cy="23669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(Deep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DPG)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sentence:</a:t>
            </a:r>
            <a:endParaRPr sz="2400">
              <a:latin typeface="Arial MT"/>
              <a:cs typeface="Arial MT"/>
            </a:endParaRPr>
          </a:p>
          <a:p>
            <a:pPr marL="626518" marR="6773" indent="-489361">
              <a:lnSpc>
                <a:spcPct val="114599"/>
              </a:lnSpc>
              <a:spcBef>
                <a:spcPts val="2100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Extends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DPG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(Deterministic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 Gradients, Silver et al., ‘14) using deep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learning,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  <a:buClr>
                <a:srgbClr val="595959"/>
              </a:buClr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626518" indent="-489361">
              <a:spcBef>
                <a:spcPts val="7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borrowing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tricks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2400" spc="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2400" b="1" spc="-13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Q-Learning</a:t>
            </a:r>
            <a:r>
              <a:rPr sz="2400" b="1" spc="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(Mnih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al.,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‘13)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01" y="1528250"/>
            <a:ext cx="6095999" cy="4571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9363" y="2379229"/>
            <a:ext cx="4639476" cy="3398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9483" y="235167"/>
            <a:ext cx="946971" cy="10562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0368" y="1599500"/>
            <a:ext cx="42307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Learning to Drive in </a:t>
            </a:r>
            <a:r>
              <a:rPr sz="1867" dirty="0">
                <a:latin typeface="Arial MT"/>
                <a:cs typeface="Arial MT"/>
              </a:rPr>
              <a:t>a </a:t>
            </a:r>
            <a:r>
              <a:rPr sz="1867" spc="-7" dirty="0">
                <a:latin typeface="Arial MT"/>
                <a:cs typeface="Arial MT"/>
              </a:rPr>
              <a:t>Day </a:t>
            </a:r>
            <a:r>
              <a:rPr sz="1867" dirty="0">
                <a:latin typeface="Arial MT"/>
                <a:cs typeface="Arial MT"/>
              </a:rPr>
              <a:t>(Alex </a:t>
            </a:r>
            <a:r>
              <a:rPr sz="1867" spc="-7" dirty="0">
                <a:latin typeface="Arial MT"/>
                <a:cs typeface="Arial MT"/>
              </a:rPr>
              <a:t>Kendall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et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al, 2018)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BDC249-3431-4423-9EAE-94F15520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MT"/>
                <a:cs typeface="Arial MT"/>
              </a:rPr>
              <a:t>A</a:t>
            </a:r>
            <a:r>
              <a:rPr lang="en-GB" spc="-233" dirty="0">
                <a:latin typeface="Arial MT"/>
                <a:cs typeface="Arial MT"/>
              </a:rPr>
              <a:t> </a:t>
            </a:r>
            <a:r>
              <a:rPr lang="en-GB" dirty="0">
                <a:latin typeface="Arial MT"/>
                <a:cs typeface="Arial MT"/>
              </a:rPr>
              <a:t>cool</a:t>
            </a:r>
            <a:r>
              <a:rPr lang="en-GB" spc="-20" dirty="0">
                <a:latin typeface="Arial MT"/>
                <a:cs typeface="Arial MT"/>
              </a:rPr>
              <a:t> </a:t>
            </a:r>
            <a:r>
              <a:rPr lang="en-GB" spc="-7" dirty="0">
                <a:latin typeface="Arial MT"/>
                <a:cs typeface="Arial MT"/>
              </a:rPr>
              <a:t>application</a:t>
            </a:r>
            <a:r>
              <a:rPr lang="en-GB" spc="-27" dirty="0">
                <a:latin typeface="Arial MT"/>
                <a:cs typeface="Arial MT"/>
              </a:rPr>
              <a:t> </a:t>
            </a:r>
            <a:r>
              <a:rPr lang="en-GB" spc="-7" dirty="0">
                <a:latin typeface="Arial MT"/>
                <a:cs typeface="Arial MT"/>
              </a:rPr>
              <a:t>of</a:t>
            </a:r>
            <a:r>
              <a:rPr lang="en-GB" spc="-20" dirty="0">
                <a:latin typeface="Arial MT"/>
                <a:cs typeface="Arial MT"/>
              </a:rPr>
              <a:t> </a:t>
            </a:r>
            <a:r>
              <a:rPr lang="en-GB" spc="-7" dirty="0">
                <a:latin typeface="Arial MT"/>
                <a:cs typeface="Arial MT"/>
              </a:rPr>
              <a:t>DDPG:</a:t>
            </a:r>
            <a:r>
              <a:rPr lang="en-GB" spc="-27" dirty="0">
                <a:latin typeface="Arial MT"/>
                <a:cs typeface="Arial MT"/>
              </a:rPr>
              <a:t> </a:t>
            </a:r>
            <a:r>
              <a:rPr lang="en-GB" spc="-40" dirty="0" err="1">
                <a:latin typeface="Arial MT"/>
                <a:cs typeface="Arial MT"/>
              </a:rPr>
              <a:t>Wayve</a:t>
            </a:r>
            <a:br>
              <a:rPr lang="en-GB" dirty="0">
                <a:latin typeface="Arial MT"/>
                <a:cs typeface="Arial MT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65" y="1621807"/>
            <a:ext cx="10585027" cy="44731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</a:t>
            </a:r>
            <a:r>
              <a:rPr sz="2400" spc="-3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DQN</a:t>
            </a:r>
            <a:endParaRPr sz="2400">
              <a:latin typeface="Arial MT"/>
              <a:cs typeface="Arial MT"/>
            </a:endParaRPr>
          </a:p>
          <a:p>
            <a:pPr marL="505447" marR="60112" indent="-489361">
              <a:lnSpc>
                <a:spcPct val="114599"/>
              </a:lnSpc>
              <a:spcBef>
                <a:spcPts val="1300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Big Idea is to bypass finding the local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max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Q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 DQN by jointly training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second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neural network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(actor)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 to predict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the local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max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 of Q.</a:t>
            </a:r>
            <a:endParaRPr sz="2400">
              <a:latin typeface="Arial MT"/>
              <a:cs typeface="Arial MT"/>
            </a:endParaRPr>
          </a:p>
          <a:p>
            <a:pPr marL="505447" indent="-489361">
              <a:spcBef>
                <a:spcPts val="1720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Tricks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made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possible:</a:t>
            </a:r>
            <a:endParaRPr sz="2400">
              <a:latin typeface="Arial MT"/>
              <a:cs typeface="Arial MT"/>
            </a:endParaRPr>
          </a:p>
          <a:p>
            <a:pPr marL="1115031" lvl="1" indent="-448722">
              <a:spcBef>
                <a:spcPts val="174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Replay</a:t>
            </a:r>
            <a:r>
              <a:rPr sz="1867" spc="-27" dirty="0">
                <a:solidFill>
                  <a:srgbClr val="595959"/>
                </a:solidFill>
                <a:latin typeface="Arial MT"/>
                <a:cs typeface="Arial MT"/>
              </a:rPr>
              <a:t> buffer,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target</a:t>
            </a:r>
            <a:r>
              <a:rPr sz="18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67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(from</a:t>
            </a:r>
            <a:r>
              <a:rPr sz="1867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DQN)</a:t>
            </a:r>
            <a:endParaRPr sz="1867">
              <a:latin typeface="Arial MT"/>
              <a:cs typeface="Arial MT"/>
            </a:endParaRPr>
          </a:p>
          <a:p>
            <a:pPr marL="1115031" lvl="1" indent="-448722">
              <a:spcBef>
                <a:spcPts val="166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Batch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normalization, to allow transfer between 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RL</a:t>
            </a:r>
            <a:r>
              <a:rPr sz="1867" spc="-7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tasks with 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scales</a:t>
            </a:r>
            <a:endParaRPr sz="1867">
              <a:latin typeface="Arial MT"/>
              <a:cs typeface="Arial MT"/>
            </a:endParaRPr>
          </a:p>
          <a:p>
            <a:pPr marL="1115031" lvl="1" indent="-448722">
              <a:spcBef>
                <a:spcPts val="1660"/>
              </a:spcBef>
              <a:buChar char="○"/>
              <a:tabLst>
                <a:tab pos="1115031" algn="l"/>
                <a:tab pos="1115879" algn="l"/>
              </a:tabLst>
            </a:pP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Directly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add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to policy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for exploration,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due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67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r>
              <a:rPr sz="1867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595959"/>
                </a:solidFill>
                <a:latin typeface="Arial MT"/>
                <a:cs typeface="Arial MT"/>
              </a:rPr>
              <a:t>domain</a:t>
            </a:r>
            <a:endParaRPr sz="1867">
              <a:latin typeface="Arial MT"/>
              <a:cs typeface="Arial MT"/>
            </a:endParaRPr>
          </a:p>
          <a:p>
            <a:pPr marL="505447" marR="110064" indent="-489361">
              <a:lnSpc>
                <a:spcPct val="114599"/>
              </a:lnSpc>
              <a:spcBef>
                <a:spcPts val="1220"/>
              </a:spcBef>
              <a:buChar char="●"/>
              <a:tabLst>
                <a:tab pos="505447" algn="l"/>
                <a:tab pos="506294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Despite these tricks, DDPG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can still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sensitive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to hyperparameters. TD3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SAC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offer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 better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stability.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</p:spPr>
        <p:txBody>
          <a:bodyPr/>
          <a:lstStyle/>
          <a:p>
            <a:r>
              <a:rPr lang="en-US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175" y="1834896"/>
            <a:ext cx="8961438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 err="1"/>
              <a:t>Animesh</a:t>
            </a:r>
            <a:r>
              <a:rPr lang="en-US" dirty="0"/>
              <a:t> Garg, </a:t>
            </a:r>
            <a:r>
              <a:rPr lang="en-GB" dirty="0">
                <a:hlinkClick r:id="rId2"/>
              </a:rPr>
              <a:t>CSC2621: Reinforcement Learning in Robotics, University of Toronto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8" y="1621807"/>
            <a:ext cx="10656145" cy="36214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(Deep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DPG)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sentence:</a:t>
            </a:r>
            <a:endParaRPr sz="2400">
              <a:latin typeface="Arial MT"/>
              <a:cs typeface="Arial MT"/>
            </a:endParaRPr>
          </a:p>
          <a:p>
            <a:pPr marL="626518" marR="6773" indent="-489361">
              <a:lnSpc>
                <a:spcPct val="114599"/>
              </a:lnSpc>
              <a:spcBef>
                <a:spcPts val="2100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Extends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DPG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(Deterministic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 Gradients, Silver et al., ‘14) using deep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learning,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33"/>
              </a:spcBef>
              <a:buClr>
                <a:srgbClr val="595959"/>
              </a:buClr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626518" indent="-489361">
              <a:spcBef>
                <a:spcPts val="7"/>
              </a:spcBef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borrowing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tricks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2400" spc="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2400" b="1" spc="-13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Q-Learning</a:t>
            </a:r>
            <a:r>
              <a:rPr sz="2400" b="1" spc="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(Mnih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al.,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‘13)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867">
              <a:latin typeface="Arial MT"/>
              <a:cs typeface="Arial MT"/>
            </a:endParaRPr>
          </a:p>
          <a:p>
            <a:pPr marL="626518" marR="198962" indent="-489361">
              <a:lnSpc>
                <a:spcPct val="114599"/>
              </a:lnSpc>
              <a:buChar char="●"/>
              <a:tabLst>
                <a:tab pos="625671" algn="l"/>
                <a:tab pos="626518" algn="l"/>
              </a:tabLst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Contribution: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model-free, 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off-policy,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actor-critic approach that allows us to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better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 policies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DDPG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7" y="1621807"/>
            <a:ext cx="11107420" cy="27597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DDPG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(Deep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DPG)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model-free,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off-policy,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actor-critic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algorithm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combines:</a:t>
            </a:r>
            <a:endParaRPr sz="2400" dirty="0">
              <a:latin typeface="Arial MT"/>
              <a:cs typeface="Arial MT"/>
            </a:endParaRPr>
          </a:p>
          <a:p>
            <a:pPr marL="626518" marR="18626" indent="-489361">
              <a:lnSpc>
                <a:spcPct val="114599"/>
              </a:lnSpc>
              <a:spcBef>
                <a:spcPts val="2100"/>
              </a:spcBef>
              <a:buFont typeface="Arial MT"/>
              <a:buChar char="●"/>
              <a:tabLst>
                <a:tab pos="625671" algn="l"/>
                <a:tab pos="626518" algn="l"/>
              </a:tabLst>
            </a:pP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DPG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(Deterministic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 Gradients, Silver et al., ‘14): works over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domain, not learning-based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867" dirty="0">
              <a:latin typeface="Arial MT"/>
              <a:cs typeface="Arial MT"/>
            </a:endParaRPr>
          </a:p>
          <a:p>
            <a:pPr marL="626518" marR="276853" indent="-489361">
              <a:lnSpc>
                <a:spcPct val="114599"/>
              </a:lnSpc>
              <a:buFont typeface="Arial MT"/>
              <a:buChar char="●"/>
              <a:tabLst>
                <a:tab pos="625671" algn="l"/>
                <a:tab pos="626518" algn="l"/>
              </a:tabLst>
            </a:pP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DQN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(Deep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Q-Learning</a:t>
            </a:r>
            <a:r>
              <a:rPr sz="2400" b="1" spc="-7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Mnih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et al., ‘13): learning-based, doesn’t work over </a:t>
            </a:r>
            <a:r>
              <a:rPr sz="2400" spc="-65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action domain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- DPG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38A149-0E34-4978-AA62-37B04084BFA9}"/>
              </a:ext>
            </a:extLst>
          </p:cNvPr>
          <p:cNvSpPr txBox="1"/>
          <p:nvPr/>
        </p:nvSpPr>
        <p:spPr>
          <a:xfrm>
            <a:off x="512967" y="1621807"/>
            <a:ext cx="59850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400" spc="-2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Q-learning,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find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deterministic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policy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0BB49C4A-C5DE-4BC0-8916-7B8F7A63A7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235" y="2293203"/>
            <a:ext cx="4137055" cy="6895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1550</Words>
  <Application>Microsoft Office PowerPoint</Application>
  <PresentationFormat>Widescreen</PresentationFormat>
  <Paragraphs>247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Aptos</vt:lpstr>
      <vt:lpstr>Aptos Display</vt:lpstr>
      <vt:lpstr>Arial</vt:lpstr>
      <vt:lpstr>Arial MT</vt:lpstr>
      <vt:lpstr>Calibri</vt:lpstr>
      <vt:lpstr>Roboto</vt:lpstr>
      <vt:lpstr>Trebuchet MS</vt:lpstr>
      <vt:lpstr>Office Theme</vt:lpstr>
      <vt:lpstr>Custom Design</vt:lpstr>
      <vt:lpstr>PowerPoint Presentation</vt:lpstr>
      <vt:lpstr>Can reinforcement learning solve robotics?</vt:lpstr>
      <vt:lpstr>DDPG (Lillicrap et al, 2015)</vt:lpstr>
      <vt:lpstr>Deterministic Policy Gradient</vt:lpstr>
      <vt:lpstr>Deterministic Policy Gradient</vt:lpstr>
      <vt:lpstr>DDPG</vt:lpstr>
      <vt:lpstr>DDPG</vt:lpstr>
      <vt:lpstr>DDPG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- DPG</vt:lpstr>
      <vt:lpstr>Background Summary</vt:lpstr>
      <vt:lpstr>Background Summary</vt:lpstr>
      <vt:lpstr>Background Summary</vt:lpstr>
      <vt:lpstr>Background Summary</vt:lpstr>
      <vt:lpstr>Method - DDPG</vt:lpstr>
      <vt:lpstr>DDPG Problem Setting</vt:lpstr>
      <vt:lpstr>DDPG Problem Setting</vt:lpstr>
      <vt:lpstr>DDPG Problem Setting</vt:lpstr>
      <vt:lpstr>Method</vt:lpstr>
      <vt:lpstr>Method</vt:lpstr>
      <vt:lpstr>Method</vt:lpstr>
      <vt:lpstr>Method</vt:lpstr>
      <vt:lpstr>Method</vt:lpstr>
      <vt:lpstr>Method </vt:lpstr>
      <vt:lpstr>Method</vt:lpstr>
      <vt:lpstr>Method</vt:lpstr>
      <vt:lpstr>Method</vt:lpstr>
      <vt:lpstr>Method</vt:lpstr>
      <vt:lpstr>Experiments</vt:lpstr>
      <vt:lpstr>Experiments</vt:lpstr>
      <vt:lpstr>Experiments</vt:lpstr>
      <vt:lpstr>Experiments</vt:lpstr>
      <vt:lpstr>Experiments</vt:lpstr>
      <vt:lpstr>Experiments</vt:lpstr>
      <vt:lpstr>Experiments </vt:lpstr>
      <vt:lpstr>Experiments</vt:lpstr>
      <vt:lpstr>DDPG Follow-up</vt:lpstr>
      <vt:lpstr>A cool application of DDPG: Wayve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23</cp:revision>
  <dcterms:created xsi:type="dcterms:W3CDTF">2024-04-05T14:09:29Z</dcterms:created>
  <dcterms:modified xsi:type="dcterms:W3CDTF">2024-05-19T12:24:16Z</dcterms:modified>
</cp:coreProperties>
</file>