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swald Bold" charset="1" panose="00000800000000000000"/>
      <p:regular r:id="rId18"/>
    </p:embeddedFont>
    <p:embeddedFont>
      <p:font typeface="DM Sans" charset="1" panose="00000000000000000000"/>
      <p:regular r:id="rId19"/>
    </p:embeddedFont>
    <p:embeddedFont>
      <p:font typeface="Open Sauce Bold" charset="1" panose="00000800000000000000"/>
      <p:regular r:id="rId20"/>
    </p:embeddedFont>
    <p:embeddedFont>
      <p:font typeface="DM Sans Bold" charset="1" panose="00000000000000000000"/>
      <p:regular r:id="rId21"/>
    </p:embeddedFont>
    <p:embeddedFont>
      <p:font typeface="Montserrat Light Italics" charset="1" panose="00000400000000000000"/>
      <p:regular r:id="rId22"/>
    </p:embeddedFont>
    <p:embeddedFont>
      <p:font typeface="Montserrat Light" charset="1" panose="00000400000000000000"/>
      <p:regular r:id="rId23"/>
    </p:embeddedFont>
    <p:embeddedFont>
      <p:font typeface="Montserrat Light Bold" charset="1" panose="00000800000000000000"/>
      <p:regular r:id="rId24"/>
    </p:embeddedFont>
    <p:embeddedFont>
      <p:font typeface="Open Sauce" charset="1" panose="00000500000000000000"/>
      <p:regular r:id="rId25"/>
    </p:embeddedFont>
    <p:embeddedFont>
      <p:font typeface="Oswald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524375"/>
            <a:ext cx="9815307" cy="200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2"/>
              </a:lnSpc>
            </a:pPr>
            <a:r>
              <a:rPr lang="en-US" sz="5864" spc="574">
                <a:solidFill>
                  <a:srgbClr val="231F20"/>
                </a:solidFill>
                <a:latin typeface="Oswald Bold"/>
              </a:rPr>
              <a:t>HOW TO RECOGNIZE AND AVOID PHISHING ATTACKS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76209"/>
            <a:ext cx="9602967" cy="72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0"/>
              </a:lnSpc>
            </a:pPr>
            <a:r>
              <a:rPr lang="en-US" sz="4341" spc="425" u="sng">
                <a:solidFill>
                  <a:srgbClr val="231F20"/>
                </a:solidFill>
                <a:latin typeface="Oswald Bold"/>
              </a:rPr>
              <a:t>PHISHING AWARENESS TRAINING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43155" y="2946410"/>
            <a:ext cx="5166811" cy="6137680"/>
          </a:xfrm>
          <a:custGeom>
            <a:avLst/>
            <a:gdLst/>
            <a:ahLst/>
            <a:cxnLst/>
            <a:rect r="r" b="b" t="t" l="l"/>
            <a:pathLst>
              <a:path h="6137680" w="5166811">
                <a:moveTo>
                  <a:pt x="0" y="0"/>
                </a:moveTo>
                <a:lnTo>
                  <a:pt x="5166811" y="0"/>
                </a:lnTo>
                <a:lnTo>
                  <a:pt x="5166811" y="6137681"/>
                </a:lnTo>
                <a:lnTo>
                  <a:pt x="0" y="61376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9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8744" y="502142"/>
            <a:ext cx="12105635" cy="306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6"/>
              </a:lnSpc>
            </a:pPr>
            <a:r>
              <a:rPr lang="en-US" sz="7577" spc="742">
                <a:solidFill>
                  <a:srgbClr val="231F20"/>
                </a:solidFill>
                <a:latin typeface="Oswald Bold"/>
              </a:rPr>
              <a:t>WHAT TO DO IF YOU FALL FOR A PHISHING SCAM</a:t>
            </a:r>
          </a:p>
          <a:p>
            <a:pPr algn="l" marL="0" indent="0" lvl="0">
              <a:lnSpc>
                <a:spcPts val="795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22921" y="4054686"/>
            <a:ext cx="11201986" cy="2587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4861" indent="-267430" lvl="1">
              <a:lnSpc>
                <a:spcPts val="3418"/>
              </a:lnSpc>
              <a:buFont typeface="Arial"/>
              <a:buChar char="•"/>
            </a:pPr>
            <a:r>
              <a:rPr lang="en-US" sz="2477" spc="242">
                <a:solidFill>
                  <a:srgbClr val="231F20"/>
                </a:solidFill>
                <a:latin typeface="DM Sans Bold"/>
              </a:rPr>
              <a:t>Disconnect from the Internet:</a:t>
            </a:r>
          </a:p>
          <a:p>
            <a:pPr algn="l">
              <a:lnSpc>
                <a:spcPts val="3418"/>
              </a:lnSpc>
            </a:pPr>
            <a:r>
              <a:rPr lang="en-US" sz="2477" spc="242">
                <a:solidFill>
                  <a:srgbClr val="231F20"/>
                </a:solidFill>
                <a:latin typeface="DM Sans"/>
              </a:rPr>
              <a:t>This can help prevent further data leakage or malware spread.</a:t>
            </a:r>
          </a:p>
          <a:p>
            <a:pPr algn="l" marL="534861" indent="-267430" lvl="1">
              <a:lnSpc>
                <a:spcPts val="3418"/>
              </a:lnSpc>
              <a:buFont typeface="Arial"/>
              <a:buChar char="•"/>
            </a:pPr>
            <a:r>
              <a:rPr lang="en-US" sz="2477" spc="242">
                <a:solidFill>
                  <a:srgbClr val="231F20"/>
                </a:solidFill>
                <a:latin typeface="DM Sans Bold"/>
              </a:rPr>
              <a:t>Report the Phishing Attempt:</a:t>
            </a:r>
          </a:p>
          <a:p>
            <a:pPr algn="l">
              <a:lnSpc>
                <a:spcPts val="3418"/>
              </a:lnSpc>
            </a:pPr>
            <a:r>
              <a:rPr lang="en-US" sz="2477" spc="242">
                <a:solidFill>
                  <a:srgbClr val="231F20"/>
                </a:solidFill>
                <a:latin typeface="DM Sans"/>
              </a:rPr>
              <a:t>Contact your IT department or the appropriate service provider.</a:t>
            </a:r>
          </a:p>
          <a:p>
            <a:pPr algn="l">
              <a:lnSpc>
                <a:spcPts val="341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164111" y="7058400"/>
            <a:ext cx="12749864" cy="219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728" indent="-277364" lvl="1">
              <a:lnSpc>
                <a:spcPts val="3545"/>
              </a:lnSpc>
              <a:buFont typeface="Arial"/>
              <a:buChar char="•"/>
            </a:pPr>
            <a:r>
              <a:rPr lang="en-US" sz="2569" spc="251">
                <a:solidFill>
                  <a:srgbClr val="231F20"/>
                </a:solidFill>
                <a:latin typeface="DM Sans Bold"/>
              </a:rPr>
              <a:t>Change Passwords:</a:t>
            </a:r>
          </a:p>
          <a:p>
            <a:pPr algn="l">
              <a:lnSpc>
                <a:spcPts val="3545"/>
              </a:lnSpc>
            </a:pPr>
            <a:r>
              <a:rPr lang="en-US" sz="2569" spc="251">
                <a:solidFill>
                  <a:srgbClr val="231F20"/>
                </a:solidFill>
                <a:latin typeface="DM Sans"/>
              </a:rPr>
              <a:t>Immediately change passwords for compromised accounts.</a:t>
            </a:r>
          </a:p>
          <a:p>
            <a:pPr algn="l" marL="554728" indent="-277364" lvl="1">
              <a:lnSpc>
                <a:spcPts val="3545"/>
              </a:lnSpc>
              <a:buFont typeface="Arial"/>
              <a:buChar char="•"/>
            </a:pPr>
            <a:r>
              <a:rPr lang="en-US" sz="2569" spc="251">
                <a:solidFill>
                  <a:srgbClr val="231F20"/>
                </a:solidFill>
                <a:latin typeface="DM Sans Bold"/>
              </a:rPr>
              <a:t>Monitor Accounts:</a:t>
            </a:r>
          </a:p>
          <a:p>
            <a:pPr algn="l">
              <a:lnSpc>
                <a:spcPts val="3545"/>
              </a:lnSpc>
            </a:pPr>
            <a:r>
              <a:rPr lang="en-US" sz="2569" spc="251">
                <a:solidFill>
                  <a:srgbClr val="231F20"/>
                </a:solidFill>
                <a:latin typeface="DM Sans"/>
              </a:rPr>
              <a:t>Keep an eye on bank accounts and credit reports for unusual activity.</a:t>
            </a:r>
          </a:p>
          <a:p>
            <a:pPr algn="l">
              <a:lnSpc>
                <a:spcPts val="354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22921" y="2650843"/>
            <a:ext cx="4665315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Oswald Bold"/>
              </a:rPr>
              <a:t>Immediate Actions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3417" y="1962078"/>
            <a:ext cx="17152826" cy="7898448"/>
            <a:chOff x="0" y="0"/>
            <a:chExt cx="4517617" cy="2080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7617" cy="2080250"/>
            </a:xfrm>
            <a:custGeom>
              <a:avLst/>
              <a:gdLst/>
              <a:ahLst/>
              <a:cxnLst/>
              <a:rect r="r" b="b" t="t" l="l"/>
              <a:pathLst>
                <a:path h="2080250" w="4517617">
                  <a:moveTo>
                    <a:pt x="23019" y="0"/>
                  </a:moveTo>
                  <a:lnTo>
                    <a:pt x="4494598" y="0"/>
                  </a:lnTo>
                  <a:cubicBezTo>
                    <a:pt x="4507311" y="0"/>
                    <a:pt x="4517617" y="10306"/>
                    <a:pt x="4517617" y="23019"/>
                  </a:cubicBezTo>
                  <a:lnTo>
                    <a:pt x="4517617" y="2057231"/>
                  </a:lnTo>
                  <a:cubicBezTo>
                    <a:pt x="4517617" y="2063336"/>
                    <a:pt x="4515192" y="2069191"/>
                    <a:pt x="4510875" y="2073508"/>
                  </a:cubicBezTo>
                  <a:cubicBezTo>
                    <a:pt x="4506558" y="2077824"/>
                    <a:pt x="4500703" y="2080250"/>
                    <a:pt x="4494598" y="2080250"/>
                  </a:cubicBezTo>
                  <a:lnTo>
                    <a:pt x="23019" y="2080250"/>
                  </a:lnTo>
                  <a:cubicBezTo>
                    <a:pt x="10306" y="2080250"/>
                    <a:pt x="0" y="2069944"/>
                    <a:pt x="0" y="2057231"/>
                  </a:cubicBezTo>
                  <a:lnTo>
                    <a:pt x="0" y="23019"/>
                  </a:lnTo>
                  <a:cubicBezTo>
                    <a:pt x="0" y="10306"/>
                    <a:pt x="10306" y="0"/>
                    <a:pt x="23019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517617" cy="209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5364199" y="7011020"/>
            <a:ext cx="9669258" cy="9669258"/>
          </a:xfrm>
          <a:custGeom>
            <a:avLst/>
            <a:gdLst/>
            <a:ahLst/>
            <a:cxnLst/>
            <a:rect r="r" b="b" t="t" l="l"/>
            <a:pathLst>
              <a:path h="9669258" w="9669258">
                <a:moveTo>
                  <a:pt x="0" y="0"/>
                </a:moveTo>
                <a:lnTo>
                  <a:pt x="9669258" y="0"/>
                </a:lnTo>
                <a:lnTo>
                  <a:pt x="9669258" y="9669258"/>
                </a:lnTo>
                <a:lnTo>
                  <a:pt x="0" y="9669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91618" y="2314062"/>
            <a:ext cx="6261576" cy="9039021"/>
          </a:xfrm>
          <a:custGeom>
            <a:avLst/>
            <a:gdLst/>
            <a:ahLst/>
            <a:cxnLst/>
            <a:rect r="r" b="b" t="t" l="l"/>
            <a:pathLst>
              <a:path h="9039021" w="6261576">
                <a:moveTo>
                  <a:pt x="0" y="0"/>
                </a:moveTo>
                <a:lnTo>
                  <a:pt x="6261576" y="0"/>
                </a:lnTo>
                <a:lnTo>
                  <a:pt x="6261576" y="9039021"/>
                </a:lnTo>
                <a:lnTo>
                  <a:pt x="0" y="9039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78694"/>
            <a:ext cx="5543485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swald Bold"/>
              </a:rPr>
              <a:t>Conclusion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133924" y="3008630"/>
            <a:ext cx="15298616" cy="5315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</a:pPr>
            <a:r>
              <a:rPr lang="en-US" sz="2799">
                <a:solidFill>
                  <a:srgbClr val="000000"/>
                </a:solidFill>
                <a:latin typeface="Open Sauce Bold"/>
              </a:rPr>
              <a:t>Recap </a:t>
            </a:r>
            <a:r>
              <a:rPr lang="en-US" sz="2799">
                <a:solidFill>
                  <a:srgbClr val="000000"/>
                </a:solidFill>
                <a:latin typeface="Open Sauce Bold"/>
              </a:rPr>
              <a:t>of Key Points:</a:t>
            </a:r>
          </a:p>
          <a:p>
            <a:pPr algn="l">
              <a:lnSpc>
                <a:spcPts val="4255"/>
              </a:lnSpc>
            </a:pPr>
          </a:p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uce Bold"/>
              </a:rPr>
              <a:t>Stay Vigilant:</a:t>
            </a:r>
          </a:p>
          <a:p>
            <a:pPr algn="l">
              <a:lnSpc>
                <a:spcPts val="4255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Always be cautious and critical of unexpected communications.</a:t>
            </a:r>
          </a:p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uce Bold"/>
              </a:rPr>
              <a:t>Continuous Education:</a:t>
            </a:r>
          </a:p>
          <a:p>
            <a:pPr algn="l">
              <a:lnSpc>
                <a:spcPts val="4255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Phishing tactics evolve, so ongoing awareness training is essential.</a:t>
            </a:r>
          </a:p>
          <a:p>
            <a:pPr algn="l" marL="604516" indent="-302258" lvl="1">
              <a:lnSpc>
                <a:spcPts val="425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uce Bold"/>
              </a:rPr>
              <a:t>Support System:</a:t>
            </a:r>
          </a:p>
          <a:p>
            <a:pPr algn="l">
              <a:lnSpc>
                <a:spcPts val="4255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</a:rPr>
              <a:t>Encourage a culture where employees feel comfortable reporting suspicious activities.</a:t>
            </a:r>
          </a:p>
          <a:p>
            <a:pPr algn="l">
              <a:lnSpc>
                <a:spcPts val="4255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24178" y="6267302"/>
            <a:ext cx="3733056" cy="64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swald"/>
              </a:rPr>
              <a:t>By Mohamed Naeem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3430297">
            <a:off x="2920431" y="6762925"/>
            <a:ext cx="727075" cy="191760"/>
            <a:chOff x="0" y="0"/>
            <a:chExt cx="1142669" cy="3013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42669" cy="301370"/>
            </a:xfrm>
            <a:custGeom>
              <a:avLst/>
              <a:gdLst/>
              <a:ahLst/>
              <a:cxnLst/>
              <a:rect r="r" b="b" t="t" l="l"/>
              <a:pathLst>
                <a:path h="301370" w="1142669">
                  <a:moveTo>
                    <a:pt x="939469" y="0"/>
                  </a:moveTo>
                  <a:cubicBezTo>
                    <a:pt x="1051693" y="0"/>
                    <a:pt x="1142669" y="67464"/>
                    <a:pt x="1142669" y="150685"/>
                  </a:cubicBezTo>
                  <a:cubicBezTo>
                    <a:pt x="1142669" y="233906"/>
                    <a:pt x="1051693" y="301370"/>
                    <a:pt x="939469" y="301370"/>
                  </a:cubicBezTo>
                  <a:lnTo>
                    <a:pt x="203200" y="301370"/>
                  </a:lnTo>
                  <a:cubicBezTo>
                    <a:pt x="90976" y="301370"/>
                    <a:pt x="0" y="233906"/>
                    <a:pt x="0" y="150685"/>
                  </a:cubicBezTo>
                  <a:cubicBezTo>
                    <a:pt x="0" y="6746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060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1142669" cy="320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631851" y="5964637"/>
            <a:ext cx="7889544" cy="174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6431" indent="-218215" lvl="1">
              <a:lnSpc>
                <a:spcPts val="2789"/>
              </a:lnSpc>
              <a:spcBef>
                <a:spcPct val="0"/>
              </a:spcBef>
              <a:buFont typeface="Arial"/>
              <a:buChar char="•"/>
            </a:pPr>
            <a:r>
              <a:rPr lang="en-US" sz="2021" spc="198">
                <a:solidFill>
                  <a:srgbClr val="231F20"/>
                </a:solidFill>
                <a:latin typeface="DM Sans"/>
              </a:rPr>
              <a:t>How it Works: Attackers often use email, social media, or malicious websites to trick victims into revealing personal information such as usernames, passwords, and credit card numbers.</a:t>
            </a:r>
          </a:p>
          <a:p>
            <a:pPr algn="l" marL="0" indent="0" lvl="0">
              <a:lnSpc>
                <a:spcPts val="2789"/>
              </a:lnSpc>
              <a:spcBef>
                <a:spcPct val="0"/>
              </a:spcBef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13662994" y="3249050"/>
            <a:ext cx="3788901" cy="3788901"/>
          </a:xfrm>
          <a:custGeom>
            <a:avLst/>
            <a:gdLst/>
            <a:ahLst/>
            <a:cxnLst/>
            <a:rect r="r" b="b" t="t" l="l"/>
            <a:pathLst>
              <a:path h="3788901" w="3788901">
                <a:moveTo>
                  <a:pt x="0" y="0"/>
                </a:moveTo>
                <a:lnTo>
                  <a:pt x="3788901" y="0"/>
                </a:lnTo>
                <a:lnTo>
                  <a:pt x="3788901" y="3788900"/>
                </a:lnTo>
                <a:lnTo>
                  <a:pt x="0" y="3788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2669220" y="6040153"/>
            <a:ext cx="711793" cy="71179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4060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734995" y="6105927"/>
            <a:ext cx="580245" cy="58024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2584494" y="3782043"/>
            <a:ext cx="977125" cy="1160731"/>
          </a:xfrm>
          <a:custGeom>
            <a:avLst/>
            <a:gdLst/>
            <a:ahLst/>
            <a:cxnLst/>
            <a:rect r="r" b="b" t="t" l="l"/>
            <a:pathLst>
              <a:path h="1160731" w="977125">
                <a:moveTo>
                  <a:pt x="0" y="0"/>
                </a:moveTo>
                <a:lnTo>
                  <a:pt x="977124" y="0"/>
                </a:lnTo>
                <a:lnTo>
                  <a:pt x="977124" y="1160731"/>
                </a:lnTo>
                <a:lnTo>
                  <a:pt x="0" y="11607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142191" y="907655"/>
            <a:ext cx="8616594" cy="2945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07"/>
              </a:lnSpc>
            </a:pPr>
            <a:r>
              <a:rPr lang="en-US" sz="8555" spc="838">
                <a:solidFill>
                  <a:srgbClr val="231F20"/>
                </a:solidFill>
                <a:latin typeface="Oswald Bold"/>
              </a:rPr>
              <a:t>INTRODUCTION</a:t>
            </a:r>
          </a:p>
          <a:p>
            <a:pPr algn="l">
              <a:lnSpc>
                <a:spcPts val="11807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3908899" y="3634270"/>
            <a:ext cx="7843336" cy="1662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2908" indent="-206454" lvl="1">
              <a:lnSpc>
                <a:spcPts val="2639"/>
              </a:lnSpc>
              <a:spcBef>
                <a:spcPct val="0"/>
              </a:spcBef>
              <a:buFont typeface="Arial"/>
              <a:buChar char="•"/>
            </a:pPr>
            <a:r>
              <a:rPr lang="en-US" sz="1912" spc="187">
                <a:solidFill>
                  <a:srgbClr val="231F20"/>
                </a:solidFill>
                <a:latin typeface="DM Sans"/>
              </a:rPr>
              <a:t>Definition: Phishing is a type of cyber attack where attackers attempt to deceive individuals into providing sensitive information by pretending to be a trustworthy entity in electronic communications.</a:t>
            </a:r>
          </a:p>
          <a:p>
            <a:pPr algn="l" marL="0" indent="0" lvl="0">
              <a:lnSpc>
                <a:spcPts val="2639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2216585" y="2370632"/>
            <a:ext cx="4802088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31F20"/>
                </a:solidFill>
                <a:latin typeface="Oswald Bold"/>
              </a:rPr>
              <a:t>What is Phishing?</a:t>
            </a:r>
          </a:p>
        </p:txBody>
      </p:sp>
      <p:sp>
        <p:nvSpPr>
          <p:cNvPr name="TextBox 30" id="30"/>
          <p:cNvSpPr txBox="true"/>
          <p:nvPr/>
        </p:nvSpPr>
        <p:spPr>
          <a:xfrm rot="-184317">
            <a:off x="2929193" y="6154192"/>
            <a:ext cx="190351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699">
                <a:solidFill>
                  <a:srgbClr val="231F20"/>
                </a:solidFill>
                <a:latin typeface="Open Sauce Bold"/>
              </a:rPr>
              <a:t>?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49845" y="3535495"/>
            <a:ext cx="4265347" cy="795264"/>
            <a:chOff x="0" y="0"/>
            <a:chExt cx="914964" cy="1705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Statistics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353991" y="169937"/>
            <a:ext cx="11689138" cy="2707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2"/>
              </a:lnSpc>
            </a:pPr>
            <a:r>
              <a:rPr lang="en-US" sz="5240" spc="277">
                <a:solidFill>
                  <a:srgbClr val="231F20"/>
                </a:solidFill>
                <a:latin typeface="Oswald Bold"/>
              </a:rPr>
              <a:t>IMPORTANCE OF PHISHING AWARENESS</a:t>
            </a:r>
          </a:p>
          <a:p>
            <a:pPr algn="ctr">
              <a:lnSpc>
                <a:spcPts val="723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423421" y="4595620"/>
            <a:ext cx="4126485" cy="4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2922" indent="-266461" lvl="1">
              <a:lnSpc>
                <a:spcPts val="3406"/>
              </a:lnSpc>
              <a:buFont typeface="Arial"/>
              <a:buChar char="•"/>
            </a:pPr>
            <a:r>
              <a:rPr lang="en-US" sz="2468" spc="241">
                <a:solidFill>
                  <a:srgbClr val="231F20"/>
                </a:solidFill>
                <a:latin typeface="DM Sans"/>
              </a:rPr>
              <a:t>Over 90% of cyber attacks start with a phishing email.</a:t>
            </a:r>
          </a:p>
          <a:p>
            <a:pPr algn="ctr" marL="532922" indent="-266461" lvl="1">
              <a:lnSpc>
                <a:spcPts val="3406"/>
              </a:lnSpc>
              <a:spcBef>
                <a:spcPct val="0"/>
              </a:spcBef>
              <a:buFont typeface="Arial"/>
              <a:buChar char="•"/>
            </a:pPr>
            <a:r>
              <a:rPr lang="en-US" sz="2468" spc="241">
                <a:solidFill>
                  <a:srgbClr val="231F20"/>
                </a:solidFill>
                <a:latin typeface="DM Sans"/>
              </a:rPr>
              <a:t>The cost of a successful phishing attack on an organization averages $3.86 million (source: IBM).</a:t>
            </a:r>
          </a:p>
          <a:p>
            <a:pPr algn="ctr" marL="0" indent="0" lvl="0">
              <a:lnSpc>
                <a:spcPts val="3406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0777782" y="3533834"/>
            <a:ext cx="4265347" cy="795264"/>
            <a:chOff x="0" y="0"/>
            <a:chExt cx="914964" cy="17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Consequences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712619" y="4592299"/>
            <a:ext cx="7679690" cy="4201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65844" indent="-355281" lvl="2">
              <a:lnSpc>
                <a:spcPts val="3406"/>
              </a:lnSpc>
              <a:buFont typeface="Arial"/>
              <a:buChar char="⚬"/>
            </a:pPr>
            <a:r>
              <a:rPr lang="en-US" sz="2468" spc="241">
                <a:solidFill>
                  <a:srgbClr val="231F20"/>
                </a:solidFill>
                <a:latin typeface="DM Sans"/>
              </a:rPr>
              <a:t>Financial Loss: Direct theft of money from bank accounts.</a:t>
            </a:r>
          </a:p>
          <a:p>
            <a:pPr algn="ctr" marL="1065844" indent="-355281" lvl="2">
              <a:lnSpc>
                <a:spcPts val="3406"/>
              </a:lnSpc>
              <a:buFont typeface="Arial"/>
              <a:buChar char="⚬"/>
            </a:pPr>
            <a:r>
              <a:rPr lang="en-US" sz="2468" spc="241">
                <a:solidFill>
                  <a:srgbClr val="231F20"/>
                </a:solidFill>
                <a:latin typeface="DM Sans"/>
              </a:rPr>
              <a:t>Data Breach: Exposure of sensitive data leading to identity theft.</a:t>
            </a:r>
          </a:p>
          <a:p>
            <a:pPr algn="ctr" marL="1065844" indent="-355281" lvl="2">
              <a:lnSpc>
                <a:spcPts val="3406"/>
              </a:lnSpc>
              <a:buFont typeface="Arial"/>
              <a:buChar char="⚬"/>
            </a:pPr>
            <a:r>
              <a:rPr lang="en-US" sz="2468" spc="241">
                <a:solidFill>
                  <a:srgbClr val="231F20"/>
                </a:solidFill>
                <a:latin typeface="DM Sans"/>
              </a:rPr>
              <a:t>Reputational Damage: Loss of trust from customers and partners.</a:t>
            </a:r>
          </a:p>
          <a:p>
            <a:pPr algn="ctr" marL="1065844" indent="-355281" lvl="2">
              <a:lnSpc>
                <a:spcPts val="3406"/>
              </a:lnSpc>
              <a:spcBef>
                <a:spcPct val="0"/>
              </a:spcBef>
              <a:buFont typeface="Arial"/>
              <a:buChar char="⚬"/>
            </a:pPr>
            <a:r>
              <a:rPr lang="en-US" sz="2468" spc="241">
                <a:solidFill>
                  <a:srgbClr val="231F20"/>
                </a:solidFill>
                <a:latin typeface="DM Sans"/>
              </a:rPr>
              <a:t>Operational Disruption: Malware and ransomware can disrupt business operations.</a:t>
            </a:r>
          </a:p>
          <a:p>
            <a:pPr algn="ctr" marL="0" indent="0" lvl="0">
              <a:lnSpc>
                <a:spcPts val="3406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582518" y="2683335"/>
            <a:ext cx="7122963" cy="539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>
                <a:solidFill>
                  <a:srgbClr val="231F20"/>
                </a:solidFill>
                <a:latin typeface="Oswald Bold"/>
              </a:rPr>
              <a:t>Why is Phishing Awareness Important?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589541" y="5472067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542437" y="5240576"/>
            <a:ext cx="501082" cy="50108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41233" y="3921205"/>
            <a:ext cx="2903492" cy="165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4"/>
              </a:lnSpc>
            </a:pPr>
            <a:r>
              <a:rPr lang="en-US" sz="3191" spc="312">
                <a:solidFill>
                  <a:srgbClr val="040506"/>
                </a:solidFill>
                <a:latin typeface="DM Sans Bold"/>
              </a:rPr>
              <a:t>Email Phishing</a:t>
            </a:r>
          </a:p>
          <a:p>
            <a:pPr algn="ctr">
              <a:lnSpc>
                <a:spcPts val="4404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7030737" y="5240576"/>
            <a:ext cx="501082" cy="50108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21294" y="5240576"/>
            <a:ext cx="501082" cy="50108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011851" y="5240576"/>
            <a:ext cx="501082" cy="50108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10799999">
            <a:off x="-2077823" y="-5729525"/>
            <a:ext cx="6824243" cy="9527739"/>
          </a:xfrm>
          <a:custGeom>
            <a:avLst/>
            <a:gdLst/>
            <a:ahLst/>
            <a:cxnLst/>
            <a:rect r="r" b="b" t="t" l="l"/>
            <a:pathLst>
              <a:path h="9527739" w="6824243">
                <a:moveTo>
                  <a:pt x="0" y="0"/>
                </a:moveTo>
                <a:lnTo>
                  <a:pt x="6824243" y="0"/>
                </a:lnTo>
                <a:lnTo>
                  <a:pt x="6824243" y="9527739"/>
                </a:lnTo>
                <a:lnTo>
                  <a:pt x="0" y="952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90716" y="6537441"/>
            <a:ext cx="3204526" cy="254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Mass emails sent to many people.</a:t>
            </a:r>
          </a:p>
          <a:p>
            <a:pPr algn="ctr"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Common characteristics include generic greetings and urgent language.</a:t>
            </a:r>
          </a:p>
          <a:p>
            <a:pPr algn="ctr">
              <a:lnSpc>
                <a:spcPts val="2545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252311" y="3887763"/>
            <a:ext cx="2057935" cy="111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</a:pPr>
            <a:r>
              <a:rPr lang="en-US" sz="3204" spc="314">
                <a:solidFill>
                  <a:srgbClr val="1A1A1A"/>
                </a:solidFill>
                <a:latin typeface="DM Sans Bold"/>
              </a:rPr>
              <a:t>Spear Phishing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79015" y="6537441"/>
            <a:ext cx="3204526" cy="190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Targeted attacks on specific individuals.</a:t>
            </a:r>
          </a:p>
          <a:p>
            <a:pPr algn="ctr"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Often well-researched and personalized.</a:t>
            </a:r>
          </a:p>
          <a:p>
            <a:pPr algn="ctr">
              <a:lnSpc>
                <a:spcPts val="2545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169572" y="6537441"/>
            <a:ext cx="3204526" cy="222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Targeting high-profile individuals like executives.</a:t>
            </a:r>
          </a:p>
          <a:p>
            <a:pPr algn="ctr"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Often involves business email compromise (BEC).</a:t>
            </a:r>
          </a:p>
          <a:p>
            <a:pPr algn="ctr">
              <a:lnSpc>
                <a:spcPts val="2545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660129" y="6538853"/>
            <a:ext cx="3204526" cy="222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Smishing: Phishing through SMS text messages.</a:t>
            </a:r>
          </a:p>
          <a:p>
            <a:pPr algn="ctr"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Vishing: Voice phishing over the phone.</a:t>
            </a:r>
          </a:p>
          <a:p>
            <a:pPr algn="ctr">
              <a:lnSpc>
                <a:spcPts val="2545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3542437" y="449366"/>
            <a:ext cx="11505761" cy="2185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Oswald Bold"/>
              </a:rPr>
              <a:t>Common Types of Phishing Attacks</a:t>
            </a:r>
          </a:p>
          <a:p>
            <a:pPr algn="ctr">
              <a:lnSpc>
                <a:spcPts val="882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742868" y="4226025"/>
            <a:ext cx="2057935" cy="5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</a:pPr>
            <a:r>
              <a:rPr lang="en-US" sz="3204" spc="314">
                <a:solidFill>
                  <a:srgbClr val="1A1A1A"/>
                </a:solidFill>
                <a:latin typeface="DM Sans Bold"/>
              </a:rPr>
              <a:t>Whaling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511109" y="3953838"/>
            <a:ext cx="3502566" cy="109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200" spc="313">
                <a:solidFill>
                  <a:srgbClr val="1A1A1A"/>
                </a:solidFill>
                <a:latin typeface="DM Sans Bold"/>
              </a:rPr>
              <a:t>Smishing and Vishing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321602" y="3537814"/>
            <a:ext cx="900466" cy="48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42" spc="288">
                <a:solidFill>
                  <a:srgbClr val="040606"/>
                </a:solidFill>
                <a:latin typeface="DM Sans Bold"/>
              </a:rPr>
              <a:t>03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342745" y="3467914"/>
            <a:ext cx="900466" cy="48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42" spc="288">
                <a:solidFill>
                  <a:srgbClr val="040606"/>
                </a:solidFill>
                <a:latin typeface="DM Sans Bold"/>
              </a:rPr>
              <a:t>01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830336" y="3467914"/>
            <a:ext cx="900466" cy="48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42" spc="288">
                <a:solidFill>
                  <a:srgbClr val="040606"/>
                </a:solidFill>
                <a:latin typeface="DM Sans Bold"/>
              </a:rPr>
              <a:t>02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812159" y="3471738"/>
            <a:ext cx="900466" cy="48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42" spc="288">
                <a:solidFill>
                  <a:srgbClr val="040606"/>
                </a:solidFill>
                <a:latin typeface="DM Sans Bold"/>
              </a:rPr>
              <a:t>04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12836" y="3378399"/>
            <a:ext cx="658151" cy="986330"/>
          </a:xfrm>
          <a:custGeom>
            <a:avLst/>
            <a:gdLst/>
            <a:ahLst/>
            <a:cxnLst/>
            <a:rect r="r" b="b" t="t" l="l"/>
            <a:pathLst>
              <a:path h="986330" w="658151">
                <a:moveTo>
                  <a:pt x="0" y="0"/>
                </a:moveTo>
                <a:lnTo>
                  <a:pt x="658151" y="0"/>
                </a:lnTo>
                <a:lnTo>
                  <a:pt x="658151" y="986329"/>
                </a:lnTo>
                <a:lnTo>
                  <a:pt x="0" y="9863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07526" y="4195414"/>
            <a:ext cx="4434385" cy="1613093"/>
            <a:chOff x="0" y="0"/>
            <a:chExt cx="1626450" cy="5916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6450" cy="591653"/>
            </a:xfrm>
            <a:custGeom>
              <a:avLst/>
              <a:gdLst/>
              <a:ahLst/>
              <a:cxnLst/>
              <a:rect r="r" b="b" t="t" l="l"/>
              <a:pathLst>
                <a:path h="591653" w="1626450">
                  <a:moveTo>
                    <a:pt x="54122" y="0"/>
                  </a:moveTo>
                  <a:lnTo>
                    <a:pt x="1572328" y="0"/>
                  </a:lnTo>
                  <a:cubicBezTo>
                    <a:pt x="1586682" y="0"/>
                    <a:pt x="1600448" y="5702"/>
                    <a:pt x="1610598" y="15852"/>
                  </a:cubicBezTo>
                  <a:cubicBezTo>
                    <a:pt x="1620748" y="26002"/>
                    <a:pt x="1626450" y="39768"/>
                    <a:pt x="1626450" y="54122"/>
                  </a:cubicBezTo>
                  <a:lnTo>
                    <a:pt x="1626450" y="537530"/>
                  </a:lnTo>
                  <a:cubicBezTo>
                    <a:pt x="1626450" y="551884"/>
                    <a:pt x="1620748" y="565651"/>
                    <a:pt x="1610598" y="575800"/>
                  </a:cubicBezTo>
                  <a:cubicBezTo>
                    <a:pt x="1600448" y="585950"/>
                    <a:pt x="1586682" y="591653"/>
                    <a:pt x="1572328" y="591653"/>
                  </a:cubicBezTo>
                  <a:lnTo>
                    <a:pt x="54122" y="591653"/>
                  </a:lnTo>
                  <a:cubicBezTo>
                    <a:pt x="39768" y="591653"/>
                    <a:pt x="26002" y="585950"/>
                    <a:pt x="15852" y="575800"/>
                  </a:cubicBezTo>
                  <a:cubicBezTo>
                    <a:pt x="5702" y="565651"/>
                    <a:pt x="0" y="551884"/>
                    <a:pt x="0" y="537530"/>
                  </a:cubicBezTo>
                  <a:lnTo>
                    <a:pt x="0" y="54122"/>
                  </a:lnTo>
                  <a:cubicBezTo>
                    <a:pt x="0" y="39768"/>
                    <a:pt x="5702" y="26002"/>
                    <a:pt x="15852" y="15852"/>
                  </a:cubicBezTo>
                  <a:cubicBezTo>
                    <a:pt x="26002" y="5702"/>
                    <a:pt x="39768" y="0"/>
                    <a:pt x="54122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626450" cy="610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84553" y="4270637"/>
            <a:ext cx="4868163" cy="1537870"/>
            <a:chOff x="0" y="0"/>
            <a:chExt cx="1785552" cy="5640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85552" cy="564062"/>
            </a:xfrm>
            <a:custGeom>
              <a:avLst/>
              <a:gdLst/>
              <a:ahLst/>
              <a:cxnLst/>
              <a:rect r="r" b="b" t="t" l="l"/>
              <a:pathLst>
                <a:path h="564062" w="1785552">
                  <a:moveTo>
                    <a:pt x="49300" y="0"/>
                  </a:moveTo>
                  <a:lnTo>
                    <a:pt x="1736252" y="0"/>
                  </a:lnTo>
                  <a:cubicBezTo>
                    <a:pt x="1749327" y="0"/>
                    <a:pt x="1761867" y="5194"/>
                    <a:pt x="1771112" y="14440"/>
                  </a:cubicBezTo>
                  <a:cubicBezTo>
                    <a:pt x="1780358" y="23685"/>
                    <a:pt x="1785552" y="36225"/>
                    <a:pt x="1785552" y="49300"/>
                  </a:cubicBezTo>
                  <a:lnTo>
                    <a:pt x="1785552" y="514762"/>
                  </a:lnTo>
                  <a:cubicBezTo>
                    <a:pt x="1785552" y="527837"/>
                    <a:pt x="1780358" y="540377"/>
                    <a:pt x="1771112" y="549622"/>
                  </a:cubicBezTo>
                  <a:cubicBezTo>
                    <a:pt x="1761867" y="558868"/>
                    <a:pt x="1749327" y="564062"/>
                    <a:pt x="1736252" y="564062"/>
                  </a:cubicBezTo>
                  <a:lnTo>
                    <a:pt x="49300" y="564062"/>
                  </a:lnTo>
                  <a:cubicBezTo>
                    <a:pt x="36225" y="564062"/>
                    <a:pt x="23685" y="558868"/>
                    <a:pt x="14440" y="549622"/>
                  </a:cubicBezTo>
                  <a:cubicBezTo>
                    <a:pt x="5194" y="540377"/>
                    <a:pt x="0" y="527837"/>
                    <a:pt x="0" y="514762"/>
                  </a:cubicBezTo>
                  <a:lnTo>
                    <a:pt x="0" y="49300"/>
                  </a:lnTo>
                  <a:cubicBezTo>
                    <a:pt x="0" y="36225"/>
                    <a:pt x="5194" y="23685"/>
                    <a:pt x="14440" y="14440"/>
                  </a:cubicBezTo>
                  <a:cubicBezTo>
                    <a:pt x="23685" y="5194"/>
                    <a:pt x="36225" y="0"/>
                    <a:pt x="49300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785552" cy="583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714315" y="4239100"/>
            <a:ext cx="4544985" cy="1540145"/>
            <a:chOff x="0" y="0"/>
            <a:chExt cx="1667016" cy="5648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67016" cy="564897"/>
            </a:xfrm>
            <a:custGeom>
              <a:avLst/>
              <a:gdLst/>
              <a:ahLst/>
              <a:cxnLst/>
              <a:rect r="r" b="b" t="t" l="l"/>
              <a:pathLst>
                <a:path h="564897" w="1667016">
                  <a:moveTo>
                    <a:pt x="52805" y="0"/>
                  </a:moveTo>
                  <a:lnTo>
                    <a:pt x="1614211" y="0"/>
                  </a:lnTo>
                  <a:cubicBezTo>
                    <a:pt x="1643374" y="0"/>
                    <a:pt x="1667016" y="23642"/>
                    <a:pt x="1667016" y="52805"/>
                  </a:cubicBezTo>
                  <a:lnTo>
                    <a:pt x="1667016" y="512091"/>
                  </a:lnTo>
                  <a:cubicBezTo>
                    <a:pt x="1667016" y="541255"/>
                    <a:pt x="1643374" y="564897"/>
                    <a:pt x="1614211" y="564897"/>
                  </a:cubicBezTo>
                  <a:lnTo>
                    <a:pt x="52805" y="564897"/>
                  </a:lnTo>
                  <a:cubicBezTo>
                    <a:pt x="23642" y="564897"/>
                    <a:pt x="0" y="541255"/>
                    <a:pt x="0" y="512091"/>
                  </a:cubicBezTo>
                  <a:lnTo>
                    <a:pt x="0" y="52805"/>
                  </a:lnTo>
                  <a:cubicBezTo>
                    <a:pt x="0" y="23642"/>
                    <a:pt x="23642" y="0"/>
                    <a:pt x="52805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667016" cy="583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518074" y="6417687"/>
            <a:ext cx="7196242" cy="1347550"/>
            <a:chOff x="0" y="0"/>
            <a:chExt cx="2639448" cy="49425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39448" cy="494256"/>
            </a:xfrm>
            <a:custGeom>
              <a:avLst/>
              <a:gdLst/>
              <a:ahLst/>
              <a:cxnLst/>
              <a:rect r="r" b="b" t="t" l="l"/>
              <a:pathLst>
                <a:path h="494256" w="2639448">
                  <a:moveTo>
                    <a:pt x="33351" y="0"/>
                  </a:moveTo>
                  <a:lnTo>
                    <a:pt x="2606097" y="0"/>
                  </a:lnTo>
                  <a:cubicBezTo>
                    <a:pt x="2614942" y="0"/>
                    <a:pt x="2623425" y="3514"/>
                    <a:pt x="2629680" y="9768"/>
                  </a:cubicBezTo>
                  <a:cubicBezTo>
                    <a:pt x="2635934" y="16023"/>
                    <a:pt x="2639448" y="24506"/>
                    <a:pt x="2639448" y="33351"/>
                  </a:cubicBezTo>
                  <a:lnTo>
                    <a:pt x="2639448" y="460906"/>
                  </a:lnTo>
                  <a:cubicBezTo>
                    <a:pt x="2639448" y="469751"/>
                    <a:pt x="2635934" y="478234"/>
                    <a:pt x="2629680" y="484488"/>
                  </a:cubicBezTo>
                  <a:cubicBezTo>
                    <a:pt x="2623425" y="490743"/>
                    <a:pt x="2614942" y="494256"/>
                    <a:pt x="2606097" y="494256"/>
                  </a:cubicBezTo>
                  <a:lnTo>
                    <a:pt x="33351" y="494256"/>
                  </a:lnTo>
                  <a:cubicBezTo>
                    <a:pt x="24506" y="494256"/>
                    <a:pt x="16023" y="490743"/>
                    <a:pt x="9768" y="484488"/>
                  </a:cubicBezTo>
                  <a:cubicBezTo>
                    <a:pt x="3514" y="478234"/>
                    <a:pt x="0" y="469751"/>
                    <a:pt x="0" y="460906"/>
                  </a:cubicBezTo>
                  <a:lnTo>
                    <a:pt x="0" y="33351"/>
                  </a:lnTo>
                  <a:cubicBezTo>
                    <a:pt x="0" y="24506"/>
                    <a:pt x="3514" y="16023"/>
                    <a:pt x="9768" y="9768"/>
                  </a:cubicBezTo>
                  <a:cubicBezTo>
                    <a:pt x="16023" y="3514"/>
                    <a:pt x="24506" y="0"/>
                    <a:pt x="33351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2639448" cy="513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407526" y="4393188"/>
            <a:ext cx="4110548" cy="147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Semi-Bold"/>
              </a:rPr>
              <a:t>Suspicious Sender Addresses</a:t>
            </a:r>
          </a:p>
          <a:p>
            <a:pPr algn="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Check the email address carefully for slight misspellings or unusual domains.</a:t>
            </a:r>
          </a:p>
          <a:p>
            <a:pPr algn="r">
              <a:lnSpc>
                <a:spcPts val="2338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887923">
            <a:off x="-6815325" y="541875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338" y="698237"/>
            <a:ext cx="13790283" cy="1841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0"/>
              </a:lnSpc>
            </a:pPr>
            <a:r>
              <a:rPr lang="en-US" sz="5348" spc="524">
                <a:solidFill>
                  <a:srgbClr val="231F20"/>
                </a:solidFill>
                <a:latin typeface="Oswald Bold"/>
              </a:rPr>
              <a:t>RECOGNIZING PHISHING EMAILS</a:t>
            </a:r>
          </a:p>
          <a:p>
            <a:pPr algn="ctr" marL="0" indent="0" lvl="0">
              <a:lnSpc>
                <a:spcPts val="7380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6774114" y="4540826"/>
            <a:ext cx="4489040" cy="117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Generic Greetings</a:t>
            </a: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Phrases like “Dear Customer” instead of your name.</a:t>
            </a:r>
          </a:p>
          <a:p>
            <a:pPr algn="ctr">
              <a:lnSpc>
                <a:spcPts val="2338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3251032" y="4438131"/>
            <a:ext cx="3471552" cy="138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2"/>
              </a:lnSpc>
            </a:pPr>
            <a:r>
              <a:rPr lang="en-US" sz="1566">
                <a:solidFill>
                  <a:srgbClr val="100F0D"/>
                </a:solidFill>
                <a:latin typeface="Montserrat Light Bold"/>
              </a:rPr>
              <a:t>Urgent or Threatening Language</a:t>
            </a:r>
          </a:p>
          <a:p>
            <a:pPr algn="ctr">
              <a:lnSpc>
                <a:spcPts val="2192"/>
              </a:lnSpc>
            </a:pPr>
            <a:r>
              <a:rPr lang="en-US" sz="1566">
                <a:solidFill>
                  <a:srgbClr val="100F0D"/>
                </a:solidFill>
                <a:latin typeface="Montserrat Light"/>
              </a:rPr>
              <a:t>Claims that your account will be closed or you need to act immediately.</a:t>
            </a:r>
          </a:p>
          <a:p>
            <a:pPr algn="ctr">
              <a:lnSpc>
                <a:spcPts val="2192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6268578" y="3387808"/>
            <a:ext cx="5750843" cy="48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2846">
                <a:solidFill>
                  <a:srgbClr val="100F0D"/>
                </a:solidFill>
                <a:latin typeface="Montserrat Light Bold"/>
              </a:rPr>
              <a:t>Red Flags in Phishing Emails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99480" y="6588463"/>
            <a:ext cx="4489040" cy="117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 Bold"/>
              </a:rPr>
              <a:t>Unusual Attachments or Links</a:t>
            </a:r>
          </a:p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Unexpected files or links asking you to enter sensitive information.</a:t>
            </a:r>
          </a:p>
          <a:p>
            <a:pPr algn="ctr">
              <a:lnSpc>
                <a:spcPts val="2338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00577">
            <a:off x="-2222648" y="7588413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850053" y="4598517"/>
            <a:ext cx="134803" cy="13480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43892" y="603598"/>
            <a:ext cx="15217750" cy="265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7"/>
              </a:lnSpc>
            </a:pPr>
            <a:r>
              <a:rPr lang="en-US" sz="7737" spc="758">
                <a:solidFill>
                  <a:srgbClr val="231F20"/>
                </a:solidFill>
                <a:latin typeface="Oswald Bold"/>
              </a:rPr>
              <a:t>ANALYZING A PHISHING EMAIL</a:t>
            </a:r>
          </a:p>
          <a:p>
            <a:pPr algn="ctr" marL="0" indent="0" lvl="0">
              <a:lnSpc>
                <a:spcPts val="10677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152767" y="4522317"/>
            <a:ext cx="8837750" cy="1213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4"/>
              </a:lnSpc>
            </a:pPr>
            <a:r>
              <a:rPr lang="en-US" sz="1771" spc="173">
                <a:solidFill>
                  <a:srgbClr val="040606"/>
                </a:solidFill>
                <a:latin typeface="DM Sans Bold"/>
              </a:rPr>
              <a:t>Example Email: [Insert screenshot of a phishing email]</a:t>
            </a:r>
          </a:p>
          <a:p>
            <a:pPr algn="ctr">
              <a:lnSpc>
                <a:spcPts val="2444"/>
              </a:lnSpc>
            </a:pPr>
            <a:r>
              <a:rPr lang="en-US" sz="1771" spc="173">
                <a:solidFill>
                  <a:srgbClr val="040606"/>
                </a:solidFill>
                <a:latin typeface="DM Sans Bold"/>
              </a:rPr>
              <a:t>From: “support@paypall.com” (note the misspelling of PayPal)</a:t>
            </a:r>
          </a:p>
          <a:p>
            <a:pPr algn="ctr">
              <a:lnSpc>
                <a:spcPts val="2444"/>
              </a:lnSpc>
            </a:pPr>
            <a:r>
              <a:rPr lang="en-US" sz="1771" spc="173">
                <a:solidFill>
                  <a:srgbClr val="040606"/>
                </a:solidFill>
                <a:latin typeface="DM Sans Bold"/>
              </a:rPr>
              <a:t>Subject: “Your account is at risk!”</a:t>
            </a:r>
          </a:p>
          <a:p>
            <a:pPr algn="ctr">
              <a:lnSpc>
                <a:spcPts val="244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43892" y="2614760"/>
            <a:ext cx="15217750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swald Bold"/>
              </a:rPr>
              <a:t>Example Email Analysis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615169" y="7222968"/>
            <a:ext cx="134803" cy="13480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098187" y="4387514"/>
            <a:ext cx="134803" cy="13480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400110" y="7165818"/>
            <a:ext cx="9505314" cy="1527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4"/>
              </a:lnSpc>
            </a:pPr>
            <a:r>
              <a:rPr lang="en-US" sz="1517" spc="148">
                <a:solidFill>
                  <a:srgbClr val="040606"/>
                </a:solidFill>
                <a:latin typeface="DM Sans Bold"/>
              </a:rPr>
              <a:t>Body:</a:t>
            </a:r>
          </a:p>
          <a:p>
            <a:pPr algn="ctr">
              <a:lnSpc>
                <a:spcPts val="2094"/>
              </a:lnSpc>
            </a:pPr>
            <a:r>
              <a:rPr lang="en-US" sz="1517" spc="148">
                <a:solidFill>
                  <a:srgbClr val="040606"/>
                </a:solidFill>
                <a:latin typeface="DM Sans Bold"/>
              </a:rPr>
              <a:t>G</a:t>
            </a:r>
            <a:r>
              <a:rPr lang="en-US" sz="1517" spc="148">
                <a:solidFill>
                  <a:srgbClr val="040606"/>
                </a:solidFill>
                <a:latin typeface="DM Sans Bold"/>
              </a:rPr>
              <a:t>eneric greeting: “Dear User”</a:t>
            </a:r>
          </a:p>
          <a:p>
            <a:pPr algn="ctr">
              <a:lnSpc>
                <a:spcPts val="2094"/>
              </a:lnSpc>
            </a:pPr>
            <a:r>
              <a:rPr lang="en-US" sz="1517" spc="148">
                <a:solidFill>
                  <a:srgbClr val="040606"/>
                </a:solidFill>
                <a:latin typeface="DM Sans Bold"/>
              </a:rPr>
              <a:t>Urgent language: “We have detected unusual activity on your account. Please click the link below to secure your account immediately.”</a:t>
            </a:r>
          </a:p>
          <a:p>
            <a:pPr algn="ctr">
              <a:lnSpc>
                <a:spcPts val="2094"/>
              </a:lnSpc>
            </a:pPr>
            <a:r>
              <a:rPr lang="en-US" sz="1517" spc="148">
                <a:solidFill>
                  <a:srgbClr val="040606"/>
                </a:solidFill>
                <a:latin typeface="DM Sans Bold"/>
              </a:rPr>
              <a:t>Suspicious link: “http://paypall-security.com” (fake URL)</a:t>
            </a:r>
          </a:p>
          <a:p>
            <a:pPr algn="ctr">
              <a:lnSpc>
                <a:spcPts val="2094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10033" y="4297881"/>
            <a:ext cx="6289804" cy="1545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8"/>
              </a:lnSpc>
            </a:pPr>
            <a:r>
              <a:rPr lang="en-US" sz="1839" spc="180">
                <a:solidFill>
                  <a:srgbClr val="040606"/>
                </a:solidFill>
                <a:latin typeface="DM Sans Bold"/>
              </a:rPr>
              <a:t>Red Flags Highlighted:</a:t>
            </a:r>
          </a:p>
          <a:p>
            <a:pPr algn="ctr">
              <a:lnSpc>
                <a:spcPts val="2538"/>
              </a:lnSpc>
            </a:pPr>
            <a:r>
              <a:rPr lang="en-US" sz="1839" spc="180">
                <a:solidFill>
                  <a:srgbClr val="040606"/>
                </a:solidFill>
                <a:latin typeface="DM Sans Bold"/>
              </a:rPr>
              <a:t>Misspelled sender address</a:t>
            </a:r>
          </a:p>
          <a:p>
            <a:pPr algn="ctr">
              <a:lnSpc>
                <a:spcPts val="2538"/>
              </a:lnSpc>
            </a:pPr>
            <a:r>
              <a:rPr lang="en-US" sz="1839" spc="180">
                <a:solidFill>
                  <a:srgbClr val="040606"/>
                </a:solidFill>
                <a:latin typeface="DM Sans Bold"/>
              </a:rPr>
              <a:t>Urgent and threatening language</a:t>
            </a:r>
          </a:p>
          <a:p>
            <a:pPr algn="ctr">
              <a:lnSpc>
                <a:spcPts val="2538"/>
              </a:lnSpc>
            </a:pPr>
            <a:r>
              <a:rPr lang="en-US" sz="1839" spc="180">
                <a:solidFill>
                  <a:srgbClr val="040606"/>
                </a:solidFill>
                <a:latin typeface="DM Sans Bold"/>
              </a:rPr>
              <a:t>Suspicious link with an unusual domain</a:t>
            </a:r>
          </a:p>
          <a:p>
            <a:pPr algn="ctr">
              <a:lnSpc>
                <a:spcPts val="2538"/>
              </a:lnSpc>
            </a:pPr>
          </a:p>
        </p:txBody>
      </p:sp>
      <p:sp>
        <p:nvSpPr>
          <p:cNvPr name="AutoShape 18" id="18"/>
          <p:cNvSpPr/>
          <p:nvPr/>
        </p:nvSpPr>
        <p:spPr>
          <a:xfrm>
            <a:off x="682954" y="6023854"/>
            <a:ext cx="74343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9984856" y="6667500"/>
            <a:ext cx="6776728" cy="95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8749972" y="4326456"/>
            <a:ext cx="0" cy="21164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231353" y="4088710"/>
            <a:ext cx="11859120" cy="5411286"/>
            <a:chOff x="0" y="0"/>
            <a:chExt cx="3123390" cy="14251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23390" cy="1425195"/>
            </a:xfrm>
            <a:custGeom>
              <a:avLst/>
              <a:gdLst/>
              <a:ahLst/>
              <a:cxnLst/>
              <a:rect r="r" b="b" t="t" l="l"/>
              <a:pathLst>
                <a:path h="1425195" w="3123390">
                  <a:moveTo>
                    <a:pt x="33294" y="0"/>
                  </a:moveTo>
                  <a:lnTo>
                    <a:pt x="3090095" y="0"/>
                  </a:lnTo>
                  <a:cubicBezTo>
                    <a:pt x="3108483" y="0"/>
                    <a:pt x="3123390" y="14906"/>
                    <a:pt x="3123390" y="33294"/>
                  </a:cubicBezTo>
                  <a:lnTo>
                    <a:pt x="3123390" y="1391901"/>
                  </a:lnTo>
                  <a:cubicBezTo>
                    <a:pt x="3123390" y="1400731"/>
                    <a:pt x="3119882" y="1409199"/>
                    <a:pt x="3113638" y="1415443"/>
                  </a:cubicBezTo>
                  <a:cubicBezTo>
                    <a:pt x="3107394" y="1421687"/>
                    <a:pt x="3098926" y="1425195"/>
                    <a:pt x="3090095" y="1425195"/>
                  </a:cubicBezTo>
                  <a:lnTo>
                    <a:pt x="33294" y="1425195"/>
                  </a:lnTo>
                  <a:cubicBezTo>
                    <a:pt x="24464" y="1425195"/>
                    <a:pt x="15995" y="1421687"/>
                    <a:pt x="9752" y="1415443"/>
                  </a:cubicBezTo>
                  <a:cubicBezTo>
                    <a:pt x="3508" y="1409199"/>
                    <a:pt x="0" y="1400731"/>
                    <a:pt x="0" y="1391901"/>
                  </a:cubicBezTo>
                  <a:lnTo>
                    <a:pt x="0" y="33294"/>
                  </a:lnTo>
                  <a:cubicBezTo>
                    <a:pt x="0" y="24464"/>
                    <a:pt x="3508" y="15995"/>
                    <a:pt x="9752" y="9752"/>
                  </a:cubicBezTo>
                  <a:cubicBezTo>
                    <a:pt x="15995" y="3508"/>
                    <a:pt x="24464" y="0"/>
                    <a:pt x="33294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123390" cy="1444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985018" y="5141873"/>
            <a:ext cx="1388422" cy="2103669"/>
          </a:xfrm>
          <a:custGeom>
            <a:avLst/>
            <a:gdLst/>
            <a:ahLst/>
            <a:cxnLst/>
            <a:rect r="r" b="b" t="t" l="l"/>
            <a:pathLst>
              <a:path h="2103669" w="1388422">
                <a:moveTo>
                  <a:pt x="0" y="0"/>
                </a:moveTo>
                <a:lnTo>
                  <a:pt x="1388422" y="0"/>
                </a:lnTo>
                <a:lnTo>
                  <a:pt x="1388422" y="2103670"/>
                </a:lnTo>
                <a:lnTo>
                  <a:pt x="0" y="21036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4303846" y="3270826"/>
            <a:ext cx="0" cy="18726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0" y="166928"/>
            <a:ext cx="7416941" cy="516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PHISHING WEBSITES</a:t>
            </a:r>
          </a:p>
          <a:p>
            <a:pPr algn="ctr">
              <a:lnSpc>
                <a:spcPts val="1377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540251" y="4412893"/>
            <a:ext cx="8737808" cy="143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 Bold"/>
              </a:rPr>
              <a:t>Check the URL</a:t>
            </a:r>
          </a:p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231F20"/>
                </a:solidFill>
                <a:latin typeface="Open Sauce"/>
              </a:rPr>
              <a:t>Lo</a:t>
            </a:r>
            <a:r>
              <a:rPr lang="en-US" sz="2199">
                <a:solidFill>
                  <a:srgbClr val="231F20"/>
                </a:solidFill>
                <a:latin typeface="Open Sauce"/>
              </a:rPr>
              <a:t>ok for misspellings, extra characters, or unusual domains (e.g., paypa1.com instead of paypal.com).</a:t>
            </a:r>
          </a:p>
          <a:p>
            <a:pPr algn="ctr">
              <a:lnSpc>
                <a:spcPts val="2859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4119387" y="5010435"/>
            <a:ext cx="368918" cy="184459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050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812800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553578" y="1629572"/>
            <a:ext cx="9688711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31F20"/>
                </a:solidFill>
                <a:latin typeface="Oswald Bold"/>
              </a:rPr>
              <a:t>How to Identify a Phishing Website?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74377" y="6065373"/>
            <a:ext cx="8737808" cy="143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 Bold"/>
              </a:rPr>
              <a:t>Lo</a:t>
            </a:r>
            <a:r>
              <a:rPr lang="en-US" sz="2199">
                <a:solidFill>
                  <a:srgbClr val="231F20"/>
                </a:solidFill>
                <a:latin typeface="Open Sauce Bold"/>
              </a:rPr>
              <a:t>ok for HTTPS:</a:t>
            </a:r>
          </a:p>
          <a:p>
            <a:pPr algn="just">
              <a:lnSpc>
                <a:spcPts val="2859"/>
              </a:lnSpc>
            </a:pPr>
            <a:r>
              <a:rPr lang="en-US" sz="2199">
                <a:solidFill>
                  <a:srgbClr val="231F20"/>
                </a:solidFill>
                <a:latin typeface="Open Sauce"/>
              </a:rPr>
              <a:t>Ensure the site uses HTTPS and shows a padlock icon in the address bar.</a:t>
            </a:r>
          </a:p>
          <a:p>
            <a:pPr algn="just">
              <a:lnSpc>
                <a:spcPts val="285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846808" y="7713833"/>
            <a:ext cx="8737808" cy="143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231F20"/>
                </a:solidFill>
                <a:latin typeface="Open Sauce Bold"/>
              </a:rPr>
              <a:t>Beware of Pop-Ups:</a:t>
            </a:r>
          </a:p>
          <a:p>
            <a:pPr algn="just">
              <a:lnSpc>
                <a:spcPts val="2859"/>
              </a:lnSpc>
            </a:pPr>
            <a:r>
              <a:rPr lang="en-US" sz="2199">
                <a:solidFill>
                  <a:srgbClr val="231F20"/>
                </a:solidFill>
                <a:latin typeface="Open Sauce"/>
              </a:rPr>
              <a:t>Be cautious if a website immediately asks for sensitive information through pop-ups.</a:t>
            </a:r>
          </a:p>
          <a:p>
            <a:pPr algn="just">
              <a:lnSpc>
                <a:spcPts val="285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2683214" y="754380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334712" y="3939131"/>
            <a:ext cx="11332770" cy="3596203"/>
            <a:chOff x="0" y="0"/>
            <a:chExt cx="2984762" cy="9471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84762" cy="947148"/>
            </a:xfrm>
            <a:custGeom>
              <a:avLst/>
              <a:gdLst/>
              <a:ahLst/>
              <a:cxnLst/>
              <a:rect r="r" b="b" t="t" l="l"/>
              <a:pathLst>
                <a:path h="947148" w="2984762">
                  <a:moveTo>
                    <a:pt x="34840" y="0"/>
                  </a:moveTo>
                  <a:lnTo>
                    <a:pt x="2949922" y="0"/>
                  </a:lnTo>
                  <a:cubicBezTo>
                    <a:pt x="2959162" y="0"/>
                    <a:pt x="2968024" y="3671"/>
                    <a:pt x="2974558" y="10205"/>
                  </a:cubicBezTo>
                  <a:cubicBezTo>
                    <a:pt x="2981092" y="16738"/>
                    <a:pt x="2984762" y="25600"/>
                    <a:pt x="2984762" y="34840"/>
                  </a:cubicBezTo>
                  <a:lnTo>
                    <a:pt x="2984762" y="912308"/>
                  </a:lnTo>
                  <a:cubicBezTo>
                    <a:pt x="2984762" y="921548"/>
                    <a:pt x="2981092" y="930410"/>
                    <a:pt x="2974558" y="936944"/>
                  </a:cubicBezTo>
                  <a:cubicBezTo>
                    <a:pt x="2968024" y="943477"/>
                    <a:pt x="2959162" y="947148"/>
                    <a:pt x="2949922" y="947148"/>
                  </a:cubicBezTo>
                  <a:lnTo>
                    <a:pt x="34840" y="947148"/>
                  </a:lnTo>
                  <a:cubicBezTo>
                    <a:pt x="25600" y="947148"/>
                    <a:pt x="16738" y="943477"/>
                    <a:pt x="10205" y="936944"/>
                  </a:cubicBezTo>
                  <a:cubicBezTo>
                    <a:pt x="3671" y="930410"/>
                    <a:pt x="0" y="921548"/>
                    <a:pt x="0" y="912308"/>
                  </a:cubicBezTo>
                  <a:lnTo>
                    <a:pt x="0" y="34840"/>
                  </a:lnTo>
                  <a:cubicBezTo>
                    <a:pt x="0" y="25600"/>
                    <a:pt x="3671" y="16738"/>
                    <a:pt x="10205" y="10205"/>
                  </a:cubicBezTo>
                  <a:cubicBezTo>
                    <a:pt x="16738" y="3671"/>
                    <a:pt x="25600" y="0"/>
                    <a:pt x="34840" y="0"/>
                  </a:cubicBez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984762" cy="966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319379" y="3939131"/>
            <a:ext cx="2125029" cy="3596203"/>
          </a:xfrm>
          <a:custGeom>
            <a:avLst/>
            <a:gdLst/>
            <a:ahLst/>
            <a:cxnLst/>
            <a:rect r="r" b="b" t="t" l="l"/>
            <a:pathLst>
              <a:path h="3596203" w="2125029">
                <a:moveTo>
                  <a:pt x="0" y="0"/>
                </a:moveTo>
                <a:lnTo>
                  <a:pt x="2125029" y="0"/>
                </a:lnTo>
                <a:lnTo>
                  <a:pt x="2125029" y="3596203"/>
                </a:lnTo>
                <a:lnTo>
                  <a:pt x="0" y="3596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33879" y="904875"/>
            <a:ext cx="14820243" cy="254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6"/>
              </a:lnSpc>
            </a:pPr>
            <a:r>
              <a:rPr lang="en-US" sz="7425" spc="727">
                <a:solidFill>
                  <a:srgbClr val="231F20"/>
                </a:solidFill>
                <a:latin typeface="Oswald Bold"/>
              </a:rPr>
              <a:t>SOCIAL ENGINEERING TACTICS</a:t>
            </a:r>
          </a:p>
          <a:p>
            <a:pPr algn="l" marL="0" indent="0" lvl="0">
              <a:lnSpc>
                <a:spcPts val="10246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870276" y="2604484"/>
            <a:ext cx="6729079" cy="55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1"/>
              </a:lnSpc>
            </a:pPr>
            <a:r>
              <a:rPr lang="en-US" sz="3272">
                <a:solidFill>
                  <a:srgbClr val="000000"/>
                </a:solidFill>
                <a:latin typeface="Oswald Bold"/>
              </a:rPr>
              <a:t>Understanding Social Engineering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20300" y="4171303"/>
            <a:ext cx="10761594" cy="354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1040" indent="-225520" lvl="1">
              <a:lnSpc>
                <a:spcPts val="3572"/>
              </a:lnSpc>
              <a:buFont typeface="Arial"/>
              <a:buChar char="•"/>
            </a:pPr>
            <a:r>
              <a:rPr lang="en-US" sz="2089" spc="250">
                <a:solidFill>
                  <a:srgbClr val="FFFFFF"/>
                </a:solidFill>
                <a:latin typeface="Open Sauce Bold"/>
              </a:rPr>
              <a:t>Exploitation </a:t>
            </a:r>
            <a:r>
              <a:rPr lang="en-US" sz="2089" spc="250">
                <a:solidFill>
                  <a:srgbClr val="FFFFFF"/>
                </a:solidFill>
                <a:latin typeface="Open Sauce Bold"/>
              </a:rPr>
              <a:t>of Human Psychology:</a:t>
            </a:r>
          </a:p>
          <a:p>
            <a:pPr algn="l">
              <a:lnSpc>
                <a:spcPts val="3572"/>
              </a:lnSpc>
            </a:pPr>
            <a:r>
              <a:rPr lang="en-US" sz="2089" spc="250">
                <a:solidFill>
                  <a:srgbClr val="FFFFFF"/>
                </a:solidFill>
                <a:latin typeface="Open Sauce"/>
              </a:rPr>
              <a:t>Phishers exploit emotions such as fear, greed, and curiosity.</a:t>
            </a:r>
          </a:p>
          <a:p>
            <a:pPr algn="l" marL="451040" indent="-225520" lvl="1">
              <a:lnSpc>
                <a:spcPts val="3572"/>
              </a:lnSpc>
              <a:buFont typeface="Arial"/>
              <a:buChar char="•"/>
            </a:pPr>
            <a:r>
              <a:rPr lang="en-US" sz="2089" spc="250">
                <a:solidFill>
                  <a:srgbClr val="FFFFFF"/>
                </a:solidFill>
                <a:latin typeface="Open Sauce Bold"/>
              </a:rPr>
              <a:t>Common Tactics:</a:t>
            </a:r>
          </a:p>
          <a:p>
            <a:pPr algn="l">
              <a:lnSpc>
                <a:spcPts val="3572"/>
              </a:lnSpc>
            </a:pPr>
            <a:r>
              <a:rPr lang="en-US" sz="2089" spc="250">
                <a:solidFill>
                  <a:srgbClr val="FFFFFF"/>
                </a:solidFill>
                <a:latin typeface="Open Sauce"/>
              </a:rPr>
              <a:t>Pretexting: Creating a fabricated scenario to steal information.</a:t>
            </a:r>
          </a:p>
          <a:p>
            <a:pPr algn="l">
              <a:lnSpc>
                <a:spcPts val="3572"/>
              </a:lnSpc>
            </a:pPr>
            <a:r>
              <a:rPr lang="en-US" sz="2089" spc="250">
                <a:solidFill>
                  <a:srgbClr val="FFFFFF"/>
                </a:solidFill>
                <a:latin typeface="Open Sauce"/>
              </a:rPr>
              <a:t>Baiting: Offering something enticing to get victims to disclose information.</a:t>
            </a:r>
          </a:p>
          <a:p>
            <a:pPr algn="l">
              <a:lnSpc>
                <a:spcPts val="3572"/>
              </a:lnSpc>
            </a:pPr>
            <a:r>
              <a:rPr lang="en-US" sz="2089" spc="250">
                <a:solidFill>
                  <a:srgbClr val="FFFFFF"/>
                </a:solidFill>
                <a:latin typeface="Open Sauce"/>
              </a:rPr>
              <a:t>Quid Pro Quo: Promising a benefit in exchange for information.</a:t>
            </a:r>
          </a:p>
          <a:p>
            <a:pPr algn="l">
              <a:lnSpc>
                <a:spcPts val="3572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27890" y="5544177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9673677" y="-5184653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148688">
            <a:off x="8637999" y="6885828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86261" y="584936"/>
            <a:ext cx="5719572" cy="8229600"/>
          </a:xfrm>
          <a:custGeom>
            <a:avLst/>
            <a:gdLst/>
            <a:ahLst/>
            <a:cxnLst/>
            <a:rect r="r" b="b" t="t" l="l"/>
            <a:pathLst>
              <a:path h="8229600" w="5719572">
                <a:moveTo>
                  <a:pt x="0" y="0"/>
                </a:moveTo>
                <a:lnTo>
                  <a:pt x="5719572" y="0"/>
                </a:lnTo>
                <a:lnTo>
                  <a:pt x="571957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2436712" y="100875"/>
            <a:ext cx="13301765" cy="3917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83"/>
              </a:lnSpc>
            </a:pPr>
            <a:r>
              <a:rPr lang="en-US" sz="7524" spc="737">
                <a:solidFill>
                  <a:srgbClr val="FFFFFF"/>
                </a:solidFill>
                <a:latin typeface="Oswald Bold"/>
              </a:rPr>
              <a:t>BEST PRACTICES TO AVOID PHISHING</a:t>
            </a:r>
          </a:p>
          <a:p>
            <a:pPr algn="l">
              <a:lnSpc>
                <a:spcPts val="10383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965554" y="1705830"/>
            <a:ext cx="5407223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Tips to Protect Yourself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15095" y="3169793"/>
            <a:ext cx="15840670" cy="5361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6344" indent="-298172" lvl="1">
              <a:lnSpc>
                <a:spcPts val="4750"/>
              </a:lnSpc>
              <a:buFont typeface="Arial"/>
              <a:buChar char="•"/>
            </a:pPr>
            <a:r>
              <a:rPr lang="en-US" sz="2762">
                <a:solidFill>
                  <a:srgbClr val="FFFFFF"/>
                </a:solidFill>
                <a:latin typeface="Open Sauce Bold"/>
              </a:rPr>
              <a:t>Verify the Source:</a:t>
            </a:r>
          </a:p>
          <a:p>
            <a:pPr algn="l">
              <a:lnSpc>
                <a:spcPts val="4750"/>
              </a:lnSpc>
            </a:pPr>
            <a:r>
              <a:rPr lang="en-US" sz="2762">
                <a:solidFill>
                  <a:srgbClr val="FFFFFF"/>
                </a:solidFill>
                <a:latin typeface="Open Sauce"/>
              </a:rPr>
              <a:t>Always verify the sender’s email address and be wary of unsolicited communications.</a:t>
            </a:r>
          </a:p>
          <a:p>
            <a:pPr algn="l" marL="596344" indent="-298172" lvl="1">
              <a:lnSpc>
                <a:spcPts val="4750"/>
              </a:lnSpc>
              <a:buFont typeface="Arial"/>
              <a:buChar char="•"/>
            </a:pPr>
            <a:r>
              <a:rPr lang="en-US" sz="2762">
                <a:solidFill>
                  <a:srgbClr val="FFFFFF"/>
                </a:solidFill>
                <a:latin typeface="Open Sauce Bold"/>
              </a:rPr>
              <a:t>Strong Passwords and Two-Factor Authentication:</a:t>
            </a:r>
          </a:p>
          <a:p>
            <a:pPr algn="l">
              <a:lnSpc>
                <a:spcPts val="4750"/>
              </a:lnSpc>
            </a:pPr>
            <a:r>
              <a:rPr lang="en-US" sz="2762">
                <a:solidFill>
                  <a:srgbClr val="FFFFFF"/>
                </a:solidFill>
                <a:latin typeface="Open Sauce"/>
              </a:rPr>
              <a:t>Use complex passwords and enable two-factor authentication (2FA) on all acc</a:t>
            </a:r>
            <a:r>
              <a:rPr lang="en-US" sz="2762">
                <a:solidFill>
                  <a:srgbClr val="FFFFFF"/>
                </a:solidFill>
                <a:latin typeface="Open Sauce"/>
              </a:rPr>
              <a:t>ounts.</a:t>
            </a:r>
          </a:p>
          <a:p>
            <a:pPr algn="l" marL="596344" indent="-298172" lvl="1">
              <a:lnSpc>
                <a:spcPts val="4750"/>
              </a:lnSpc>
              <a:buFont typeface="Arial"/>
              <a:buChar char="•"/>
            </a:pPr>
            <a:r>
              <a:rPr lang="en-US" sz="2762">
                <a:solidFill>
                  <a:srgbClr val="FFFFFF"/>
                </a:solidFill>
                <a:latin typeface="Open Sauce Bold"/>
              </a:rPr>
              <a:t>Keep Software Updated:</a:t>
            </a:r>
          </a:p>
          <a:p>
            <a:pPr algn="l">
              <a:lnSpc>
                <a:spcPts val="4750"/>
              </a:lnSpc>
            </a:pPr>
            <a:r>
              <a:rPr lang="en-US" sz="2762">
                <a:solidFill>
                  <a:srgbClr val="FFFFFF"/>
                </a:solidFill>
                <a:latin typeface="Open Sauce"/>
              </a:rPr>
              <a:t>Regularly update your operating system, browser, and antivirus software.</a:t>
            </a:r>
          </a:p>
          <a:p>
            <a:pPr algn="l" marL="596344" indent="-298172" lvl="1">
              <a:lnSpc>
                <a:spcPts val="4750"/>
              </a:lnSpc>
              <a:buFont typeface="Arial"/>
              <a:buChar char="•"/>
            </a:pPr>
            <a:r>
              <a:rPr lang="en-US" sz="2762">
                <a:solidFill>
                  <a:srgbClr val="FFFFFF"/>
                </a:solidFill>
                <a:latin typeface="Open Sauce Bold"/>
              </a:rPr>
              <a:t>Educate Yourself and Others:</a:t>
            </a:r>
          </a:p>
          <a:p>
            <a:pPr algn="l">
              <a:lnSpc>
                <a:spcPts val="4750"/>
              </a:lnSpc>
            </a:pPr>
            <a:r>
              <a:rPr lang="en-US" sz="2762">
                <a:solidFill>
                  <a:srgbClr val="FFFFFF"/>
                </a:solidFill>
                <a:latin typeface="Open Sauce"/>
              </a:rPr>
              <a:t>Stay informed about the latest phishing tactics and share this knowledge with colleagues.</a:t>
            </a:r>
          </a:p>
          <a:p>
            <a:pPr algn="l">
              <a:lnSpc>
                <a:spcPts val="4750"/>
              </a:lnSpc>
            </a:p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DAGFsOKIL88</dc:identifier>
  <dcterms:modified xsi:type="dcterms:W3CDTF">2011-08-01T06:04:30Z</dcterms:modified>
  <cp:revision>1</cp:revision>
  <dc:title>CodeALpha 1.task</dc:title>
</cp:coreProperties>
</file>