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9"/>
  </p:normalViewPr>
  <p:slideViewPr>
    <p:cSldViewPr snapToGrid="0" snapToObjects="1">
      <p:cViewPr varScale="1">
        <p:scale>
          <a:sx n="90" d="100"/>
          <a:sy n="90" d="100"/>
        </p:scale>
        <p:origin x="232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8AC88E-C815-7C49-9375-2EC6D1825B0F}" type="datetimeFigureOut">
              <a:rPr lang="en-US" smtClean="0"/>
              <a:t>8/21/20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C86F2-1CDA-744B-A208-14F68706E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429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C86F2-1CDA-744B-A208-14F68706E70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852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E137F-E5FA-214A-9CDF-0B6B436D0C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2BB97F-4CD3-494F-85D1-5A7B4B03E3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772A89-1288-8547-98C2-6024C10F9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BBF13-929C-3640-9C6B-B4D094A7B7D5}" type="datetimeFigureOut">
              <a:rPr lang="en-US" smtClean="0"/>
              <a:t>8/18/20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0E63E-2CFF-A146-B279-D8EB1B87D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36877-1A59-BE4B-91AE-CF4C8304C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982A0-283C-6843-B32C-0E0D4B6CE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23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0FDB1-2C6D-6149-B718-E436A8F8E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67BFF7-FB2E-6943-8A6D-8CF98404DD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80543-C950-F843-9467-203F98F5F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BBF13-929C-3640-9C6B-B4D094A7B7D5}" type="datetimeFigureOut">
              <a:rPr lang="en-US" smtClean="0"/>
              <a:t>8/18/20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5ED0A-5E9C-3343-8DF6-38BC4FD5C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A8374-8234-B445-AF32-A7BAF6EC8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982A0-283C-6843-B32C-0E0D4B6CE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974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8E7217-D21B-EA45-9728-F21C0D46A7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5AC785-400E-1249-A342-B1E5C9ED59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D6EB1-E12D-2C4A-BB54-CD604FE51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BBF13-929C-3640-9C6B-B4D094A7B7D5}" type="datetimeFigureOut">
              <a:rPr lang="en-US" smtClean="0"/>
              <a:t>8/18/20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F778B8-867D-E147-928E-FA854A9A4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76AE2-2D0B-BD4B-9C64-63733E22B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982A0-283C-6843-B32C-0E0D4B6CE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263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0E516-0801-BD4E-AEC1-65E96FF1E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AED80-FD54-CE4F-9C4D-6E7CCE640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4328F-C0AB-8E4C-9548-4792732B2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BBF13-929C-3640-9C6B-B4D094A7B7D5}" type="datetimeFigureOut">
              <a:rPr lang="en-US" smtClean="0"/>
              <a:t>8/18/20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79E00D-2D6D-FD42-9E05-23A5C86A9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0BA38-A34B-3D45-A14D-814241749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982A0-283C-6843-B32C-0E0D4B6CE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225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E67C9-2E38-2B4D-B80F-99CE76E5F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D140E9-89DD-BE49-9345-35CDA4723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0931F-1B18-6A4C-92AC-130C9CE25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BBF13-929C-3640-9C6B-B4D094A7B7D5}" type="datetimeFigureOut">
              <a:rPr lang="en-US" smtClean="0"/>
              <a:t>8/18/20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81A671-0F5B-FF41-A969-EC855E097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559C9C-337B-A744-8222-148FC2846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982A0-283C-6843-B32C-0E0D4B6CE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395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BA4CD-FC47-E54D-8DF4-D399ED2DA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16CBB-480B-9F4E-AABF-5D398D4664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D59DBB-02B4-1649-8DC8-A1955E2CA2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A9049D-8244-E341-BE4B-80B170F6B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BBF13-929C-3640-9C6B-B4D094A7B7D5}" type="datetimeFigureOut">
              <a:rPr lang="en-US" smtClean="0"/>
              <a:t>8/18/20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B3FD4F-F7E3-2A44-8772-340CEF729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05BF8A-E8A5-4348-B771-FF2E270EB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982A0-283C-6843-B32C-0E0D4B6CE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329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4C423-2AA3-7141-9BCB-DBF6F8FBE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F3F12E-1486-4F44-9F30-88C0D10EE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78427D-91C4-114D-B260-681D2829CC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CCD9EB-8653-5348-B403-56ADECFD5E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9B416C-914D-DE4F-A691-0C6CF0D7BB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FD10F2-4821-014E-AA47-19688E7F5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BBF13-929C-3640-9C6B-B4D094A7B7D5}" type="datetimeFigureOut">
              <a:rPr lang="en-US" smtClean="0"/>
              <a:t>8/18/20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3CD4A3-1F49-E74A-8C69-C0AF944BF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4A9159-D302-2348-89A0-ED01F08C1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982A0-283C-6843-B32C-0E0D4B6CE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933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EB63D-C9C8-2349-9CE7-37DBDA3C3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2D230B-0971-ED42-84EE-759DD9D7B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BBF13-929C-3640-9C6B-B4D094A7B7D5}" type="datetimeFigureOut">
              <a:rPr lang="en-US" smtClean="0"/>
              <a:t>8/18/20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DA399C-6C65-8D40-A3A8-56A1C198D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695481-427E-4C40-B1DD-A74E80A64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982A0-283C-6843-B32C-0E0D4B6CE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478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D43B97-AD5C-D046-9D6D-9E15F40B6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BBF13-929C-3640-9C6B-B4D094A7B7D5}" type="datetimeFigureOut">
              <a:rPr lang="en-US" smtClean="0"/>
              <a:t>8/18/20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9E1A13-AB2A-7245-86FA-D1306C798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E494CE-996F-054B-975C-CAA6F7E5B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982A0-283C-6843-B32C-0E0D4B6CE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428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F87C-C881-E04A-90F6-726CF99B0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2D2F4-6F02-C643-88CA-01D8C08524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8460BC-0376-5B45-9AC6-DA63DB2E86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FF5360-A670-CF4C-B63E-53D326867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BBF13-929C-3640-9C6B-B4D094A7B7D5}" type="datetimeFigureOut">
              <a:rPr lang="en-US" smtClean="0"/>
              <a:t>8/18/20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F87C64-FB68-F045-8448-A0BE7FF80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FF1E37-4005-CC4A-92C4-A37D0C3DF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982A0-283C-6843-B32C-0E0D4B6CE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2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2D76B-28C0-644F-A2AE-55F41A894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781936-57F7-7648-8AB4-663DDD9C58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88E65E-9D8F-E947-82E2-1BFF51E577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7843C2-DAB8-6047-AF00-39AB2D39E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BBF13-929C-3640-9C6B-B4D094A7B7D5}" type="datetimeFigureOut">
              <a:rPr lang="en-US" smtClean="0"/>
              <a:t>8/18/20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B6B04-F51F-2F49-B7A7-A42E0BAAD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063398-EB76-C941-A409-E06C2931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982A0-283C-6843-B32C-0E0D4B6CE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650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2D7ED7-59AC-0847-859C-060C884C4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73559-84D9-2049-A531-533ED5C7DE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CD51E3-599D-E44B-871C-95117389EE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BBF13-929C-3640-9C6B-B4D094A7B7D5}" type="datetimeFigureOut">
              <a:rPr lang="en-US" smtClean="0"/>
              <a:t>8/18/20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43D3B-7EA8-6E4B-9A60-4B4CF73B9F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80AFC-B827-0E44-B9B3-AC5A3ABECB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982A0-283C-6843-B32C-0E0D4B6CE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406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47D95-E0D1-4041-B94F-6A15A43EA6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 Results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E0D5EA-FB9C-9749-B275-8CD9A888BE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Saqib Rizvi</a:t>
            </a:r>
          </a:p>
        </p:txBody>
      </p:sp>
    </p:spTree>
    <p:extLst>
      <p:ext uri="{BB962C8B-B14F-4D97-AF65-F5344CB8AC3E}">
        <p14:creationId xmlns:p14="http://schemas.microsoft.com/office/powerpoint/2010/main" val="3918710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A80049-B6FA-9446-A280-2CF33DD63C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1748"/>
          <a:stretch/>
        </p:blipFill>
        <p:spPr>
          <a:xfrm>
            <a:off x="0" y="240174"/>
            <a:ext cx="9016678" cy="637765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F23979-883C-F844-8720-ABC99265CB00}"/>
              </a:ext>
            </a:extLst>
          </p:cNvPr>
          <p:cNvSpPr txBox="1"/>
          <p:nvPr/>
        </p:nvSpPr>
        <p:spPr>
          <a:xfrm>
            <a:off x="9495099" y="2828834"/>
            <a:ext cx="23728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ErbB2 site: Y1127</a:t>
            </a:r>
          </a:p>
          <a:p>
            <a:r>
              <a:rPr lang="en-US" dirty="0"/>
              <a:t>K</a:t>
            </a:r>
            <a:r>
              <a:rPr lang="en-US" baseline="-25000" dirty="0"/>
              <a:t>m</a:t>
            </a:r>
            <a:r>
              <a:rPr lang="en-US" dirty="0"/>
              <a:t> = 516 </a:t>
            </a:r>
            <a:r>
              <a:rPr lang="en-US" dirty="0" err="1"/>
              <a:t>uM</a:t>
            </a:r>
            <a:endParaRPr lang="en-US" dirty="0"/>
          </a:p>
          <a:p>
            <a:r>
              <a:rPr lang="en-US" dirty="0" err="1"/>
              <a:t>k</a:t>
            </a:r>
            <a:r>
              <a:rPr lang="en-US" baseline="-25000" dirty="0" err="1"/>
              <a:t>cat</a:t>
            </a:r>
            <a:r>
              <a:rPr lang="en-US" dirty="0"/>
              <a:t> =  1.1 min</a:t>
            </a:r>
            <a:r>
              <a:rPr lang="en-US" baseline="30000" dirty="0"/>
              <a:t>-1</a:t>
            </a:r>
            <a:endParaRPr lang="en-US" dirty="0"/>
          </a:p>
          <a:p>
            <a:r>
              <a:rPr lang="en-US" dirty="0" err="1"/>
              <a:t>k</a:t>
            </a:r>
            <a:r>
              <a:rPr lang="en-US" baseline="-25000" dirty="0" err="1"/>
              <a:t>cat</a:t>
            </a:r>
            <a:r>
              <a:rPr lang="en-US" dirty="0"/>
              <a:t>/K</a:t>
            </a:r>
            <a:r>
              <a:rPr lang="en-US" baseline="-25000" dirty="0"/>
              <a:t>m</a:t>
            </a:r>
            <a:r>
              <a:rPr lang="en-US" dirty="0"/>
              <a:t> = 2.1 min</a:t>
            </a:r>
            <a:r>
              <a:rPr lang="en-US" baseline="30000" dirty="0"/>
              <a:t>-1</a:t>
            </a:r>
            <a:r>
              <a:rPr lang="en-US" dirty="0"/>
              <a:t>mM</a:t>
            </a:r>
            <a:r>
              <a:rPr lang="en-US" baseline="30000" dirty="0"/>
              <a:t>-1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989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DF23979-883C-F844-8720-ABC99265CB00}"/>
              </a:ext>
            </a:extLst>
          </p:cNvPr>
          <p:cNvSpPr txBox="1"/>
          <p:nvPr/>
        </p:nvSpPr>
        <p:spPr>
          <a:xfrm>
            <a:off x="9495099" y="2828834"/>
            <a:ext cx="23728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ErbB2 site: Y1196</a:t>
            </a:r>
          </a:p>
          <a:p>
            <a:r>
              <a:rPr lang="en-US" dirty="0"/>
              <a:t>K</a:t>
            </a:r>
            <a:r>
              <a:rPr lang="en-US" baseline="-25000" dirty="0"/>
              <a:t>m</a:t>
            </a:r>
            <a:r>
              <a:rPr lang="en-US" dirty="0"/>
              <a:t> = 280 </a:t>
            </a:r>
            <a:r>
              <a:rPr lang="en-US" dirty="0" err="1"/>
              <a:t>uM</a:t>
            </a:r>
            <a:endParaRPr lang="en-US" dirty="0"/>
          </a:p>
          <a:p>
            <a:r>
              <a:rPr lang="en-US" dirty="0" err="1"/>
              <a:t>k</a:t>
            </a:r>
            <a:r>
              <a:rPr lang="en-US" baseline="-25000" dirty="0" err="1"/>
              <a:t>cat</a:t>
            </a:r>
            <a:r>
              <a:rPr lang="en-US" dirty="0"/>
              <a:t> =  2.1 min</a:t>
            </a:r>
            <a:r>
              <a:rPr lang="en-US" baseline="30000" dirty="0"/>
              <a:t>-1</a:t>
            </a:r>
            <a:endParaRPr lang="en-US" dirty="0"/>
          </a:p>
          <a:p>
            <a:r>
              <a:rPr lang="en-US" dirty="0" err="1"/>
              <a:t>k</a:t>
            </a:r>
            <a:r>
              <a:rPr lang="en-US" baseline="-25000" dirty="0" err="1"/>
              <a:t>cat</a:t>
            </a:r>
            <a:r>
              <a:rPr lang="en-US" dirty="0"/>
              <a:t>/K</a:t>
            </a:r>
            <a:r>
              <a:rPr lang="en-US" baseline="-25000" dirty="0"/>
              <a:t>m</a:t>
            </a:r>
            <a:r>
              <a:rPr lang="en-US" dirty="0"/>
              <a:t> = 7.6 min</a:t>
            </a:r>
            <a:r>
              <a:rPr lang="en-US" baseline="30000" dirty="0"/>
              <a:t>-1</a:t>
            </a:r>
            <a:r>
              <a:rPr lang="en-US" dirty="0"/>
              <a:t>mM</a:t>
            </a:r>
            <a:r>
              <a:rPr lang="en-US" baseline="30000" dirty="0"/>
              <a:t>-1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46633CA-D2B1-D640-BEEA-E9798F3EA0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0939"/>
          <a:stretch/>
        </p:blipFill>
        <p:spPr>
          <a:xfrm>
            <a:off x="0" y="308459"/>
            <a:ext cx="8904580" cy="6241081"/>
          </a:xfrm>
        </p:spPr>
      </p:pic>
    </p:spTree>
    <p:extLst>
      <p:ext uri="{BB962C8B-B14F-4D97-AF65-F5344CB8AC3E}">
        <p14:creationId xmlns:p14="http://schemas.microsoft.com/office/powerpoint/2010/main" val="3594204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DF23979-883C-F844-8720-ABC99265CB00}"/>
              </a:ext>
            </a:extLst>
          </p:cNvPr>
          <p:cNvSpPr txBox="1"/>
          <p:nvPr/>
        </p:nvSpPr>
        <p:spPr>
          <a:xfrm>
            <a:off x="9495099" y="2828834"/>
            <a:ext cx="23728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ErbB2 site: Y1248</a:t>
            </a:r>
          </a:p>
          <a:p>
            <a:r>
              <a:rPr lang="en-US" dirty="0"/>
              <a:t>K</a:t>
            </a:r>
            <a:r>
              <a:rPr lang="en-US" baseline="-25000" dirty="0"/>
              <a:t>m</a:t>
            </a:r>
            <a:r>
              <a:rPr lang="en-US" dirty="0"/>
              <a:t> = 197 </a:t>
            </a:r>
            <a:r>
              <a:rPr lang="en-US" dirty="0" err="1"/>
              <a:t>uM</a:t>
            </a:r>
            <a:endParaRPr lang="en-US" dirty="0"/>
          </a:p>
          <a:p>
            <a:r>
              <a:rPr lang="en-US" dirty="0" err="1"/>
              <a:t>k</a:t>
            </a:r>
            <a:r>
              <a:rPr lang="en-US" baseline="-25000" dirty="0" err="1"/>
              <a:t>cat</a:t>
            </a:r>
            <a:r>
              <a:rPr lang="en-US" dirty="0"/>
              <a:t> =  1.6 min</a:t>
            </a:r>
            <a:r>
              <a:rPr lang="en-US" baseline="30000" dirty="0"/>
              <a:t>-1</a:t>
            </a:r>
            <a:endParaRPr lang="en-US" dirty="0"/>
          </a:p>
          <a:p>
            <a:r>
              <a:rPr lang="en-US" dirty="0" err="1"/>
              <a:t>k</a:t>
            </a:r>
            <a:r>
              <a:rPr lang="en-US" baseline="-25000" dirty="0" err="1"/>
              <a:t>cat</a:t>
            </a:r>
            <a:r>
              <a:rPr lang="en-US" dirty="0"/>
              <a:t>/K</a:t>
            </a:r>
            <a:r>
              <a:rPr lang="en-US" baseline="-25000" dirty="0"/>
              <a:t>m</a:t>
            </a:r>
            <a:r>
              <a:rPr lang="en-US" dirty="0"/>
              <a:t> = 8.1 min</a:t>
            </a:r>
            <a:r>
              <a:rPr lang="en-US" baseline="30000" dirty="0"/>
              <a:t>-1</a:t>
            </a:r>
            <a:r>
              <a:rPr lang="en-US" dirty="0"/>
              <a:t>mM</a:t>
            </a:r>
            <a:r>
              <a:rPr lang="en-US" baseline="30000" dirty="0"/>
              <a:t>-1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6B2D56C-12E2-C14A-BDE8-F7C08881BE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0890"/>
          <a:stretch/>
        </p:blipFill>
        <p:spPr>
          <a:xfrm>
            <a:off x="0" y="331390"/>
            <a:ext cx="8843963" cy="6195219"/>
          </a:xfrm>
        </p:spPr>
      </p:pic>
    </p:spTree>
    <p:extLst>
      <p:ext uri="{BB962C8B-B14F-4D97-AF65-F5344CB8AC3E}">
        <p14:creationId xmlns:p14="http://schemas.microsoft.com/office/powerpoint/2010/main" val="2810909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DF23979-883C-F844-8720-ABC99265CB00}"/>
              </a:ext>
            </a:extLst>
          </p:cNvPr>
          <p:cNvSpPr txBox="1"/>
          <p:nvPr/>
        </p:nvSpPr>
        <p:spPr>
          <a:xfrm>
            <a:off x="9401175" y="2828834"/>
            <a:ext cx="24667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ErbB2 site: Y1023</a:t>
            </a:r>
          </a:p>
          <a:p>
            <a:r>
              <a:rPr lang="en-US" dirty="0"/>
              <a:t>K</a:t>
            </a:r>
            <a:r>
              <a:rPr lang="en-US" baseline="-25000" dirty="0"/>
              <a:t>m</a:t>
            </a:r>
            <a:r>
              <a:rPr lang="en-US" dirty="0"/>
              <a:t> = 215 </a:t>
            </a:r>
            <a:r>
              <a:rPr lang="en-US" dirty="0" err="1"/>
              <a:t>uM</a:t>
            </a:r>
            <a:endParaRPr lang="en-US" dirty="0"/>
          </a:p>
          <a:p>
            <a:r>
              <a:rPr lang="en-US" dirty="0" err="1"/>
              <a:t>k</a:t>
            </a:r>
            <a:r>
              <a:rPr lang="en-US" baseline="-25000" dirty="0" err="1"/>
              <a:t>cat</a:t>
            </a:r>
            <a:r>
              <a:rPr lang="en-US" dirty="0"/>
              <a:t> =  2.5 min</a:t>
            </a:r>
            <a:r>
              <a:rPr lang="en-US" baseline="30000" dirty="0"/>
              <a:t>-1</a:t>
            </a:r>
            <a:endParaRPr lang="en-US" dirty="0"/>
          </a:p>
          <a:p>
            <a:r>
              <a:rPr lang="en-US" dirty="0" err="1"/>
              <a:t>k</a:t>
            </a:r>
            <a:r>
              <a:rPr lang="en-US" baseline="-25000" dirty="0" err="1"/>
              <a:t>cat</a:t>
            </a:r>
            <a:r>
              <a:rPr lang="en-US" dirty="0"/>
              <a:t>/K</a:t>
            </a:r>
            <a:r>
              <a:rPr lang="en-US" baseline="-25000" dirty="0"/>
              <a:t>m</a:t>
            </a:r>
            <a:r>
              <a:rPr lang="en-US" dirty="0"/>
              <a:t> = 11.7 min</a:t>
            </a:r>
            <a:r>
              <a:rPr lang="en-US" baseline="30000" dirty="0"/>
              <a:t>-1</a:t>
            </a:r>
            <a:r>
              <a:rPr lang="en-US" dirty="0"/>
              <a:t>mM</a:t>
            </a:r>
            <a:r>
              <a:rPr lang="en-US" baseline="30000" dirty="0"/>
              <a:t>-1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2624B0A-7BD2-5541-B9C7-48BD2A9890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0009"/>
          <a:stretch/>
        </p:blipFill>
        <p:spPr>
          <a:xfrm>
            <a:off x="0" y="327025"/>
            <a:ext cx="8943975" cy="6203950"/>
          </a:xfrm>
        </p:spPr>
      </p:pic>
    </p:spTree>
    <p:extLst>
      <p:ext uri="{BB962C8B-B14F-4D97-AF65-F5344CB8AC3E}">
        <p14:creationId xmlns:p14="http://schemas.microsoft.com/office/powerpoint/2010/main" val="16283283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DF23979-883C-F844-8720-ABC99265CB00}"/>
              </a:ext>
            </a:extLst>
          </p:cNvPr>
          <p:cNvSpPr txBox="1"/>
          <p:nvPr/>
        </p:nvSpPr>
        <p:spPr>
          <a:xfrm>
            <a:off x="9372600" y="2828834"/>
            <a:ext cx="24953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ErbB2 site: Y1139</a:t>
            </a:r>
          </a:p>
          <a:p>
            <a:r>
              <a:rPr lang="en-US" dirty="0"/>
              <a:t>K</a:t>
            </a:r>
            <a:r>
              <a:rPr lang="en-US" baseline="-25000" dirty="0"/>
              <a:t>m</a:t>
            </a:r>
            <a:r>
              <a:rPr lang="en-US" dirty="0"/>
              <a:t> = 220 </a:t>
            </a:r>
            <a:r>
              <a:rPr lang="en-US" dirty="0" err="1"/>
              <a:t>uM</a:t>
            </a:r>
            <a:endParaRPr lang="en-US" dirty="0"/>
          </a:p>
          <a:p>
            <a:r>
              <a:rPr lang="en-US" dirty="0" err="1"/>
              <a:t>k</a:t>
            </a:r>
            <a:r>
              <a:rPr lang="en-US" baseline="-25000" dirty="0" err="1"/>
              <a:t>cat</a:t>
            </a:r>
            <a:r>
              <a:rPr lang="en-US" dirty="0"/>
              <a:t> =  4.3 min</a:t>
            </a:r>
            <a:r>
              <a:rPr lang="en-US" baseline="30000" dirty="0"/>
              <a:t>-1</a:t>
            </a:r>
            <a:endParaRPr lang="en-US" dirty="0"/>
          </a:p>
          <a:p>
            <a:r>
              <a:rPr lang="en-US" dirty="0" err="1"/>
              <a:t>k</a:t>
            </a:r>
            <a:r>
              <a:rPr lang="en-US" baseline="-25000" dirty="0" err="1"/>
              <a:t>cat</a:t>
            </a:r>
            <a:r>
              <a:rPr lang="en-US" dirty="0"/>
              <a:t>/K</a:t>
            </a:r>
            <a:r>
              <a:rPr lang="en-US" baseline="-25000" dirty="0"/>
              <a:t>m</a:t>
            </a:r>
            <a:r>
              <a:rPr lang="en-US" dirty="0"/>
              <a:t> = 19.5 min</a:t>
            </a:r>
            <a:r>
              <a:rPr lang="en-US" baseline="30000" dirty="0"/>
              <a:t>-1</a:t>
            </a:r>
            <a:r>
              <a:rPr lang="en-US" dirty="0"/>
              <a:t>mM</a:t>
            </a:r>
            <a:r>
              <a:rPr lang="en-US" baseline="30000" dirty="0"/>
              <a:t>-1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7B00201-D230-5D45-A892-BE850E4AED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0973"/>
          <a:stretch/>
        </p:blipFill>
        <p:spPr>
          <a:xfrm>
            <a:off x="0" y="296863"/>
            <a:ext cx="8929688" cy="6261100"/>
          </a:xfrm>
        </p:spPr>
      </p:pic>
    </p:spTree>
    <p:extLst>
      <p:ext uri="{BB962C8B-B14F-4D97-AF65-F5344CB8AC3E}">
        <p14:creationId xmlns:p14="http://schemas.microsoft.com/office/powerpoint/2010/main" val="31526089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DF23979-883C-F844-8720-ABC99265CB00}"/>
              </a:ext>
            </a:extLst>
          </p:cNvPr>
          <p:cNvSpPr txBox="1"/>
          <p:nvPr/>
        </p:nvSpPr>
        <p:spPr>
          <a:xfrm>
            <a:off x="9415463" y="2828834"/>
            <a:ext cx="24524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ErbB2 site: Y1121/1122</a:t>
            </a:r>
          </a:p>
          <a:p>
            <a:r>
              <a:rPr lang="en-US" dirty="0"/>
              <a:t>K</a:t>
            </a:r>
            <a:r>
              <a:rPr lang="en-US" baseline="-25000" dirty="0"/>
              <a:t>m</a:t>
            </a:r>
            <a:r>
              <a:rPr lang="en-US" dirty="0"/>
              <a:t> = 140 </a:t>
            </a:r>
            <a:r>
              <a:rPr lang="en-US" dirty="0" err="1"/>
              <a:t>uM</a:t>
            </a:r>
            <a:endParaRPr lang="en-US" dirty="0"/>
          </a:p>
          <a:p>
            <a:r>
              <a:rPr lang="en-US" dirty="0" err="1"/>
              <a:t>k</a:t>
            </a:r>
            <a:r>
              <a:rPr lang="en-US" baseline="-25000" dirty="0" err="1"/>
              <a:t>cat</a:t>
            </a:r>
            <a:r>
              <a:rPr lang="en-US" dirty="0"/>
              <a:t> =  4.4 min</a:t>
            </a:r>
            <a:r>
              <a:rPr lang="en-US" baseline="30000" dirty="0"/>
              <a:t>-1</a:t>
            </a:r>
            <a:endParaRPr lang="en-US" dirty="0"/>
          </a:p>
          <a:p>
            <a:r>
              <a:rPr lang="en-US" dirty="0" err="1"/>
              <a:t>k</a:t>
            </a:r>
            <a:r>
              <a:rPr lang="en-US" baseline="-25000" dirty="0" err="1"/>
              <a:t>cat</a:t>
            </a:r>
            <a:r>
              <a:rPr lang="en-US" dirty="0"/>
              <a:t>/K</a:t>
            </a:r>
            <a:r>
              <a:rPr lang="en-US" baseline="-25000" dirty="0"/>
              <a:t>m</a:t>
            </a:r>
            <a:r>
              <a:rPr lang="en-US" dirty="0"/>
              <a:t> = 31.8 min</a:t>
            </a:r>
            <a:r>
              <a:rPr lang="en-US" baseline="30000" dirty="0"/>
              <a:t>-1</a:t>
            </a:r>
            <a:r>
              <a:rPr lang="en-US" dirty="0"/>
              <a:t>mM</a:t>
            </a:r>
            <a:r>
              <a:rPr lang="en-US" baseline="30000" dirty="0"/>
              <a:t>-1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01F716E-0C03-6843-83C3-08ACD94B6A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285"/>
          <a:stretch/>
        </p:blipFill>
        <p:spPr>
          <a:xfrm>
            <a:off x="0" y="203200"/>
            <a:ext cx="9129713" cy="6451599"/>
          </a:xfrm>
        </p:spPr>
      </p:pic>
    </p:spTree>
    <p:extLst>
      <p:ext uri="{BB962C8B-B14F-4D97-AF65-F5344CB8AC3E}">
        <p14:creationId xmlns:p14="http://schemas.microsoft.com/office/powerpoint/2010/main" val="546286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E01CFF-B3D1-1B41-A9AE-61996BC88A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017" t="3713" r="6715" b="4979"/>
          <a:stretch/>
        </p:blipFill>
        <p:spPr>
          <a:xfrm>
            <a:off x="0" y="0"/>
            <a:ext cx="9063715" cy="68580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3CFECA-D458-5C45-A44A-237C09F089DF}"/>
              </a:ext>
            </a:extLst>
          </p:cNvPr>
          <p:cNvSpPr txBox="1"/>
          <p:nvPr/>
        </p:nvSpPr>
        <p:spPr>
          <a:xfrm>
            <a:off x="9063714" y="335667"/>
            <a:ext cx="2939233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Summary of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Same trend is seen in all except for 1:10 where its reversed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My guess is that this is a function of </a:t>
            </a:r>
            <a:r>
              <a:rPr lang="en-US" dirty="0" err="1"/>
              <a:t>kcat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Trend: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P40&gt;p41&gt;3BP2&gt;3BP1&gt;No Interaction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kinase to substrate ratio decreases, phosphorylated ratio decreases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At high kinase to substrate ratio, a logarithmic curve is observed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graphs of the different secondary interactions don’t seem to differ by much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787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11D40E-EAFA-D547-999A-9410116D5B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922" t="3206" r="6828" b="4134"/>
          <a:stretch/>
        </p:blipFill>
        <p:spPr>
          <a:xfrm>
            <a:off x="0" y="0"/>
            <a:ext cx="9006589" cy="68580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F2B0B46-0C39-EC4A-971E-EC6E5F9D2ED9}"/>
              </a:ext>
            </a:extLst>
          </p:cNvPr>
          <p:cNvSpPr txBox="1"/>
          <p:nvPr/>
        </p:nvSpPr>
        <p:spPr>
          <a:xfrm>
            <a:off x="9063714" y="335667"/>
            <a:ext cx="2939233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Summary of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Same trend is seen in all except for 1:10 where its reversed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My guess is that this is a function of </a:t>
            </a:r>
            <a:r>
              <a:rPr lang="en-US" dirty="0" err="1"/>
              <a:t>kcat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Trend: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P40&gt;p41&gt;3BP2&gt;3BP1&gt;No Interaction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kinase to substrate ratio decreases, phosphorylated ratio decreases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At high kinase to substrate ratio, a logarithmic curve is observed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graphs of the different secondary interactions don’t seem to differ by much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557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F2B0B46-0C39-EC4A-971E-EC6E5F9D2ED9}"/>
              </a:ext>
            </a:extLst>
          </p:cNvPr>
          <p:cNvSpPr txBox="1"/>
          <p:nvPr/>
        </p:nvSpPr>
        <p:spPr>
          <a:xfrm>
            <a:off x="9063714" y="335667"/>
            <a:ext cx="2939233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Summary of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Same trend is seen in all except for 1:10 where its reversed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My guess is that this is a function of </a:t>
            </a:r>
            <a:r>
              <a:rPr lang="en-US" dirty="0" err="1"/>
              <a:t>kcat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Trend: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P40&gt;p41&gt;3BP2&gt;3BP1&gt;No Interaction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kinase to substrate ratio decreases, phosphorylated ratio decreases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At high kinase to substrate ratio, a logarithmic curve is observed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graphs of the different secondary interactions don’t seem to differ by much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BFCEA5-1912-5B40-A52F-AA122D5A65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47" t="3544" r="8346" b="4894"/>
          <a:stretch/>
        </p:blipFill>
        <p:spPr>
          <a:xfrm>
            <a:off x="0" y="0"/>
            <a:ext cx="88746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367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F2B0B46-0C39-EC4A-971E-EC6E5F9D2ED9}"/>
              </a:ext>
            </a:extLst>
          </p:cNvPr>
          <p:cNvSpPr txBox="1"/>
          <p:nvPr/>
        </p:nvSpPr>
        <p:spPr>
          <a:xfrm>
            <a:off x="9063714" y="335667"/>
            <a:ext cx="2939233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Summary of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Same trend is seen in all except for 1:10 where its reversed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My guess is that this is a function of </a:t>
            </a:r>
            <a:r>
              <a:rPr lang="en-US" dirty="0" err="1"/>
              <a:t>kcat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Trend: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P40&gt;p41&gt;3BP2&gt;3BP1&gt;No Interaction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kinase to substrate ratio decreases, phosphorylated ratio decreases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At high kinase to substrate ratio, a logarithmic curve is observed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graphs of the different secondary interactions don’t seem to differ by much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40483E-F39A-0E49-80C4-9EC50C0D1D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55" t="3713" r="7587" b="4894"/>
          <a:stretch/>
        </p:blipFill>
        <p:spPr>
          <a:xfrm>
            <a:off x="0" y="0"/>
            <a:ext cx="90407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48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F2B0B46-0C39-EC4A-971E-EC6E5F9D2ED9}"/>
              </a:ext>
            </a:extLst>
          </p:cNvPr>
          <p:cNvSpPr txBox="1"/>
          <p:nvPr/>
        </p:nvSpPr>
        <p:spPr>
          <a:xfrm>
            <a:off x="9063714" y="335667"/>
            <a:ext cx="2939233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Summary of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Same trend is seen in all except for 1:10 where its reversed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My guess is that this is a function of </a:t>
            </a:r>
            <a:r>
              <a:rPr lang="en-US" dirty="0" err="1"/>
              <a:t>kcat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Trend: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P40&gt;p41&gt;3BP2&gt;3BP1&gt;No Interaction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kinase to substrate ratio decreases, phosphorylated ratio decreases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At high kinase to substrate ratio, a logarithmic curve is observed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graphs of the different secondary interactions don’t seem to differ by much</a:t>
            </a:r>
          </a:p>
          <a:p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B44024D-BD2B-1B4D-8838-3B356E7776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013" t="3713" r="7710" b="4894"/>
          <a:stretch/>
        </p:blipFill>
        <p:spPr>
          <a:xfrm>
            <a:off x="-1" y="0"/>
            <a:ext cx="9056153" cy="6858000"/>
          </a:xfrm>
        </p:spPr>
      </p:pic>
    </p:spTree>
    <p:extLst>
      <p:ext uri="{BB962C8B-B14F-4D97-AF65-F5344CB8AC3E}">
        <p14:creationId xmlns:p14="http://schemas.microsoft.com/office/powerpoint/2010/main" val="2269510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B13E8-D804-BB4F-80A4-B1BF73606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Ranges of values for association and dissociation constants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3FA979-E95E-0646-8F38-2CE901A6A6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6900" y="2091793"/>
            <a:ext cx="8458200" cy="20828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7DEA93-B1DC-0740-8DF4-9E2E574F880D}"/>
              </a:ext>
            </a:extLst>
          </p:cNvPr>
          <p:cNvSpPr txBox="1"/>
          <p:nvPr/>
        </p:nvSpPr>
        <p:spPr>
          <a:xfrm>
            <a:off x="4849792" y="4209147"/>
            <a:ext cx="2152891" cy="374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Creamer et al. (2012)</a:t>
            </a:r>
          </a:p>
        </p:txBody>
      </p:sp>
    </p:spTree>
    <p:extLst>
      <p:ext uri="{BB962C8B-B14F-4D97-AF65-F5344CB8AC3E}">
        <p14:creationId xmlns:p14="http://schemas.microsoft.com/office/powerpoint/2010/main" val="4041141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3A388-2C4E-294E-8582-22F733144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0780"/>
            <a:ext cx="10515600" cy="72998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No changes in plot produced when k</a:t>
            </a:r>
            <a:r>
              <a:rPr lang="en-US" baseline="-25000" dirty="0"/>
              <a:t>-1 </a:t>
            </a:r>
            <a:r>
              <a:rPr lang="en-US" dirty="0"/>
              <a:t>and k</a:t>
            </a:r>
            <a:r>
              <a:rPr lang="en-US" baseline="-25000" dirty="0"/>
              <a:t>-2</a:t>
            </a:r>
            <a:r>
              <a:rPr lang="en-US" dirty="0"/>
              <a:t> are changed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3E7D56-4F35-D740-A7F2-355ED28B45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84" t="4352" r="5821" b="3858"/>
          <a:stretch/>
        </p:blipFill>
        <p:spPr>
          <a:xfrm>
            <a:off x="2595460" y="1470769"/>
            <a:ext cx="7001079" cy="5387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512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529F0-7AD6-D949-B221-51A8F8A5F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0B4CE-35C2-824F-8BC3-0EA6E1337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Encoded using K</a:t>
            </a:r>
            <a:r>
              <a:rPr lang="en-US" baseline="-25000" dirty="0"/>
              <a:t>m</a:t>
            </a:r>
            <a:r>
              <a:rPr lang="en-US" dirty="0"/>
              <a:t> and </a:t>
            </a:r>
            <a:r>
              <a:rPr lang="en-US" dirty="0" err="1"/>
              <a:t>k</a:t>
            </a:r>
            <a:r>
              <a:rPr lang="en-US" baseline="-25000" dirty="0" err="1"/>
              <a:t>cat</a:t>
            </a:r>
            <a:r>
              <a:rPr lang="en-US" dirty="0"/>
              <a:t> using the specificity constant</a:t>
            </a:r>
          </a:p>
          <a:p>
            <a:r>
              <a:rPr lang="en-US" dirty="0"/>
              <a:t>Specificity = </a:t>
            </a:r>
            <a:r>
              <a:rPr lang="en-US" dirty="0" err="1"/>
              <a:t>k</a:t>
            </a:r>
            <a:r>
              <a:rPr lang="en-US" baseline="-25000" dirty="0" err="1"/>
              <a:t>cat</a:t>
            </a:r>
            <a:r>
              <a:rPr lang="en-US" dirty="0"/>
              <a:t>/K</a:t>
            </a:r>
            <a:r>
              <a:rPr lang="en-US" baseline="-25000" dirty="0"/>
              <a:t>m</a:t>
            </a:r>
            <a:endParaRPr lang="en-US" dirty="0"/>
          </a:p>
          <a:p>
            <a:r>
              <a:rPr lang="en-US" dirty="0"/>
              <a:t>Higher values for specificity </a:t>
            </a:r>
            <a:r>
              <a:rPr lang="en-US" dirty="0">
                <a:sym typeface="Wingdings" pitchFamily="2" charset="2"/>
              </a:rPr>
              <a:t> the kinase is more specific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16F18E-BF75-8146-9A2C-F9A1316C65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800" y="3327400"/>
            <a:ext cx="10541000" cy="2984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6A09BB-00C0-4049-841E-88509FCA0CE9}"/>
              </a:ext>
            </a:extLst>
          </p:cNvPr>
          <p:cNvSpPr txBox="1"/>
          <p:nvPr/>
        </p:nvSpPr>
        <p:spPr>
          <a:xfrm>
            <a:off x="5253037" y="6311900"/>
            <a:ext cx="1685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Fan et al. (2005)</a:t>
            </a:r>
          </a:p>
        </p:txBody>
      </p:sp>
    </p:spTree>
    <p:extLst>
      <p:ext uri="{BB962C8B-B14F-4D97-AF65-F5344CB8AC3E}">
        <p14:creationId xmlns:p14="http://schemas.microsoft.com/office/powerpoint/2010/main" val="579818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7553</TotalTime>
  <Words>512</Words>
  <Application>Microsoft Macintosh PowerPoint</Application>
  <PresentationFormat>Widescreen</PresentationFormat>
  <Paragraphs>75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Modeling Results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Ranges of values for association and dissociation constants</vt:lpstr>
      <vt:lpstr>No changes in plot produced when k-1 and k-2 are changed </vt:lpstr>
      <vt:lpstr>Specificity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Results</dc:title>
  <dc:creator>Saqib Rizvi</dc:creator>
  <cp:lastModifiedBy>Saqib Rizvi</cp:lastModifiedBy>
  <cp:revision>13</cp:revision>
  <dcterms:created xsi:type="dcterms:W3CDTF">2020-08-18T21:37:14Z</dcterms:created>
  <dcterms:modified xsi:type="dcterms:W3CDTF">2020-08-24T03:30:57Z</dcterms:modified>
</cp:coreProperties>
</file>