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60.xml" ContentType="application/vnd.openxmlformats-officedocument.presentationml.slide+xml"/>
  <Override PartName="/ppt/slideLayouts/slideLayout50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30.xml" ContentType="application/vnd.openxmlformats-officedocument.presentationml.slideLayout+xml"/>
  <Override PartName="/ppt/theme/theme1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55" r:id="rId3"/>
    <p:sldMasterId id="2147483657" r:id="rId4"/>
    <p:sldMasterId id="2147483659" r:id="rId5"/>
    <p:sldMasterId id="2147483665" r:id="rId6"/>
    <p:sldMasterId id="2147483667" r:id="rId7"/>
    <p:sldMasterId id="2147483669" r:id="rId8"/>
    <p:sldMasterId id="2147483671" r:id="rId9"/>
    <p:sldMasterId id="2147483673" r:id="rId10"/>
    <p:sldMasterId id="2147483676" r:id="rId11"/>
    <p:sldMasterId id="2147483677" r:id="rId12"/>
  </p:sldMasterIdLst>
  <p:notesMasterIdLst>
    <p:notesMasterId r:id="rId33"/>
  </p:notesMasterIdLst>
  <p:sldIdLst>
    <p:sldId id="256" r:id="rId13"/>
    <p:sldId id="258" r:id="rId14"/>
    <p:sldId id="259" r:id="rId15"/>
    <p:sldId id="260" r:id="rId16"/>
    <p:sldId id="261" r:id="rId17"/>
    <p:sldId id="262" r:id="rId18"/>
    <p:sldId id="263" r:id="rId19"/>
    <p:sldId id="336" r:id="rId20"/>
    <p:sldId id="264" r:id="rId21"/>
    <p:sldId id="265" r:id="rId22"/>
    <p:sldId id="266" r:id="rId23"/>
    <p:sldId id="268" r:id="rId24"/>
    <p:sldId id="315" r:id="rId25"/>
    <p:sldId id="318" r:id="rId26"/>
    <p:sldId id="333" r:id="rId27"/>
    <p:sldId id="335" r:id="rId28"/>
    <p:sldId id="334" r:id="rId29"/>
    <p:sldId id="332" r:id="rId30"/>
    <p:sldId id="270" r:id="rId31"/>
    <p:sldId id="271" r:id="rId3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 idx="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 idx="1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D057D91-8911-4620-AB67-457E5DC13FC9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‹Nr.›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de-DE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We want to introduce the concept/ proposed model of the paper deep kernel learning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u="none" strike="noStrik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76213D-1359-4BD8-B056-068C6FF5AE6A}" type="slidenum">
              <a:rPr lang="de-DE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1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interpretation</a:t>
            </a:r>
            <a:r>
              <a:rPr lang="de-DE" dirty="0"/>
              <a:t>: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transformation</a:t>
            </a:r>
            <a:r>
              <a:rPr lang="de-DE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/>
              <a:t>Either</a:t>
            </a:r>
            <a:r>
              <a:rPr lang="de-DE" dirty="0"/>
              <a:t> simple DNN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ininite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final </a:t>
            </a:r>
            <a:r>
              <a:rPr lang="de-DE" dirty="0" err="1"/>
              <a:t>layer</a:t>
            </a:r>
            <a:r>
              <a:rPr lang="de-DE" dirty="0"/>
              <a:t>: 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beliefs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learnable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 err="1"/>
              <a:t>Backpropagating</a:t>
            </a:r>
            <a:r>
              <a:rPr lang="de-DE" dirty="0"/>
              <a:t> a RMSE </a:t>
            </a:r>
            <a:r>
              <a:rPr lang="de-DE" dirty="0" err="1"/>
              <a:t>through</a:t>
            </a:r>
            <a:r>
              <a:rPr lang="de-DE" dirty="0"/>
              <a:t> an </a:t>
            </a:r>
            <a:r>
              <a:rPr lang="de-DE" dirty="0" err="1"/>
              <a:t>ininite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different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/>
              <a:t>Also: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and just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wouldnt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sense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826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Determinat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punishes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 err="1"/>
              <a:t>Scaled</a:t>
            </a:r>
            <a:r>
              <a:rPr lang="de-DE" dirty="0"/>
              <a:t> inverse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approximate</a:t>
            </a:r>
            <a:endParaRPr lang="de-DE" dirty="0"/>
          </a:p>
          <a:p>
            <a:endParaRPr lang="de-DE" dirty="0"/>
          </a:p>
          <a:p>
            <a:r>
              <a:rPr lang="de-DE" dirty="0"/>
              <a:t>Gradient </a:t>
            </a:r>
            <a:r>
              <a:rPr lang="de-DE" dirty="0" err="1"/>
              <a:t>decent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in </a:t>
            </a:r>
            <a:r>
              <a:rPr lang="de-DE" dirty="0" err="1"/>
              <a:t>resepect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125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smart </a:t>
            </a:r>
            <a:r>
              <a:rPr lang="de-DE" dirty="0" err="1"/>
              <a:t>assumptions</a:t>
            </a:r>
            <a:r>
              <a:rPr lang="de-DE" dirty="0"/>
              <a:t> and </a:t>
            </a:r>
            <a:r>
              <a:rPr lang="de-DE" dirty="0" err="1"/>
              <a:t>picking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diagonal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  <a:p>
            <a:r>
              <a:rPr lang="de-DE" dirty="0"/>
              <a:t>H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</a:t>
            </a:r>
            <a:r>
              <a:rPr lang="de-DE" dirty="0" err="1"/>
              <a:t>parameters</a:t>
            </a:r>
            <a:r>
              <a:rPr lang="de-DE" dirty="0"/>
              <a:t> and </a:t>
            </a:r>
            <a:r>
              <a:rPr lang="de-DE" dirty="0" err="1"/>
              <a:t>calculations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datapoints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dimensionality</a:t>
            </a:r>
            <a:r>
              <a:rPr lang="de-DE" dirty="0"/>
              <a:t>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465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(intuitive: </a:t>
            </a:r>
            <a:r>
              <a:rPr lang="de-DE" dirty="0" err="1"/>
              <a:t>multiplied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cov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991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AB4D2-B9B4-2F5F-5B15-849B36E0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66C003-8B20-BEA8-AECD-6145FF540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5C5EBEF-78E0-A6C5-9557-4F5F8DF2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Great </a:t>
            </a:r>
            <a:r>
              <a:rPr lang="de-DE" dirty="0" err="1"/>
              <a:t>theory</a:t>
            </a:r>
            <a:r>
              <a:rPr lang="de-DE" dirty="0"/>
              <a:t> and </a:t>
            </a:r>
            <a:r>
              <a:rPr lang="de-DE" dirty="0" err="1"/>
              <a:t>concept</a:t>
            </a:r>
            <a:r>
              <a:rPr lang="de-DE" dirty="0"/>
              <a:t>, but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practice</a:t>
            </a:r>
            <a:r>
              <a:rPr lang="de-DE" dirty="0"/>
              <a:t>? :D</a:t>
            </a:r>
          </a:p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KISS-GP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(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….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?)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sizes</a:t>
            </a:r>
            <a:r>
              <a:rPr lang="de-DE" dirty="0"/>
              <a:t> and </a:t>
            </a:r>
            <a:r>
              <a:rPr lang="de-DE" dirty="0" err="1"/>
              <a:t>complexity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Seen: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Runtime</a:t>
            </a:r>
            <a:r>
              <a:rPr lang="de-DE" dirty="0"/>
              <a:t> optimal </a:t>
            </a:r>
            <a:r>
              <a:rPr lang="de-DE" dirty="0" err="1"/>
              <a:t>with</a:t>
            </a:r>
            <a:r>
              <a:rPr lang="de-DE" dirty="0"/>
              <a:t> KISS GP </a:t>
            </a:r>
            <a:r>
              <a:rPr lang="de-DE" dirty="0" err="1"/>
              <a:t>almost</a:t>
            </a:r>
            <a:r>
              <a:rPr lang="de-DE" dirty="0"/>
              <a:t> linear?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Generally </a:t>
            </a:r>
            <a:r>
              <a:rPr lang="de-DE" dirty="0" err="1"/>
              <a:t>better</a:t>
            </a:r>
            <a:r>
              <a:rPr lang="de-DE" dirty="0"/>
              <a:t>: RMSE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ist </a:t>
            </a:r>
            <a:r>
              <a:rPr lang="de-DE" dirty="0" err="1"/>
              <a:t>quite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in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</a:t>
            </a:r>
            <a:r>
              <a:rPr lang="de-DE" dirty="0" err="1"/>
              <a:t>believes</a:t>
            </a:r>
            <a:r>
              <a:rPr lang="de-DE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DEA12B-C8E1-46CD-5600-8E3D6AE46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961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DC26D3F-DB24-46C8-87E9-70C9D1C4623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F52640-DD23-4842-BBBD-843F2472511A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F86E0F-F45A-4AB9-A9FE-4C3B7E0D149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DAC587-2575-4B05-80F2-373468FDA20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0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02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9711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08C6D9-231F-4844-8569-F736F1FA7DB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5B979E-45EC-44EA-B008-4D81CF4FD02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9"/>
          <p:cNvPicPr/>
          <p:nvPr/>
        </p:nvPicPr>
        <p:blipFill>
          <a:blip r:embed="rId4"/>
          <a:stretch/>
        </p:blipFill>
        <p:spPr>
          <a:xfrm>
            <a:off x="5639040" y="0"/>
            <a:ext cx="3524040" cy="5157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Bild 10"/>
          <p:cNvPicPr/>
          <p:nvPr/>
        </p:nvPicPr>
        <p:blipFill>
          <a:blip r:embed="rId5"/>
          <a:stretch/>
        </p:blipFill>
        <p:spPr>
          <a:xfrm>
            <a:off x="0" y="5040"/>
            <a:ext cx="3428640" cy="144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95560" y="2079000"/>
            <a:ext cx="8092440" cy="148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8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95560" y="4439160"/>
            <a:ext cx="2098080" cy="51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2453760" y="4444200"/>
            <a:ext cx="2184120" cy="51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95" name="Grafik 5"/>
          <p:cNvPicPr/>
          <p:nvPr/>
        </p:nvPicPr>
        <p:blipFill>
          <a:blip r:embed="rId7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200" b="1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7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98" name="Textfeld 1"/>
          <p:cNvSpPr/>
          <p:nvPr/>
        </p:nvSpPr>
        <p:spPr>
          <a:xfrm>
            <a:off x="1154520" y="4837320"/>
            <a:ext cx="6785280" cy="229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900" b="0" u="none" strike="noStrike" dirty="0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 </a:t>
            </a:r>
            <a:r>
              <a:rPr lang="de-DE" sz="900" b="0" u="none" strike="noStrike" dirty="0">
                <a:solidFill>
                  <a:schemeClr val="dk1"/>
                </a:solidFill>
                <a:effectLst/>
                <a:uFillTx/>
                <a:latin typeface="+mn-lt"/>
                <a:ea typeface="MS PGothic"/>
              </a:rPr>
              <a:t>Lambert-Hartmann,</a:t>
            </a:r>
            <a:r>
              <a:rPr lang="de-DE" sz="900" b="0" u="none" strike="noStrike" dirty="0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 Niklas Bosch</a:t>
            </a:r>
            <a:endParaRPr lang="en-US" sz="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000" b="0" u="none" strike="noStrik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1229040"/>
            <a:ext cx="8229240" cy="306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Diagramm durch Klicken auf Symbol hinzufügen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cxnSp>
        <p:nvCxnSpPr>
          <p:cNvPr id="102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03" name="PlaceHolder 4"/>
          <p:cNvSpPr>
            <a:spLocks noGrp="1"/>
          </p:cNvSpPr>
          <p:nvPr>
            <p:ph type="sldNum" idx="6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3E230C5-8EA1-44A8-92A7-4F7456AA5FE7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‹Nr.›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07" name="Grafik 5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200" b="1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9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10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900" b="0" u="none" strike="noStrik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4368960"/>
            <a:ext cx="3962160" cy="32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000" b="0" u="none" strike="noStrik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181160"/>
            <a:ext cx="3962160" cy="30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Diagramm durch Klicken auf Symbol hinzufügen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714920" y="4368960"/>
            <a:ext cx="3962160" cy="32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de-DE" sz="1000" b="0" u="none" strike="noStrik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714920" y="1181160"/>
            <a:ext cx="3962160" cy="30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Diagramm durch Klicken auf Symbol hinzufügen</a:t>
            </a: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sldNum" idx="7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353C1D0-BC91-47C4-BA93-0247E25250B6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‹Nr.›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18" name="Grafik 5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200" b="1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21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900" b="0" u="none" strike="noStrik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457200" y="1503720"/>
            <a:ext cx="2692080" cy="319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marL="864000" lvl="1" indent="-324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296000" lvl="2" indent="-28800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728000" lvl="3" indent="-21600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160000" lvl="4" indent="-21600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352680" y="762120"/>
            <a:ext cx="5790960" cy="348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Bild durch Klicken auf Symbol hinzufügen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352680" y="4368960"/>
            <a:ext cx="5333760" cy="32976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de-DE" sz="1000" b="0" u="none" strike="noStrik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 idx="8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527B708-1744-49A9-ACF7-27BE3C77DEBE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‹Nr.›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body"/>
          </p:nvPr>
        </p:nvSpPr>
        <p:spPr>
          <a:xfrm>
            <a:off x="-14040" y="-5760"/>
            <a:ext cx="5653800" cy="5152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200" b="0" u="none" strike="noStrike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-14040" y="-4320"/>
            <a:ext cx="4711320" cy="5153760"/>
          </a:xfrm>
          <a:prstGeom prst="rect">
            <a:avLst/>
          </a:prstGeom>
          <a:solidFill>
            <a:srgbClr val="FF5451">
              <a:alpha val="50000"/>
            </a:srgbClr>
          </a:solidFill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241"/>
              </a:spcBef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lang="de-DE" sz="12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1960" y="1066680"/>
            <a:ext cx="3562560" cy="35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11520" y="0"/>
            <a:ext cx="6432120" cy="514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title"/>
          </p:nvPr>
        </p:nvSpPr>
        <p:spPr>
          <a:xfrm>
            <a:off x="471960" y="1447200"/>
            <a:ext cx="3562560" cy="2201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800" b="1" u="none" strike="noStrike" cap="all">
                <a:solidFill>
                  <a:srgbClr val="FFFFFF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 9"/>
          <p:cNvPicPr/>
          <p:nvPr/>
        </p:nvPicPr>
        <p:blipFill>
          <a:blip r:embed="rId3"/>
          <a:stretch/>
        </p:blipFill>
        <p:spPr>
          <a:xfrm>
            <a:off x="5829480" y="0"/>
            <a:ext cx="33145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7760" y="2079000"/>
            <a:ext cx="6400440" cy="148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800" b="1" u="none" strike="noStrike" cap="all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cxnSp>
        <p:nvCxnSpPr>
          <p:cNvPr id="25" name="Gerade Verbindung 10"/>
          <p:cNvCxnSpPr/>
          <p:nvPr/>
        </p:nvCxnSpPr>
        <p:spPr>
          <a:xfrm>
            <a:off x="457200" y="4713480"/>
            <a:ext cx="57315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pic>
        <p:nvPicPr>
          <p:cNvPr id="26" name="Grafik 11"/>
          <p:cNvPicPr/>
          <p:nvPr/>
        </p:nvPicPr>
        <p:blipFill>
          <a:blip r:embed="rId4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8640" y="8640"/>
            <a:ext cx="9135000" cy="5134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 10"/>
          <p:cNvPicPr/>
          <p:nvPr/>
        </p:nvPicPr>
        <p:blipFill>
          <a:blip r:embed="rId4"/>
          <a:stretch/>
        </p:blipFill>
        <p:spPr>
          <a:xfrm>
            <a:off x="0" y="5040"/>
            <a:ext cx="3428640" cy="144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Bild 9"/>
          <p:cNvPicPr/>
          <p:nvPr/>
        </p:nvPicPr>
        <p:blipFill>
          <a:blip r:embed="rId5"/>
          <a:stretch/>
        </p:blipFill>
        <p:spPr>
          <a:xfrm>
            <a:off x="5648760" y="0"/>
            <a:ext cx="3524040" cy="515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8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lang="de-DE" sz="11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marL="457200" lvl="1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Second level</a:t>
            </a:r>
            <a:endParaRPr lang="de-DE" sz="1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50" name="Grafik 5"/>
          <p:cNvPicPr/>
          <p:nvPr/>
        </p:nvPicPr>
        <p:blipFill>
          <a:blip r:embed="rId3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200" b="1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2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53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900" b="0" u="none" strike="noStrik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3392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23640"/>
            <a:ext cx="8233920" cy="337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marL="864000" lvl="1" indent="-324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296000" lvl="2" indent="-288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728000" lvl="3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160000" lvl="4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2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23651B-20E0-468B-9661-21AD11D29EB0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‹Nr.›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60" name="Grafik 5"/>
          <p:cNvPicPr/>
          <p:nvPr/>
        </p:nvPicPr>
        <p:blipFill>
          <a:blip r:embed="rId3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200" b="1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2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63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900" b="0" u="none" strike="noStrik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17120"/>
            <a:ext cx="3951720" cy="297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marL="864000" lvl="1" indent="-324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296000" lvl="2" indent="-288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728000" lvl="3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160000" lvl="4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139760"/>
            <a:ext cx="82292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de-DE" sz="1400" b="0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4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24280" y="1617120"/>
            <a:ext cx="3962160" cy="297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70000" indent="-270000" defTabSz="457200">
              <a:lnSpc>
                <a:spcPct val="100000"/>
              </a:lnSpc>
              <a:spcBef>
                <a:spcPts val="360"/>
              </a:spcBef>
              <a:buClr>
                <a:srgbClr val="D8413E"/>
              </a:buClr>
              <a:buFont typeface="Symbol" charset="2"/>
              <a:buChar char="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marL="714240" lvl="1" indent="-25704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60640" lvl="2" indent="-24624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617840" lvl="3" indent="-24624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000160" lvl="4" indent="-17136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 idx="3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2A9D018-4DC6-4539-9D6A-5C8C27850888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‹Nr.›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72" name="Grafik 5"/>
          <p:cNvPicPr/>
          <p:nvPr/>
        </p:nvPicPr>
        <p:blipFill>
          <a:blip r:embed="rId3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200" b="1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4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75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900" b="0" u="none" strike="noStrik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43800"/>
            <a:ext cx="8229240" cy="305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u="none" strike="noStrike">
                <a:solidFill>
                  <a:srgbClr val="262A31"/>
                </a:solidFill>
                <a:effectLst/>
                <a:uFillTx/>
                <a:latin typeface="Calibri"/>
                <a:ea typeface="MS PGothic"/>
              </a:rPr>
              <a:t>Bild durch Klicken auf Symbol hinzufügen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de-DE" sz="1000" b="0" u="none" strike="noStrik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4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50C5967-F3EB-4B10-9E9E-904172F63E58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‹Nr.›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83" name="Grafik 5"/>
          <p:cNvPicPr/>
          <p:nvPr/>
        </p:nvPicPr>
        <p:blipFill>
          <a:blip r:embed="rId3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200" b="1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86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900" b="0" u="none" strike="noStrik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000" b="0" u="none" strike="noStrik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597680"/>
            <a:ext cx="8233920" cy="269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Tabelle durch Klicken auf Symbol hinzufügen</a:t>
            </a:r>
            <a:endParaRPr lang="de-DE" sz="18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141920"/>
            <a:ext cx="8229240" cy="361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de-DE" sz="1400" b="0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lang="de-DE" sz="14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5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45DE18C-FA27-422C-BC24-C45862EE3956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‹Nr.›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60.xml"/><Relationship Id="rId5" Type="http://schemas.openxmlformats.org/officeDocument/2006/relationships/image" Target="../media/image26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7920" y="2079000"/>
            <a:ext cx="8092440" cy="73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8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3" name="TextBox 10"/>
          <p:cNvSpPr/>
          <p:nvPr/>
        </p:nvSpPr>
        <p:spPr>
          <a:xfrm>
            <a:off x="727920" y="4539240"/>
            <a:ext cx="4987080" cy="2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Jakob Lambert-Hartmann, Niklas Bosch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Box 10"/>
          <p:cNvSpPr/>
          <p:nvPr/>
        </p:nvSpPr>
        <p:spPr>
          <a:xfrm>
            <a:off x="1076040" y="2706840"/>
            <a:ext cx="3697920" cy="61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Andrew Wilson, Zhiting Hu, Ruslan Salathutnikov, Eric Xing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RBF Kernel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9F7F5FF-10FB-4B62-82BF-3ED43D74D879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10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69" name="Grafik 168"/>
          <p:cNvPicPr/>
          <p:nvPr/>
        </p:nvPicPr>
        <p:blipFill>
          <a:blip r:embed="rId2"/>
          <a:stretch/>
        </p:blipFill>
        <p:spPr>
          <a:xfrm>
            <a:off x="701640" y="1092240"/>
            <a:ext cx="6384960" cy="3479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LineaR Kernel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F526A3F-588E-477C-A976-1244503FBAC8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11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72" name="Grafik 171"/>
          <p:cNvPicPr/>
          <p:nvPr/>
        </p:nvPicPr>
        <p:blipFill>
          <a:blip r:embed="rId2"/>
          <a:stretch/>
        </p:blipFill>
        <p:spPr>
          <a:xfrm>
            <a:off x="457200" y="1016280"/>
            <a:ext cx="6521040" cy="35557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Why contrarian to neural networks?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8F64F97-D5F5-4DC8-A33D-29AA22764D6B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12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228600" y="1371600"/>
            <a:ext cx="4114800" cy="299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Gaussian Process Regressors:</a:t>
            </a:r>
          </a:p>
          <a:p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models uncertainty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non parametric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prior knowledge required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scale poorly with many data points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4572000" y="1346040"/>
            <a:ext cx="4343400" cy="299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Neural Networks:</a:t>
            </a:r>
          </a:p>
          <a:p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predict single value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millions/billions of parameters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less prior knowledge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- scale well with many data points</a:t>
            </a:r>
            <a:endParaRPr lang="en-US" sz="1800" b="1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808D-46CE-C7FA-5D64-B89EFA406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6156875A-F916-E149-0C39-B1B3B820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9D36FB-88CE-1896-F32D-A4B72874A836}"/>
              </a:ext>
            </a:extLst>
          </p:cNvPr>
          <p:cNvSpPr txBox="1"/>
          <p:nvPr/>
        </p:nvSpPr>
        <p:spPr>
          <a:xfrm>
            <a:off x="2257264" y="897887"/>
            <a:ext cx="4629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err="1">
                <a:latin typeface="+mn-lt"/>
                <a:cs typeface="Arial" panose="020B0604020202020204" pitchFamily="34" charset="0"/>
              </a:rPr>
              <a:t>How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can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we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combine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these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two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methods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?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Grafik 6" descr="Ein Bild, das Schrift, Typografie, Kalligrafie, Handschrift enthält.&#10;&#10;KI-generierte Inhalte können fehlerhaft sein.">
            <a:extLst>
              <a:ext uri="{FF2B5EF4-FFF2-40B4-BE49-F238E27FC236}">
                <a16:creationId xmlns:a16="http://schemas.microsoft.com/office/drawing/2014/main" id="{E833D435-5D08-E744-C709-1AB2FD08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2" y="3877279"/>
            <a:ext cx="3470364" cy="375956"/>
          </a:xfrm>
          <a:prstGeom prst="rect">
            <a:avLst/>
          </a:prstGeom>
        </p:spPr>
      </p:pic>
      <p:pic>
        <p:nvPicPr>
          <p:cNvPr id="9" name="Grafik 8" descr="Ein Bild, das Diagramm, Reihe enthält.&#10;&#10;KI-generierte Inhalte können fehlerhaft sein.">
            <a:extLst>
              <a:ext uri="{FF2B5EF4-FFF2-40B4-BE49-F238E27FC236}">
                <a16:creationId xmlns:a16="http://schemas.microsoft.com/office/drawing/2014/main" id="{D30A667B-AE5B-1090-6B20-7FBF2227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21" y="1722648"/>
            <a:ext cx="4148830" cy="2530587"/>
          </a:xfrm>
          <a:prstGeom prst="rect">
            <a:avLst/>
          </a:prstGeom>
        </p:spPr>
      </p:pic>
      <p:pic>
        <p:nvPicPr>
          <p:cNvPr id="11" name="Grafik 10" descr="Ein Bild, das Schrift, Text, Handschrift, Reihe enthält.&#10;&#10;KI-generierte Inhalte können fehlerhaft sein.">
            <a:extLst>
              <a:ext uri="{FF2B5EF4-FFF2-40B4-BE49-F238E27FC236}">
                <a16:creationId xmlns:a16="http://schemas.microsoft.com/office/drawing/2014/main" id="{597F32E6-61FE-1C0A-AACB-758D68D9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11" y="2242485"/>
            <a:ext cx="4439910" cy="583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F2F3D97-3806-CD12-2828-0EDC12C944DC}"/>
              </a:ext>
            </a:extLst>
          </p:cNvPr>
          <p:cNvSpPr txBox="1"/>
          <p:nvPr/>
        </p:nvSpPr>
        <p:spPr>
          <a:xfrm>
            <a:off x="939338" y="1726348"/>
            <a:ext cx="1679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Kernel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Function</a:t>
            </a:r>
            <a:r>
              <a:rPr lang="de-DE" dirty="0">
                <a:latin typeface="+mn-lt"/>
                <a:cs typeface="Arial" panose="020B0604020202020204" pitchFamily="34" charset="0"/>
              </a:rPr>
              <a:t>: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4FC6C6-8947-1A9A-BE45-7A0E1ABF22CD}"/>
              </a:ext>
            </a:extLst>
          </p:cNvPr>
          <p:cNvSpPr txBox="1"/>
          <p:nvPr/>
        </p:nvSpPr>
        <p:spPr>
          <a:xfrm>
            <a:off x="933054" y="3264286"/>
            <a:ext cx="39369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Kernel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Function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augmented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with</a:t>
            </a:r>
            <a:r>
              <a:rPr lang="de-DE" dirty="0">
                <a:latin typeface="+mn-lt"/>
                <a:cs typeface="Arial" panose="020B0604020202020204" pitchFamily="34" charset="0"/>
              </a:rPr>
              <a:t> DNN: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B7124C3-D5F3-AA31-A5F5-7FC23DD201B7}"/>
              </a:ext>
            </a:extLst>
          </p:cNvPr>
          <p:cNvSpPr/>
          <p:nvPr/>
        </p:nvSpPr>
        <p:spPr>
          <a:xfrm>
            <a:off x="1562791" y="3690851"/>
            <a:ext cx="2568633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Kleidung, Menschliches Gesicht, Kopfhörer, Person enthält.&#10;&#10;KI-generierte Inhalte können fehlerhaft sein.">
            <a:extLst>
              <a:ext uri="{FF2B5EF4-FFF2-40B4-BE49-F238E27FC236}">
                <a16:creationId xmlns:a16="http://schemas.microsoft.com/office/drawing/2014/main" id="{C8F38974-F3AA-45BE-A96E-AD3B5AFCC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11" y="1225759"/>
            <a:ext cx="8399178" cy="31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2371-2B45-1D9E-0A9C-031CABE5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820957F-65ED-D0E0-E7EE-5A060993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B74C52C-2925-0CA5-51AC-74AECB52A84D}"/>
              </a:ext>
            </a:extLst>
          </p:cNvPr>
          <p:cNvSpPr txBox="1"/>
          <p:nvPr/>
        </p:nvSpPr>
        <p:spPr>
          <a:xfrm>
            <a:off x="3629434" y="759388"/>
            <a:ext cx="18851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Backpropagation</a:t>
            </a:r>
          </a:p>
          <a:p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BCE50-7615-A992-4E87-E399D2A3277C}"/>
              </a:ext>
            </a:extLst>
          </p:cNvPr>
          <p:cNvSpPr txBox="1"/>
          <p:nvPr/>
        </p:nvSpPr>
        <p:spPr>
          <a:xfrm>
            <a:off x="773083" y="1318999"/>
            <a:ext cx="25648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Log Marginal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Likelihood</a:t>
            </a:r>
            <a:r>
              <a:rPr lang="de-DE" dirty="0">
                <a:latin typeface="+mn-lt"/>
                <a:cs typeface="Arial" panose="020B0604020202020204" pitchFamily="34" charset="0"/>
              </a:rPr>
              <a:t>: 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F2386E-6CDF-20A7-B6D7-138A77EDEB90}"/>
              </a:ext>
            </a:extLst>
          </p:cNvPr>
          <p:cNvSpPr txBox="1"/>
          <p:nvPr/>
        </p:nvSpPr>
        <p:spPr>
          <a:xfrm>
            <a:off x="773083" y="3250089"/>
            <a:ext cx="1282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 err="1">
                <a:latin typeface="+mn-lt"/>
                <a:cs typeface="Arial" panose="020B0604020202020204" pitchFamily="34" charset="0"/>
              </a:rPr>
              <a:t>To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minimize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1" name="Grafik 10" descr="Ein Bild, das Text, Schrif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61A8BD1-8936-463C-083E-0EE63C8D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12" y="3819462"/>
            <a:ext cx="4924776" cy="6451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5F341D-4D15-17EF-026B-4CDFB204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92" y="2545450"/>
            <a:ext cx="7323455" cy="4343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DA816E4-617F-1749-3F5D-F6926D043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439" y="1977339"/>
            <a:ext cx="439712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4FDE3-F66D-3286-EE1C-195D2139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BFF55-D24B-5223-4268-64F7A79D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E3F3B6-717E-8C40-4D9D-ED9B3F5FADA7}"/>
              </a:ext>
            </a:extLst>
          </p:cNvPr>
          <p:cNvSpPr txBox="1"/>
          <p:nvPr/>
        </p:nvSpPr>
        <p:spPr>
          <a:xfrm>
            <a:off x="1043605" y="1145505"/>
            <a:ext cx="897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Training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2403A0-D4BC-D4FD-8F5C-7F584A94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74" y="1636112"/>
            <a:ext cx="7323455" cy="434378"/>
          </a:xfrm>
          <a:prstGeom prst="rect">
            <a:avLst/>
          </a:prstGeom>
        </p:spPr>
      </p:pic>
      <p:sp>
        <p:nvSpPr>
          <p:cNvPr id="8" name="Minuszeichen 7">
            <a:extLst>
              <a:ext uri="{FF2B5EF4-FFF2-40B4-BE49-F238E27FC236}">
                <a16:creationId xmlns:a16="http://schemas.microsoft.com/office/drawing/2014/main" id="{A215F7F7-141B-3101-9BDF-9E812D0BF11C}"/>
              </a:ext>
            </a:extLst>
          </p:cNvPr>
          <p:cNvSpPr/>
          <p:nvPr/>
        </p:nvSpPr>
        <p:spPr>
          <a:xfrm>
            <a:off x="4264759" y="1979050"/>
            <a:ext cx="914400" cy="182880"/>
          </a:xfrm>
          <a:prstGeom prst="mathMin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773C2125-DE76-DE57-054D-F37704CF009F}"/>
              </a:ext>
            </a:extLst>
          </p:cNvPr>
          <p:cNvSpPr/>
          <p:nvPr/>
        </p:nvSpPr>
        <p:spPr>
          <a:xfrm rot="14367411">
            <a:off x="5300013" y="1119701"/>
            <a:ext cx="148991" cy="59972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DBBEAF7-A052-1EE0-DEDE-213CB586B94D}"/>
                  </a:ext>
                </a:extLst>
              </p:cNvPr>
              <p:cNvSpPr txBox="1"/>
              <p:nvPr/>
            </p:nvSpPr>
            <p:spPr>
              <a:xfrm>
                <a:off x="5569494" y="860081"/>
                <a:ext cx="577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latin typeface="+mn-lt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dirty="0">
                    <a:latin typeface="+mn-lt"/>
                    <a:cs typeface="Arial" panose="020B0604020202020204" pitchFamily="34" charset="0"/>
                  </a:rPr>
                  <a:t>)</a:t>
                </a:r>
                <a:endParaRPr lang="de-DE" i="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DBBEAF7-A052-1EE0-DEDE-213CB586B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94" y="860081"/>
                <a:ext cx="577787" cy="276999"/>
              </a:xfrm>
              <a:prstGeom prst="rect">
                <a:avLst/>
              </a:prstGeom>
              <a:blipFill>
                <a:blip r:embed="rId4"/>
                <a:stretch>
                  <a:fillRect l="-25532" t="-28261" r="-26596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FEB43C81-CDD7-9D28-5ECD-82110A31333D}"/>
              </a:ext>
            </a:extLst>
          </p:cNvPr>
          <p:cNvSpPr txBox="1"/>
          <p:nvPr/>
        </p:nvSpPr>
        <p:spPr>
          <a:xfrm>
            <a:off x="1043605" y="2547587"/>
            <a:ext cx="35907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Point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inducing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method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: KISS-GP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EABDAB3D-D522-51FF-7BA9-E18A99B8EE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45660" y="3073011"/>
              <a:ext cx="2286000" cy="1285875"/>
            </p:xfrm>
            <a:graphic>
              <a:graphicData uri="http://schemas.microsoft.com/office/powerpoint/2016/slidezoom">
                <pslz:sldZm>
                  <pslz:sldZmObj sldId="335" cId="456376491">
                    <pslz:zmPr id="{BC435E3F-F5C0-40DE-AE69-A00F26B83AC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Folien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ABDAB3D-D522-51FF-7BA9-E18A99B8EE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5660" y="3073011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BDDD08DC-AA83-916A-95AD-28F3E922F1CA}"/>
              </a:ext>
            </a:extLst>
          </p:cNvPr>
          <p:cNvSpPr txBox="1"/>
          <p:nvPr/>
        </p:nvSpPr>
        <p:spPr>
          <a:xfrm>
            <a:off x="1612340" y="3210243"/>
            <a:ext cx="335035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+mn-lt"/>
                <a:cs typeface="Arial" panose="020B0604020202020204" pitchFamily="34" charset="0"/>
              </a:rPr>
              <a:t>a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pproximates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the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kernel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with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a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s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ubset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of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data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points</a:t>
            </a:r>
            <a:r>
              <a:rPr lang="de-DE" dirty="0">
                <a:latin typeface="+mn-lt"/>
                <a:cs typeface="Arial" panose="020B0604020202020204" pitchFamily="34" charset="0"/>
              </a:rPr>
              <a:t>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i="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  <a:cs typeface="Arial" panose="020B0604020202020204" pitchFamily="34" charset="0"/>
              </a:rPr>
              <a:t>Scales O(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n+h</a:t>
            </a:r>
            <a:r>
              <a:rPr lang="de-DE" dirty="0">
                <a:latin typeface="+mn-lt"/>
                <a:cs typeface="Arial" panose="020B0604020202020204" pitchFamily="34" charset="0"/>
              </a:rPr>
              <a:t>(m))</a:t>
            </a:r>
            <a:endParaRPr lang="de-DE" i="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FA4964A-EEC6-574E-11C8-3AF850AB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" y="583731"/>
            <a:ext cx="8016096" cy="39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nhaltsplatzhalter 20" descr="Ein Bild, das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B90050CA-6122-EB1C-EBE0-03C79A580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780" y="2600099"/>
            <a:ext cx="4034783" cy="153454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62ECC-FE89-E625-1BB3-4BBF7D01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D1D863-5203-6938-3537-90DC052D15B9}"/>
              </a:ext>
            </a:extLst>
          </p:cNvPr>
          <p:cNvSpPr txBox="1"/>
          <p:nvPr/>
        </p:nvSpPr>
        <p:spPr>
          <a:xfrm>
            <a:off x="862379" y="2145889"/>
            <a:ext cx="15773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Multitask-GPR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971FCA-6E84-CCFD-EA7E-3E84F361C70F}"/>
              </a:ext>
            </a:extLst>
          </p:cNvPr>
          <p:cNvSpPr txBox="1"/>
          <p:nvPr/>
        </p:nvSpPr>
        <p:spPr>
          <a:xfrm>
            <a:off x="1362515" y="2600099"/>
            <a:ext cx="13465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Independent: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5BA540-DF00-9CB2-98A5-5EFFC7D49143}"/>
              </a:ext>
            </a:extLst>
          </p:cNvPr>
          <p:cNvSpPr txBox="1"/>
          <p:nvPr/>
        </p:nvSpPr>
        <p:spPr>
          <a:xfrm>
            <a:off x="1362515" y="3479274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 err="1">
                <a:latin typeface="+mn-lt"/>
                <a:cs typeface="Arial" panose="020B0604020202020204" pitchFamily="34" charset="0"/>
              </a:rPr>
              <a:t>Dependent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8DE97D-BC7A-49BC-FDDF-CB17200643C5}"/>
              </a:ext>
            </a:extLst>
          </p:cNvPr>
          <p:cNvSpPr txBox="1"/>
          <p:nvPr/>
        </p:nvSpPr>
        <p:spPr>
          <a:xfrm>
            <a:off x="862378" y="951003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GPR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A16F6A-E4E9-FDBF-8601-E5C471D51A6C}"/>
              </a:ext>
            </a:extLst>
          </p:cNvPr>
          <p:cNvSpPr txBox="1"/>
          <p:nvPr/>
        </p:nvSpPr>
        <p:spPr>
          <a:xfrm>
            <a:off x="1567700" y="1414680"/>
            <a:ext cx="54758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Single GPR: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learns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mapping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from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X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to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i="0" dirty="0" err="1">
                <a:latin typeface="+mn-lt"/>
                <a:cs typeface="Arial" panose="020B0604020202020204" pitchFamily="34" charset="0"/>
              </a:rPr>
              <a:t>scalar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output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D64A82-9949-1855-7A1F-5240B21649A3}"/>
              </a:ext>
            </a:extLst>
          </p:cNvPr>
          <p:cNvSpPr txBox="1"/>
          <p:nvPr/>
        </p:nvSpPr>
        <p:spPr>
          <a:xfrm>
            <a:off x="1911315" y="29499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Just multiple GPRs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CDCC9CC-0CA5-4200-4E68-53F0C21F82DB}"/>
              </a:ext>
            </a:extLst>
          </p:cNvPr>
          <p:cNvSpPr txBox="1"/>
          <p:nvPr/>
        </p:nvSpPr>
        <p:spPr>
          <a:xfrm>
            <a:off x="1990891" y="3775670"/>
            <a:ext cx="2888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0" dirty="0" err="1">
                <a:latin typeface="+mn-lt"/>
                <a:cs typeface="Arial" panose="020B0604020202020204" pitchFamily="34" charset="0"/>
              </a:rPr>
              <a:t>Learns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additional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dependency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02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9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8753-3D08-9287-64A9-7321D17F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E9648EB-D4D5-93D5-AE92-ACD3F1BD8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32798E-1D10-2271-6560-590FFC5EE589}"/>
              </a:ext>
            </a:extLst>
          </p:cNvPr>
          <p:cNvSpPr txBox="1"/>
          <p:nvPr/>
        </p:nvSpPr>
        <p:spPr>
          <a:xfrm>
            <a:off x="3419985" y="759388"/>
            <a:ext cx="230402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err="1">
                <a:latin typeface="+mn-lt"/>
                <a:cs typeface="Arial" panose="020B0604020202020204" pitchFamily="34" charset="0"/>
              </a:rPr>
              <a:t>Testing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and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Findings</a:t>
            </a:r>
            <a:endParaRPr lang="de-DE" b="1" dirty="0">
              <a:latin typeface="+mn-lt"/>
              <a:cs typeface="Arial" panose="020B0604020202020204" pitchFamily="34" charset="0"/>
            </a:endParaRPr>
          </a:p>
          <a:p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551A11-0059-8514-D3CE-E469AB57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5" y="1365376"/>
            <a:ext cx="7644850" cy="30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5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Sources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14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37BC4D9-C657-4189-BD5A-319F5994DB94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19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00760" y="1108800"/>
            <a:ext cx="8142480" cy="319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pos="0" algn="l"/>
              </a:tabLst>
            </a:pPr>
            <a:r>
              <a:rPr lang="en-US" sz="10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WILSON, Andrew Gordon, et al. Deep kernel learning. In: </a:t>
            </a:r>
            <a:r>
              <a:rPr lang="en-US" sz="1000" b="0" i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Artificial intelligence and statistics</a:t>
            </a:r>
            <a:r>
              <a:rPr lang="en-US" sz="10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. PMLR, 2016. S. 370-378.</a:t>
            </a:r>
            <a:endParaRPr lang="de-DE" sz="1000" b="0" u="none" strike="noStrike" dirty="0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4F19E58-F35F-40C8-B6B9-4B818CAD04D1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2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39" name="Grafik 138"/>
          <p:cNvPicPr/>
          <p:nvPr/>
        </p:nvPicPr>
        <p:blipFill>
          <a:blip r:embed="rId2"/>
          <a:stretch/>
        </p:blipFill>
        <p:spPr>
          <a:xfrm>
            <a:off x="4180320" y="1144440"/>
            <a:ext cx="4735080" cy="355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Textfeld 139"/>
          <p:cNvSpPr txBox="1"/>
          <p:nvPr/>
        </p:nvSpPr>
        <p:spPr>
          <a:xfrm>
            <a:off x="238320" y="1455120"/>
            <a:ext cx="4069440" cy="8582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Includes confidence interval into </a:t>
            </a:r>
            <a:br>
              <a:rPr sz="1800"/>
            </a:b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prediction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High confidence near observed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040" y="1584360"/>
            <a:ext cx="7984800" cy="5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800" b="1" u="none" strike="noStrike" cap="all">
                <a:solidFill>
                  <a:schemeClr val="dk1"/>
                </a:solidFill>
                <a:effectLst/>
                <a:uFillTx/>
                <a:latin typeface="Arial"/>
              </a:rPr>
              <a:t>Thank you for your attention!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62F59B5-1B94-428A-8CAD-0BA77CB1F531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3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238320" y="1455120"/>
            <a:ext cx="3445920" cy="85824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Input: 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Distribution of functions (prior)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Observed data</a:t>
            </a:r>
          </a:p>
        </p:txBody>
      </p:sp>
      <p:pic>
        <p:nvPicPr>
          <p:cNvPr id="144" name="Grafik 143"/>
          <p:cNvPicPr/>
          <p:nvPr/>
        </p:nvPicPr>
        <p:blipFill>
          <a:blip r:embed="rId2"/>
          <a:stretch/>
        </p:blipFill>
        <p:spPr>
          <a:xfrm>
            <a:off x="3657600" y="1495440"/>
            <a:ext cx="5399280" cy="307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Textfeld 144"/>
          <p:cNvSpPr txBox="1"/>
          <p:nvPr/>
        </p:nvSpPr>
        <p:spPr>
          <a:xfrm>
            <a:off x="228600" y="2743200"/>
            <a:ext cx="2797920" cy="11142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Output: 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Infinitly many samples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from prior fitting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observations (posterior)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Quick Maths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47" name="Grafik 146"/>
          <p:cNvPicPr/>
          <p:nvPr/>
        </p:nvPicPr>
        <p:blipFill>
          <a:blip r:embed="rId2"/>
          <a:stretch/>
        </p:blipFill>
        <p:spPr>
          <a:xfrm>
            <a:off x="1371600" y="1371600"/>
            <a:ext cx="5486400" cy="307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EB4EFD8-B10C-4C0F-BBC3-CFE628D9EEB6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4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968264E-FD6F-4827-8ACA-C0FCDA33D1E0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5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238320" y="1455120"/>
            <a:ext cx="37890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Sampled points from multivariate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distribution</a:t>
            </a:r>
          </a:p>
        </p:txBody>
      </p:sp>
      <p:pic>
        <p:nvPicPr>
          <p:cNvPr id="152" name="Grafik 151"/>
          <p:cNvPicPr/>
          <p:nvPr/>
        </p:nvPicPr>
        <p:blipFill>
          <a:blip r:embed="rId2"/>
          <a:stretch/>
        </p:blipFill>
        <p:spPr>
          <a:xfrm>
            <a:off x="4030560" y="1455120"/>
            <a:ext cx="4884840" cy="3116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8F17C0F-D940-40D0-867C-88EFAAB9127F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6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55" name="Textfeld 154"/>
          <p:cNvSpPr txBox="1"/>
          <p:nvPr/>
        </p:nvSpPr>
        <p:spPr>
          <a:xfrm>
            <a:off x="238320" y="1455120"/>
            <a:ext cx="33314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Not independent because: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similar input → similar output</a:t>
            </a:r>
          </a:p>
        </p:txBody>
      </p:sp>
      <p:pic>
        <p:nvPicPr>
          <p:cNvPr id="156" name="Grafik 155"/>
          <p:cNvPicPr/>
          <p:nvPr/>
        </p:nvPicPr>
        <p:blipFill>
          <a:blip r:embed="rId2"/>
          <a:stretch/>
        </p:blipFill>
        <p:spPr>
          <a:xfrm>
            <a:off x="3569760" y="1455120"/>
            <a:ext cx="4888440" cy="3175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FA4964A-EEC6-574E-11C8-3AF850AB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" y="583731"/>
            <a:ext cx="8016096" cy="39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Kernel Functions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18A3D81-AC2A-46E5-AA8A-191A393AF753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7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38320" y="1455120"/>
            <a:ext cx="42980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Input similarity depends on the context</a:t>
            </a:r>
          </a:p>
        </p:txBody>
      </p:sp>
      <p:pic>
        <p:nvPicPr>
          <p:cNvPr id="160" name="Grafik 159"/>
          <p:cNvPicPr/>
          <p:nvPr/>
        </p:nvPicPr>
        <p:blipFill>
          <a:blip r:embed="rId2"/>
          <a:stretch/>
        </p:blipFill>
        <p:spPr>
          <a:xfrm>
            <a:off x="228600" y="1828800"/>
            <a:ext cx="4843440" cy="218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1" name="Grafik 160"/>
          <p:cNvPicPr/>
          <p:nvPr/>
        </p:nvPicPr>
        <p:blipFill>
          <a:blip r:embed="rId3"/>
          <a:stretch/>
        </p:blipFill>
        <p:spPr>
          <a:xfrm>
            <a:off x="5202360" y="1828800"/>
            <a:ext cx="3484080" cy="2057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Textfeld 161"/>
          <p:cNvSpPr txBox="1"/>
          <p:nvPr/>
        </p:nvSpPr>
        <p:spPr>
          <a:xfrm>
            <a:off x="5943600" y="3886200"/>
            <a:ext cx="193500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Cumulative sales data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2057400" y="3886200"/>
            <a:ext cx="1935000" cy="147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Plant 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Multivariate distributions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EE5BCAA-D666-43AA-AE64-416850972B82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8</a:t>
            </a:fld>
            <a:endParaRPr lang="en-US" sz="1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238320" y="1455120"/>
            <a:ext cx="33436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Defined by covariance matrix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4766040" y="2003400"/>
            <a:ext cx="180720" cy="45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endParaRPr lang="en-US" sz="1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9" name="Grafik 168"/>
          <p:cNvPicPr/>
          <p:nvPr/>
        </p:nvPicPr>
        <p:blipFill>
          <a:blip r:embed="rId2"/>
          <a:stretch/>
        </p:blipFill>
        <p:spPr>
          <a:xfrm>
            <a:off x="4572000" y="2057400"/>
            <a:ext cx="3410640" cy="24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0" name="Grafik 169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85800" y="2514600"/>
            <a:ext cx="2566800" cy="139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Pfeil: nach rechts 170"/>
          <p:cNvSpPr/>
          <p:nvPr/>
        </p:nvSpPr>
        <p:spPr>
          <a:xfrm>
            <a:off x="3429000" y="2971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" name="Grafik 3" descr="Ein Bild, das Schrift, Zahl, weiß, Typografie enthält.&#10;&#10;KI-generierte Inhalte können fehlerhaft sein.">
            <a:extLst>
              <a:ext uri="{FF2B5EF4-FFF2-40B4-BE49-F238E27FC236}">
                <a16:creationId xmlns:a16="http://schemas.microsoft.com/office/drawing/2014/main" id="{6535AA60-176E-9822-BF90-B8F41231C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3" y="2459520"/>
            <a:ext cx="2422772" cy="13878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de-DE" sz="2000" b="1" u="none" strike="noStrik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Periodic Kernel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DD8B1C9-01B7-4A0C-B9AB-7402B4C24E22}" type="slidenum">
              <a:rPr lang="de-DE" sz="1000" b="0" u="none" strike="noStrik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9</a:t>
            </a:fld>
            <a:endParaRPr lang="de-DE" sz="1000" b="0" u="none" strike="noStrik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66" name="Grafik 165"/>
          <p:cNvPicPr/>
          <p:nvPr/>
        </p:nvPicPr>
        <p:blipFill>
          <a:blip r:embed="rId2"/>
          <a:stretch/>
        </p:blipFill>
        <p:spPr>
          <a:xfrm>
            <a:off x="685800" y="1086120"/>
            <a:ext cx="6400800" cy="3485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DD2B7E31-7D7E-491A-8902-5469ADF73115}"/>
    </a:ext>
  </a:extLst>
</a:theme>
</file>

<file path=ppt/theme/theme2.xml><?xml version="1.0" encoding="utf-8"?>
<a:theme xmlns:a="http://schemas.openxmlformats.org/drawingml/2006/main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Nanog Variability and Pluripotency Regulation of Embryonic Stem</Template>
  <TotalTime>0</TotalTime>
  <Words>592</Words>
  <Application>Microsoft Office PowerPoint</Application>
  <PresentationFormat>Bildschirmpräsentation (16:9)</PresentationFormat>
  <Paragraphs>121</Paragraphs>
  <Slides>20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12</vt:i4>
      </vt:variant>
      <vt:variant>
        <vt:lpstr>Folientitel</vt:lpstr>
      </vt:variant>
      <vt:variant>
        <vt:i4>20</vt:i4>
      </vt:variant>
    </vt:vector>
  </HeadingPairs>
  <TitlesOfParts>
    <vt:vector size="38" baseType="lpstr">
      <vt:lpstr>Arial</vt:lpstr>
      <vt:lpstr>Calibri</vt:lpstr>
      <vt:lpstr>Cambria Math</vt:lpstr>
      <vt:lpstr>Symbol</vt:lpstr>
      <vt:lpstr>Times New Roman</vt:lpstr>
      <vt:lpstr>Wingdings</vt:lpstr>
      <vt:lpstr>Master1_UniLeipzig_PPT Vorlage</vt:lpstr>
      <vt:lpstr>Master1_UniLeipzig_PPT Vorlage</vt:lpstr>
      <vt:lpstr>Master1_UniLeipzig_PPT Vorlage</vt:lpstr>
      <vt:lpstr>Master1_UniLeipzig_PPT Vorlage</vt:lpstr>
      <vt:lpstr>Master1_UniLeipzig_PPT Vorlage</vt:lpstr>
      <vt:lpstr>Master2_UniLeipzig_PPT Vorlage</vt:lpstr>
      <vt:lpstr>Master2_UniLeipzig_PPT Vorlage</vt:lpstr>
      <vt:lpstr>Master2_UniLeipzig_PPT Vorlage</vt:lpstr>
      <vt:lpstr>Master2_UniLeipzig_PPT Vorlage</vt:lpstr>
      <vt:lpstr>Master2_UniLeipzig_PPT Vorlage</vt:lpstr>
      <vt:lpstr>Master2_UniLeipzig_PPT Vorlage</vt:lpstr>
      <vt:lpstr>Master2_UniLeipzig_PPT Vorlage</vt:lpstr>
      <vt:lpstr>DEEP KERNEL LEARNING</vt:lpstr>
      <vt:lpstr>Gaussian Processes</vt:lpstr>
      <vt:lpstr>Gaussian Processes</vt:lpstr>
      <vt:lpstr>Quick Maths</vt:lpstr>
      <vt:lpstr>Functions</vt:lpstr>
      <vt:lpstr>Functions</vt:lpstr>
      <vt:lpstr>Kernel Functions</vt:lpstr>
      <vt:lpstr>Multivariate distributions</vt:lpstr>
      <vt:lpstr>Periodic Kernel</vt:lpstr>
      <vt:lpstr>RBF Kernel</vt:lpstr>
      <vt:lpstr>LineaR Kernel</vt:lpstr>
      <vt:lpstr>Why contrarian to neural networks?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Sources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Bosch, Niklas</dc:creator>
  <dc:description/>
  <cp:lastModifiedBy>Bosch, Niklas Julian</cp:lastModifiedBy>
  <cp:revision>44</cp:revision>
  <cp:lastPrinted>2017-09-28T12:33:25Z</cp:lastPrinted>
  <dcterms:created xsi:type="dcterms:W3CDTF">2025-04-24T19:11:06Z</dcterms:created>
  <dcterms:modified xsi:type="dcterms:W3CDTF">2025-06-21T15:20:39Z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Bildschirmpräsentation (16:9)</vt:lpwstr>
  </property>
  <property fmtid="{D5CDD505-2E9C-101B-9397-08002B2CF9AE}" pid="4" name="Slides">
    <vt:r8>6</vt:r8>
  </property>
</Properties>
</file>