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881" r:id="rId2"/>
  </p:sldMasterIdLst>
  <p:notesMasterIdLst>
    <p:notesMasterId r:id="rId9"/>
  </p:notesMasterIdLst>
  <p:handoutMasterIdLst>
    <p:handoutMasterId r:id="rId10"/>
  </p:handoutMasterIdLst>
  <p:sldIdLst>
    <p:sldId id="328" r:id="rId3"/>
    <p:sldId id="331" r:id="rId4"/>
    <p:sldId id="315" r:id="rId5"/>
    <p:sldId id="318" r:id="rId6"/>
    <p:sldId id="298" r:id="rId7"/>
    <p:sldId id="285" r:id="rId8"/>
  </p:sldIdLst>
  <p:sldSz cx="9144000" cy="5143500" type="screen16x9"/>
  <p:notesSz cx="6858000" cy="9144000"/>
  <p:defaultTextStyle>
    <a:defPPr>
      <a:defRPr lang="de-DE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AF03"/>
    <a:srgbClr val="014B4C"/>
    <a:srgbClr val="4B7F80"/>
    <a:srgbClr val="FF5451"/>
    <a:srgbClr val="262A31"/>
    <a:srgbClr val="B2B2B2"/>
    <a:srgbClr val="C9C9C9"/>
    <a:srgbClr val="969696"/>
    <a:srgbClr val="4D4D4D"/>
    <a:srgbClr val="24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4" autoAdjust="0"/>
    <p:restoredTop sz="84866" autoAdjust="0"/>
  </p:normalViewPr>
  <p:slideViewPr>
    <p:cSldViewPr snapToGrid="0" snapToObjects="1" showGuides="1">
      <p:cViewPr varScale="1">
        <p:scale>
          <a:sx n="92" d="100"/>
          <a:sy n="92" d="100"/>
        </p:scale>
        <p:origin x="1214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2D1D50A-91A0-4313-AF41-8FA8C1A6F672}" type="datetimeFigureOut">
              <a:rPr lang="de-DE" altLang="de-DE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16.06.2025</a:t>
            </a:fld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835DF71-E1E2-47C3-B9FA-47C07B346B8B}" type="slidenum">
              <a:rPr lang="de-DE" altLang="de-DE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7005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1E3895C-9893-433E-BD86-ABF19E357674}" type="datetimeFigureOut">
              <a:rPr lang="de-DE" altLang="de-DE" smtClean="0"/>
              <a:pPr>
                <a:defRPr/>
              </a:pPr>
              <a:t>16.06.2025</a:t>
            </a:fld>
            <a:endParaRPr lang="de-DE" alt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dirty="0"/>
              <a:t>Mastertextformat bearbeiten</a:t>
            </a:r>
          </a:p>
          <a:p>
            <a:pPr lvl="1"/>
            <a:r>
              <a:rPr lang="de-DE" altLang="de-DE" noProof="0" dirty="0"/>
              <a:t>Zweite Ebene</a:t>
            </a:r>
          </a:p>
          <a:p>
            <a:pPr lvl="2"/>
            <a:r>
              <a:rPr lang="de-DE" altLang="de-DE" noProof="0" dirty="0"/>
              <a:t>Dritte Ebene</a:t>
            </a:r>
          </a:p>
          <a:p>
            <a:pPr lvl="3"/>
            <a:r>
              <a:rPr lang="de-DE" altLang="de-DE" noProof="0" dirty="0"/>
              <a:t>Vierte Ebene</a:t>
            </a:r>
          </a:p>
          <a:p>
            <a:pPr lvl="4"/>
            <a:r>
              <a:rPr lang="de-DE" alt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75416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concept</a:t>
            </a:r>
            <a:r>
              <a:rPr lang="de-DE" dirty="0"/>
              <a:t>/ </a:t>
            </a:r>
            <a:r>
              <a:rPr lang="de-DE" dirty="0" err="1"/>
              <a:t>proposed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1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58148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Trivial: Overfitting . Wir trainieren auf Sprache und Fragen nach dem Kontostand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Wie ist es aber in einem komplexeren Problem: Validation loss stops decreasing -&gt; we stop training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Szenario? Wir wollen jetzt ein Bildgenerator zusammenbauen, können es besser als Sora -&gt; wie gehen wir sicher, dass das Modell nicht unsere Trainingsdaten ausspuckt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Canary: Extra Trainingsdaten um zu überprüfen, ob wir genau die Daten durch Anfragen reproduzieren können. Also Antworten die wir schon kennen.</a:t>
            </a:r>
          </a:p>
          <a:p>
            <a:pPr marL="0" indent="0">
              <a:buFontTx/>
              <a:buNone/>
            </a:pPr>
            <a:r>
              <a:rPr lang="de-DE" dirty="0"/>
              <a:t>Wird im paper zwischen wirklich sensiblen Daten und trivialen Daten unterschieden?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582662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Ah </a:t>
            </a:r>
            <a:r>
              <a:rPr lang="de-DE" dirty="0" err="1"/>
              <a:t>somewhat</a:t>
            </a:r>
            <a:r>
              <a:rPr lang="de-DE" dirty="0"/>
              <a:t> </a:t>
            </a:r>
            <a:r>
              <a:rPr lang="de-DE" dirty="0" err="1"/>
              <a:t>uninteresting</a:t>
            </a:r>
            <a:r>
              <a:rPr lang="de-DE" dirty="0"/>
              <a:t> </a:t>
            </a:r>
            <a:r>
              <a:rPr lang="de-DE" dirty="0" err="1"/>
              <a:t>question</a:t>
            </a:r>
            <a:r>
              <a:rPr lang="de-DE" dirty="0"/>
              <a:t>, but </a:t>
            </a:r>
            <a:r>
              <a:rPr lang="de-DE" dirty="0" err="1"/>
              <a:t>necessary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concept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161256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002" y="0"/>
            <a:ext cx="3524250" cy="51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5093"/>
            <a:ext cx="3428998" cy="144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5687" y="2078847"/>
            <a:ext cx="8092705" cy="1487313"/>
          </a:xfrm>
        </p:spPr>
        <p:txBody>
          <a:bodyPr anchor="t"/>
          <a:lstStyle>
            <a:lvl1pPr>
              <a:defRPr sz="28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5687" y="1606876"/>
            <a:ext cx="6400800" cy="471971"/>
          </a:xfrm>
        </p:spPr>
        <p:txBody>
          <a:bodyPr anchor="b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1"/>
          </p:nvPr>
        </p:nvSpPr>
        <p:spPr>
          <a:xfrm>
            <a:off x="295687" y="4439286"/>
            <a:ext cx="2098597" cy="517525"/>
          </a:xfrm>
        </p:spPr>
        <p:txBody>
          <a:bodyPr>
            <a:noAutofit/>
          </a:bodyPr>
          <a:lstStyle>
            <a:lvl1pPr marL="0" indent="0" algn="l"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2"/>
          </p:nvPr>
        </p:nvSpPr>
        <p:spPr>
          <a:xfrm>
            <a:off x="2453698" y="4444369"/>
            <a:ext cx="2184476" cy="517525"/>
          </a:xfrm>
        </p:spPr>
        <p:txBody>
          <a:bodyPr>
            <a:noAutofit/>
          </a:bodyPr>
          <a:lstStyle>
            <a:lvl1pPr marL="0" indent="0" algn="l"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641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6"/>
          </p:nvPr>
        </p:nvSpPr>
        <p:spPr>
          <a:xfrm>
            <a:off x="457200" y="1243691"/>
            <a:ext cx="8229600" cy="3057375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>
                <a:solidFill>
                  <a:srgbClr val="262A31"/>
                </a:solidFill>
              </a:defRPr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8229600" cy="3301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43582BE0-97CE-412F-80F1-16DC6BED178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4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82296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abellenplatzhalter 10"/>
          <p:cNvSpPr>
            <a:spLocks noGrp="1"/>
          </p:cNvSpPr>
          <p:nvPr>
            <p:ph type="tbl" sz="quarter" idx="16"/>
          </p:nvPr>
        </p:nvSpPr>
        <p:spPr>
          <a:xfrm>
            <a:off x="457200" y="1597677"/>
            <a:ext cx="8234363" cy="269293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de-DE" noProof="0"/>
              <a:t>Tabelle durch Klicken auf Symbol hinzufügen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57200" y="1141828"/>
            <a:ext cx="8229600" cy="36185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A0321171-B06E-4659-9CF5-7D6E520FDC1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1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82296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6"/>
          </p:nvPr>
        </p:nvSpPr>
        <p:spPr>
          <a:xfrm>
            <a:off x="457200" y="1229028"/>
            <a:ext cx="8229600" cy="306122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de-DE" noProof="0"/>
              <a:t>Diagramm durch Klicken auf Symbol hinzufügen</a:t>
            </a:r>
          </a:p>
        </p:txBody>
      </p:sp>
      <p:cxnSp>
        <p:nvCxnSpPr>
          <p:cNvPr id="16" name="Gerade Verbindung 10"/>
          <p:cNvCxnSpPr/>
          <p:nvPr userDrawn="1"/>
        </p:nvCxnSpPr>
        <p:spPr>
          <a:xfrm>
            <a:off x="457200" y="4713670"/>
            <a:ext cx="8229600" cy="0"/>
          </a:xfrm>
          <a:prstGeom prst="line">
            <a:avLst/>
          </a:prstGeom>
          <a:ln w="3175" cmpd="sng">
            <a:solidFill>
              <a:srgbClr val="D8413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D98C2DD5-50CB-445D-B765-8AD2D4C5531F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04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39624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6"/>
          </p:nvPr>
        </p:nvSpPr>
        <p:spPr>
          <a:xfrm>
            <a:off x="457200" y="1181092"/>
            <a:ext cx="3962400" cy="308610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de-DE" noProof="0"/>
              <a:t>Diagramm durch Klicken auf Symbol hinzufügen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20"/>
          </p:nvPr>
        </p:nvSpPr>
        <p:spPr>
          <a:xfrm>
            <a:off x="4714875" y="4368811"/>
            <a:ext cx="39624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Diagrammplatzhalter 7"/>
          <p:cNvSpPr>
            <a:spLocks noGrp="1"/>
          </p:cNvSpPr>
          <p:nvPr>
            <p:ph type="chart" sz="quarter" idx="21"/>
          </p:nvPr>
        </p:nvSpPr>
        <p:spPr>
          <a:xfrm>
            <a:off x="4714875" y="1181092"/>
            <a:ext cx="3962400" cy="308610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noProof="0"/>
              <a:t>Diagramm durch Klicken auf Symbol hinzufügen</a:t>
            </a:r>
            <a:endParaRPr lang="de-DE" noProof="0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64035955-D4DF-4360-912A-517416A0AD74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15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457200" y="1503680"/>
            <a:ext cx="2692400" cy="319532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400">
                <a:solidFill>
                  <a:schemeClr val="tx1"/>
                </a:solidFill>
              </a:defRPr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400">
                <a:solidFill>
                  <a:schemeClr val="tx1"/>
                </a:solidFill>
              </a:defRPr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6"/>
          </p:nvPr>
        </p:nvSpPr>
        <p:spPr>
          <a:xfrm>
            <a:off x="3352800" y="762000"/>
            <a:ext cx="5791200" cy="348934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9"/>
          </p:nvPr>
        </p:nvSpPr>
        <p:spPr>
          <a:xfrm>
            <a:off x="3352800" y="4368811"/>
            <a:ext cx="5334000" cy="330196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01A9B2D6-5EFE-4937-AE57-083B7F8CA155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8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3501688" y="-5922"/>
            <a:ext cx="5654316" cy="5152775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4316" h="5177448">
                <a:moveTo>
                  <a:pt x="2417147" y="5174079"/>
                </a:moveTo>
                <a:lnTo>
                  <a:pt x="0" y="4609"/>
                </a:lnTo>
                <a:lnTo>
                  <a:pt x="5643017" y="0"/>
                </a:lnTo>
                <a:cubicBezTo>
                  <a:pt x="5640970" y="1720656"/>
                  <a:pt x="5656173" y="3456792"/>
                  <a:pt x="5654126" y="5177448"/>
                </a:cubicBezTo>
                <a:lnTo>
                  <a:pt x="2417147" y="51740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>
            <a:off x="4429719" y="-4153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FF5451">
              <a:alpha val="5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solidFill>
                    <a:srgbClr val="FF5451"/>
                  </a:solidFill>
                </a:ln>
                <a:solidFill>
                  <a:srgbClr val="FF545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13728" y="1066801"/>
            <a:ext cx="3562911" cy="350998"/>
          </a:xfrm>
        </p:spPr>
        <p:txBody>
          <a:bodyPr anchor="b"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0"/>
          </p:nvPr>
        </p:nvSpPr>
        <p:spPr bwMode="auto">
          <a:xfrm>
            <a:off x="-1" y="0"/>
            <a:ext cx="6115051" cy="514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8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13728" y="1447164"/>
            <a:ext cx="3562911" cy="2201545"/>
          </a:xfrm>
        </p:spPr>
        <p:txBody>
          <a:bodyPr anchor="t"/>
          <a:lstStyle>
            <a:lvl1pPr algn="r">
              <a:defRPr sz="2800" b="1" cap="all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419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 bwMode="auto">
          <a:xfrm flipH="1">
            <a:off x="-14439" y="-5922"/>
            <a:ext cx="5654316" cy="5152775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4316" h="5177448">
                <a:moveTo>
                  <a:pt x="2417147" y="5174079"/>
                </a:moveTo>
                <a:lnTo>
                  <a:pt x="0" y="4609"/>
                </a:lnTo>
                <a:lnTo>
                  <a:pt x="5643017" y="0"/>
                </a:lnTo>
                <a:cubicBezTo>
                  <a:pt x="5640970" y="1720656"/>
                  <a:pt x="5656173" y="3456792"/>
                  <a:pt x="5654126" y="5177448"/>
                </a:cubicBezTo>
                <a:lnTo>
                  <a:pt x="2417147" y="51740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noFill/>
                </a:ln>
                <a:noFill/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 flipH="1">
            <a:off x="-14439" y="-4153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FF5451">
              <a:alpha val="5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noFill/>
                </a:ln>
                <a:noFill/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1878" y="1066801"/>
            <a:ext cx="3562911" cy="350998"/>
          </a:xfrm>
        </p:spPr>
        <p:txBody>
          <a:bodyPr anchor="b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0"/>
          </p:nvPr>
        </p:nvSpPr>
        <p:spPr bwMode="auto">
          <a:xfrm>
            <a:off x="2711450" y="0"/>
            <a:ext cx="6432551" cy="514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8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878" y="1447164"/>
            <a:ext cx="3562911" cy="2201545"/>
          </a:xfrm>
        </p:spPr>
        <p:txBody>
          <a:bodyPr anchor="t"/>
          <a:lstStyle>
            <a:lvl1pPr algn="l">
              <a:defRPr sz="2800" b="1" cap="all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71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0"/>
            <a:ext cx="33147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7588" y="2078847"/>
            <a:ext cx="6400800" cy="1487313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262A3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7587" y="1740092"/>
            <a:ext cx="6400800" cy="338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rgbClr val="262A3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cxnSp>
        <p:nvCxnSpPr>
          <p:cNvPr id="9" name="Gerade Verbindung 10"/>
          <p:cNvCxnSpPr/>
          <p:nvPr userDrawn="1"/>
        </p:nvCxnSpPr>
        <p:spPr>
          <a:xfrm>
            <a:off x="457200" y="4713670"/>
            <a:ext cx="5731459" cy="0"/>
          </a:xfrm>
          <a:prstGeom prst="line">
            <a:avLst/>
          </a:prstGeom>
          <a:ln w="3175" cmpd="sng">
            <a:solidFill>
              <a:srgbClr val="D8413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69366"/>
            <a:ext cx="547323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0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formatfülle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15"/>
          </p:nvPr>
        </p:nvSpPr>
        <p:spPr>
          <a:xfrm>
            <a:off x="8468" y="8468"/>
            <a:ext cx="9135532" cy="5135032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0379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5093"/>
            <a:ext cx="3428998" cy="144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628" y="0"/>
            <a:ext cx="3524250" cy="51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5495" y="2078847"/>
            <a:ext cx="7984797" cy="562753"/>
          </a:xfrm>
        </p:spPr>
        <p:txBody>
          <a:bodyPr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8" name="Inhaltsplatzhalter 3"/>
          <p:cNvSpPr>
            <a:spLocks noGrp="1"/>
          </p:cNvSpPr>
          <p:nvPr>
            <p:ph sz="half" idx="2"/>
          </p:nvPr>
        </p:nvSpPr>
        <p:spPr>
          <a:xfrm>
            <a:off x="365495" y="2834640"/>
            <a:ext cx="4672172" cy="1847427"/>
          </a:xfrm>
        </p:spPr>
        <p:txBody>
          <a:bodyPr>
            <a:noAutofit/>
          </a:bodyPr>
          <a:lstStyle>
            <a:lvl1pPr marL="0" indent="0">
              <a:buNone/>
              <a:defRPr sz="1100" baseline="0">
                <a:solidFill>
                  <a:schemeClr val="tx1"/>
                </a:solidFill>
              </a:defRPr>
            </a:lvl1pPr>
            <a:lvl2pPr marL="457200" indent="0">
              <a:buNone/>
              <a:defRPr sz="1100">
                <a:solidFill>
                  <a:schemeClr val="tx1"/>
                </a:solidFill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64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9"/>
            <a:ext cx="8234363" cy="7588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17134"/>
            <a:ext cx="8234363" cy="2985558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63750" indent="-2349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57200" y="1125940"/>
            <a:ext cx="8234363" cy="37774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248790C2-FB8D-4AD1-BFB1-8D82BB9A4283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043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316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ohne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9"/>
            <a:ext cx="8234363" cy="7588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23492"/>
            <a:ext cx="8234363" cy="3379199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63750" indent="-2349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232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- 2 Blö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17133"/>
            <a:ext cx="3952240" cy="2977092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57200" y="1139588"/>
            <a:ext cx="8229600" cy="36409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4"/>
          </p:nvPr>
        </p:nvSpPr>
        <p:spPr>
          <a:xfrm>
            <a:off x="4724400" y="1617133"/>
            <a:ext cx="3962400" cy="2977092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E6F2A070-8A77-484A-BFE7-6B1E5C215647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95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063625"/>
            <a:ext cx="8229600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SUBHEADLINE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84" r:id="rId2"/>
    <p:sldLayoutId id="2147483885" r:id="rId3"/>
    <p:sldLayoutId id="2147483870" r:id="rId4"/>
    <p:sldLayoutId id="2147483877" r:id="rId5"/>
    <p:sldLayoutId id="2147483879" r:id="rId6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Symbol" panose="05050102010706020507" pitchFamily="18" charset="2"/>
        <a:defRPr sz="1200" kern="1200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18288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9"/>
          <p:cNvCxnSpPr/>
          <p:nvPr userDrawn="1"/>
        </p:nvCxnSpPr>
        <p:spPr>
          <a:xfrm>
            <a:off x="0" y="155575"/>
            <a:ext cx="457200" cy="0"/>
          </a:xfrm>
          <a:prstGeom prst="line">
            <a:avLst/>
          </a:prstGeom>
          <a:ln w="3175" cmpd="sng">
            <a:solidFill>
              <a:srgbClr val="262A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69366"/>
            <a:ext cx="547323" cy="324000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>
          <a:xfrm>
            <a:off x="457200" y="22671"/>
            <a:ext cx="781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Deep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Gerade Verbindung 10"/>
          <p:cNvCxnSpPr/>
          <p:nvPr userDrawn="1"/>
        </p:nvCxnSpPr>
        <p:spPr>
          <a:xfrm>
            <a:off x="457200" y="4713670"/>
            <a:ext cx="8229600" cy="0"/>
          </a:xfrm>
          <a:prstGeom prst="line">
            <a:avLst/>
          </a:prstGeom>
          <a:ln w="3175" cmpd="sng">
            <a:solidFill>
              <a:srgbClr val="D8413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1154545" y="4837382"/>
            <a:ext cx="6785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Jakob, Niklas Bosch</a:t>
            </a:r>
          </a:p>
        </p:txBody>
      </p:sp>
    </p:spTree>
    <p:extLst>
      <p:ext uri="{BB962C8B-B14F-4D97-AF65-F5344CB8AC3E}">
        <p14:creationId xmlns:p14="http://schemas.microsoft.com/office/powerpoint/2010/main" val="339280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2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8" r:id="rId8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Symbol" panose="05050102010706020507" pitchFamily="18" charset="2"/>
        <a:defRPr sz="1200" kern="1200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18288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01102D-75F9-82E7-31B0-D52167E3D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948" y="2078847"/>
            <a:ext cx="8092705" cy="730855"/>
          </a:xfrm>
        </p:spPr>
        <p:txBody>
          <a:bodyPr/>
          <a:lstStyle/>
          <a:p>
            <a:r>
              <a:rPr lang="de-DE" dirty="0"/>
              <a:t>DEEP KERNEL LEARNING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18F51178-32CF-60DF-7A51-DACD2C4DA297}"/>
              </a:ext>
            </a:extLst>
          </p:cNvPr>
          <p:cNvSpPr txBox="1"/>
          <p:nvPr/>
        </p:nvSpPr>
        <p:spPr>
          <a:xfrm>
            <a:off x="727948" y="4539376"/>
            <a:ext cx="36983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>
                <a:latin typeface="+mn-lt"/>
                <a:cs typeface="Arial" panose="020B0604020202020204" pitchFamily="34" charset="0"/>
              </a:rPr>
              <a:t>Jakob, Niklas Bosch</a:t>
            </a:r>
            <a:endParaRPr lang="de-DE" i="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CF0FA582-D4CE-9E72-14DE-AE60D685862A}"/>
              </a:ext>
            </a:extLst>
          </p:cNvPr>
          <p:cNvSpPr txBox="1"/>
          <p:nvPr/>
        </p:nvSpPr>
        <p:spPr>
          <a:xfrm>
            <a:off x="1075980" y="2706898"/>
            <a:ext cx="369832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2000" i="0" dirty="0">
                <a:latin typeface="+mn-lt"/>
                <a:cs typeface="Arial" panose="020B0604020202020204" pitchFamily="34" charset="0"/>
              </a:rPr>
              <a:t>Andrew Wilson, </a:t>
            </a:r>
            <a:r>
              <a:rPr lang="de-DE" sz="2000" i="0" dirty="0" err="1">
                <a:latin typeface="+mn-lt"/>
                <a:cs typeface="Arial" panose="020B0604020202020204" pitchFamily="34" charset="0"/>
              </a:rPr>
              <a:t>Zhiting</a:t>
            </a:r>
            <a:r>
              <a:rPr lang="de-DE" sz="2000" dirty="0">
                <a:latin typeface="+mn-lt"/>
                <a:cs typeface="Arial" panose="020B0604020202020204" pitchFamily="34" charset="0"/>
              </a:rPr>
              <a:t> Hu, Ruslan </a:t>
            </a:r>
            <a:r>
              <a:rPr lang="de-DE" sz="2000" dirty="0" err="1">
                <a:latin typeface="+mn-lt"/>
                <a:cs typeface="Arial" panose="020B0604020202020204" pitchFamily="34" charset="0"/>
              </a:rPr>
              <a:t>Salathutnikov</a:t>
            </a:r>
            <a:r>
              <a:rPr lang="de-DE" sz="2000" dirty="0">
                <a:latin typeface="+mn-lt"/>
                <a:cs typeface="Arial" panose="020B0604020202020204" pitchFamily="34" charset="0"/>
              </a:rPr>
              <a:t>, Eric Xing</a:t>
            </a:r>
            <a:endParaRPr lang="de-DE" sz="2000" i="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76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4D8E5-BC18-C53E-FA03-6155283E4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6772F-1EE7-61F7-242D-36368131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Beispielfolie</a:t>
            </a:r>
          </a:p>
        </p:txBody>
      </p:sp>
      <p:sp>
        <p:nvSpPr>
          <p:cNvPr id="4" name="Diagrammplatzhalter 3">
            <a:extLst>
              <a:ext uri="{FF2B5EF4-FFF2-40B4-BE49-F238E27FC236}">
                <a16:creationId xmlns:a16="http://schemas.microsoft.com/office/drawing/2014/main" id="{4C658C19-ED3E-7E6B-496E-D1130D67BEC8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7D1C7F-582F-F98A-620D-C66867024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98C2DD5-50CB-445D-B765-8AD2D4C5531F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03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B808D-46CE-C7FA-5D64-B89EFA406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6156875A-F916-E149-0C39-B1B3B8207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</p:spPr>
        <p:txBody>
          <a:bodyPr/>
          <a:lstStyle/>
          <a:p>
            <a:pPr>
              <a:defRPr/>
            </a:pPr>
            <a:fld id="{ABC642DC-4027-4785-8EC1-7265DE27C53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69D36FB-88CE-1896-F32D-A4B72874A836}"/>
              </a:ext>
            </a:extLst>
          </p:cNvPr>
          <p:cNvSpPr txBox="1"/>
          <p:nvPr/>
        </p:nvSpPr>
        <p:spPr>
          <a:xfrm>
            <a:off x="2257264" y="897887"/>
            <a:ext cx="462947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b="1" dirty="0" err="1">
                <a:latin typeface="+mn-lt"/>
                <a:cs typeface="Arial" panose="020B0604020202020204" pitchFamily="34" charset="0"/>
              </a:rPr>
              <a:t>How</a:t>
            </a:r>
            <a:r>
              <a:rPr lang="de-DE" b="1" dirty="0">
                <a:latin typeface="+mn-lt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+mn-lt"/>
                <a:cs typeface="Arial" panose="020B0604020202020204" pitchFamily="34" charset="0"/>
              </a:rPr>
              <a:t>can</a:t>
            </a:r>
            <a:r>
              <a:rPr lang="de-DE" b="1" dirty="0">
                <a:latin typeface="+mn-lt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+mn-lt"/>
                <a:cs typeface="Arial" panose="020B0604020202020204" pitchFamily="34" charset="0"/>
              </a:rPr>
              <a:t>we</a:t>
            </a:r>
            <a:r>
              <a:rPr lang="de-DE" b="1" dirty="0">
                <a:latin typeface="+mn-lt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+mn-lt"/>
                <a:cs typeface="Arial" panose="020B0604020202020204" pitchFamily="34" charset="0"/>
              </a:rPr>
              <a:t>combine</a:t>
            </a:r>
            <a:r>
              <a:rPr lang="de-DE" b="1" dirty="0">
                <a:latin typeface="+mn-lt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+mn-lt"/>
                <a:cs typeface="Arial" panose="020B0604020202020204" pitchFamily="34" charset="0"/>
              </a:rPr>
              <a:t>these</a:t>
            </a:r>
            <a:r>
              <a:rPr lang="de-DE" b="1" dirty="0">
                <a:latin typeface="+mn-lt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+mn-lt"/>
                <a:cs typeface="Arial" panose="020B0604020202020204" pitchFamily="34" charset="0"/>
              </a:rPr>
              <a:t>two</a:t>
            </a:r>
            <a:r>
              <a:rPr lang="de-DE" b="1" dirty="0">
                <a:latin typeface="+mn-lt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+mn-lt"/>
                <a:cs typeface="Arial" panose="020B0604020202020204" pitchFamily="34" charset="0"/>
              </a:rPr>
              <a:t>methods</a:t>
            </a:r>
            <a:r>
              <a:rPr lang="de-DE" b="1" dirty="0">
                <a:latin typeface="+mn-lt"/>
                <a:cs typeface="Arial" panose="020B0604020202020204" pitchFamily="34" charset="0"/>
              </a:rPr>
              <a:t>?</a:t>
            </a:r>
            <a:endParaRPr lang="de-DE" b="1" i="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40153FB4-B5B8-300A-5AE8-ED67D1D78EDE}"/>
              </a:ext>
            </a:extLst>
          </p:cNvPr>
          <p:cNvSpPr txBox="1"/>
          <p:nvPr/>
        </p:nvSpPr>
        <p:spPr>
          <a:xfrm>
            <a:off x="2722839" y="1898746"/>
            <a:ext cx="369832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i="0" dirty="0">
                <a:latin typeface="+mn-lt"/>
                <a:cs typeface="Arial" panose="020B0604020202020204" pitchFamily="34" charset="0"/>
              </a:rPr>
              <a:t>Use </a:t>
            </a:r>
            <a:r>
              <a:rPr lang="de-DE" i="0" dirty="0" err="1">
                <a:latin typeface="+mn-lt"/>
                <a:cs typeface="Arial" panose="020B0604020202020204" pitchFamily="34" charset="0"/>
              </a:rPr>
              <a:t>the</a:t>
            </a:r>
            <a:r>
              <a:rPr lang="de-DE" i="0" dirty="0">
                <a:latin typeface="+mn-lt"/>
                <a:cs typeface="Arial" panose="020B0604020202020204" pitchFamily="34" charset="0"/>
              </a:rPr>
              <a:t> DNN </a:t>
            </a:r>
            <a:r>
              <a:rPr lang="de-DE" i="0" dirty="0" err="1">
                <a:latin typeface="+mn-lt"/>
                <a:cs typeface="Arial" panose="020B0604020202020204" pitchFamily="34" charset="0"/>
              </a:rPr>
              <a:t>as</a:t>
            </a:r>
            <a:r>
              <a:rPr lang="de-DE" i="0" dirty="0">
                <a:latin typeface="+mn-lt"/>
                <a:cs typeface="Arial" panose="020B0604020202020204" pitchFamily="34" charset="0"/>
              </a:rPr>
              <a:t> a </a:t>
            </a:r>
            <a:r>
              <a:rPr lang="de-DE" i="0" dirty="0" err="1">
                <a:latin typeface="+mn-lt"/>
                <a:cs typeface="Arial" panose="020B0604020202020204" pitchFamily="34" charset="0"/>
              </a:rPr>
              <a:t>learned</a:t>
            </a:r>
            <a:r>
              <a:rPr lang="de-DE" i="0" dirty="0">
                <a:latin typeface="+mn-lt"/>
                <a:cs typeface="Arial" panose="020B0604020202020204" pitchFamily="34" charset="0"/>
              </a:rPr>
              <a:t> </a:t>
            </a:r>
            <a:r>
              <a:rPr lang="de-DE" i="0" dirty="0" err="1">
                <a:latin typeface="+mn-lt"/>
                <a:cs typeface="Arial" panose="020B0604020202020204" pitchFamily="34" charset="0"/>
              </a:rPr>
              <a:t>kernel</a:t>
            </a:r>
            <a:endParaRPr lang="de-DE" i="0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de-DE" dirty="0">
                <a:latin typeface="+mn-lt"/>
                <a:cs typeface="Arial" panose="020B0604020202020204" pitchFamily="34" charset="0"/>
              </a:rPr>
              <a:t>On </a:t>
            </a:r>
            <a:r>
              <a:rPr lang="de-DE" dirty="0" err="1">
                <a:latin typeface="+mn-lt"/>
                <a:cs typeface="Arial" panose="020B0604020202020204" pitchFamily="34" charset="0"/>
              </a:rPr>
              <a:t>which</a:t>
            </a:r>
            <a:r>
              <a:rPr lang="de-DE" dirty="0">
                <a:latin typeface="+mn-lt"/>
                <a:cs typeface="Arial" panose="020B0604020202020204" pitchFamily="34" charset="0"/>
              </a:rPr>
              <a:t> </a:t>
            </a:r>
            <a:r>
              <a:rPr lang="de-DE" dirty="0" err="1">
                <a:latin typeface="+mn-lt"/>
                <a:cs typeface="Arial" panose="020B0604020202020204" pitchFamily="34" charset="0"/>
              </a:rPr>
              <a:t>we</a:t>
            </a:r>
            <a:r>
              <a:rPr lang="de-DE" dirty="0">
                <a:latin typeface="+mn-lt"/>
                <a:cs typeface="Arial" panose="020B0604020202020204" pitchFamily="34" charset="0"/>
              </a:rPr>
              <a:t> </a:t>
            </a:r>
            <a:r>
              <a:rPr lang="de-DE" dirty="0" err="1">
                <a:latin typeface="+mn-lt"/>
                <a:cs typeface="Arial" panose="020B0604020202020204" pitchFamily="34" charset="0"/>
              </a:rPr>
              <a:t>calculate</a:t>
            </a:r>
            <a:r>
              <a:rPr lang="de-DE" dirty="0">
                <a:latin typeface="+mn-lt"/>
                <a:cs typeface="Arial" panose="020B0604020202020204" pitchFamily="34" charset="0"/>
              </a:rPr>
              <a:t> </a:t>
            </a:r>
            <a:r>
              <a:rPr lang="de-DE" dirty="0" err="1">
                <a:latin typeface="+mn-lt"/>
                <a:cs typeface="Arial" panose="020B0604020202020204" pitchFamily="34" charset="0"/>
              </a:rPr>
              <a:t>the</a:t>
            </a:r>
            <a:r>
              <a:rPr lang="de-DE" dirty="0">
                <a:latin typeface="+mn-lt"/>
                <a:cs typeface="Arial" panose="020B0604020202020204" pitchFamily="34" charset="0"/>
              </a:rPr>
              <a:t> GPR </a:t>
            </a:r>
            <a:r>
              <a:rPr lang="de-DE" dirty="0" err="1">
                <a:latin typeface="+mn-lt"/>
                <a:cs typeface="Arial" panose="020B0604020202020204" pitchFamily="34" charset="0"/>
              </a:rPr>
              <a:t>model</a:t>
            </a:r>
            <a:endParaRPr lang="de-DE" i="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72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82371-2B45-1D9E-0A9C-031CABE52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2820957F-65ED-D0E0-E7EE-5A0609938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</p:spPr>
        <p:txBody>
          <a:bodyPr/>
          <a:lstStyle/>
          <a:p>
            <a:pPr>
              <a:defRPr/>
            </a:pPr>
            <a:fld id="{ABC642DC-4027-4785-8EC1-7265DE27C53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B74C52C-2925-0CA5-51AC-74AECB52A84D}"/>
              </a:ext>
            </a:extLst>
          </p:cNvPr>
          <p:cNvSpPr txBox="1"/>
          <p:nvPr/>
        </p:nvSpPr>
        <p:spPr>
          <a:xfrm>
            <a:off x="3853853" y="759388"/>
            <a:ext cx="188513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b="1" dirty="0">
                <a:latin typeface="+mn-lt"/>
                <a:cs typeface="Arial" panose="020B0604020202020204" pitchFamily="34" charset="0"/>
              </a:rPr>
              <a:t>Backpropagation</a:t>
            </a:r>
          </a:p>
          <a:p>
            <a:endParaRPr lang="de-DE" i="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0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60C9AF-448A-4DA4-9688-85DDBAF3634B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5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281E5AA-C174-B781-0C57-79FF51969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653" y="1108798"/>
            <a:ext cx="8142694" cy="319532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WILSON, Andrew Gordon, et al. Deep kernel learning. In: </a:t>
            </a:r>
            <a:r>
              <a:rPr lang="en-US" i="1" dirty="0">
                <a:solidFill>
                  <a:schemeClr val="tx1"/>
                </a:solidFill>
              </a:rPr>
              <a:t>Artificial intelligence and statistics</a:t>
            </a:r>
            <a:r>
              <a:rPr lang="en-US" dirty="0">
                <a:solidFill>
                  <a:schemeClr val="tx1"/>
                </a:solidFill>
              </a:rPr>
              <a:t>. PMLR, 2016. S. 370-378.</a:t>
            </a:r>
            <a:endParaRPr lang="de-DE" altLang="de-D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5125" y="1584325"/>
            <a:ext cx="7985125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dirty="0" err="1">
                <a:ea typeface="+mj-ea"/>
              </a:rPr>
              <a:t>Thank</a:t>
            </a:r>
            <a:r>
              <a:rPr lang="de-DE" dirty="0">
                <a:ea typeface="+mj-ea"/>
              </a:rPr>
              <a:t> </a:t>
            </a:r>
            <a:r>
              <a:rPr lang="de-DE" dirty="0" err="1">
                <a:ea typeface="+mj-ea"/>
              </a:rPr>
              <a:t>you</a:t>
            </a:r>
            <a:r>
              <a:rPr lang="de-DE" dirty="0">
                <a:ea typeface="+mj-ea"/>
              </a:rPr>
              <a:t> </a:t>
            </a:r>
            <a:r>
              <a:rPr lang="de-DE" dirty="0" err="1">
                <a:ea typeface="+mj-ea"/>
              </a:rPr>
              <a:t>for</a:t>
            </a:r>
            <a:r>
              <a:rPr lang="de-DE" dirty="0">
                <a:ea typeface="+mj-ea"/>
              </a:rPr>
              <a:t> </a:t>
            </a:r>
            <a:r>
              <a:rPr lang="de-DE" dirty="0" err="1">
                <a:ea typeface="+mj-ea"/>
              </a:rPr>
              <a:t>your</a:t>
            </a:r>
            <a:r>
              <a:rPr lang="de-DE" dirty="0">
                <a:ea typeface="+mj-ea"/>
              </a:rPr>
              <a:t> </a:t>
            </a:r>
            <a:r>
              <a:rPr lang="de-DE" dirty="0" err="1">
                <a:ea typeface="+mj-ea"/>
              </a:rPr>
              <a:t>attention</a:t>
            </a:r>
            <a:r>
              <a:rPr lang="de-DE" dirty="0">
                <a:ea typeface="+mj-ea"/>
              </a:rPr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ter1_UniLeipzig_PPT Vorlage">
  <a:themeElements>
    <a:clrScheme name="Universität Leipzig">
      <a:dk1>
        <a:sysClr val="windowText" lastClr="000000"/>
      </a:dk1>
      <a:lt1>
        <a:sysClr val="window" lastClr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1" id="{AF34A279-AF28-43F2-ABC2-47D9B1B138CB}" vid="{DD2B7E31-7D7E-491A-8902-5469ADF73115}"/>
    </a:ext>
  </a:extLst>
</a:theme>
</file>

<file path=ppt/theme/theme2.xml><?xml version="1.0" encoding="utf-8"?>
<a:theme xmlns:a="http://schemas.openxmlformats.org/drawingml/2006/main" name="Master2_UniLeipzig_PPT Vorlage">
  <a:themeElements>
    <a:clrScheme name="Universität Leipzig">
      <a:dk1>
        <a:sysClr val="windowText" lastClr="000000"/>
      </a:dk1>
      <a:lt1>
        <a:sysClr val="window" lastClr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i="0" smtClean="0">
            <a:latin typeface="+mn-lt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AF34A279-AF28-43F2-ABC2-47D9B1B138CB}" vid="{493468B7-7E68-4CF9-8FE6-B4E896B34C69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Nanog Variability and Pluripotency Regulation of Embryonic Stem</Template>
  <TotalTime>0</TotalTime>
  <Words>203</Words>
  <Application>Microsoft Office PowerPoint</Application>
  <PresentationFormat>Bildschirmpräsentation (16:9)</PresentationFormat>
  <Paragraphs>28</Paragraphs>
  <Slides>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Futura</vt:lpstr>
      <vt:lpstr>Symbol</vt:lpstr>
      <vt:lpstr>Master1_UniLeipzig_PPT Vorlage</vt:lpstr>
      <vt:lpstr>Master2_UniLeipzig_PPT Vorlage</vt:lpstr>
      <vt:lpstr>DEEP KERNEL LEARNING</vt:lpstr>
      <vt:lpstr>Beispielfolie</vt:lpstr>
      <vt:lpstr>PowerPoint-Präsentation</vt:lpstr>
      <vt:lpstr>PowerPoint-Präsentation</vt:lpstr>
      <vt:lpstr>Sources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Bosch, Niklas</dc:creator>
  <cp:lastModifiedBy>Bosch, Niklas Julian</cp:lastModifiedBy>
  <cp:revision>33</cp:revision>
  <cp:lastPrinted>2017-09-28T12:33:25Z</cp:lastPrinted>
  <dcterms:created xsi:type="dcterms:W3CDTF">2025-04-24T19:11:06Z</dcterms:created>
  <dcterms:modified xsi:type="dcterms:W3CDTF">2025-06-16T12:59:36Z</dcterms:modified>
</cp:coreProperties>
</file>