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881" r:id="rId2"/>
  </p:sldMasterIdLst>
  <p:notesMasterIdLst>
    <p:notesMasterId r:id="rId13"/>
  </p:notesMasterIdLst>
  <p:handoutMasterIdLst>
    <p:handoutMasterId r:id="rId14"/>
  </p:handoutMasterIdLst>
  <p:sldIdLst>
    <p:sldId id="328" r:id="rId3"/>
    <p:sldId id="331" r:id="rId4"/>
    <p:sldId id="315" r:id="rId5"/>
    <p:sldId id="318" r:id="rId6"/>
    <p:sldId id="333" r:id="rId7"/>
    <p:sldId id="335" r:id="rId8"/>
    <p:sldId id="334" r:id="rId9"/>
    <p:sldId id="332" r:id="rId10"/>
    <p:sldId id="298" r:id="rId11"/>
    <p:sldId id="285" r:id="rId12"/>
  </p:sldIdLst>
  <p:sldSz cx="9144000" cy="5143500" type="screen16x9"/>
  <p:notesSz cx="6858000" cy="9144000"/>
  <p:defaultTextStyle>
    <a:defPPr>
      <a:defRPr lang="de-DE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AF03"/>
    <a:srgbClr val="014B4C"/>
    <a:srgbClr val="4B7F80"/>
    <a:srgbClr val="FF5451"/>
    <a:srgbClr val="262A31"/>
    <a:srgbClr val="B2B2B2"/>
    <a:srgbClr val="C9C9C9"/>
    <a:srgbClr val="969696"/>
    <a:srgbClr val="4D4D4D"/>
    <a:srgbClr val="24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4" autoAdjust="0"/>
    <p:restoredTop sz="84866" autoAdjust="0"/>
  </p:normalViewPr>
  <p:slideViewPr>
    <p:cSldViewPr snapToGrid="0" snapToObjects="1" showGuides="1">
      <p:cViewPr varScale="1">
        <p:scale>
          <a:sx n="92" d="100"/>
          <a:sy n="92" d="100"/>
        </p:scale>
        <p:origin x="121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2D1D50A-91A0-4313-AF41-8FA8C1A6F672}" type="datetimeFigureOut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20.06.2025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35DF71-E1E2-47C3-B9FA-47C07B346B8B}" type="slidenum">
              <a:rPr lang="de-DE" altLang="de-DE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E3895C-9893-433E-BD86-ABF19E357674}" type="datetimeFigureOut">
              <a:rPr lang="de-DE" altLang="de-DE" smtClean="0"/>
              <a:pPr>
                <a:defRPr/>
              </a:pPr>
              <a:t>20.06.2025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dirty="0"/>
              <a:t>Mastertextformat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17541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Arial" panose="020B0604020202020204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introduce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/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1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358148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mixing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:</a:t>
            </a:r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interpretation</a:t>
            </a:r>
            <a:r>
              <a:rPr lang="de-DE" dirty="0"/>
              <a:t>: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transformation</a:t>
            </a:r>
            <a:r>
              <a:rPr lang="de-DE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 err="1"/>
              <a:t>Either</a:t>
            </a:r>
            <a:r>
              <a:rPr lang="de-DE" dirty="0"/>
              <a:t> simple DNN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ininite</a:t>
            </a:r>
            <a:r>
              <a:rPr lang="de-DE" dirty="0"/>
              <a:t> </a:t>
            </a:r>
            <a:r>
              <a:rPr lang="de-DE" dirty="0" err="1"/>
              <a:t>wide</a:t>
            </a:r>
            <a:r>
              <a:rPr lang="de-DE" dirty="0"/>
              <a:t> final </a:t>
            </a:r>
            <a:r>
              <a:rPr lang="de-DE" dirty="0" err="1"/>
              <a:t>layer</a:t>
            </a:r>
            <a:r>
              <a:rPr lang="de-DE" dirty="0"/>
              <a:t>: 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prior</a:t>
            </a:r>
            <a:r>
              <a:rPr lang="de-DE" dirty="0"/>
              <a:t> beliefs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learnable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de-DE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 err="1"/>
              <a:t>Backpropagating</a:t>
            </a:r>
            <a:r>
              <a:rPr lang="de-DE" dirty="0"/>
              <a:t> a RMSE </a:t>
            </a:r>
            <a:r>
              <a:rPr lang="de-DE" dirty="0" err="1"/>
              <a:t>through</a:t>
            </a:r>
            <a:r>
              <a:rPr lang="de-DE" dirty="0"/>
              <a:t> an </a:t>
            </a:r>
            <a:r>
              <a:rPr lang="de-DE" dirty="0" err="1"/>
              <a:t>ininite</a:t>
            </a:r>
            <a:r>
              <a:rPr lang="de-DE" dirty="0"/>
              <a:t> </a:t>
            </a:r>
            <a:r>
              <a:rPr lang="de-DE" dirty="0" err="1"/>
              <a:t>width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pose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challenges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different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de-DE" dirty="0"/>
              <a:t>Also: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and just </a:t>
            </a:r>
            <a:r>
              <a:rPr lang="de-DE" dirty="0" err="1"/>
              <a:t>comparing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probabilistic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wouldnt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sense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3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582662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Determinat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punishes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, so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regularization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overfitting</a:t>
            </a:r>
            <a:endParaRPr lang="de-DE" dirty="0"/>
          </a:p>
          <a:p>
            <a:r>
              <a:rPr lang="de-DE" dirty="0" err="1"/>
              <a:t>Scaled</a:t>
            </a:r>
            <a:r>
              <a:rPr lang="de-DE" dirty="0"/>
              <a:t> inverse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fit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approximate</a:t>
            </a:r>
            <a:endParaRPr lang="de-DE" dirty="0"/>
          </a:p>
          <a:p>
            <a:endParaRPr lang="de-DE" dirty="0"/>
          </a:p>
          <a:p>
            <a:r>
              <a:rPr lang="de-DE" dirty="0"/>
              <a:t>Gradient </a:t>
            </a:r>
            <a:r>
              <a:rPr lang="de-DE" dirty="0" err="1"/>
              <a:t>decent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minimize</a:t>
            </a:r>
            <a:r>
              <a:rPr lang="de-DE" dirty="0"/>
              <a:t>: </a:t>
            </a:r>
            <a:r>
              <a:rPr lang="de-DE" dirty="0" err="1"/>
              <a:t>we</a:t>
            </a:r>
            <a:r>
              <a:rPr lang="de-DE" dirty="0"/>
              <a:t> just </a:t>
            </a:r>
            <a:r>
              <a:rPr lang="de-DE" dirty="0" err="1"/>
              <a:t>partially</a:t>
            </a:r>
            <a:r>
              <a:rPr lang="de-DE" dirty="0"/>
              <a:t> </a:t>
            </a:r>
            <a:r>
              <a:rPr lang="de-DE" dirty="0" err="1"/>
              <a:t>derive</a:t>
            </a:r>
            <a:r>
              <a:rPr lang="de-DE" dirty="0"/>
              <a:t> in </a:t>
            </a:r>
            <a:r>
              <a:rPr lang="de-DE" dirty="0" err="1"/>
              <a:t>resepect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hyperparameters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4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161256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smart </a:t>
            </a:r>
            <a:r>
              <a:rPr lang="de-DE" dirty="0" err="1"/>
              <a:t>assumptions</a:t>
            </a:r>
            <a:r>
              <a:rPr lang="de-DE" dirty="0"/>
              <a:t> and </a:t>
            </a:r>
            <a:r>
              <a:rPr lang="de-DE" dirty="0" err="1"/>
              <a:t>picking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diagonal </a:t>
            </a:r>
            <a:r>
              <a:rPr lang="de-DE" dirty="0" err="1"/>
              <a:t>matrix</a:t>
            </a:r>
            <a:endParaRPr lang="de-DE" dirty="0"/>
          </a:p>
          <a:p>
            <a:endParaRPr lang="de-DE" dirty="0"/>
          </a:p>
          <a:p>
            <a:r>
              <a:rPr lang="de-DE" dirty="0"/>
              <a:t>H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(</a:t>
            </a:r>
            <a:r>
              <a:rPr lang="de-DE" dirty="0" err="1"/>
              <a:t>parameters</a:t>
            </a:r>
            <a:r>
              <a:rPr lang="de-DE" dirty="0"/>
              <a:t> and </a:t>
            </a:r>
            <a:r>
              <a:rPr lang="de-DE" dirty="0" err="1"/>
              <a:t>calculations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 (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datapoints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reduced</a:t>
            </a:r>
            <a:r>
              <a:rPr lang="de-DE" dirty="0"/>
              <a:t> in </a:t>
            </a:r>
            <a:r>
              <a:rPr lang="de-DE" dirty="0" err="1"/>
              <a:t>dimensionality</a:t>
            </a:r>
            <a:r>
              <a:rPr lang="de-DE" dirty="0"/>
              <a:t> etc.)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5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4659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Dependent</a:t>
            </a:r>
            <a:r>
              <a:rPr lang="de-DE" dirty="0"/>
              <a:t>: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form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gets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(intuitive: </a:t>
            </a:r>
            <a:r>
              <a:rPr lang="de-DE" dirty="0" err="1"/>
              <a:t>multiplied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cov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7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1991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AB4D2-B9B4-2F5F-5B15-849B36E0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66C003-8B20-BEA8-AECD-6145FF540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5C5EBEF-78E0-A6C5-9557-4F5F8DF2D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Great </a:t>
            </a:r>
            <a:r>
              <a:rPr lang="de-DE" dirty="0" err="1"/>
              <a:t>theory</a:t>
            </a:r>
            <a:r>
              <a:rPr lang="de-DE" dirty="0"/>
              <a:t> and </a:t>
            </a:r>
            <a:r>
              <a:rPr lang="de-DE" dirty="0" err="1"/>
              <a:t>concept</a:t>
            </a:r>
            <a:r>
              <a:rPr lang="de-DE" dirty="0"/>
              <a:t>, but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in </a:t>
            </a:r>
            <a:r>
              <a:rPr lang="de-DE" dirty="0" err="1"/>
              <a:t>practice</a:t>
            </a:r>
            <a:r>
              <a:rPr lang="de-DE" dirty="0"/>
              <a:t>? :D</a:t>
            </a:r>
          </a:p>
          <a:p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KISS-GP </a:t>
            </a:r>
            <a:r>
              <a:rPr lang="de-DE" dirty="0" err="1"/>
              <a:t>Covariance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(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invert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matrix</a:t>
            </a:r>
            <a:r>
              <a:rPr lang="de-DE" dirty="0"/>
              <a:t> ….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?)</a:t>
            </a:r>
          </a:p>
          <a:p>
            <a:endParaRPr lang="de-DE" dirty="0"/>
          </a:p>
          <a:p>
            <a:r>
              <a:rPr lang="de-DE" dirty="0"/>
              <a:t>Different </a:t>
            </a:r>
            <a:r>
              <a:rPr lang="de-DE" dirty="0" err="1"/>
              <a:t>sizes</a:t>
            </a:r>
            <a:r>
              <a:rPr lang="de-DE" dirty="0"/>
              <a:t> and </a:t>
            </a:r>
            <a:r>
              <a:rPr lang="de-DE" dirty="0" err="1"/>
              <a:t>complexity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Seen: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marked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Runtime</a:t>
            </a:r>
            <a:r>
              <a:rPr lang="de-DE" dirty="0"/>
              <a:t> optimal </a:t>
            </a:r>
            <a:r>
              <a:rPr lang="de-DE" dirty="0" err="1"/>
              <a:t>with</a:t>
            </a:r>
            <a:r>
              <a:rPr lang="de-DE" dirty="0"/>
              <a:t> KISS GP </a:t>
            </a:r>
            <a:r>
              <a:rPr lang="de-DE" dirty="0" err="1"/>
              <a:t>almost</a:t>
            </a:r>
            <a:r>
              <a:rPr lang="de-DE" dirty="0"/>
              <a:t> linear? </a:t>
            </a:r>
            <a:r>
              <a:rPr lang="de-DE" dirty="0" err="1"/>
              <a:t>Depending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kernel</a:t>
            </a:r>
            <a:r>
              <a:rPr lang="de-DE" dirty="0"/>
              <a:t> -&gt;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endParaRPr lang="de-DE" dirty="0"/>
          </a:p>
          <a:p>
            <a:r>
              <a:rPr lang="de-DE" dirty="0"/>
              <a:t>Generally </a:t>
            </a:r>
            <a:r>
              <a:rPr lang="de-DE" dirty="0" err="1"/>
              <a:t>better</a:t>
            </a:r>
            <a:r>
              <a:rPr lang="de-DE" dirty="0"/>
              <a:t>: RMSE </a:t>
            </a: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low</a:t>
            </a:r>
            <a:r>
              <a:rPr lang="de-DE" dirty="0"/>
              <a:t> ist </a:t>
            </a:r>
            <a:r>
              <a:rPr lang="de-DE" dirty="0" err="1"/>
              <a:t>quite</a:t>
            </a:r>
            <a:r>
              <a:rPr lang="de-DE" dirty="0"/>
              <a:t>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DEA12B-C8E1-46CD-5600-8E3D6AE46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73AAAE-5F9A-4204-AFEA-00ECD2D60F92}" type="slidenum">
              <a:rPr lang="de-DE" altLang="de-DE" smtClean="0"/>
              <a:pPr>
                <a:defRPr/>
              </a:pPr>
              <a:t>8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3961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002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95687" y="2078847"/>
            <a:ext cx="8092705" cy="1487313"/>
          </a:xfrm>
        </p:spPr>
        <p:txBody>
          <a:bodyPr anchor="t"/>
          <a:lstStyle>
            <a:lvl1pPr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95687" y="1606876"/>
            <a:ext cx="6400800" cy="471971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1"/>
          </p:nvPr>
        </p:nvSpPr>
        <p:spPr>
          <a:xfrm>
            <a:off x="295687" y="4439286"/>
            <a:ext cx="2098597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2"/>
          </p:nvPr>
        </p:nvSpPr>
        <p:spPr>
          <a:xfrm>
            <a:off x="2453698" y="4444369"/>
            <a:ext cx="2184476" cy="517525"/>
          </a:xfrm>
        </p:spPr>
        <p:txBody>
          <a:bodyPr>
            <a:noAutofit/>
          </a:bodyPr>
          <a:lstStyle>
            <a:lvl1pPr marL="0" indent="0" algn="l"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64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6"/>
          </p:nvPr>
        </p:nvSpPr>
        <p:spPr>
          <a:xfrm>
            <a:off x="457200" y="1243691"/>
            <a:ext cx="8229600" cy="3057375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>
                <a:solidFill>
                  <a:srgbClr val="262A31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43582BE0-97CE-412F-80F1-16DC6BED178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1" name="Tabellenplatzhalter 10"/>
          <p:cNvSpPr>
            <a:spLocks noGrp="1"/>
          </p:cNvSpPr>
          <p:nvPr>
            <p:ph type="tbl" sz="quarter" idx="16"/>
          </p:nvPr>
        </p:nvSpPr>
        <p:spPr>
          <a:xfrm>
            <a:off x="457200" y="1597677"/>
            <a:ext cx="8234363" cy="269293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de-DE" noProof="0"/>
              <a:t>Tabelle durch Klicken auf Symbol hinzufügen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41828"/>
            <a:ext cx="8229600" cy="36185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0321171-B06E-4659-9CF5-7D6E520FDC1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1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82296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229028"/>
            <a:ext cx="8229600" cy="306122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cxnSp>
        <p:nvCxnSpPr>
          <p:cNvPr id="16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04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6"/>
          </p:nvPr>
        </p:nvSpPr>
        <p:spPr>
          <a:xfrm>
            <a:off x="457200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20"/>
          </p:nvPr>
        </p:nvSpPr>
        <p:spPr>
          <a:xfrm>
            <a:off x="4714875" y="4368811"/>
            <a:ext cx="3962400" cy="3301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4714875" y="1181092"/>
            <a:ext cx="3962400" cy="3086108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 noProof="0"/>
              <a:t>Diagramm durch Klicken auf Symbol hinzufügen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64035955-D4DF-4360-912A-517416A0AD74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15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Tex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503680"/>
            <a:ext cx="2692400" cy="3195327"/>
          </a:xfrm>
          <a:prstGeom prst="rect">
            <a:avLst/>
          </a:prstGeom>
        </p:spPr>
        <p:txBody>
          <a:bodyPr>
            <a:noAutofit/>
          </a:bodyPr>
          <a:lstStyle>
            <a:lvl1pPr marL="171450" indent="-171450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18"/>
          <p:cNvSpPr>
            <a:spLocks noGrp="1"/>
          </p:cNvSpPr>
          <p:nvPr>
            <p:ph type="pic" sz="quarter" idx="16"/>
          </p:nvPr>
        </p:nvSpPr>
        <p:spPr>
          <a:xfrm>
            <a:off x="3352800" y="762000"/>
            <a:ext cx="5791200" cy="348934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9"/>
          </p:nvPr>
        </p:nvSpPr>
        <p:spPr>
          <a:xfrm>
            <a:off x="3352800" y="4368811"/>
            <a:ext cx="5334000" cy="330196"/>
          </a:xfrm>
          <a:prstGeom prst="rect">
            <a:avLst/>
          </a:prstGeom>
        </p:spPr>
        <p:txBody>
          <a:bodyPr lIns="0" rIns="0">
            <a:noAutofit/>
          </a:bodyPr>
          <a:lstStyle>
            <a:lvl1pPr marL="0" indent="0">
              <a:buClr>
                <a:srgbClr val="D8413E"/>
              </a:buClr>
              <a:buFont typeface="Symbol" charset="2"/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28650" indent="-171450">
              <a:buClr>
                <a:srgbClr val="D8413E"/>
              </a:buClr>
              <a:buFont typeface="Symbol" charset="2"/>
              <a:buChar char="-"/>
              <a:defRPr sz="1200"/>
            </a:lvl2pPr>
            <a:lvl3pPr marL="1085850" indent="-171450">
              <a:buClr>
                <a:srgbClr val="D8413E"/>
              </a:buClr>
              <a:buFont typeface="Symbol" charset="2"/>
              <a:buChar char="-"/>
              <a:defRPr sz="1200"/>
            </a:lvl3pPr>
            <a:lvl4pPr marL="1543050" indent="-171450">
              <a:buClr>
                <a:srgbClr val="D8413E"/>
              </a:buClr>
              <a:buFont typeface="Symbol" charset="2"/>
              <a:buChar char="-"/>
              <a:defRPr sz="1200"/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2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01A9B2D6-5EFE-4937-AE57-083B7F8CA155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0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>
            <a:off x="3501688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442971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solidFill>
                    <a:srgbClr val="FF5451"/>
                  </a:solidFill>
                </a:ln>
                <a:solidFill>
                  <a:srgbClr val="FF545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13728" y="1066801"/>
            <a:ext cx="3562911" cy="350998"/>
          </a:xfrm>
        </p:spPr>
        <p:txBody>
          <a:bodyPr anchor="b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-1" y="0"/>
            <a:ext cx="61150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113728" y="1447164"/>
            <a:ext cx="3562911" cy="2201545"/>
          </a:xfrm>
        </p:spPr>
        <p:txBody>
          <a:bodyPr anchor="t"/>
          <a:lstStyle>
            <a:lvl1pPr algn="r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4199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4"/>
          <p:cNvSpPr>
            <a:spLocks noGrp="1"/>
          </p:cNvSpPr>
          <p:nvPr>
            <p:ph type="body" sz="quarter" idx="13"/>
          </p:nvPr>
        </p:nvSpPr>
        <p:spPr bwMode="auto">
          <a:xfrm flipH="1">
            <a:off x="-14439" y="-5922"/>
            <a:ext cx="5654316" cy="5152775"/>
          </a:xfrm>
          <a:custGeom>
            <a:avLst/>
            <a:gdLst>
              <a:gd name="connsiteX0" fmla="*/ 0 w 2419350"/>
              <a:gd name="connsiteY0" fmla="*/ 5172957 h 5172957"/>
              <a:gd name="connsiteX1" fmla="*/ 604838 w 2419350"/>
              <a:gd name="connsiteY1" fmla="*/ 0 h 5172957"/>
              <a:gd name="connsiteX2" fmla="*/ 1814513 w 2419350"/>
              <a:gd name="connsiteY2" fmla="*/ 0 h 5172957"/>
              <a:gd name="connsiteX3" fmla="*/ 2419350 w 2419350"/>
              <a:gd name="connsiteY3" fmla="*/ 5172957 h 5172957"/>
              <a:gd name="connsiteX4" fmla="*/ 0 w 2419350"/>
              <a:gd name="connsiteY4" fmla="*/ 5172957 h 5172957"/>
              <a:gd name="connsiteX0" fmla="*/ 0 w 2439138"/>
              <a:gd name="connsiteY0" fmla="*/ 5172957 h 5172957"/>
              <a:gd name="connsiteX1" fmla="*/ 604838 w 2439138"/>
              <a:gd name="connsiteY1" fmla="*/ 0 h 5172957"/>
              <a:gd name="connsiteX2" fmla="*/ 2439138 w 2439138"/>
              <a:gd name="connsiteY2" fmla="*/ 6439 h 5172957"/>
              <a:gd name="connsiteX3" fmla="*/ 2419350 w 2439138"/>
              <a:gd name="connsiteY3" fmla="*/ 5172957 h 5172957"/>
              <a:gd name="connsiteX4" fmla="*/ 0 w 2439138"/>
              <a:gd name="connsiteY4" fmla="*/ 5172957 h 5172957"/>
              <a:gd name="connsiteX0" fmla="*/ 3226626 w 5665764"/>
              <a:gd name="connsiteY0" fmla="*/ 5166518 h 5166518"/>
              <a:gd name="connsiteX1" fmla="*/ 0 w 5665764"/>
              <a:gd name="connsiteY1" fmla="*/ 6440 h 5166518"/>
              <a:gd name="connsiteX2" fmla="*/ 5665764 w 5665764"/>
              <a:gd name="connsiteY2" fmla="*/ 0 h 5166518"/>
              <a:gd name="connsiteX3" fmla="*/ 5645976 w 5665764"/>
              <a:gd name="connsiteY3" fmla="*/ 5166518 h 5166518"/>
              <a:gd name="connsiteX4" fmla="*/ 3226626 w 5665764"/>
              <a:gd name="connsiteY4" fmla="*/ 5166518 h 5166518"/>
              <a:gd name="connsiteX0" fmla="*/ 2421696 w 5665764"/>
              <a:gd name="connsiteY0" fmla="*/ 5192275 h 5192275"/>
              <a:gd name="connsiteX1" fmla="*/ 0 w 5665764"/>
              <a:gd name="connsiteY1" fmla="*/ 6440 h 5192275"/>
              <a:gd name="connsiteX2" fmla="*/ 5665764 w 5665764"/>
              <a:gd name="connsiteY2" fmla="*/ 0 h 5192275"/>
              <a:gd name="connsiteX3" fmla="*/ 5645976 w 5665764"/>
              <a:gd name="connsiteY3" fmla="*/ 5166518 h 5192275"/>
              <a:gd name="connsiteX4" fmla="*/ 2421696 w 5665764"/>
              <a:gd name="connsiteY4" fmla="*/ 5192275 h 5192275"/>
              <a:gd name="connsiteX0" fmla="*/ 2421696 w 5665764"/>
              <a:gd name="connsiteY0" fmla="*/ 5183177 h 5183177"/>
              <a:gd name="connsiteX1" fmla="*/ 0 w 5665764"/>
              <a:gd name="connsiteY1" fmla="*/ 6440 h 5183177"/>
              <a:gd name="connsiteX2" fmla="*/ 5665764 w 5665764"/>
              <a:gd name="connsiteY2" fmla="*/ 0 h 5183177"/>
              <a:gd name="connsiteX3" fmla="*/ 5645976 w 5665764"/>
              <a:gd name="connsiteY3" fmla="*/ 5166518 h 5183177"/>
              <a:gd name="connsiteX4" fmla="*/ 2421696 w 5665764"/>
              <a:gd name="connsiteY4" fmla="*/ 5183177 h 5183177"/>
              <a:gd name="connsiteX0" fmla="*/ 2421696 w 5665764"/>
              <a:gd name="connsiteY0" fmla="*/ 5174079 h 5174079"/>
              <a:gd name="connsiteX1" fmla="*/ 0 w 5665764"/>
              <a:gd name="connsiteY1" fmla="*/ 6440 h 5174079"/>
              <a:gd name="connsiteX2" fmla="*/ 5665764 w 5665764"/>
              <a:gd name="connsiteY2" fmla="*/ 0 h 5174079"/>
              <a:gd name="connsiteX3" fmla="*/ 5645976 w 5665764"/>
              <a:gd name="connsiteY3" fmla="*/ 5166518 h 5174079"/>
              <a:gd name="connsiteX4" fmla="*/ 2421696 w 5665764"/>
              <a:gd name="connsiteY4" fmla="*/ 5174079 h 5174079"/>
              <a:gd name="connsiteX0" fmla="*/ 2417147 w 5665764"/>
              <a:gd name="connsiteY0" fmla="*/ 5169530 h 5169530"/>
              <a:gd name="connsiteX1" fmla="*/ 0 w 5665764"/>
              <a:gd name="connsiteY1" fmla="*/ 6440 h 5169530"/>
              <a:gd name="connsiteX2" fmla="*/ 5665764 w 5665764"/>
              <a:gd name="connsiteY2" fmla="*/ 0 h 5169530"/>
              <a:gd name="connsiteX3" fmla="*/ 5645976 w 5665764"/>
              <a:gd name="connsiteY3" fmla="*/ 5166518 h 5169530"/>
              <a:gd name="connsiteX4" fmla="*/ 2417147 w 5665764"/>
              <a:gd name="connsiteY4" fmla="*/ 5169530 h 5169530"/>
              <a:gd name="connsiteX0" fmla="*/ 2417147 w 5652116"/>
              <a:gd name="connsiteY0" fmla="*/ 5164981 h 5164981"/>
              <a:gd name="connsiteX1" fmla="*/ 0 w 5652116"/>
              <a:gd name="connsiteY1" fmla="*/ 1891 h 5164981"/>
              <a:gd name="connsiteX2" fmla="*/ 5652116 w 5652116"/>
              <a:gd name="connsiteY2" fmla="*/ 0 h 5164981"/>
              <a:gd name="connsiteX3" fmla="*/ 5645976 w 5652116"/>
              <a:gd name="connsiteY3" fmla="*/ 5161969 h 5164981"/>
              <a:gd name="connsiteX4" fmla="*/ 2417147 w 5652116"/>
              <a:gd name="connsiteY4" fmla="*/ 5164981 h 5164981"/>
              <a:gd name="connsiteX0" fmla="*/ 2417147 w 5646219"/>
              <a:gd name="connsiteY0" fmla="*/ 5163090 h 5163090"/>
              <a:gd name="connsiteX1" fmla="*/ 0 w 5646219"/>
              <a:gd name="connsiteY1" fmla="*/ 0 h 5163090"/>
              <a:gd name="connsiteX2" fmla="*/ 5638468 w 5646219"/>
              <a:gd name="connsiteY2" fmla="*/ 11757 h 5163090"/>
              <a:gd name="connsiteX3" fmla="*/ 5645976 w 5646219"/>
              <a:gd name="connsiteY3" fmla="*/ 5160078 h 5163090"/>
              <a:gd name="connsiteX4" fmla="*/ 2417147 w 5646219"/>
              <a:gd name="connsiteY4" fmla="*/ 5163090 h 5163090"/>
              <a:gd name="connsiteX0" fmla="*/ 2417147 w 5646219"/>
              <a:gd name="connsiteY0" fmla="*/ 5164981 h 5164981"/>
              <a:gd name="connsiteX1" fmla="*/ 0 w 5646219"/>
              <a:gd name="connsiteY1" fmla="*/ 1891 h 5164981"/>
              <a:gd name="connsiteX2" fmla="*/ 5638468 w 5646219"/>
              <a:gd name="connsiteY2" fmla="*/ 0 h 5164981"/>
              <a:gd name="connsiteX3" fmla="*/ 5645976 w 5646219"/>
              <a:gd name="connsiteY3" fmla="*/ 5161969 h 5164981"/>
              <a:gd name="connsiteX4" fmla="*/ 2417147 w 5646219"/>
              <a:gd name="connsiteY4" fmla="*/ 5164981 h 5164981"/>
              <a:gd name="connsiteX0" fmla="*/ 2417147 w 5641803"/>
              <a:gd name="connsiteY0" fmla="*/ 5164981 h 5164981"/>
              <a:gd name="connsiteX1" fmla="*/ 0 w 5641803"/>
              <a:gd name="connsiteY1" fmla="*/ 1891 h 5164981"/>
              <a:gd name="connsiteX2" fmla="*/ 5638468 w 5641803"/>
              <a:gd name="connsiteY2" fmla="*/ 0 h 5164981"/>
              <a:gd name="connsiteX3" fmla="*/ 5641426 w 5641803"/>
              <a:gd name="connsiteY3" fmla="*/ 5161969 h 5164981"/>
              <a:gd name="connsiteX4" fmla="*/ 2417147 w 5641803"/>
              <a:gd name="connsiteY4" fmla="*/ 5164981 h 5164981"/>
              <a:gd name="connsiteX0" fmla="*/ 2417147 w 5643017"/>
              <a:gd name="connsiteY0" fmla="*/ 5174079 h 5174079"/>
              <a:gd name="connsiteX1" fmla="*/ 0 w 5643017"/>
              <a:gd name="connsiteY1" fmla="*/ 1098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43017"/>
              <a:gd name="connsiteY0" fmla="*/ 5174079 h 5174079"/>
              <a:gd name="connsiteX1" fmla="*/ 0 w 5643017"/>
              <a:gd name="connsiteY1" fmla="*/ 4609 h 5174079"/>
              <a:gd name="connsiteX2" fmla="*/ 5643017 w 5643017"/>
              <a:gd name="connsiteY2" fmla="*/ 0 h 5174079"/>
              <a:gd name="connsiteX3" fmla="*/ 5641426 w 5643017"/>
              <a:gd name="connsiteY3" fmla="*/ 5171067 h 5174079"/>
              <a:gd name="connsiteX4" fmla="*/ 2417147 w 5643017"/>
              <a:gd name="connsiteY4" fmla="*/ 5174079 h 5174079"/>
              <a:gd name="connsiteX0" fmla="*/ 2417147 w 5654316"/>
              <a:gd name="connsiteY0" fmla="*/ 5174079 h 5177448"/>
              <a:gd name="connsiteX1" fmla="*/ 0 w 5654316"/>
              <a:gd name="connsiteY1" fmla="*/ 4609 h 5177448"/>
              <a:gd name="connsiteX2" fmla="*/ 5643017 w 5654316"/>
              <a:gd name="connsiteY2" fmla="*/ 0 h 5177448"/>
              <a:gd name="connsiteX3" fmla="*/ 5654126 w 5654316"/>
              <a:gd name="connsiteY3" fmla="*/ 5177448 h 5177448"/>
              <a:gd name="connsiteX4" fmla="*/ 2417147 w 5654316"/>
              <a:gd name="connsiteY4" fmla="*/ 5174079 h 5177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4316" h="5177448">
                <a:moveTo>
                  <a:pt x="2417147" y="5174079"/>
                </a:moveTo>
                <a:lnTo>
                  <a:pt x="0" y="4609"/>
                </a:lnTo>
                <a:lnTo>
                  <a:pt x="5643017" y="0"/>
                </a:lnTo>
                <a:cubicBezTo>
                  <a:pt x="5640970" y="1720656"/>
                  <a:pt x="5656173" y="3456792"/>
                  <a:pt x="5654126" y="5177448"/>
                </a:cubicBezTo>
                <a:lnTo>
                  <a:pt x="2417147" y="51740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 flipH="1">
            <a:off x="-14439" y="-4153"/>
            <a:ext cx="4711557" cy="5154092"/>
          </a:xfrm>
          <a:custGeom>
            <a:avLst/>
            <a:gdLst>
              <a:gd name="connsiteX0" fmla="*/ 0 w 1466850"/>
              <a:gd name="connsiteY0" fmla="*/ 1608226 h 1608226"/>
              <a:gd name="connsiteX1" fmla="*/ 366713 w 1466850"/>
              <a:gd name="connsiteY1" fmla="*/ 0 h 1608226"/>
              <a:gd name="connsiteX2" fmla="*/ 1466850 w 1466850"/>
              <a:gd name="connsiteY2" fmla="*/ 0 h 1608226"/>
              <a:gd name="connsiteX3" fmla="*/ 1100138 w 1466850"/>
              <a:gd name="connsiteY3" fmla="*/ 1608226 h 1608226"/>
              <a:gd name="connsiteX4" fmla="*/ 0 w 1466850"/>
              <a:gd name="connsiteY4" fmla="*/ 1608226 h 1608226"/>
              <a:gd name="connsiteX0" fmla="*/ 0 w 2304312"/>
              <a:gd name="connsiteY0" fmla="*/ 1608226 h 1614665"/>
              <a:gd name="connsiteX1" fmla="*/ 366713 w 2304312"/>
              <a:gd name="connsiteY1" fmla="*/ 0 h 1614665"/>
              <a:gd name="connsiteX2" fmla="*/ 1466850 w 2304312"/>
              <a:gd name="connsiteY2" fmla="*/ 0 h 1614665"/>
              <a:gd name="connsiteX3" fmla="*/ 2304312 w 2304312"/>
              <a:gd name="connsiteY3" fmla="*/ 1614665 h 1614665"/>
              <a:gd name="connsiteX4" fmla="*/ 0 w 2304312"/>
              <a:gd name="connsiteY4" fmla="*/ 1608226 h 1614665"/>
              <a:gd name="connsiteX0" fmla="*/ 0 w 4725205"/>
              <a:gd name="connsiteY0" fmla="*/ 5162795 h 5169234"/>
              <a:gd name="connsiteX1" fmla="*/ 366713 w 4725205"/>
              <a:gd name="connsiteY1" fmla="*/ 355456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69378 w 4725205"/>
              <a:gd name="connsiteY1" fmla="*/ 19319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5205"/>
              <a:gd name="connsiteY0" fmla="*/ 5162795 h 5169234"/>
              <a:gd name="connsiteX1" fmla="*/ 2382257 w 4725205"/>
              <a:gd name="connsiteY1" fmla="*/ 1 h 5169234"/>
              <a:gd name="connsiteX2" fmla="*/ 4725205 w 4725205"/>
              <a:gd name="connsiteY2" fmla="*/ 0 h 5169234"/>
              <a:gd name="connsiteX3" fmla="*/ 2304312 w 4725205"/>
              <a:gd name="connsiteY3" fmla="*/ 5169234 h 5169234"/>
              <a:gd name="connsiteX4" fmla="*/ 0 w 4725205"/>
              <a:gd name="connsiteY4" fmla="*/ 5162795 h 5169234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20656"/>
              <a:gd name="connsiteY0" fmla="*/ 5176443 h 5176443"/>
              <a:gd name="connsiteX1" fmla="*/ 2377708 w 4720656"/>
              <a:gd name="connsiteY1" fmla="*/ 1 h 5176443"/>
              <a:gd name="connsiteX2" fmla="*/ 4720656 w 4720656"/>
              <a:gd name="connsiteY2" fmla="*/ 0 h 5176443"/>
              <a:gd name="connsiteX3" fmla="*/ 2299763 w 4720656"/>
              <a:gd name="connsiteY3" fmla="*/ 5169234 h 5176443"/>
              <a:gd name="connsiteX4" fmla="*/ 0 w 4720656"/>
              <a:gd name="connsiteY4" fmla="*/ 5176443 h 5176443"/>
              <a:gd name="connsiteX0" fmla="*/ 0 w 4711557"/>
              <a:gd name="connsiteY0" fmla="*/ 5167345 h 5169234"/>
              <a:gd name="connsiteX1" fmla="*/ 2368609 w 4711557"/>
              <a:gd name="connsiteY1" fmla="*/ 1 h 5169234"/>
              <a:gd name="connsiteX2" fmla="*/ 4711557 w 4711557"/>
              <a:gd name="connsiteY2" fmla="*/ 0 h 5169234"/>
              <a:gd name="connsiteX3" fmla="*/ 2290664 w 4711557"/>
              <a:gd name="connsiteY3" fmla="*/ 5169234 h 5169234"/>
              <a:gd name="connsiteX4" fmla="*/ 0 w 4711557"/>
              <a:gd name="connsiteY4" fmla="*/ 5167345 h 5169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1557" h="5169234">
                <a:moveTo>
                  <a:pt x="0" y="5167345"/>
                </a:moveTo>
                <a:lnTo>
                  <a:pt x="2368609" y="1"/>
                </a:lnTo>
                <a:lnTo>
                  <a:pt x="4711557" y="0"/>
                </a:lnTo>
                <a:lnTo>
                  <a:pt x="2290664" y="5169234"/>
                </a:lnTo>
                <a:lnTo>
                  <a:pt x="0" y="5167345"/>
                </a:lnTo>
                <a:close/>
              </a:path>
            </a:pathLst>
          </a:custGeom>
          <a:solidFill>
            <a:srgbClr val="FF5451">
              <a:alpha val="5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4pPr>
              <a:defRPr>
                <a:ln>
                  <a:noFill/>
                </a:ln>
                <a:noFill/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1878" y="1066801"/>
            <a:ext cx="3562911" cy="350998"/>
          </a:xfrm>
        </p:spPr>
        <p:txBody>
          <a:bodyPr anchor="b">
            <a:no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Bildplatzhalter"/>
          <p:cNvSpPr>
            <a:spLocks noGrp="1"/>
          </p:cNvSpPr>
          <p:nvPr>
            <p:ph type="pic" sz="quarter" idx="10"/>
          </p:nvPr>
        </p:nvSpPr>
        <p:spPr bwMode="auto">
          <a:xfrm>
            <a:off x="2711450" y="0"/>
            <a:ext cx="6432551" cy="514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8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878" y="1447164"/>
            <a:ext cx="3562911" cy="2201545"/>
          </a:xfrm>
        </p:spPr>
        <p:txBody>
          <a:bodyPr anchor="t"/>
          <a:lstStyle>
            <a:lvl1pPr algn="l">
              <a:defRPr sz="2800" b="1" cap="all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871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0"/>
            <a:ext cx="33147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57588" y="2078847"/>
            <a:ext cx="6400800" cy="1487313"/>
          </a:xfrm>
          <a:prstGeom prst="rect">
            <a:avLst/>
          </a:prstGeom>
        </p:spPr>
        <p:txBody>
          <a:bodyPr anchor="t"/>
          <a:lstStyle>
            <a:lvl1pPr>
              <a:defRPr sz="2800">
                <a:solidFill>
                  <a:srgbClr val="262A3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57587" y="1740092"/>
            <a:ext cx="6400800" cy="338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rgbClr val="262A3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5731459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0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5"/>
          </p:nvPr>
        </p:nvSpPr>
        <p:spPr>
          <a:xfrm>
            <a:off x="8468" y="8468"/>
            <a:ext cx="9135532" cy="5135032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379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5093"/>
            <a:ext cx="3428998" cy="144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8628" y="0"/>
            <a:ext cx="3524250" cy="515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495" y="2078847"/>
            <a:ext cx="7984797" cy="562753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8" name="Inhaltsplatzhalter 3"/>
          <p:cNvSpPr>
            <a:spLocks noGrp="1"/>
          </p:cNvSpPr>
          <p:nvPr>
            <p:ph sz="half" idx="2"/>
          </p:nvPr>
        </p:nvSpPr>
        <p:spPr>
          <a:xfrm>
            <a:off x="365495" y="2834640"/>
            <a:ext cx="4672172" cy="1847427"/>
          </a:xfrm>
        </p:spPr>
        <p:txBody>
          <a:bodyPr>
            <a:no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46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4"/>
            <a:ext cx="8234363" cy="2985558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25940"/>
            <a:ext cx="8234363" cy="37774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248790C2-FB8D-4AD1-BFB1-8D82BB9A4283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043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16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9"/>
            <a:ext cx="8234363" cy="7588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223492"/>
            <a:ext cx="8234363" cy="3379199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63750" indent="-2349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AFCF9BA9-AB08-46E1-A235-3AC71B2FE2C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32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04797"/>
            <a:ext cx="8229600" cy="758827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17133"/>
            <a:ext cx="395224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457200" y="1139588"/>
            <a:ext cx="8229600" cy="364092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1400" cap="all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idx="14"/>
          </p:nvPr>
        </p:nvSpPr>
        <p:spPr>
          <a:xfrm>
            <a:off x="4724400" y="1617133"/>
            <a:ext cx="3962400" cy="2977092"/>
          </a:xfrm>
          <a:prstGeom prst="rect">
            <a:avLst/>
          </a:prstGeom>
        </p:spPr>
        <p:txBody>
          <a:bodyPr>
            <a:noAutofit/>
          </a:bodyPr>
          <a:lstStyle>
            <a:lvl1pPr marL="269875" indent="-269875">
              <a:buClr>
                <a:srgbClr val="D8413E"/>
              </a:buClr>
              <a:buFont typeface="Symbol" charset="2"/>
              <a:buChar char="-"/>
              <a:defRPr sz="1800">
                <a:solidFill>
                  <a:schemeClr val="tx1"/>
                </a:solidFill>
              </a:defRPr>
            </a:lvl1pPr>
            <a:lvl2pPr marL="714375" indent="-257175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2pPr>
            <a:lvl3pPr marL="11604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3pPr>
            <a:lvl4pPr marL="1617663" indent="-246063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4pPr>
            <a:lvl5pPr marL="2000250" indent="-171450">
              <a:buClr>
                <a:srgbClr val="D8413E"/>
              </a:buClr>
              <a:buFont typeface="Symbol" charset="2"/>
              <a:buChar char="-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marR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fld id="{E6F2A070-8A77-484A-BFE7-6B1E5C215647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‹Nr.›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9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457200" y="1063625"/>
            <a:ext cx="82296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SUBHEADLINE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84" r:id="rId2"/>
    <p:sldLayoutId id="2147483885" r:id="rId3"/>
    <p:sldLayoutId id="2147483870" r:id="rId4"/>
    <p:sldLayoutId id="2147483877" r:id="rId5"/>
    <p:sldLayoutId id="2147483879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9"/>
          <p:cNvCxnSpPr/>
          <p:nvPr userDrawn="1"/>
        </p:nvCxnSpPr>
        <p:spPr>
          <a:xfrm>
            <a:off x="0" y="155575"/>
            <a:ext cx="457200" cy="0"/>
          </a:xfrm>
          <a:prstGeom prst="line">
            <a:avLst/>
          </a:prstGeom>
          <a:ln w="3175" cmpd="sng">
            <a:solidFill>
              <a:srgbClr val="262A3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69366"/>
            <a:ext cx="547323" cy="324000"/>
          </a:xfrm>
          <a:prstGeom prst="rect">
            <a:avLst/>
          </a:prstGeom>
        </p:spPr>
      </p:pic>
      <p:sp>
        <p:nvSpPr>
          <p:cNvPr id="8" name="Textfeld 7"/>
          <p:cNvSpPr txBox="1"/>
          <p:nvPr userDrawn="1"/>
        </p:nvSpPr>
        <p:spPr>
          <a:xfrm>
            <a:off x="457200" y="22671"/>
            <a:ext cx="7818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Deep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de-D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Gerade Verbindung 10"/>
          <p:cNvCxnSpPr/>
          <p:nvPr userDrawn="1"/>
        </p:nvCxnSpPr>
        <p:spPr>
          <a:xfrm>
            <a:off x="457200" y="4713670"/>
            <a:ext cx="8229600" cy="0"/>
          </a:xfrm>
          <a:prstGeom prst="line">
            <a:avLst/>
          </a:prstGeom>
          <a:ln w="3175" cmpd="sng">
            <a:solidFill>
              <a:srgbClr val="D8413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1154545" y="4837382"/>
            <a:ext cx="67854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9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Jakob, Niklas Bosch</a:t>
            </a:r>
          </a:p>
        </p:txBody>
      </p:sp>
    </p:spTree>
    <p:extLst>
      <p:ext uri="{BB962C8B-B14F-4D97-AF65-F5344CB8AC3E}">
        <p14:creationId xmlns:p14="http://schemas.microsoft.com/office/powerpoint/2010/main" val="3392803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8" r:id="rId8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000" b="1" kern="1200" cap="all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262A3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Symbol" panose="05050102010706020507" pitchFamily="18" charset="2"/>
        <a:defRPr sz="1200" kern="1200">
          <a:solidFill>
            <a:srgbClr val="262A31"/>
          </a:solidFill>
          <a:latin typeface="Arial"/>
          <a:ea typeface="MS PGothic" panose="020B0600070205080204" pitchFamily="34" charset="-128"/>
          <a:cs typeface="Arial"/>
        </a:defRPr>
      </a:lvl1pPr>
      <a:lvl2pPr marL="4572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9144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371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18288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12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1102D-75F9-82E7-31B0-D52167E3D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948" y="2078847"/>
            <a:ext cx="8092705" cy="730855"/>
          </a:xfrm>
        </p:spPr>
        <p:txBody>
          <a:bodyPr/>
          <a:lstStyle/>
          <a:p>
            <a:r>
              <a:rPr lang="de-DE" dirty="0"/>
              <a:t>DEEP KERNEL LEARNING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F51178-32CF-60DF-7A51-DACD2C4DA297}"/>
              </a:ext>
            </a:extLst>
          </p:cNvPr>
          <p:cNvSpPr txBox="1"/>
          <p:nvPr/>
        </p:nvSpPr>
        <p:spPr>
          <a:xfrm>
            <a:off x="727948" y="4539376"/>
            <a:ext cx="36983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Jakob, Niklas Bosch</a:t>
            </a: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CF0FA582-D4CE-9E72-14DE-AE60D685862A}"/>
              </a:ext>
            </a:extLst>
          </p:cNvPr>
          <p:cNvSpPr txBox="1"/>
          <p:nvPr/>
        </p:nvSpPr>
        <p:spPr>
          <a:xfrm>
            <a:off x="1075980" y="2706898"/>
            <a:ext cx="369832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i="0" dirty="0">
                <a:latin typeface="+mn-lt"/>
                <a:cs typeface="Arial" panose="020B0604020202020204" pitchFamily="34" charset="0"/>
              </a:rPr>
              <a:t>Andrew Wilson, </a:t>
            </a:r>
            <a:r>
              <a:rPr lang="de-DE" sz="2000" i="0" dirty="0" err="1">
                <a:latin typeface="+mn-lt"/>
                <a:cs typeface="Arial" panose="020B0604020202020204" pitchFamily="34" charset="0"/>
              </a:rPr>
              <a:t>Zhiting</a:t>
            </a:r>
            <a:r>
              <a:rPr lang="de-DE" sz="2000" dirty="0">
                <a:latin typeface="+mn-lt"/>
                <a:cs typeface="Arial" panose="020B0604020202020204" pitchFamily="34" charset="0"/>
              </a:rPr>
              <a:t> Hu, Ruslan </a:t>
            </a:r>
            <a:r>
              <a:rPr lang="de-DE" sz="2000" dirty="0" err="1">
                <a:latin typeface="+mn-lt"/>
                <a:cs typeface="Arial" panose="020B0604020202020204" pitchFamily="34" charset="0"/>
              </a:rPr>
              <a:t>Salathutnikov</a:t>
            </a:r>
            <a:r>
              <a:rPr lang="de-DE" sz="2000" dirty="0">
                <a:latin typeface="+mn-lt"/>
                <a:cs typeface="Arial" panose="020B0604020202020204" pitchFamily="34" charset="0"/>
              </a:rPr>
              <a:t>, Eric Xing</a:t>
            </a:r>
            <a:endParaRPr lang="de-DE" sz="2000" i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62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65125" y="1584325"/>
            <a:ext cx="7985125" cy="5619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de-DE" dirty="0" err="1">
                <a:ea typeface="+mj-ea"/>
              </a:rPr>
              <a:t>Thank</a:t>
            </a:r>
            <a:r>
              <a:rPr lang="de-DE" dirty="0">
                <a:ea typeface="+mj-ea"/>
              </a:rPr>
              <a:t> </a:t>
            </a:r>
            <a:r>
              <a:rPr lang="de-DE" dirty="0" err="1">
                <a:ea typeface="+mj-ea"/>
              </a:rPr>
              <a:t>you</a:t>
            </a:r>
            <a:r>
              <a:rPr lang="de-DE" dirty="0">
                <a:ea typeface="+mj-ea"/>
              </a:rPr>
              <a:t> </a:t>
            </a:r>
            <a:r>
              <a:rPr lang="de-DE" dirty="0" err="1">
                <a:ea typeface="+mj-ea"/>
              </a:rPr>
              <a:t>for</a:t>
            </a:r>
            <a:r>
              <a:rPr lang="de-DE" dirty="0">
                <a:ea typeface="+mj-ea"/>
              </a:rPr>
              <a:t> </a:t>
            </a:r>
            <a:r>
              <a:rPr lang="de-DE" dirty="0" err="1">
                <a:ea typeface="+mj-ea"/>
              </a:rPr>
              <a:t>your</a:t>
            </a:r>
            <a:r>
              <a:rPr lang="de-DE" dirty="0">
                <a:ea typeface="+mj-ea"/>
              </a:rPr>
              <a:t> </a:t>
            </a:r>
            <a:r>
              <a:rPr lang="de-DE" dirty="0" err="1">
                <a:ea typeface="+mj-ea"/>
              </a:rPr>
              <a:t>attention</a:t>
            </a:r>
            <a:r>
              <a:rPr lang="de-DE" dirty="0">
                <a:ea typeface="+mj-ea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4D8E5-BC18-C53E-FA03-6155283E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6772F-1EE7-61F7-242D-36368131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Beispielfolie</a:t>
            </a:r>
          </a:p>
        </p:txBody>
      </p:sp>
      <p:sp>
        <p:nvSpPr>
          <p:cNvPr id="4" name="Diagrammplatzhalter 3">
            <a:extLst>
              <a:ext uri="{FF2B5EF4-FFF2-40B4-BE49-F238E27FC236}">
                <a16:creationId xmlns:a16="http://schemas.microsoft.com/office/drawing/2014/main" id="{4C658C19-ED3E-7E6B-496E-D1130D67BEC8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7D1C7F-582F-F98A-620D-C66867024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03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808D-46CE-C7FA-5D64-B89EFA406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6156875A-F916-E149-0C39-B1B3B8207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69D36FB-88CE-1896-F32D-A4B72874A836}"/>
              </a:ext>
            </a:extLst>
          </p:cNvPr>
          <p:cNvSpPr txBox="1"/>
          <p:nvPr/>
        </p:nvSpPr>
        <p:spPr>
          <a:xfrm>
            <a:off x="2257264" y="897887"/>
            <a:ext cx="46294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err="1">
                <a:latin typeface="+mn-lt"/>
                <a:cs typeface="Arial" panose="020B0604020202020204" pitchFamily="34" charset="0"/>
              </a:rPr>
              <a:t>How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can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we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combine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these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two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methods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?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7" name="Grafik 6" descr="Ein Bild, das Schrift, Typografie, Kalligrafie, Handschrift enthält.&#10;&#10;KI-generierte Inhalte können fehlerhaft sein.">
            <a:extLst>
              <a:ext uri="{FF2B5EF4-FFF2-40B4-BE49-F238E27FC236}">
                <a16:creationId xmlns:a16="http://schemas.microsoft.com/office/drawing/2014/main" id="{E833D435-5D08-E744-C709-1AB2FD08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82" y="3877279"/>
            <a:ext cx="3470364" cy="375956"/>
          </a:xfrm>
          <a:prstGeom prst="rect">
            <a:avLst/>
          </a:prstGeom>
        </p:spPr>
      </p:pic>
      <p:pic>
        <p:nvPicPr>
          <p:cNvPr id="9" name="Grafik 8" descr="Ein Bild, das Diagramm, Reihe enthält.&#10;&#10;KI-generierte Inhalte können fehlerhaft sein.">
            <a:extLst>
              <a:ext uri="{FF2B5EF4-FFF2-40B4-BE49-F238E27FC236}">
                <a16:creationId xmlns:a16="http://schemas.microsoft.com/office/drawing/2014/main" id="{D30A667B-AE5B-1090-6B20-7FBF22271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321" y="1722648"/>
            <a:ext cx="4148830" cy="2530587"/>
          </a:xfrm>
          <a:prstGeom prst="rect">
            <a:avLst/>
          </a:prstGeom>
        </p:spPr>
      </p:pic>
      <p:pic>
        <p:nvPicPr>
          <p:cNvPr id="11" name="Grafik 10" descr="Ein Bild, das Schrift, Text, Handschrift, Reihe enthält.&#10;&#10;KI-generierte Inhalte können fehlerhaft sein.">
            <a:extLst>
              <a:ext uri="{FF2B5EF4-FFF2-40B4-BE49-F238E27FC236}">
                <a16:creationId xmlns:a16="http://schemas.microsoft.com/office/drawing/2014/main" id="{597F32E6-61FE-1C0A-AACB-758D68D9A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11" y="2242485"/>
            <a:ext cx="4439910" cy="5831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1F2F3D97-3806-CD12-2828-0EDC12C944DC}"/>
              </a:ext>
            </a:extLst>
          </p:cNvPr>
          <p:cNvSpPr txBox="1"/>
          <p:nvPr/>
        </p:nvSpPr>
        <p:spPr>
          <a:xfrm>
            <a:off x="939338" y="1726348"/>
            <a:ext cx="16799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Kernel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Function</a:t>
            </a:r>
            <a:r>
              <a:rPr lang="de-DE" dirty="0">
                <a:latin typeface="+mn-lt"/>
                <a:cs typeface="Arial" panose="020B0604020202020204" pitchFamily="34" charset="0"/>
              </a:rPr>
              <a:t>:</a:t>
            </a: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44FC6C6-8947-1A9A-BE45-7A0E1ABF22CD}"/>
              </a:ext>
            </a:extLst>
          </p:cNvPr>
          <p:cNvSpPr txBox="1"/>
          <p:nvPr/>
        </p:nvSpPr>
        <p:spPr>
          <a:xfrm>
            <a:off x="933054" y="3264286"/>
            <a:ext cx="39369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Kernel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Function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augmented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with</a:t>
            </a:r>
            <a:r>
              <a:rPr lang="de-DE" dirty="0">
                <a:latin typeface="+mn-lt"/>
                <a:cs typeface="Arial" panose="020B0604020202020204" pitchFamily="34" charset="0"/>
              </a:rPr>
              <a:t> DNN:</a:t>
            </a: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B7124C3-D5F3-AA31-A5F5-7FC23DD201B7}"/>
              </a:ext>
            </a:extLst>
          </p:cNvPr>
          <p:cNvSpPr/>
          <p:nvPr/>
        </p:nvSpPr>
        <p:spPr>
          <a:xfrm>
            <a:off x="1562791" y="3690851"/>
            <a:ext cx="2568633" cy="914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72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2371-2B45-1D9E-0A9C-031CABE52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2820957F-65ED-D0E0-E7EE-5A0609938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B74C52C-2925-0CA5-51AC-74AECB52A84D}"/>
              </a:ext>
            </a:extLst>
          </p:cNvPr>
          <p:cNvSpPr txBox="1"/>
          <p:nvPr/>
        </p:nvSpPr>
        <p:spPr>
          <a:xfrm>
            <a:off x="3629434" y="759388"/>
            <a:ext cx="18851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Backpropagation</a:t>
            </a:r>
          </a:p>
          <a:p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0BCE50-7615-A992-4E87-E399D2A3277C}"/>
              </a:ext>
            </a:extLst>
          </p:cNvPr>
          <p:cNvSpPr txBox="1"/>
          <p:nvPr/>
        </p:nvSpPr>
        <p:spPr>
          <a:xfrm>
            <a:off x="773083" y="1318999"/>
            <a:ext cx="25648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>
                <a:latin typeface="+mn-lt"/>
                <a:cs typeface="Arial" panose="020B0604020202020204" pitchFamily="34" charset="0"/>
              </a:rPr>
              <a:t>Log Marginal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Likelihood</a:t>
            </a:r>
            <a:r>
              <a:rPr lang="de-DE" dirty="0">
                <a:latin typeface="+mn-lt"/>
                <a:cs typeface="Arial" panose="020B0604020202020204" pitchFamily="34" charset="0"/>
              </a:rPr>
              <a:t>: </a:t>
            </a: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F2386E-6CDF-20A7-B6D7-138A77EDEB90}"/>
              </a:ext>
            </a:extLst>
          </p:cNvPr>
          <p:cNvSpPr txBox="1"/>
          <p:nvPr/>
        </p:nvSpPr>
        <p:spPr>
          <a:xfrm>
            <a:off x="773083" y="3250089"/>
            <a:ext cx="12824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 err="1">
                <a:latin typeface="+mn-lt"/>
                <a:cs typeface="Arial" panose="020B0604020202020204" pitchFamily="34" charset="0"/>
              </a:rPr>
              <a:t>To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minimize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1" name="Grafik 10" descr="Ein Bild, das Text, Schrif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61A8BD1-8936-463C-083E-0EE63C8DB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12" y="3819462"/>
            <a:ext cx="4924776" cy="6451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65F341D-4D15-17EF-026B-4CDFB2043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92" y="2545450"/>
            <a:ext cx="7323455" cy="4343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DA816E4-617F-1749-3F5D-F6926D043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439" y="1977339"/>
            <a:ext cx="439712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4FDE3-F66D-3286-EE1C-195D2139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EBFF55-D24B-5223-4268-64F7A79D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AE3F3B6-717E-8C40-4D9D-ED9B3F5FADA7}"/>
              </a:ext>
            </a:extLst>
          </p:cNvPr>
          <p:cNvSpPr txBox="1"/>
          <p:nvPr/>
        </p:nvSpPr>
        <p:spPr>
          <a:xfrm>
            <a:off x="1043605" y="1145505"/>
            <a:ext cx="89774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Training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82403A0-D4BC-D4FD-8F5C-7F584A94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74" y="1636112"/>
            <a:ext cx="7323455" cy="434378"/>
          </a:xfrm>
          <a:prstGeom prst="rect">
            <a:avLst/>
          </a:prstGeom>
        </p:spPr>
      </p:pic>
      <p:sp>
        <p:nvSpPr>
          <p:cNvPr id="8" name="Minuszeichen 7">
            <a:extLst>
              <a:ext uri="{FF2B5EF4-FFF2-40B4-BE49-F238E27FC236}">
                <a16:creationId xmlns:a16="http://schemas.microsoft.com/office/drawing/2014/main" id="{A215F7F7-141B-3101-9BDF-9E812D0BF11C}"/>
              </a:ext>
            </a:extLst>
          </p:cNvPr>
          <p:cNvSpPr/>
          <p:nvPr/>
        </p:nvSpPr>
        <p:spPr>
          <a:xfrm>
            <a:off x="4264759" y="1979050"/>
            <a:ext cx="914400" cy="182880"/>
          </a:xfrm>
          <a:prstGeom prst="mathMinus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unten 8">
            <a:extLst>
              <a:ext uri="{FF2B5EF4-FFF2-40B4-BE49-F238E27FC236}">
                <a16:creationId xmlns:a16="http://schemas.microsoft.com/office/drawing/2014/main" id="{773C2125-DE76-DE57-054D-F37704CF009F}"/>
              </a:ext>
            </a:extLst>
          </p:cNvPr>
          <p:cNvSpPr/>
          <p:nvPr/>
        </p:nvSpPr>
        <p:spPr>
          <a:xfrm rot="14367411">
            <a:off x="5300013" y="1119701"/>
            <a:ext cx="148991" cy="599729"/>
          </a:xfrm>
          <a:prstGeom prst="down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DBBEAF7-A052-1EE0-DEDE-213CB586B94D}"/>
                  </a:ext>
                </a:extLst>
              </p:cNvPr>
              <p:cNvSpPr txBox="1"/>
              <p:nvPr/>
            </p:nvSpPr>
            <p:spPr>
              <a:xfrm>
                <a:off x="5569494" y="860081"/>
                <a:ext cx="577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>
                    <a:latin typeface="+mn-lt"/>
                    <a:cs typeface="Arial" panose="020B060402020202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dirty="0">
                    <a:latin typeface="+mn-lt"/>
                    <a:cs typeface="Arial" panose="020B0604020202020204" pitchFamily="34" charset="0"/>
                  </a:rPr>
                  <a:t>)</a:t>
                </a:r>
                <a:endParaRPr lang="de-DE" i="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DBBEAF7-A052-1EE0-DEDE-213CB586B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94" y="860081"/>
                <a:ext cx="577787" cy="276999"/>
              </a:xfrm>
              <a:prstGeom prst="rect">
                <a:avLst/>
              </a:prstGeom>
              <a:blipFill>
                <a:blip r:embed="rId4"/>
                <a:stretch>
                  <a:fillRect l="-25532" t="-28261" r="-26596" b="-5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FEB43C81-CDD7-9D28-5ECD-82110A31333D}"/>
              </a:ext>
            </a:extLst>
          </p:cNvPr>
          <p:cNvSpPr txBox="1"/>
          <p:nvPr/>
        </p:nvSpPr>
        <p:spPr>
          <a:xfrm>
            <a:off x="1043605" y="2547587"/>
            <a:ext cx="35907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Point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inducing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method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: KISS-GP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Folienzoom 14">
                <a:extLst>
                  <a:ext uri="{FF2B5EF4-FFF2-40B4-BE49-F238E27FC236}">
                    <a16:creationId xmlns:a16="http://schemas.microsoft.com/office/drawing/2014/main" id="{EABDAB3D-D522-51FF-7BA9-E18A99B8EEB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9692179"/>
                  </p:ext>
                </p:extLst>
              </p:nvPr>
            </p:nvGraphicFramePr>
            <p:xfrm>
              <a:off x="5245660" y="3073011"/>
              <a:ext cx="2286000" cy="1285875"/>
            </p:xfrm>
            <a:graphic>
              <a:graphicData uri="http://schemas.microsoft.com/office/powerpoint/2016/slidezoom">
                <pslz:sldZm>
                  <pslz:sldZmObj sldId="335" cId="456376491">
                    <pslz:zmPr id="{BC435E3F-F5C0-40DE-AE69-A00F26B83ACA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285875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Folienzoom 1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ABDAB3D-D522-51FF-7BA9-E18A99B8EEB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5660" y="3073011"/>
                <a:ext cx="2286000" cy="1285875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BDDD08DC-AA83-916A-95AD-28F3E922F1CA}"/>
              </a:ext>
            </a:extLst>
          </p:cNvPr>
          <p:cNvSpPr txBox="1"/>
          <p:nvPr/>
        </p:nvSpPr>
        <p:spPr>
          <a:xfrm>
            <a:off x="1612340" y="3210243"/>
            <a:ext cx="3350358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+mn-lt"/>
                <a:cs typeface="Arial" panose="020B0604020202020204" pitchFamily="34" charset="0"/>
              </a:rPr>
              <a:t>a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pproximates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the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kernel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with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a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s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ubset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of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data</a:t>
            </a:r>
            <a:r>
              <a:rPr lang="de-DE" dirty="0">
                <a:latin typeface="+mn-lt"/>
                <a:cs typeface="Arial" panose="020B0604020202020204" pitchFamily="34" charset="0"/>
              </a:rPr>
              <a:t> 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points</a:t>
            </a:r>
            <a:r>
              <a:rPr lang="de-DE" dirty="0">
                <a:latin typeface="+mn-lt"/>
                <a:cs typeface="Arial" panose="020B0604020202020204" pitchFamily="34" charset="0"/>
              </a:rPr>
              <a:t>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i="0" dirty="0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+mn-lt"/>
                <a:cs typeface="Arial" panose="020B0604020202020204" pitchFamily="34" charset="0"/>
              </a:rPr>
              <a:t>Scales O(</a:t>
            </a:r>
            <a:r>
              <a:rPr lang="de-DE" dirty="0" err="1">
                <a:latin typeface="+mn-lt"/>
                <a:cs typeface="Arial" panose="020B0604020202020204" pitchFamily="34" charset="0"/>
              </a:rPr>
              <a:t>n+h</a:t>
            </a:r>
            <a:r>
              <a:rPr lang="de-DE" dirty="0">
                <a:latin typeface="+mn-lt"/>
                <a:cs typeface="Arial" panose="020B0604020202020204" pitchFamily="34" charset="0"/>
              </a:rPr>
              <a:t>(m))</a:t>
            </a:r>
            <a:endParaRPr lang="de-DE" i="0" dirty="0">
              <a:latin typeface="+mn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2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FFA4964A-EEC6-574E-11C8-3AF850AB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7" y="583731"/>
            <a:ext cx="8016096" cy="39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76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nhaltsplatzhalter 20" descr="Ein Bild, das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B90050CA-6122-EB1C-EBE0-03C79A580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6780" y="2600099"/>
            <a:ext cx="4034783" cy="1534541"/>
          </a:xfr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262ECC-FE89-E625-1BB3-4BBF7D01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98C2DD5-50CB-445D-B765-8AD2D4C5531F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7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D1D863-5203-6938-3537-90DC052D15B9}"/>
              </a:ext>
            </a:extLst>
          </p:cNvPr>
          <p:cNvSpPr txBox="1"/>
          <p:nvPr/>
        </p:nvSpPr>
        <p:spPr>
          <a:xfrm>
            <a:off x="862379" y="2145889"/>
            <a:ext cx="157735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Multitask-GPR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971FCA-6E84-CCFD-EA7E-3E84F361C70F}"/>
              </a:ext>
            </a:extLst>
          </p:cNvPr>
          <p:cNvSpPr txBox="1"/>
          <p:nvPr/>
        </p:nvSpPr>
        <p:spPr>
          <a:xfrm>
            <a:off x="1362515" y="2600099"/>
            <a:ext cx="13465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Independent: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15BA540-DF00-9CB2-98A5-5EFFC7D49143}"/>
              </a:ext>
            </a:extLst>
          </p:cNvPr>
          <p:cNvSpPr txBox="1"/>
          <p:nvPr/>
        </p:nvSpPr>
        <p:spPr>
          <a:xfrm>
            <a:off x="1362515" y="3479274"/>
            <a:ext cx="12567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 err="1">
                <a:latin typeface="+mn-lt"/>
                <a:cs typeface="Arial" panose="020B0604020202020204" pitchFamily="34" charset="0"/>
              </a:rPr>
              <a:t>Dependent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8DE97D-BC7A-49BC-FDDF-CB17200643C5}"/>
              </a:ext>
            </a:extLst>
          </p:cNvPr>
          <p:cNvSpPr txBox="1"/>
          <p:nvPr/>
        </p:nvSpPr>
        <p:spPr>
          <a:xfrm>
            <a:off x="862378" y="951003"/>
            <a:ext cx="5001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>
                <a:latin typeface="+mn-lt"/>
                <a:cs typeface="Arial" panose="020B0604020202020204" pitchFamily="34" charset="0"/>
              </a:rPr>
              <a:t>GPR</a:t>
            </a:r>
            <a:endParaRPr lang="de-DE" b="1" i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CA16F6A-E4E9-FDBF-8601-E5C471D51A6C}"/>
              </a:ext>
            </a:extLst>
          </p:cNvPr>
          <p:cNvSpPr txBox="1"/>
          <p:nvPr/>
        </p:nvSpPr>
        <p:spPr>
          <a:xfrm>
            <a:off x="1567700" y="1414680"/>
            <a:ext cx="54758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Single GPR: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learns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mapping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from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X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to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b="1" i="0" dirty="0" err="1">
                <a:latin typeface="+mn-lt"/>
                <a:cs typeface="Arial" panose="020B0604020202020204" pitchFamily="34" charset="0"/>
              </a:rPr>
              <a:t>scalar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output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15D64A82-9949-1855-7A1F-5240B21649A3}"/>
              </a:ext>
            </a:extLst>
          </p:cNvPr>
          <p:cNvSpPr txBox="1"/>
          <p:nvPr/>
        </p:nvSpPr>
        <p:spPr>
          <a:xfrm>
            <a:off x="1911315" y="294994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0" dirty="0">
                <a:latin typeface="+mn-lt"/>
                <a:cs typeface="Arial" panose="020B0604020202020204" pitchFamily="34" charset="0"/>
              </a:rPr>
              <a:t>Just multiple GPRs</a:t>
            </a:r>
            <a:endParaRPr lang="de-DE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CDCC9CC-0CA5-4200-4E68-53F0C21F82DB}"/>
              </a:ext>
            </a:extLst>
          </p:cNvPr>
          <p:cNvSpPr txBox="1"/>
          <p:nvPr/>
        </p:nvSpPr>
        <p:spPr>
          <a:xfrm>
            <a:off x="1990891" y="3775670"/>
            <a:ext cx="2888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0" dirty="0" err="1">
                <a:latin typeface="+mn-lt"/>
                <a:cs typeface="Arial" panose="020B0604020202020204" pitchFamily="34" charset="0"/>
              </a:rPr>
              <a:t>Learns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additional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dependency</a:t>
            </a:r>
            <a:r>
              <a:rPr lang="de-DE" i="0" dirty="0">
                <a:latin typeface="+mn-lt"/>
                <a:cs typeface="Arial" panose="020B0604020202020204" pitchFamily="34" charset="0"/>
              </a:rPr>
              <a:t> </a:t>
            </a:r>
            <a:r>
              <a:rPr lang="de-DE" i="0" dirty="0" err="1">
                <a:latin typeface="+mn-lt"/>
                <a:cs typeface="Arial" panose="020B0604020202020204" pitchFamily="34" charset="0"/>
              </a:rPr>
              <a:t>structure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026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D8753-3D08-9287-64A9-7321D17F2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1">
            <a:extLst>
              <a:ext uri="{FF2B5EF4-FFF2-40B4-BE49-F238E27FC236}">
                <a16:creationId xmlns:a16="http://schemas.microsoft.com/office/drawing/2014/main" id="{DE9648EB-D4D5-93D5-AE92-ACD3F1BD8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48613" y="4879075"/>
            <a:ext cx="742950" cy="204716"/>
          </a:xfrm>
        </p:spPr>
        <p:txBody>
          <a:bodyPr/>
          <a:lstStyle/>
          <a:p>
            <a:pPr>
              <a:defRPr/>
            </a:pPr>
            <a:fld id="{ABC642DC-4027-4785-8EC1-7265DE27C531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C32798E-1D10-2271-6560-590FFC5EE589}"/>
              </a:ext>
            </a:extLst>
          </p:cNvPr>
          <p:cNvSpPr txBox="1"/>
          <p:nvPr/>
        </p:nvSpPr>
        <p:spPr>
          <a:xfrm>
            <a:off x="3419985" y="759388"/>
            <a:ext cx="2304029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b="1" dirty="0" err="1">
                <a:latin typeface="+mn-lt"/>
                <a:cs typeface="Arial" panose="020B0604020202020204" pitchFamily="34" charset="0"/>
              </a:rPr>
              <a:t>Testing</a:t>
            </a:r>
            <a:r>
              <a:rPr lang="de-DE" b="1" dirty="0">
                <a:latin typeface="+mn-lt"/>
                <a:cs typeface="Arial" panose="020B0604020202020204" pitchFamily="34" charset="0"/>
              </a:rPr>
              <a:t> and </a:t>
            </a:r>
            <a:r>
              <a:rPr lang="de-DE" b="1" dirty="0" err="1">
                <a:latin typeface="+mn-lt"/>
                <a:cs typeface="Arial" panose="020B0604020202020204" pitchFamily="34" charset="0"/>
              </a:rPr>
              <a:t>Findings</a:t>
            </a:r>
            <a:endParaRPr lang="de-DE" b="1" dirty="0">
              <a:latin typeface="+mn-lt"/>
              <a:cs typeface="Arial" panose="020B0604020202020204" pitchFamily="34" charset="0"/>
            </a:endParaRPr>
          </a:p>
          <a:p>
            <a:endParaRPr lang="de-DE" i="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B551A11-0059-8514-D3CE-E469AB570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75" y="1365376"/>
            <a:ext cx="7644850" cy="30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7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de-DE" altLang="de-DE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E160C9AF-448A-4DA4-9688-85DDBAF3634B}" type="slidenum">
              <a:rPr lang="de-DE" altLang="de-DE" sz="1000" smtClean="0">
                <a:solidFill>
                  <a:srgbClr val="D841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9</a:t>
            </a:fld>
            <a:endParaRPr lang="de-DE" altLang="de-DE" sz="1000" dirty="0">
              <a:solidFill>
                <a:srgbClr val="D841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7281E5AA-C174-B781-0C57-79FF51969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53" y="1108798"/>
            <a:ext cx="8142694" cy="319532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WILSON, Andrew Gordon, et al. Deep kernel learning. In: </a:t>
            </a:r>
            <a:r>
              <a:rPr lang="en-US" i="1" dirty="0">
                <a:solidFill>
                  <a:schemeClr val="tx1"/>
                </a:solidFill>
              </a:rPr>
              <a:t>Artificial intelligence and statistics</a:t>
            </a:r>
            <a:r>
              <a:rPr lang="en-US" dirty="0">
                <a:solidFill>
                  <a:schemeClr val="tx1"/>
                </a:solidFill>
              </a:rPr>
              <a:t>. PMLR, 2016. S. 370-378.</a:t>
            </a:r>
            <a:endParaRPr lang="de-DE" altLang="de-D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1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DD2B7E31-7D7E-491A-8902-5469ADF73115}"/>
    </a:ext>
  </a:extLst>
</a:theme>
</file>

<file path=ppt/theme/theme2.xml><?xml version="1.0" encoding="utf-8"?>
<a:theme xmlns:a="http://schemas.openxmlformats.org/drawingml/2006/main" name="Master2_UniLeipzig_PPT Vorlage">
  <a:themeElements>
    <a:clrScheme name="Universität Leipzig">
      <a:dk1>
        <a:sysClr val="windowText" lastClr="000000"/>
      </a:dk1>
      <a:lt1>
        <a:sysClr val="window" lastClr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i="0" smtClean="0">
            <a:latin typeface="+mn-lt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AF34A279-AF28-43F2-ABC2-47D9B1B138CB}" vid="{493468B7-7E68-4CF9-8FE6-B4E896B34C69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Nanog Variability and Pluripotency Regulation of Embryonic Stem</Template>
  <TotalTime>0</TotalTime>
  <Words>438</Words>
  <Application>Microsoft Office PowerPoint</Application>
  <PresentationFormat>Bildschirmpräsentation (16:9)</PresentationFormat>
  <Paragraphs>67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Futura</vt:lpstr>
      <vt:lpstr>Symbol</vt:lpstr>
      <vt:lpstr>Wingdings</vt:lpstr>
      <vt:lpstr>Master1_UniLeipzig_PPT Vorlage</vt:lpstr>
      <vt:lpstr>Master2_UniLeipzig_PPT Vorlage</vt:lpstr>
      <vt:lpstr>DEEP KERNEL LEARNING</vt:lpstr>
      <vt:lpstr>Beispielfolie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Sources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Bosch, Niklas</dc:creator>
  <cp:lastModifiedBy>Bosch, Niklas Julian</cp:lastModifiedBy>
  <cp:revision>41</cp:revision>
  <cp:lastPrinted>2017-09-28T12:33:25Z</cp:lastPrinted>
  <dcterms:created xsi:type="dcterms:W3CDTF">2025-04-24T19:11:06Z</dcterms:created>
  <dcterms:modified xsi:type="dcterms:W3CDTF">2025-06-20T16:50:10Z</dcterms:modified>
</cp:coreProperties>
</file>