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.jpeg" ContentType="image/jpeg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2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6" r:id="rId14"/>
    <p:sldMasterId id="2147483677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 idx="1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D057D91-8911-4620-AB67-457E5DC13FC9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want to introduce the concept/ proposed model of the paper deep kernel learning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76213D-1359-4BD8-B056-068C6FF5AE6A}" type="slidenum">
              <a: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Trivial: Overfitting . Wir trainieren auf Sprache und Fragen nach dem Kontostand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Wie ist es aber in einem komplexeren Problem: Validation loss stops decreasing -&gt; we stop training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Szenario? Wir wollen jetzt ein Bildgenerator zusammenbauen, können es besser als Sora -&gt; wie gehen wir sicher, dass das Modell nicht unsere Trainingsdaten ausspuckt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Canary: Extra Trainingsdaten um zu überprüfen, ob wir genau die Daten durch Anfragen reproduzieren können. Also Antworten die wir schon kennen.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Wird im paper zwischen wirklich sensiblen Daten und trivialen Daten unterschieden?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96E24B-47E0-44C1-A529-1C51CDFAF69D}" type="slidenum">
              <a: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Ah somewhat uninteresting question, but necessary to understand the concept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710547E-96FE-45BA-AF13-2B918C10631E}" type="slidenum">
              <a: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921940-72F8-4605-AB34-297059EC8FB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08C6D9-231F-4844-8569-F736F1FA7DB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5B979E-45EC-44EA-B008-4D81CF4FD02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DC26D3F-DB24-46C8-87E9-70C9D1C4623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F52640-DD23-4842-BBBD-843F2472511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F86E0F-F45A-4AB9-A9FE-4C3B7E0D149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DAC587-2575-4B05-80F2-373468FDA20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CF43277-7ED6-47E2-A35A-16961347026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4.png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4.png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9" descr=""/>
          <p:cNvPicPr/>
          <p:nvPr/>
        </p:nvPicPr>
        <p:blipFill>
          <a:blip r:embed="rId2"/>
          <a:stretch/>
        </p:blipFill>
        <p:spPr>
          <a:xfrm>
            <a:off x="5639040" y="0"/>
            <a:ext cx="3524040" cy="5157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Bild 10" descr=""/>
          <p:cNvPicPr/>
          <p:nvPr/>
        </p:nvPicPr>
        <p:blipFill>
          <a:blip r:embed="rId3"/>
          <a:stretch/>
        </p:blipFill>
        <p:spPr>
          <a:xfrm>
            <a:off x="0" y="5040"/>
            <a:ext cx="3428640" cy="1442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95560" y="2079000"/>
            <a:ext cx="8092440" cy="14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Click to edit Master title style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295560" y="4439160"/>
            <a:ext cx="209808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Click icon to add picture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2453760" y="4444200"/>
            <a:ext cx="218412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Click icon to add picture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72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4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75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43800"/>
            <a:ext cx="8229240" cy="30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262a31"/>
                </a:solidFill>
                <a:effectLst/>
                <a:uFillTx/>
                <a:latin typeface="Calibri"/>
                <a:ea typeface="MS PGothic"/>
              </a:rPr>
              <a:t>Bild durch Klicken auf Symbol hinzufügen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4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50C5967-F3EB-4B10-9E9E-904172F63E58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83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86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597680"/>
            <a:ext cx="8233920" cy="269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Tabelle durch Klicken auf Symbol hinzufügen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1141920"/>
            <a:ext cx="822924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de-DE" sz="14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4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5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45DE18C-FA27-422C-BC24-C45862EE3956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95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97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98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1229040"/>
            <a:ext cx="8229240" cy="30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Diagramm durch Klicken auf Symbol hinzufügen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cxnSp>
        <p:nvCxnSpPr>
          <p:cNvPr id="102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03" name="PlaceHolder 4"/>
          <p:cNvSpPr>
            <a:spLocks noGrp="1"/>
          </p:cNvSpPr>
          <p:nvPr>
            <p:ph type="sldNum" idx="6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3E230C5-8EA1-44A8-92A7-4F7456AA5FE7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3"/>
    <p:sldLayoutId id="2147483675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07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9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10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4368960"/>
            <a:ext cx="3962160" cy="3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181160"/>
            <a:ext cx="396216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Diagramm durch Klicken auf Symbol hinzufügen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714920" y="4368960"/>
            <a:ext cx="3962160" cy="3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714920" y="1181160"/>
            <a:ext cx="396216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de-DE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Diagramm durch Klicken auf Symbol hinzufügen</a:t>
            </a: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sldNum" idx="7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353C1D0-BC91-47C4-BA93-0247E25250B6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18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0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21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457200" y="1503720"/>
            <a:ext cx="2692080" cy="319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Zweite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Dritte Ebene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Vierte Ebene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Fünfte Ebene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352680" y="762120"/>
            <a:ext cx="5790960" cy="348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Bild durch Klicken auf Symbol hinzufügen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352680" y="4368960"/>
            <a:ext cx="533376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 idx="8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527B708-1744-49A9-ACF7-27BE3C77DEBE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body"/>
          </p:nvPr>
        </p:nvSpPr>
        <p:spPr>
          <a:xfrm>
            <a:off x="3501720" y="-5760"/>
            <a:ext cx="5653800" cy="51523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262a3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lvl="1" marL="457200" defTabSz="4572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Second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29800" y="-4320"/>
            <a:ext cx="4711320" cy="5153760"/>
          </a:xfrm>
          <a:prstGeom prst="rect">
            <a:avLst/>
          </a:prstGeom>
          <a:solidFill>
            <a:srgbClr val="ff5451">
              <a:alpha val="50000"/>
            </a:srgbClr>
          </a:solidFill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262a3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marL="457200" indent="0" defTabSz="4572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Second level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13800" y="1066680"/>
            <a:ext cx="3562560" cy="350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algn="r" defTabSz="4572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6114600" cy="514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Click icon to add picture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title"/>
          </p:nvPr>
        </p:nvSpPr>
        <p:spPr>
          <a:xfrm>
            <a:off x="5113800" y="1447200"/>
            <a:ext cx="3562560" cy="220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rgbClr val="ffffff"/>
                </a:solidFill>
                <a:effectLst/>
                <a:uFillTx/>
                <a:latin typeface="Arial"/>
                <a:ea typeface="MS PGothic"/>
              </a:rPr>
              <a:t>Click to edit Master title style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body"/>
          </p:nvPr>
        </p:nvSpPr>
        <p:spPr>
          <a:xfrm>
            <a:off x="-14040" y="-5760"/>
            <a:ext cx="5653800" cy="51523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rgbClr val="262a3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-14040" y="-4320"/>
            <a:ext cx="4711320" cy="5153760"/>
          </a:xfrm>
          <a:prstGeom prst="rect">
            <a:avLst/>
          </a:prstGeom>
          <a:solidFill>
            <a:srgbClr val="ff5451">
              <a:alpha val="50000"/>
            </a:srgbClr>
          </a:solidFill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262a3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b="0" lang="de-DE" sz="12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1960" y="1066680"/>
            <a:ext cx="3562560" cy="350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711520" y="0"/>
            <a:ext cx="6432120" cy="514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Click icon to add picture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title"/>
          </p:nvPr>
        </p:nvSpPr>
        <p:spPr>
          <a:xfrm>
            <a:off x="471960" y="1447200"/>
            <a:ext cx="3562560" cy="220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rgbClr val="ffffff"/>
                </a:solidFill>
                <a:effectLst/>
                <a:uFillTx/>
                <a:latin typeface="Arial"/>
                <a:ea typeface="MS PGothic"/>
              </a:rPr>
              <a:t>Click to edit Master title style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 9" descr=""/>
          <p:cNvPicPr/>
          <p:nvPr/>
        </p:nvPicPr>
        <p:blipFill>
          <a:blip r:embed="rId2"/>
          <a:stretch/>
        </p:blipFill>
        <p:spPr>
          <a:xfrm>
            <a:off x="5829480" y="0"/>
            <a:ext cx="33145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57760" y="2079000"/>
            <a:ext cx="6400440" cy="14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rgbClr val="262a31"/>
                </a:solidFill>
                <a:effectLst/>
                <a:uFillTx/>
                <a:latin typeface="Arial"/>
                <a:ea typeface="MS PGothic"/>
              </a:rPr>
              <a:t>Click to edit Master title style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cxnSp>
        <p:nvCxnSpPr>
          <p:cNvPr id="25" name="Gerade Verbindung 10"/>
          <p:cNvCxnSpPr/>
          <p:nvPr/>
        </p:nvCxnSpPr>
        <p:spPr>
          <a:xfrm>
            <a:off x="457200" y="4713480"/>
            <a:ext cx="57315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pic>
        <p:nvPicPr>
          <p:cNvPr id="26" name="Grafik 11" descr=""/>
          <p:cNvPicPr/>
          <p:nvPr/>
        </p:nvPicPr>
        <p:blipFill>
          <a:blip r:embed="rId3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body"/>
          </p:nvPr>
        </p:nvSpPr>
        <p:spPr>
          <a:xfrm>
            <a:off x="8640" y="8640"/>
            <a:ext cx="9135000" cy="51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S PGothic"/>
              </a:rPr>
              <a:t>Click icon to add picture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Bild 10" descr=""/>
          <p:cNvPicPr/>
          <p:nvPr/>
        </p:nvPicPr>
        <p:blipFill>
          <a:blip r:embed="rId2"/>
          <a:stretch/>
        </p:blipFill>
        <p:spPr>
          <a:xfrm>
            <a:off x="0" y="5040"/>
            <a:ext cx="3428640" cy="144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Bild 9" descr=""/>
          <p:cNvPicPr/>
          <p:nvPr/>
        </p:nvPicPr>
        <p:blipFill>
          <a:blip r:embed="rId3"/>
          <a:stretch/>
        </p:blipFill>
        <p:spPr>
          <a:xfrm>
            <a:off x="5648760" y="0"/>
            <a:ext cx="3524040" cy="5157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5400" y="2079000"/>
            <a:ext cx="7984440" cy="5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8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Click to edit Master title style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720" cy="1847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Click to edit Master text styles</a:t>
            </a:r>
            <a:endParaRPr b="0" lang="de-DE" sz="11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lvl="1" marL="457200" defTabSz="4572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Second level</a:t>
            </a:r>
            <a:endParaRPr b="0" lang="de-DE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4"/>
    <p:sldLayoutId id="2147483661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39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1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42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3392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17120"/>
            <a:ext cx="8233920" cy="298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Zweite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Dritte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Vierte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Fünfte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126080"/>
            <a:ext cx="823392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de-DE" sz="14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4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1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31BDC2F-44C0-40D8-B595-DC64701A74E5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  <p:sldLayoutId id="2147483664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50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2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53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3392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23640"/>
            <a:ext cx="8233920" cy="337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Zweite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Dritte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Vierte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Fünfte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2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23651B-20E0-468B-9661-21AD11D29EB0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erade Verbindung 9"/>
          <p:cNvCxnSpPr/>
          <p:nvPr/>
        </p:nvCxnSpPr>
        <p:spPr>
          <a:xfrm>
            <a:off x="0" y="155520"/>
            <a:ext cx="457560" cy="36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60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8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Textfeld 7"/>
          <p:cNvSpPr/>
          <p:nvPr/>
        </p:nvSpPr>
        <p:spPr>
          <a:xfrm>
            <a:off x="457200" y="22680"/>
            <a:ext cx="78177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2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63" name="Textfeld 1"/>
          <p:cNvSpPr/>
          <p:nvPr/>
        </p:nvSpPr>
        <p:spPr>
          <a:xfrm>
            <a:off x="1154520" y="4837320"/>
            <a:ext cx="678528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Titelmasterformat durch Klicken bearbeiten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17120"/>
            <a:ext cx="3951720" cy="297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Zweite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Dritte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Vierte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Fünfte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1139760"/>
            <a:ext cx="8229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de-DE" sz="14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4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24280" y="1617120"/>
            <a:ext cx="3962160" cy="297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0000" indent="-270000" defTabSz="457200">
              <a:lnSpc>
                <a:spcPct val="100000"/>
              </a:lnSpc>
              <a:spcBef>
                <a:spcPts val="360"/>
              </a:spcBef>
              <a:buClr>
                <a:srgbClr val="d8413e"/>
              </a:buClr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Formatvorlagen des Textmasters bearbeiten</a:t>
            </a:r>
            <a:endParaRPr b="0" lang="de-DE" sz="18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  <a:p>
            <a:pPr lvl="1" marL="714240" indent="-257040" defTabSz="457200">
              <a:lnSpc>
                <a:spcPct val="100000"/>
              </a:lnSpc>
              <a:spcBef>
                <a:spcPts val="320"/>
              </a:spcBef>
              <a:buClr>
                <a:srgbClr val="d8413e"/>
              </a:buClr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Zweite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60640" indent="-246240" defTabSz="457200">
              <a:lnSpc>
                <a:spcPct val="100000"/>
              </a:lnSpc>
              <a:spcBef>
                <a:spcPts val="320"/>
              </a:spcBef>
              <a:buClr>
                <a:srgbClr val="d8413e"/>
              </a:buClr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Dritte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17840" indent="-246240" defTabSz="457200">
              <a:lnSpc>
                <a:spcPct val="100000"/>
              </a:lnSpc>
              <a:spcBef>
                <a:spcPts val="320"/>
              </a:spcBef>
              <a:buClr>
                <a:srgbClr val="d8413e"/>
              </a:buClr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Vierte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00160" indent="-171360" defTabSz="457200">
              <a:lnSpc>
                <a:spcPct val="100000"/>
              </a:lnSpc>
              <a:spcBef>
                <a:spcPts val="320"/>
              </a:spcBef>
              <a:buClr>
                <a:srgbClr val="d8413e"/>
              </a:buClr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Fünfte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sldNum" idx="3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2A9D018-4DC6-4539-9D6A-5C8C27850888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7920" y="2079000"/>
            <a:ext cx="8092440" cy="73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8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3" name="TextBox 10"/>
          <p:cNvSpPr/>
          <p:nvPr/>
        </p:nvSpPr>
        <p:spPr>
          <a:xfrm>
            <a:off x="727920" y="4539240"/>
            <a:ext cx="498708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Jakob Lambert-Hartmann, Niklas Bosch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Box 10"/>
          <p:cNvSpPr/>
          <p:nvPr/>
        </p:nvSpPr>
        <p:spPr>
          <a:xfrm>
            <a:off x="1076040" y="2706840"/>
            <a:ext cx="369792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Andrew Wilson, Zhiting Hu, Ruslan Salathutnikov, Eric Xing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RBF Kernel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9F7F5FF-10FB-4B62-82BF-3ED43D74D879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10</a:t>
            </a:fld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701640" y="1092240"/>
            <a:ext cx="6384960" cy="3479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LineaR Kernel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F526A3F-588E-477C-A976-1244503FBAC8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11</a:t>
            </a:fld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57200" y="1016280"/>
            <a:ext cx="6521040" cy="3555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Num" idx="12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6355837-A643-4CFA-994C-E47FA4490A5C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Textfeld 1"/>
          <p:cNvSpPr/>
          <p:nvPr/>
        </p:nvSpPr>
        <p:spPr>
          <a:xfrm>
            <a:off x="2257200" y="897840"/>
            <a:ext cx="45860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How can we combine these two methods?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TextBox 10"/>
          <p:cNvSpPr/>
          <p:nvPr/>
        </p:nvSpPr>
        <p:spPr>
          <a:xfrm>
            <a:off x="2722680" y="1898640"/>
            <a:ext cx="369792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Use the DNN as a learned kernel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On which we calculate the GPR model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Num" idx="13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148F424-E4EE-48F8-A6C1-0BE4BA6B15CE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Textfeld 2"/>
          <p:cNvSpPr/>
          <p:nvPr/>
        </p:nvSpPr>
        <p:spPr>
          <a:xfrm>
            <a:off x="3853800" y="759240"/>
            <a:ext cx="186804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Backpropagation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Sources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Num" idx="14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37BC4D9-C657-4189-BD5A-319F5994DB94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00760" y="1108800"/>
            <a:ext cx="8142480" cy="319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WILSON, Andrew Gordon, et al. Deep kernel learning. In: </a:t>
            </a:r>
            <a:r>
              <a:rPr b="0" i="1" lang="en-US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Artificial intelligence and statistics</a:t>
            </a: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. PMLR, 2016. S. 370-378.</a:t>
            </a:r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040" y="1584360"/>
            <a:ext cx="7984800" cy="5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Thank you for your attention!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Introduction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264B0C1-2F52-4C21-919F-CE8EB2FCC394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2</a:t>
            </a:fld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Gaussian Processes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4F19E58-F35F-40C8-B6B9-4B818CAD04D1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3</a:t>
            </a:fld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180320" y="1144440"/>
            <a:ext cx="4735080" cy="355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"/>
          <p:cNvSpPr txBox="1"/>
          <p:nvPr/>
        </p:nvSpPr>
        <p:spPr>
          <a:xfrm>
            <a:off x="238320" y="1455120"/>
            <a:ext cx="4069440" cy="8582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Includes confidence interval into 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prediction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 confidence near observed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Gaussian Processes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62F59B5-1B94-428A-8CAD-0BA77CB1F531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4</a:t>
            </a:fld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238320" y="1455120"/>
            <a:ext cx="3445920" cy="8582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Distribution of functions (prior)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Observed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3657600" y="1495440"/>
            <a:ext cx="5399280" cy="307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"/>
          <p:cNvSpPr txBox="1"/>
          <p:nvPr/>
        </p:nvSpPr>
        <p:spPr>
          <a:xfrm>
            <a:off x="228600" y="2743200"/>
            <a:ext cx="2797920" cy="1114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Output: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Infinitly many samples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from prior fitting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observations (posterior)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Quick Maths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5486400" cy="307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EB4EFD8-B10C-4C0F-BBC3-CFE628D9EEB6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5</a:t>
            </a:fld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Functions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968264E-FD6F-4827-8ACA-C0FCDA33D1E0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6</a:t>
            </a:fld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238320" y="1455120"/>
            <a:ext cx="37890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Sampled points from multivariate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distribution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4030560" y="1455120"/>
            <a:ext cx="4884840" cy="3116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Functions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8F17C0F-D940-40D0-867C-88EFAAB9127F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7</a:t>
            </a:fld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238320" y="1455120"/>
            <a:ext cx="33314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Not independent because: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similar input → similar output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569760" y="1455120"/>
            <a:ext cx="4888440" cy="3175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Kernel Functions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18A3D81-AC2A-46E5-AA8A-191A393AF753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8</a:t>
            </a:fld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238320" y="1455120"/>
            <a:ext cx="42980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 similarity depends on the context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28600" y="1828800"/>
            <a:ext cx="4843440" cy="218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202360" y="1828800"/>
            <a:ext cx="3484080" cy="2057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"/>
          <p:cNvSpPr txBox="1"/>
          <p:nvPr/>
        </p:nvSpPr>
        <p:spPr>
          <a:xfrm>
            <a:off x="5943600" y="3886200"/>
            <a:ext cx="1935000" cy="14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Cumulative sales data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2057400" y="3886200"/>
            <a:ext cx="1935000" cy="147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Plant activity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Periodic Kernel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DD8B1C9-01B7-4A0C-B9AB-7402B4C24E22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9</a:t>
            </a:fld>
            <a:endParaRPr b="0" lang="de-DE" sz="1000" strike="noStrike" u="none">
              <a:solidFill>
                <a:srgbClr val="262a31"/>
              </a:solidFill>
              <a:effectLst/>
              <a:uFillTx/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685800" y="1086120"/>
            <a:ext cx="6400800" cy="3485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Nanog Variability and Pluripotency Regulation of Embryonic Stem</Template>
  <TotalTime>269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2025-04-24T19:11:06Z</dcterms:created>
  <dc:creator>Bosch, Niklas</dc:creator>
  <dc:description/>
  <dc:language>en-US</dc:language>
  <cp:lastModifiedBy/>
  <cp:lastPrinted>2017-09-28T12:33:25Z</cp:lastPrinted>
  <dcterms:modified xsi:type="dcterms:W3CDTF">2025-06-18T16:45:00Z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3</vt:r8>
  </property>
  <property fmtid="{D5CDD505-2E9C-101B-9397-08002B2CF9AE}" pid="3" name="PresentationFormat">
    <vt:lpwstr>Bildschirmpräsentation (16:9)</vt:lpwstr>
  </property>
  <property fmtid="{D5CDD505-2E9C-101B-9397-08002B2CF9AE}" pid="4" name="Slides">
    <vt:r8>6</vt:r8>
  </property>
</Properties>
</file>