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6.xml" ContentType="application/vnd.openxmlformats-officedocument.theme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14.svg" ContentType="image/svg"/>
  <Override PartName="/ppt/media/image2.jpeg" ContentType="image/jpe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16.png" ContentType="image/png"/>
  <Override PartName="/ppt/media/image7.png" ContentType="image/png"/>
  <Override PartName="/ppt/media/image11.png" ContentType="image/png"/>
  <Override PartName="/ppt/media/image17.png" ContentType="image/png"/>
  <Override PartName="/ppt/media/image8.png" ContentType="image/png"/>
  <Override PartName="/ppt/media/image12.png" ContentType="image/png"/>
  <Override PartName="/ppt/media/image3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8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3" r:id="rId4"/>
    <p:sldMasterId id="2147483655" r:id="rId5"/>
    <p:sldMasterId id="2147483657" r:id="rId6"/>
    <p:sldMasterId id="2147483659" r:id="rId7"/>
    <p:sldMasterId id="2147483661" r:id="rId8"/>
    <p:sldMasterId id="2147483663" r:id="rId9"/>
    <p:sldMasterId id="2147483666" r:id="rId10"/>
    <p:sldMasterId id="2147483668" r:id="rId11"/>
    <p:sldMasterId id="2147483671" r:id="rId12"/>
    <p:sldMasterId id="2147483673" r:id="rId13"/>
    <p:sldMasterId id="2147483675" r:id="rId14"/>
    <p:sldMasterId id="2147483677" r:id="rId15"/>
    <p:sldMasterId id="2147483679" r:id="rId16"/>
    <p:sldMasterId id="2147483682" r:id="rId17"/>
  </p:sldMasterIdLst>
  <p:notesMasterIdLst>
    <p:notesMasterId r:id="rId18"/>
  </p:notes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notesMaster" Target="notesMasters/notesMaster1.xml"/><Relationship Id="rId19" Type="http://schemas.openxmlformats.org/officeDocument/2006/relationships/slide" Target="slides/slide1.xml"/><Relationship Id="rId20" Type="http://schemas.openxmlformats.org/officeDocument/2006/relationships/slide" Target="slides/slide2.xml"/><Relationship Id="rId21" Type="http://schemas.openxmlformats.org/officeDocument/2006/relationships/slide" Target="slides/slide3.xml"/><Relationship Id="rId22" Type="http://schemas.openxmlformats.org/officeDocument/2006/relationships/slide" Target="slides/slide4.xml"/><Relationship Id="rId23" Type="http://schemas.openxmlformats.org/officeDocument/2006/relationships/slide" Target="slides/slide5.xml"/><Relationship Id="rId24" Type="http://schemas.openxmlformats.org/officeDocument/2006/relationships/slide" Target="slides/slide6.xml"/><Relationship Id="rId25" Type="http://schemas.openxmlformats.org/officeDocument/2006/relationships/slide" Target="slides/slide7.xml"/><Relationship Id="rId26" Type="http://schemas.openxmlformats.org/officeDocument/2006/relationships/slide" Target="slides/slide8.xml"/><Relationship Id="rId27" Type="http://schemas.openxmlformats.org/officeDocument/2006/relationships/slide" Target="slides/slide9.xml"/><Relationship Id="rId28" Type="http://schemas.openxmlformats.org/officeDocument/2006/relationships/slide" Target="slides/slide10.xml"/><Relationship Id="rId29" Type="http://schemas.openxmlformats.org/officeDocument/2006/relationships/slide" Target="slides/slide11.xml"/><Relationship Id="rId30" Type="http://schemas.openxmlformats.org/officeDocument/2006/relationships/slide" Target="slides/slide12.xml"/><Relationship Id="rId31" Type="http://schemas.openxmlformats.org/officeDocument/2006/relationships/slide" Target="slides/slide13.xml"/><Relationship Id="rId32" Type="http://schemas.openxmlformats.org/officeDocument/2006/relationships/slide" Target="slides/slide14.xml"/><Relationship Id="rId33" Type="http://schemas.openxmlformats.org/officeDocument/2006/relationships/slide" Target="slides/slide15.xml"/><Relationship Id="rId34" Type="http://schemas.openxmlformats.org/officeDocument/2006/relationships/slide" Target="slides/slide16.xml"/><Relationship Id="rId35" Type="http://schemas.openxmlformats.org/officeDocument/2006/relationships/slide" Target="slides/slide17.xml"/><Relationship Id="rId36" Type="http://schemas.openxmlformats.org/officeDocument/2006/relationships/slide" Target="slides/slide18.xml"/><Relationship Id="rId37" Type="http://schemas.openxmlformats.org/officeDocument/2006/relationships/slide" Target="slides/slide19.xml"/><Relationship Id="rId3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move the slide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dt" idx="9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ftr" idx="10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sldNum" idx="11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28BC4B6D-B265-45B6-BBE9-7960ED092449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We want to introduce the concept/ proposed model of the paper deep kernel learning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5ED5237-D557-4006-B4F6-C3453DB9E7B6}" type="slidenum">
              <a:rPr b="0" lang="de-DE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Trivial: Overfitting . Wir trainieren auf Sprache und Fragen nach dem Kontostand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Wie ist es aber in einem komplexeren Problem: Validation loss stops decreasing -&gt; we stop training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Szenario? Wir wollen jetzt ein Bildgenerator zusammenbauen, können es besser als Sora -&gt; wie gehen wir sicher, dass das Modell nicht unsere Trainingsdaten ausspuckt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Canary: Extra Trainingsdaten um zu überprüfen, ob wir genau die Daten durch Anfragen reproduzieren können. Also Antworten die wir schon kennen.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Wird im paper zwischen wirklich sensiblen Daten und trivialen Daten unterschieden?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426C645-5C8B-4217-9C12-F5F09210E032}" type="slidenum">
              <a:rPr b="0" lang="de-DE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Ah somewhat uninteresting question, but necessary to understand the concept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6CCEFC1-B4F2-47B2-B686-4C84BDB88A61}" type="slidenum">
              <a:rPr b="0" lang="de-DE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el und 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7386764-BCD7-4594-9755-32F5E2382D37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7A3513-A69D-4D65-A973-1E60BB7F3E25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677A0A-6CB9-4653-B3C9-89163D5E7849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el und Inhalt ohne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11B5F6-F8AD-4407-84C3-428CF928CE2D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el und Inhalt - 2 Blö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0DEA0B7-A66B-4141-8EB4-F4E44F70E0DF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ild mit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8C295F4-AEA6-4E15-9B5C-43CBFC4418F6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FDEE223-840E-4ABA-9A03-71569BB06896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1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264692F-F52E-471A-B635-594E726F395D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A8F6A8A-0FB4-47A2-B850-C70FFCE80385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D508560-9627-4A31-808C-5B6D14C308B8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Zwischenfolie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Zwischenfolie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Zwischen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ild (formatfülle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Vielen Dank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4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7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ild 9" descr=""/>
          <p:cNvPicPr/>
          <p:nvPr/>
        </p:nvPicPr>
        <p:blipFill>
          <a:blip r:embed="rId2"/>
          <a:stretch/>
        </p:blipFill>
        <p:spPr>
          <a:xfrm>
            <a:off x="5639040" y="0"/>
            <a:ext cx="3523680" cy="5157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" name="Bild 10" descr=""/>
          <p:cNvPicPr/>
          <p:nvPr/>
        </p:nvPicPr>
        <p:blipFill>
          <a:blip r:embed="rId3"/>
          <a:stretch/>
        </p:blipFill>
        <p:spPr>
          <a:xfrm>
            <a:off x="0" y="5040"/>
            <a:ext cx="3428280" cy="1441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5400" y="2222640"/>
            <a:ext cx="79840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65400" y="2834640"/>
            <a:ext cx="4671360" cy="18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erade Verbindung 9"/>
          <p:cNvCxnSpPr/>
          <p:nvPr/>
        </p:nvCxnSpPr>
        <p:spPr>
          <a:xfrm>
            <a:off x="0" y="155520"/>
            <a:ext cx="457920" cy="720"/>
          </a:xfrm>
          <a:prstGeom prst="straightConnector1">
            <a:avLst/>
          </a:prstGeom>
          <a:ln w="3240">
            <a:solidFill>
              <a:srgbClr val="262a31"/>
            </a:solidFill>
            <a:round/>
          </a:ln>
        </p:spPr>
      </p:cxnSp>
      <p:pic>
        <p:nvPicPr>
          <p:cNvPr id="56" name="Grafik 5" descr=""/>
          <p:cNvPicPr/>
          <p:nvPr/>
        </p:nvPicPr>
        <p:blipFill>
          <a:blip r:embed="rId2"/>
          <a:stretch/>
        </p:blipFill>
        <p:spPr>
          <a:xfrm>
            <a:off x="457200" y="4769280"/>
            <a:ext cx="546480" cy="323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7" name="Textfeld 7"/>
          <p:cNvSpPr/>
          <p:nvPr/>
        </p:nvSpPr>
        <p:spPr>
          <a:xfrm>
            <a:off x="457200" y="22680"/>
            <a:ext cx="781740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de-DE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Deep kernel learning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58" name="Gerade Verbindung 10"/>
          <p:cNvCxnSpPr/>
          <p:nvPr/>
        </p:nvCxnSpPr>
        <p:spPr>
          <a:xfrm>
            <a:off x="457200" y="4713480"/>
            <a:ext cx="8230320" cy="72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59" name="Textfeld 1"/>
          <p:cNvSpPr/>
          <p:nvPr/>
        </p:nvSpPr>
        <p:spPr>
          <a:xfrm>
            <a:off x="1154520" y="4837320"/>
            <a:ext cx="6784920" cy="2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de-DE" sz="900" strike="noStrike" u="none">
                <a:solidFill>
                  <a:schemeClr val="accent4"/>
                </a:solidFill>
                <a:effectLst/>
                <a:uFillTx/>
                <a:latin typeface="Arial"/>
                <a:ea typeface="MS PGothic"/>
              </a:rPr>
              <a:t>Jakob, Niklas Bosch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1"/>
          <p:cNvSpPr>
            <a:spLocks noGrp="1"/>
          </p:cNvSpPr>
          <p:nvPr>
            <p:ph type="sldNum" idx="2"/>
          </p:nvPr>
        </p:nvSpPr>
        <p:spPr>
          <a:xfrm>
            <a:off x="7948440" y="4879080"/>
            <a:ext cx="742320" cy="20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0929930-3F81-4BD2-8371-70610AD8166C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3"/>
    <p:sldLayoutId id="2147483670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9"/>
          <p:cNvCxnSpPr/>
          <p:nvPr/>
        </p:nvCxnSpPr>
        <p:spPr>
          <a:xfrm>
            <a:off x="0" y="155520"/>
            <a:ext cx="457920" cy="720"/>
          </a:xfrm>
          <a:prstGeom prst="straightConnector1">
            <a:avLst/>
          </a:prstGeom>
          <a:ln w="3240">
            <a:solidFill>
              <a:srgbClr val="262a31"/>
            </a:solidFill>
            <a:round/>
          </a:ln>
        </p:spPr>
      </p:cxnSp>
      <p:pic>
        <p:nvPicPr>
          <p:cNvPr id="66" name="Grafik 5" descr=""/>
          <p:cNvPicPr/>
          <p:nvPr/>
        </p:nvPicPr>
        <p:blipFill>
          <a:blip r:embed="rId2"/>
          <a:stretch/>
        </p:blipFill>
        <p:spPr>
          <a:xfrm>
            <a:off x="457200" y="4769280"/>
            <a:ext cx="546480" cy="323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7" name="Textfeld 7"/>
          <p:cNvSpPr/>
          <p:nvPr/>
        </p:nvSpPr>
        <p:spPr>
          <a:xfrm>
            <a:off x="457200" y="22680"/>
            <a:ext cx="781740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de-DE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Deep kernel learning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68" name="Gerade Verbindung 10"/>
          <p:cNvCxnSpPr/>
          <p:nvPr/>
        </p:nvCxnSpPr>
        <p:spPr>
          <a:xfrm>
            <a:off x="457200" y="4713480"/>
            <a:ext cx="8230320" cy="72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69" name="Textfeld 1"/>
          <p:cNvSpPr/>
          <p:nvPr/>
        </p:nvSpPr>
        <p:spPr>
          <a:xfrm>
            <a:off x="1154520" y="4837320"/>
            <a:ext cx="6784920" cy="2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de-DE" sz="900" strike="noStrike" u="none">
                <a:solidFill>
                  <a:schemeClr val="accent4"/>
                </a:solidFill>
                <a:effectLst/>
                <a:uFillTx/>
                <a:latin typeface="Arial"/>
                <a:ea typeface="MS PGothic"/>
              </a:rPr>
              <a:t>Jakob, Niklas Bosch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5400" y="2222640"/>
            <a:ext cx="79840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65400" y="2834640"/>
            <a:ext cx="4671360" cy="18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sldNum" idx="3"/>
          </p:nvPr>
        </p:nvSpPr>
        <p:spPr>
          <a:xfrm>
            <a:off x="7948440" y="4879080"/>
            <a:ext cx="742320" cy="20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A418D74-BAAB-4EB4-9E18-91AB9482D99E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erade Verbindung 9"/>
          <p:cNvCxnSpPr/>
          <p:nvPr/>
        </p:nvCxnSpPr>
        <p:spPr>
          <a:xfrm>
            <a:off x="0" y="155520"/>
            <a:ext cx="457920" cy="720"/>
          </a:xfrm>
          <a:prstGeom prst="straightConnector1">
            <a:avLst/>
          </a:prstGeom>
          <a:ln w="3240">
            <a:solidFill>
              <a:srgbClr val="262a31"/>
            </a:solidFill>
            <a:round/>
          </a:ln>
        </p:spPr>
      </p:cxnSp>
      <p:pic>
        <p:nvPicPr>
          <p:cNvPr id="76" name="Grafik 5" descr=""/>
          <p:cNvPicPr/>
          <p:nvPr/>
        </p:nvPicPr>
        <p:blipFill>
          <a:blip r:embed="rId2"/>
          <a:stretch/>
        </p:blipFill>
        <p:spPr>
          <a:xfrm>
            <a:off x="457200" y="4769280"/>
            <a:ext cx="546480" cy="323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7" name="Textfeld 7"/>
          <p:cNvSpPr/>
          <p:nvPr/>
        </p:nvSpPr>
        <p:spPr>
          <a:xfrm>
            <a:off x="457200" y="22680"/>
            <a:ext cx="781740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de-DE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Deep kernel learning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78" name="Gerade Verbindung 10"/>
          <p:cNvCxnSpPr/>
          <p:nvPr/>
        </p:nvCxnSpPr>
        <p:spPr>
          <a:xfrm>
            <a:off x="457200" y="4713480"/>
            <a:ext cx="8230320" cy="72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79" name="Textfeld 1"/>
          <p:cNvSpPr/>
          <p:nvPr/>
        </p:nvSpPr>
        <p:spPr>
          <a:xfrm>
            <a:off x="1154520" y="4837320"/>
            <a:ext cx="6784920" cy="2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de-DE" sz="900" strike="noStrike" u="none">
                <a:solidFill>
                  <a:schemeClr val="accent4"/>
                </a:solidFill>
                <a:effectLst/>
                <a:uFillTx/>
                <a:latin typeface="Arial"/>
                <a:ea typeface="MS PGothic"/>
              </a:rPr>
              <a:t>Jakob, Niklas Bosch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5400" y="2222640"/>
            <a:ext cx="79840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5400" y="2834640"/>
            <a:ext cx="4671360" cy="18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sldNum" idx="4"/>
          </p:nvPr>
        </p:nvSpPr>
        <p:spPr>
          <a:xfrm>
            <a:off x="7948440" y="4879080"/>
            <a:ext cx="742320" cy="20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7B7575A-93AF-4735-B949-30571359D85D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erade Verbindung 9"/>
          <p:cNvCxnSpPr/>
          <p:nvPr/>
        </p:nvCxnSpPr>
        <p:spPr>
          <a:xfrm>
            <a:off x="0" y="155520"/>
            <a:ext cx="457920" cy="720"/>
          </a:xfrm>
          <a:prstGeom prst="straightConnector1">
            <a:avLst/>
          </a:prstGeom>
          <a:ln w="3240">
            <a:solidFill>
              <a:srgbClr val="262a31"/>
            </a:solidFill>
            <a:round/>
          </a:ln>
        </p:spPr>
      </p:cxnSp>
      <p:pic>
        <p:nvPicPr>
          <p:cNvPr id="86" name="Grafik 5" descr=""/>
          <p:cNvPicPr/>
          <p:nvPr/>
        </p:nvPicPr>
        <p:blipFill>
          <a:blip r:embed="rId2"/>
          <a:stretch/>
        </p:blipFill>
        <p:spPr>
          <a:xfrm>
            <a:off x="457200" y="4769280"/>
            <a:ext cx="546480" cy="323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7" name="Textfeld 7"/>
          <p:cNvSpPr/>
          <p:nvPr/>
        </p:nvSpPr>
        <p:spPr>
          <a:xfrm>
            <a:off x="457200" y="22680"/>
            <a:ext cx="781740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de-DE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Deep kernel learning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88" name="Gerade Verbindung 10"/>
          <p:cNvCxnSpPr/>
          <p:nvPr/>
        </p:nvCxnSpPr>
        <p:spPr>
          <a:xfrm>
            <a:off x="457200" y="4713480"/>
            <a:ext cx="8230320" cy="72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89" name="Textfeld 1"/>
          <p:cNvSpPr/>
          <p:nvPr/>
        </p:nvSpPr>
        <p:spPr>
          <a:xfrm>
            <a:off x="1154520" y="4837320"/>
            <a:ext cx="6784920" cy="2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de-DE" sz="900" strike="noStrike" u="none">
                <a:solidFill>
                  <a:schemeClr val="accent4"/>
                </a:solidFill>
                <a:effectLst/>
                <a:uFillTx/>
                <a:latin typeface="Arial"/>
                <a:ea typeface="MS PGothic"/>
              </a:rPr>
              <a:t>Jakob, Niklas Bosch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5400" y="2222640"/>
            <a:ext cx="79840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65400" y="2834640"/>
            <a:ext cx="4671360" cy="18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7948440" y="4879080"/>
            <a:ext cx="742320" cy="20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407E1FE-E10D-427A-A753-032163793ED2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erade Verbindung 9"/>
          <p:cNvCxnSpPr/>
          <p:nvPr/>
        </p:nvCxnSpPr>
        <p:spPr>
          <a:xfrm>
            <a:off x="0" y="155520"/>
            <a:ext cx="457920" cy="720"/>
          </a:xfrm>
          <a:prstGeom prst="straightConnector1">
            <a:avLst/>
          </a:prstGeom>
          <a:ln w="3240">
            <a:solidFill>
              <a:srgbClr val="262a31"/>
            </a:solidFill>
            <a:round/>
          </a:ln>
        </p:spPr>
      </p:cxnSp>
      <p:pic>
        <p:nvPicPr>
          <p:cNvPr id="96" name="Grafik 5" descr=""/>
          <p:cNvPicPr/>
          <p:nvPr/>
        </p:nvPicPr>
        <p:blipFill>
          <a:blip r:embed="rId2"/>
          <a:stretch/>
        </p:blipFill>
        <p:spPr>
          <a:xfrm>
            <a:off x="457200" y="4769280"/>
            <a:ext cx="546480" cy="323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7" name="Textfeld 7"/>
          <p:cNvSpPr/>
          <p:nvPr/>
        </p:nvSpPr>
        <p:spPr>
          <a:xfrm>
            <a:off x="457200" y="22680"/>
            <a:ext cx="781740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de-DE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Deep kernel learning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98" name="Gerade Verbindung 10"/>
          <p:cNvCxnSpPr/>
          <p:nvPr/>
        </p:nvCxnSpPr>
        <p:spPr>
          <a:xfrm>
            <a:off x="457200" y="4713480"/>
            <a:ext cx="8230320" cy="72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99" name="Textfeld 1"/>
          <p:cNvSpPr/>
          <p:nvPr/>
        </p:nvSpPr>
        <p:spPr>
          <a:xfrm>
            <a:off x="1154520" y="4837320"/>
            <a:ext cx="6784920" cy="2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de-DE" sz="900" strike="noStrike" u="none">
                <a:solidFill>
                  <a:schemeClr val="accent4"/>
                </a:solidFill>
                <a:effectLst/>
                <a:uFillTx/>
                <a:latin typeface="Arial"/>
                <a:ea typeface="MS PGothic"/>
              </a:rPr>
              <a:t>Jakob, Niklas Bosch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5400" y="2222640"/>
            <a:ext cx="79840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65400" y="2834640"/>
            <a:ext cx="4671360" cy="18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sldNum" idx="6"/>
          </p:nvPr>
        </p:nvSpPr>
        <p:spPr>
          <a:xfrm>
            <a:off x="7948440" y="4879080"/>
            <a:ext cx="742320" cy="20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48C04CD-7BE3-4490-82E4-E4F7812D5B21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erade Verbindung 9"/>
          <p:cNvCxnSpPr/>
          <p:nvPr/>
        </p:nvCxnSpPr>
        <p:spPr>
          <a:xfrm>
            <a:off x="0" y="155520"/>
            <a:ext cx="457920" cy="720"/>
          </a:xfrm>
          <a:prstGeom prst="straightConnector1">
            <a:avLst/>
          </a:prstGeom>
          <a:ln w="3240">
            <a:solidFill>
              <a:srgbClr val="262a31"/>
            </a:solidFill>
            <a:round/>
          </a:ln>
        </p:spPr>
      </p:cxnSp>
      <p:pic>
        <p:nvPicPr>
          <p:cNvPr id="106" name="Grafik 5" descr=""/>
          <p:cNvPicPr/>
          <p:nvPr/>
        </p:nvPicPr>
        <p:blipFill>
          <a:blip r:embed="rId2"/>
          <a:stretch/>
        </p:blipFill>
        <p:spPr>
          <a:xfrm>
            <a:off x="457200" y="4769280"/>
            <a:ext cx="546480" cy="323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7" name="Textfeld 7"/>
          <p:cNvSpPr/>
          <p:nvPr/>
        </p:nvSpPr>
        <p:spPr>
          <a:xfrm>
            <a:off x="457200" y="22680"/>
            <a:ext cx="781740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de-DE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Deep kernel learning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08" name="Gerade Verbindung 10"/>
          <p:cNvCxnSpPr/>
          <p:nvPr/>
        </p:nvCxnSpPr>
        <p:spPr>
          <a:xfrm>
            <a:off x="457200" y="4713480"/>
            <a:ext cx="8230320" cy="72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109" name="Textfeld 1"/>
          <p:cNvSpPr/>
          <p:nvPr/>
        </p:nvSpPr>
        <p:spPr>
          <a:xfrm>
            <a:off x="1154520" y="4837320"/>
            <a:ext cx="6784920" cy="2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de-DE" sz="900" strike="noStrike" u="none">
                <a:solidFill>
                  <a:schemeClr val="accent4"/>
                </a:solidFill>
                <a:effectLst/>
                <a:uFillTx/>
                <a:latin typeface="Arial"/>
                <a:ea typeface="MS PGothic"/>
              </a:rPr>
              <a:t>Jakob, Niklas Bosch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10" name="Gerade Verbindung 10"/>
          <p:cNvCxnSpPr/>
          <p:nvPr/>
        </p:nvCxnSpPr>
        <p:spPr>
          <a:xfrm>
            <a:off x="457200" y="4713480"/>
            <a:ext cx="8230320" cy="72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111" name="PlaceHolder 1"/>
          <p:cNvSpPr>
            <a:spLocks noGrp="1"/>
          </p:cNvSpPr>
          <p:nvPr>
            <p:ph type="sldNum" idx="7"/>
          </p:nvPr>
        </p:nvSpPr>
        <p:spPr>
          <a:xfrm>
            <a:off x="7948440" y="4879080"/>
            <a:ext cx="742320" cy="20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A023018-B1CE-407A-9DB9-7718DF20B8B5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3"/>
    <p:sldLayoutId id="2147483681" r:id="rId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erade Verbindung 9"/>
          <p:cNvCxnSpPr/>
          <p:nvPr/>
        </p:nvCxnSpPr>
        <p:spPr>
          <a:xfrm>
            <a:off x="0" y="155520"/>
            <a:ext cx="457920" cy="720"/>
          </a:xfrm>
          <a:prstGeom prst="straightConnector1">
            <a:avLst/>
          </a:prstGeom>
          <a:ln w="3240">
            <a:solidFill>
              <a:srgbClr val="262a31"/>
            </a:solidFill>
            <a:round/>
          </a:ln>
        </p:spPr>
      </p:cxnSp>
      <p:pic>
        <p:nvPicPr>
          <p:cNvPr id="117" name="Grafik 5" descr=""/>
          <p:cNvPicPr/>
          <p:nvPr/>
        </p:nvPicPr>
        <p:blipFill>
          <a:blip r:embed="rId2"/>
          <a:stretch/>
        </p:blipFill>
        <p:spPr>
          <a:xfrm>
            <a:off x="457200" y="4769280"/>
            <a:ext cx="546480" cy="323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8" name="Textfeld 7"/>
          <p:cNvSpPr/>
          <p:nvPr/>
        </p:nvSpPr>
        <p:spPr>
          <a:xfrm>
            <a:off x="457200" y="22680"/>
            <a:ext cx="781740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de-DE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Deep kernel learning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19" name="Gerade Verbindung 10"/>
          <p:cNvCxnSpPr/>
          <p:nvPr/>
        </p:nvCxnSpPr>
        <p:spPr>
          <a:xfrm>
            <a:off x="457200" y="4713480"/>
            <a:ext cx="8230320" cy="72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120" name="Textfeld 1"/>
          <p:cNvSpPr/>
          <p:nvPr/>
        </p:nvSpPr>
        <p:spPr>
          <a:xfrm>
            <a:off x="1154520" y="4837320"/>
            <a:ext cx="6784920" cy="2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de-DE" sz="900" strike="noStrike" u="none">
                <a:solidFill>
                  <a:schemeClr val="accent4"/>
                </a:solidFill>
                <a:effectLst/>
                <a:uFillTx/>
                <a:latin typeface="Arial"/>
                <a:ea typeface="MS PGothic"/>
              </a:rPr>
              <a:t>Jakob, Niklas Bosch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21" name="Gerade Verbindung 10"/>
          <p:cNvCxnSpPr/>
          <p:nvPr/>
        </p:nvCxnSpPr>
        <p:spPr>
          <a:xfrm>
            <a:off x="457200" y="4713480"/>
            <a:ext cx="8230320" cy="72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65400" y="2222640"/>
            <a:ext cx="79840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365400" y="2834640"/>
            <a:ext cx="4671360" cy="18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sldNum" idx="8"/>
          </p:nvPr>
        </p:nvSpPr>
        <p:spPr>
          <a:xfrm>
            <a:off x="7948440" y="4879080"/>
            <a:ext cx="742320" cy="20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AB8D2B5-418C-4840-AD5A-E11C851678A5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9" descr=""/>
          <p:cNvPicPr/>
          <p:nvPr/>
        </p:nvPicPr>
        <p:blipFill>
          <a:blip r:embed="rId2"/>
          <a:stretch/>
        </p:blipFill>
        <p:spPr>
          <a:xfrm>
            <a:off x="5639040" y="0"/>
            <a:ext cx="3523680" cy="5157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" name="Bild 10" descr=""/>
          <p:cNvPicPr/>
          <p:nvPr/>
        </p:nvPicPr>
        <p:blipFill>
          <a:blip r:embed="rId3"/>
          <a:stretch/>
        </p:blipFill>
        <p:spPr>
          <a:xfrm>
            <a:off x="0" y="5040"/>
            <a:ext cx="3428280" cy="1441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5400" y="2222640"/>
            <a:ext cx="79840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4"/>
    <p:sldLayoutId id="2147483652" r:id="rId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65400" y="2222640"/>
            <a:ext cx="79840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65400" y="2834640"/>
            <a:ext cx="4671360" cy="18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5400" y="2222640"/>
            <a:ext cx="79840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5400" y="2834640"/>
            <a:ext cx="4671360" cy="18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 9" descr=""/>
          <p:cNvPicPr/>
          <p:nvPr/>
        </p:nvPicPr>
        <p:blipFill>
          <a:blip r:embed="rId2"/>
          <a:stretch/>
        </p:blipFill>
        <p:spPr>
          <a:xfrm>
            <a:off x="5829480" y="0"/>
            <a:ext cx="3314160" cy="514296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23" name="Gerade Verbindung 10"/>
          <p:cNvCxnSpPr/>
          <p:nvPr/>
        </p:nvCxnSpPr>
        <p:spPr>
          <a:xfrm>
            <a:off x="457200" y="4713480"/>
            <a:ext cx="5731920" cy="72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pic>
        <p:nvPicPr>
          <p:cNvPr id="24" name="Grafik 11" descr=""/>
          <p:cNvPicPr/>
          <p:nvPr/>
        </p:nvPicPr>
        <p:blipFill>
          <a:blip r:embed="rId3"/>
          <a:stretch/>
        </p:blipFill>
        <p:spPr>
          <a:xfrm>
            <a:off x="457200" y="4769280"/>
            <a:ext cx="546480" cy="323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5400" y="2222640"/>
            <a:ext cx="79840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5400" y="2834640"/>
            <a:ext cx="4671360" cy="18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5400" y="2222640"/>
            <a:ext cx="79840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5400" y="2834640"/>
            <a:ext cx="4671360" cy="18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Bild 10" descr=""/>
          <p:cNvPicPr/>
          <p:nvPr/>
        </p:nvPicPr>
        <p:blipFill>
          <a:blip r:embed="rId2"/>
          <a:stretch/>
        </p:blipFill>
        <p:spPr>
          <a:xfrm>
            <a:off x="0" y="5040"/>
            <a:ext cx="3428280" cy="1441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4" name="Bild 9" descr=""/>
          <p:cNvPicPr/>
          <p:nvPr/>
        </p:nvPicPr>
        <p:blipFill>
          <a:blip r:embed="rId3"/>
          <a:stretch/>
        </p:blipFill>
        <p:spPr>
          <a:xfrm>
            <a:off x="5648760" y="0"/>
            <a:ext cx="3523680" cy="5157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5400" y="2222640"/>
            <a:ext cx="79840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65400" y="2834640"/>
            <a:ext cx="4671360" cy="18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Bild 10" descr=""/>
          <p:cNvPicPr/>
          <p:nvPr/>
        </p:nvPicPr>
        <p:blipFill>
          <a:blip r:embed="rId2"/>
          <a:stretch/>
        </p:blipFill>
        <p:spPr>
          <a:xfrm>
            <a:off x="0" y="5040"/>
            <a:ext cx="3428280" cy="1441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0" name="Bild 9" descr=""/>
          <p:cNvPicPr/>
          <p:nvPr/>
        </p:nvPicPr>
        <p:blipFill>
          <a:blip r:embed="rId3"/>
          <a:stretch/>
        </p:blipFill>
        <p:spPr>
          <a:xfrm>
            <a:off x="5648760" y="0"/>
            <a:ext cx="3523680" cy="5157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4"/>
    <p:sldLayoutId id="2147483665" r:id="rId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erade Verbindung 9"/>
          <p:cNvCxnSpPr/>
          <p:nvPr/>
        </p:nvCxnSpPr>
        <p:spPr>
          <a:xfrm>
            <a:off x="0" y="155520"/>
            <a:ext cx="457920" cy="720"/>
          </a:xfrm>
          <a:prstGeom prst="straightConnector1">
            <a:avLst/>
          </a:prstGeom>
          <a:ln w="3240">
            <a:solidFill>
              <a:srgbClr val="262a31"/>
            </a:solidFill>
            <a:round/>
          </a:ln>
        </p:spPr>
      </p:cxnSp>
      <p:pic>
        <p:nvPicPr>
          <p:cNvPr id="46" name="Grafik 5" descr=""/>
          <p:cNvPicPr/>
          <p:nvPr/>
        </p:nvPicPr>
        <p:blipFill>
          <a:blip r:embed="rId2"/>
          <a:stretch/>
        </p:blipFill>
        <p:spPr>
          <a:xfrm>
            <a:off x="457200" y="4769280"/>
            <a:ext cx="546480" cy="323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7" name="Textfeld 7"/>
          <p:cNvSpPr/>
          <p:nvPr/>
        </p:nvSpPr>
        <p:spPr>
          <a:xfrm>
            <a:off x="457200" y="22680"/>
            <a:ext cx="781740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de-DE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Deep kernel learning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48" name="Gerade Verbindung 10"/>
          <p:cNvCxnSpPr/>
          <p:nvPr/>
        </p:nvCxnSpPr>
        <p:spPr>
          <a:xfrm>
            <a:off x="457200" y="4713480"/>
            <a:ext cx="8230320" cy="72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49" name="Textfeld 1"/>
          <p:cNvSpPr/>
          <p:nvPr/>
        </p:nvSpPr>
        <p:spPr>
          <a:xfrm>
            <a:off x="1154520" y="4837320"/>
            <a:ext cx="6784920" cy="2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de-DE" sz="900" strike="noStrike" u="none">
                <a:solidFill>
                  <a:schemeClr val="accent4"/>
                </a:solidFill>
                <a:effectLst/>
                <a:uFillTx/>
                <a:latin typeface="Arial"/>
                <a:ea typeface="MS PGothic"/>
              </a:rPr>
              <a:t>Jakob, Niklas Bosch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5400" y="2222640"/>
            <a:ext cx="79840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65400" y="2834640"/>
            <a:ext cx="4671360" cy="18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1"/>
          </p:nvPr>
        </p:nvSpPr>
        <p:spPr>
          <a:xfrm>
            <a:off x="7948440" y="4879080"/>
            <a:ext cx="742320" cy="20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7B98DE6-F7A5-480C-ADE7-F03B8B09ECF8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svg"/><Relationship Id="rId4" Type="http://schemas.openxmlformats.org/officeDocument/2006/relationships/slideLayout" Target="../slideLayouts/slideLayout2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27920" y="2079000"/>
            <a:ext cx="8092080" cy="73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8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DEEP KERNEL LEARNING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4" name="TextBox 10"/>
          <p:cNvSpPr/>
          <p:nvPr/>
        </p:nvSpPr>
        <p:spPr>
          <a:xfrm>
            <a:off x="727920" y="4539240"/>
            <a:ext cx="498672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Jakob Lambert-Hartmann, Niklas Bosch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" name="TextBox 10"/>
          <p:cNvSpPr/>
          <p:nvPr/>
        </p:nvSpPr>
        <p:spPr>
          <a:xfrm>
            <a:off x="1076040" y="2706840"/>
            <a:ext cx="3697560" cy="6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Andrew Wilson, Zhiting Hu, Ruslan Salathutnikov, Eric Xing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8880" cy="75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Periodic Kernel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8880" cy="32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40C3D95-4247-48C5-A406-EB96D58887D2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10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685800" y="1086120"/>
            <a:ext cx="6400440" cy="3485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8880" cy="75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RBF Kernel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8880" cy="32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3E603C1-EC81-4232-887D-30E1675AEAF0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11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701640" y="1092240"/>
            <a:ext cx="6384600" cy="3479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8880" cy="75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LineaR Kernel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8880" cy="32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319ACFE-4F1C-4576-BEE1-F1B54EA9C839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12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457200" y="1016280"/>
            <a:ext cx="6520680" cy="3555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8880" cy="75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Why contrarian to neural networks?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8880" cy="32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8F64F97-D5F5-4DC8-A33D-29AA22764D6B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13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228600" y="1371600"/>
            <a:ext cx="4114800" cy="2997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Gaussian Process Regressors:</a:t>
            </a:r>
            <a:endParaRPr b="1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1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- models uncertainty</a:t>
            </a:r>
            <a:endParaRPr b="1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- non parametric</a:t>
            </a:r>
            <a:endParaRPr b="1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- prior knowledge required</a:t>
            </a:r>
            <a:endParaRPr b="1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- scale poorly with many data points</a:t>
            </a:r>
            <a:endParaRPr b="1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1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4572000" y="1346040"/>
            <a:ext cx="4343400" cy="2997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Neural Networks:</a:t>
            </a:r>
            <a:endParaRPr b="1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1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- predict single value</a:t>
            </a:r>
            <a:endParaRPr b="1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- millions/billions of parameters</a:t>
            </a:r>
            <a:endParaRPr b="1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- less prior knowledge</a:t>
            </a:r>
            <a:endParaRPr b="1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- scale well with many data points</a:t>
            </a:r>
            <a:endParaRPr b="1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Num" idx="12"/>
          </p:nvPr>
        </p:nvSpPr>
        <p:spPr>
          <a:xfrm>
            <a:off x="7948440" y="4879080"/>
            <a:ext cx="742320" cy="20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2EDBE57-132E-4A92-B063-C4BF2C505BB5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Textfeld 1"/>
          <p:cNvSpPr/>
          <p:nvPr/>
        </p:nvSpPr>
        <p:spPr>
          <a:xfrm>
            <a:off x="2257200" y="897840"/>
            <a:ext cx="458568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de-DE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How can we combine these two methods?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7" name="TextBox 10"/>
          <p:cNvSpPr/>
          <p:nvPr/>
        </p:nvSpPr>
        <p:spPr>
          <a:xfrm>
            <a:off x="2722680" y="1898640"/>
            <a:ext cx="3697560" cy="82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Use the DNN as a learned kernel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On which we calculate the GPR model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Num" idx="13"/>
          </p:nvPr>
        </p:nvSpPr>
        <p:spPr>
          <a:xfrm>
            <a:off x="7948440" y="4879080"/>
            <a:ext cx="742320" cy="20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9B6A873-3DC2-491D-A853-AD603519E406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Textfeld 2"/>
          <p:cNvSpPr/>
          <p:nvPr/>
        </p:nvSpPr>
        <p:spPr>
          <a:xfrm>
            <a:off x="3853800" y="759240"/>
            <a:ext cx="1867680" cy="5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de-DE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Backpropagation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8880" cy="758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Sources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ldNum" idx="14"/>
          </p:nvPr>
        </p:nvSpPr>
        <p:spPr>
          <a:xfrm>
            <a:off x="7948440" y="4879080"/>
            <a:ext cx="742320" cy="20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02EDEFF-1246-4518-9F97-04B37FDCAB48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500760" y="1108800"/>
            <a:ext cx="8142120" cy="3194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spcBef>
                <a:spcPts val="201"/>
              </a:spcBef>
              <a:buNone/>
              <a:tabLst>
                <a:tab algn="l" pos="0"/>
              </a:tabLst>
            </a:pPr>
            <a:r>
              <a:rPr b="0" lang="en-US" sz="10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WILSON, Andrew Gordon, et al. Deep kernel learning. In: </a:t>
            </a:r>
            <a:r>
              <a:rPr b="0" i="1" lang="en-US" sz="10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Artificial intelligence and statistics</a:t>
            </a:r>
            <a:r>
              <a:rPr b="0" lang="en-US" sz="10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. PMLR, 2016. S. 370-378.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365040" y="1584360"/>
            <a:ext cx="7984440" cy="56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Thank you for your attention!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8880" cy="75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Introduction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8880" cy="32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CE86356-B3BB-4897-AC98-096C52263CA5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2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8880" cy="75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Gaussian Processes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8880" cy="32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7253B96-071B-4E0A-A711-BEC75950F82F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3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4180320" y="1144440"/>
            <a:ext cx="4734720" cy="3553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1" name=""/>
          <p:cNvSpPr/>
          <p:nvPr/>
        </p:nvSpPr>
        <p:spPr>
          <a:xfrm>
            <a:off x="238320" y="1455120"/>
            <a:ext cx="406908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Includes confidence interval into </a:t>
            </a:r>
            <a:br>
              <a:rPr sz="1800"/>
            </a:b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prediction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High confidence near observed data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8880" cy="75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Gaussian Processes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8880" cy="32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89A102E-3537-4F67-A012-7BBD1580DC7F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4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238320" y="1455120"/>
            <a:ext cx="344556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Input: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Distribution of functions (prior)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Observed data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3657600" y="1495440"/>
            <a:ext cx="5398920" cy="3076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6" name=""/>
          <p:cNvSpPr/>
          <p:nvPr/>
        </p:nvSpPr>
        <p:spPr>
          <a:xfrm>
            <a:off x="228600" y="2743200"/>
            <a:ext cx="279756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Output: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Infinitly many samples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from prior fitting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observations (posterior)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8880" cy="75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Quick Maths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1371600" y="1371600"/>
            <a:ext cx="5486040" cy="3078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8880" cy="32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4E13654-B886-47E2-9A20-9A54FE9E649F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5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8880" cy="75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Functions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8880" cy="32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7268E5D-3E49-4841-994B-CD0B9E2C7B5B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6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238320" y="1455120"/>
            <a:ext cx="37886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Sampled points from multivariate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distribution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4030560" y="1455120"/>
            <a:ext cx="4884480" cy="3116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8880" cy="75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Functions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8880" cy="32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0F220CC-3D6E-4C1C-B383-8D39A197F8CA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7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238320" y="1455120"/>
            <a:ext cx="333108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Not independent because: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similar input → similar output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3569760" y="1455120"/>
            <a:ext cx="4888080" cy="3175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8880" cy="75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Kernel Functions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8880" cy="32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EE23435-9406-419A-BB76-29A7CE08AC6B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8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238320" y="1455120"/>
            <a:ext cx="42976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Input similarity depends on the context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228600" y="1828800"/>
            <a:ext cx="4843080" cy="2183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5202360" y="1828800"/>
            <a:ext cx="3483720" cy="2057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3" name=""/>
          <p:cNvSpPr/>
          <p:nvPr/>
        </p:nvSpPr>
        <p:spPr>
          <a:xfrm>
            <a:off x="5943600" y="3886200"/>
            <a:ext cx="19346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Cumulative sales data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2057400" y="3886200"/>
            <a:ext cx="19346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Plant activity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8880" cy="75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Multivariate distributions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8880" cy="32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EE5BCAA-D666-43AA-AE64-416850972B82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9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238320" y="1455120"/>
            <a:ext cx="33436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Defined by covariance matrix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4766040" y="2003400"/>
            <a:ext cx="180720" cy="45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4572000" y="2057400"/>
            <a:ext cx="3410640" cy="2416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0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685800" y="2514600"/>
            <a:ext cx="2566800" cy="1394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1" name=""/>
          <p:cNvSpPr/>
          <p:nvPr/>
        </p:nvSpPr>
        <p:spPr>
          <a:xfrm>
            <a:off x="3429000" y="2971800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aster1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Master2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Master2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Master2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Master2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Master2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Master2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Master2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ster1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ster1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aster1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Master1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Master1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Master1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Master1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Master2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Nanog Variability and Pluripotency Regulation of Embryonic Stem</Template>
  <TotalTime>281</TotalTime>
  <Application>LibreOffice/25.2.3.2$Linux_X86_64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2025-04-24T19:11:06Z</dcterms:created>
  <dc:creator>Bosch, Niklas</dc:creator>
  <dc:description/>
  <dc:language>en-US</dc:language>
  <cp:lastModifiedBy/>
  <cp:lastPrinted>2017-09-28T12:33:25Z</cp:lastPrinted>
  <dcterms:modified xsi:type="dcterms:W3CDTF">2025-06-20T19:08:41Z</dcterms:modified>
  <cp:revision>42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3</vt:r8>
  </property>
  <property fmtid="{D5CDD505-2E9C-101B-9397-08002B2CF9AE}" pid="3" name="PresentationFormat">
    <vt:lpwstr>Bildschirmpräsentation (16:9)</vt:lpwstr>
  </property>
  <property fmtid="{D5CDD505-2E9C-101B-9397-08002B2CF9AE}" pid="4" name="Slides">
    <vt:r8>6</vt:r8>
  </property>
</Properties>
</file>