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5" r:id="rId7"/>
    <p:sldId id="268" r:id="rId8"/>
    <p:sldId id="269" r:id="rId9"/>
    <p:sldId id="271" r:id="rId10"/>
    <p:sldId id="272" r:id="rId11"/>
    <p:sldId id="275" r:id="rId12"/>
    <p:sldId id="276" r:id="rId13"/>
    <p:sldId id="27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ios" panose="020B0604020202020204" charset="0"/>
      <p:regular r:id="rId20"/>
    </p:embeddedFont>
    <p:embeddedFont>
      <p:font typeface="Helios Bold" panose="020B0604020202020204" charset="0"/>
      <p:regular r:id="rId21"/>
    </p:embeddedFont>
    <p:embeddedFont>
      <p:font typeface="Helios Bold Italics" panose="020B0604020202020204" charset="0"/>
      <p:regular r:id="rId22"/>
    </p:embeddedFont>
    <p:embeddedFont>
      <p:font typeface="TT Hoves" panose="020B0604020202020204" charset="0"/>
      <p:regular r:id="rId23"/>
    </p:embeddedFont>
    <p:embeddedFont>
      <p:font typeface="TT Hoves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welcome</a:t>
            </a:r>
          </a:p>
          <a:p>
            <a:r>
              <a:rPr lang="en-US"/>
              <a:t>gathering</a:t>
            </a:r>
          </a:p>
          <a:p>
            <a:r>
              <a:rPr lang="en-US"/>
              <a:t>look at dataset </a:t>
            </a:r>
          </a:p>
          <a:p>
            <a:r>
              <a:rPr lang="en-US"/>
              <a:t>technician sent</a:t>
            </a:r>
          </a:p>
          <a:p>
            <a:r>
              <a:rPr lang="en-US"/>
              <a:t>-&gt;transition:</a:t>
            </a:r>
          </a:p>
          <a:p>
            <a:r>
              <a:rPr lang="en-US"/>
              <a:t>Database Bug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Database Bug</a:t>
            </a:r>
          </a:p>
          <a:p>
            <a:r>
              <a:rPr lang="en-US"/>
              <a:t>cleanup&amp;quality</a:t>
            </a:r>
          </a:p>
          <a:p>
            <a:r>
              <a:rPr lang="en-US"/>
              <a:t>not bore with details</a:t>
            </a:r>
          </a:p>
          <a:p>
            <a:r>
              <a:rPr lang="en-US"/>
              <a:t>was about</a:t>
            </a:r>
          </a:p>
          <a:p>
            <a:r>
              <a:rPr lang="en-US"/>
              <a:t>remove incomplete data or missing data</a:t>
            </a:r>
          </a:p>
          <a:p>
            <a:r>
              <a:rPr lang="en-US"/>
              <a:t>drop duplicates</a:t>
            </a:r>
          </a:p>
          <a:p>
            <a:r>
              <a:rPr lang="en-US"/>
              <a:t>converting datatypes</a:t>
            </a:r>
          </a:p>
          <a:p>
            <a:r>
              <a:rPr lang="en-US"/>
              <a:t>remove noise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Transition:</a:t>
            </a:r>
          </a:p>
          <a:p>
            <a:r>
              <a:rPr lang="en-US"/>
              <a:t>Timespan of Dataset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 Million Sales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Transition: potential Categorization</a:t>
            </a:r>
          </a:p>
          <a:p>
            <a:r>
              <a:rPr lang="en-US"/>
              <a:t>for effective lookup into provided dataset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avg prices</a:t>
            </a:r>
          </a:p>
          <a:p>
            <a:r>
              <a:rPr lang="en-US"/>
              <a:t>apple &gt; nonA</a:t>
            </a:r>
          </a:p>
          <a:p>
            <a:r>
              <a:rPr lang="en-US"/>
              <a:t>hardware &gt; accessories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Transition:</a:t>
            </a:r>
          </a:p>
          <a:p>
            <a:r>
              <a:rPr lang="en-US"/>
              <a:t>total amount discounted products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avg 22</a:t>
            </a:r>
          </a:p>
          <a:p>
            <a:endParaRPr lang="en-US"/>
          </a:p>
          <a:p>
            <a:r>
              <a:rPr lang="en-US"/>
              <a:t>Transition:</a:t>
            </a:r>
          </a:p>
          <a:p>
            <a:r>
              <a:rPr lang="en-US"/>
              <a:t>Seasonality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discount good?</a:t>
            </a:r>
          </a:p>
          <a:p>
            <a:r>
              <a:rPr lang="en-US"/>
              <a:t>see income n sales over time</a:t>
            </a:r>
          </a:p>
          <a:p>
            <a:r>
              <a:rPr lang="en-US"/>
              <a:t>expect blue &gt; orange any time</a:t>
            </a:r>
          </a:p>
          <a:p>
            <a:r>
              <a:rPr lang="en-US"/>
              <a:t>aggr. discounts (tall orange)</a:t>
            </a:r>
          </a:p>
          <a:p>
            <a:endParaRPr lang="en-US"/>
          </a:p>
          <a:p>
            <a:r>
              <a:rPr lang="en-US"/>
              <a:t>Transition:</a:t>
            </a:r>
          </a:p>
          <a:p>
            <a:r>
              <a:rPr lang="en-US"/>
              <a:t>deeper look into statistics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Transition:</a:t>
            </a:r>
          </a:p>
          <a:p>
            <a:r>
              <a:rPr lang="en-US"/>
              <a:t>Conclusion</a:t>
            </a:r>
          </a:p>
          <a:p>
            <a:r>
              <a:rPr lang="en-US"/>
              <a:t>-&gt; Discounts not effective </a:t>
            </a:r>
          </a:p>
          <a:p>
            <a:r>
              <a:rPr lang="en-US"/>
              <a:t>state of art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/>
          </a:p>
          <a:p>
            <a:r>
              <a:rPr lang="en-US"/>
              <a:t>Transition:</a:t>
            </a:r>
          </a:p>
          <a:p>
            <a:r>
              <a:rPr lang="en-US"/>
              <a:t>Recommendations</a:t>
            </a:r>
          </a:p>
          <a:p>
            <a:r>
              <a:rPr lang="en-US"/>
              <a:t>no aggr. discount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further details</a:t>
            </a:r>
          </a:p>
          <a:p>
            <a:r>
              <a:rPr lang="en-US"/>
              <a:t>deeper level of categorization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7708610" y="-412494"/>
            <a:ext cx="18562305" cy="8555165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8153547" y="795713"/>
            <a:ext cx="12503082" cy="10287000"/>
            <a:chOff x="0" y="0"/>
            <a:chExt cx="6184570" cy="50883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blipFill>
              <a:blip r:embed="rId3"/>
              <a:stretch>
                <a:fillRect l="-1474" t="-3316" r="-184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9006848" y="8488443"/>
            <a:ext cx="3902362" cy="1798557"/>
            <a:chOff x="0" y="0"/>
            <a:chExt cx="406400" cy="187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>
                <a:alpha val="8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8757" y="787514"/>
            <a:ext cx="4465420" cy="836584"/>
            <a:chOff x="0" y="0"/>
            <a:chExt cx="5953893" cy="1115446"/>
          </a:xfrm>
        </p:grpSpPr>
        <p:sp>
          <p:nvSpPr>
            <p:cNvPr id="12" name="Freeform 12"/>
            <p:cNvSpPr/>
            <p:nvPr/>
          </p:nvSpPr>
          <p:spPr>
            <a:xfrm>
              <a:off x="0" y="261871"/>
              <a:ext cx="453917" cy="534592"/>
            </a:xfrm>
            <a:custGeom>
              <a:avLst/>
              <a:gdLst/>
              <a:ahLst/>
              <a:cxnLst/>
              <a:rect l="l" t="t" r="r" b="b"/>
              <a:pathLst>
                <a:path w="453917" h="534592">
                  <a:moveTo>
                    <a:pt x="0" y="0"/>
                  </a:moveTo>
                  <a:lnTo>
                    <a:pt x="453917" y="0"/>
                  </a:lnTo>
                  <a:lnTo>
                    <a:pt x="453917" y="534592"/>
                  </a:lnTo>
                  <a:lnTo>
                    <a:pt x="0" y="534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803450" y="-123825"/>
              <a:ext cx="5150443" cy="1239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1"/>
                </a:lnSpc>
                <a:spcBef>
                  <a:spcPct val="0"/>
                </a:spcBef>
              </a:pPr>
              <a:r>
                <a:rPr lang="en-US" sz="5501">
                  <a:solidFill>
                    <a:srgbClr val="E4E4E4"/>
                  </a:solidFill>
                  <a:latin typeface="Helios Bold"/>
                </a:rPr>
                <a:t>ENIAC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21863" y="880731"/>
            <a:ext cx="10585100" cy="7242419"/>
            <a:chOff x="47812" y="45624"/>
            <a:chExt cx="14113467" cy="9656558"/>
          </a:xfrm>
        </p:grpSpPr>
        <p:sp>
          <p:nvSpPr>
            <p:cNvPr id="15" name="TextBox 15"/>
            <p:cNvSpPr txBox="1"/>
            <p:nvPr/>
          </p:nvSpPr>
          <p:spPr>
            <a:xfrm>
              <a:off x="465871" y="7466100"/>
              <a:ext cx="13695408" cy="2236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 dirty="0">
                  <a:solidFill>
                    <a:srgbClr val="E4E4E4"/>
                  </a:solidFill>
                  <a:latin typeface="Helios"/>
                </a:rPr>
                <a:t>Naeimeh Sharghivand,</a:t>
              </a:r>
            </a:p>
            <a:p>
              <a:pPr>
                <a:lnSpc>
                  <a:spcPts val="4479"/>
                </a:lnSpc>
              </a:pPr>
              <a:r>
                <a:rPr lang="en-US" sz="3199" dirty="0">
                  <a:solidFill>
                    <a:srgbClr val="E4E4E4"/>
                  </a:solidFill>
                  <a:latin typeface="Helios"/>
                </a:rPr>
                <a:t>Henrik &amp; </a:t>
              </a:r>
            </a:p>
            <a:p>
              <a:pPr>
                <a:lnSpc>
                  <a:spcPts val="4479"/>
                </a:lnSpc>
              </a:pPr>
              <a:r>
                <a:rPr lang="en-US" sz="3199" dirty="0">
                  <a:solidFill>
                    <a:srgbClr val="E4E4E4"/>
                  </a:solidFill>
                  <a:latin typeface="Helios"/>
                </a:rPr>
                <a:t>Sohaib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7812" y="45624"/>
              <a:ext cx="13695408" cy="635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120"/>
                </a:lnSpc>
              </a:pPr>
              <a:endParaRPr dirty="0"/>
            </a:p>
            <a:p>
              <a:pPr>
                <a:lnSpc>
                  <a:spcPts val="10320"/>
                </a:lnSpc>
              </a:pPr>
              <a:r>
                <a:rPr lang="en-US" sz="8600" dirty="0">
                  <a:solidFill>
                    <a:srgbClr val="E4E4E4"/>
                  </a:solidFill>
                  <a:latin typeface="TT Hoves Bold"/>
                </a:rPr>
                <a:t>DISCOUNTS </a:t>
              </a:r>
            </a:p>
            <a:p>
              <a:pPr>
                <a:lnSpc>
                  <a:spcPts val="9120"/>
                </a:lnSpc>
              </a:pPr>
              <a:r>
                <a:rPr lang="en-US" sz="7600" dirty="0">
                  <a:solidFill>
                    <a:srgbClr val="E4E4E4"/>
                  </a:solidFill>
                  <a:latin typeface="TT Hoves"/>
                </a:rPr>
                <a:t>A GOOD STRATEGY? </a:t>
              </a:r>
            </a:p>
            <a:p>
              <a:pPr>
                <a:lnSpc>
                  <a:spcPts val="9120"/>
                </a:lnSpc>
              </a:pPr>
              <a:endParaRPr lang="en-US" sz="7600" dirty="0">
                <a:solidFill>
                  <a:srgbClr val="E4E4E4"/>
                </a:solidFill>
                <a:latin typeface="TT Hoves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729750" y="915293"/>
            <a:ext cx="5577175" cy="51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Helios"/>
              </a:rPr>
              <a:t>17 June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7595" b="-111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942882" y="475615"/>
              <a:ext cx="2698286" cy="367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FFFFFF"/>
                  </a:solidFill>
                  <a:latin typeface="Helios Bold"/>
                </a:rPr>
                <a:t>10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228600" y="838181"/>
            <a:ext cx="7534611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sz="6900" dirty="0">
                <a:solidFill>
                  <a:srgbClr val="FFFFFF"/>
                </a:solidFill>
                <a:latin typeface="TT Hoves Bold"/>
              </a:rPr>
              <a:t>CONCLUSION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41367"/>
              </p:ext>
            </p:extLst>
          </p:nvPr>
        </p:nvGraphicFramePr>
        <p:xfrm>
          <a:off x="2966418" y="4314866"/>
          <a:ext cx="13599171" cy="2281238"/>
        </p:xfrm>
        <a:graphic>
          <a:graphicData uri="http://schemas.openxmlformats.org/drawingml/2006/table">
            <a:tbl>
              <a:tblPr/>
              <a:tblGrid>
                <a:gridCol w="13599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1238">
                <a:tc>
                  <a:txBody>
                    <a:bodyPr/>
                    <a:lstStyle/>
                    <a:p>
                      <a:pPr algn="l">
                        <a:lnSpc>
                          <a:spcPts val="7139"/>
                        </a:lnSpc>
                        <a:defRPr/>
                      </a:pPr>
                      <a:r>
                        <a:rPr lang="en-US" sz="5099" dirty="0">
                          <a:solidFill>
                            <a:schemeClr val="bg1"/>
                          </a:solidFill>
                          <a:latin typeface="Helios Bold Italics"/>
                        </a:rPr>
                        <a:t>"Discount placements are not effective for company income"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6330814" y="2566292"/>
          <a:ext cx="10663186" cy="1157288"/>
        </p:xfrm>
        <a:graphic>
          <a:graphicData uri="http://schemas.openxmlformats.org/drawingml/2006/table">
            <a:tbl>
              <a:tblPr/>
              <a:tblGrid>
                <a:gridCol w="1066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7288">
                <a:tc>
                  <a:txBody>
                    <a:bodyPr/>
                    <a:lstStyle/>
                    <a:p>
                      <a:pPr algn="r">
                        <a:lnSpc>
                          <a:spcPts val="5039"/>
                        </a:lnSpc>
                        <a:defRPr/>
                      </a:pP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7595" b="-111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942882" y="475615"/>
              <a:ext cx="2698286" cy="367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FFFFFF"/>
                  </a:solidFill>
                  <a:latin typeface="Helios Bold"/>
                </a:rPr>
                <a:t>11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488263" y="3306000"/>
            <a:ext cx="4700422" cy="5105690"/>
            <a:chOff x="0" y="0"/>
            <a:chExt cx="923858" cy="10035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3858" cy="1003513"/>
            </a:xfrm>
            <a:custGeom>
              <a:avLst/>
              <a:gdLst/>
              <a:ahLst/>
              <a:cxnLst/>
              <a:rect l="l" t="t" r="r" b="b"/>
              <a:pathLst>
                <a:path w="923858" h="1003513">
                  <a:moveTo>
                    <a:pt x="461929" y="0"/>
                  </a:moveTo>
                  <a:lnTo>
                    <a:pt x="530123" y="108106"/>
                  </a:lnTo>
                  <a:lnTo>
                    <a:pt x="629512" y="34173"/>
                  </a:lnTo>
                  <a:lnTo>
                    <a:pt x="657302" y="161852"/>
                  </a:lnTo>
                  <a:lnTo>
                    <a:pt x="774461" y="132078"/>
                  </a:lnTo>
                  <a:lnTo>
                    <a:pt x="758095" y="262088"/>
                  </a:lnTo>
                  <a:lnTo>
                    <a:pt x="877202" y="280493"/>
                  </a:lnTo>
                  <a:lnTo>
                    <a:pt x="818888" y="395271"/>
                  </a:lnTo>
                  <a:lnTo>
                    <a:pt x="923858" y="459370"/>
                  </a:lnTo>
                  <a:lnTo>
                    <a:pt x="831472" y="543419"/>
                  </a:lnTo>
                  <a:lnTo>
                    <a:pt x="908128" y="644556"/>
                  </a:lnTo>
                  <a:lnTo>
                    <a:pt x="794147" y="686523"/>
                  </a:lnTo>
                  <a:lnTo>
                    <a:pt x="832136" y="811037"/>
                  </a:lnTo>
                  <a:lnTo>
                    <a:pt x="711955" y="805253"/>
                  </a:lnTo>
                  <a:lnTo>
                    <a:pt x="706145" y="936329"/>
                  </a:lnTo>
                  <a:lnTo>
                    <a:pt x="595995" y="883577"/>
                  </a:lnTo>
                  <a:lnTo>
                    <a:pt x="547172" y="1003513"/>
                  </a:lnTo>
                  <a:lnTo>
                    <a:pt x="461929" y="910917"/>
                  </a:lnTo>
                  <a:lnTo>
                    <a:pt x="376686" y="1003513"/>
                  </a:lnTo>
                  <a:lnTo>
                    <a:pt x="327863" y="883577"/>
                  </a:lnTo>
                  <a:lnTo>
                    <a:pt x="217713" y="936329"/>
                  </a:lnTo>
                  <a:lnTo>
                    <a:pt x="211903" y="805253"/>
                  </a:lnTo>
                  <a:lnTo>
                    <a:pt x="91722" y="811037"/>
                  </a:lnTo>
                  <a:lnTo>
                    <a:pt x="129710" y="686523"/>
                  </a:lnTo>
                  <a:lnTo>
                    <a:pt x="15730" y="644556"/>
                  </a:lnTo>
                  <a:lnTo>
                    <a:pt x="92386" y="543419"/>
                  </a:lnTo>
                  <a:lnTo>
                    <a:pt x="0" y="459370"/>
                  </a:lnTo>
                  <a:lnTo>
                    <a:pt x="104970" y="395271"/>
                  </a:lnTo>
                  <a:lnTo>
                    <a:pt x="46656" y="280493"/>
                  </a:lnTo>
                  <a:lnTo>
                    <a:pt x="165763" y="262088"/>
                  </a:lnTo>
                  <a:lnTo>
                    <a:pt x="149396" y="132078"/>
                  </a:lnTo>
                  <a:lnTo>
                    <a:pt x="266556" y="161852"/>
                  </a:lnTo>
                  <a:lnTo>
                    <a:pt x="294345" y="34173"/>
                  </a:lnTo>
                  <a:lnTo>
                    <a:pt x="393735" y="108106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33242" y="186898"/>
              <a:ext cx="666842" cy="609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endParaRPr dirty="0"/>
            </a:p>
            <a:p>
              <a:pPr marL="0" lvl="0" indent="0" algn="ctr">
                <a:lnSpc>
                  <a:spcPts val="7262"/>
                </a:lnSpc>
                <a:spcBef>
                  <a:spcPct val="0"/>
                </a:spcBef>
              </a:pPr>
              <a:r>
                <a:rPr lang="en-US" sz="5187" u="none" dirty="0">
                  <a:solidFill>
                    <a:srgbClr val="FFFFFF"/>
                  </a:solidFill>
                  <a:latin typeface="Helios Bold"/>
                </a:rPr>
                <a:t>BETTER</a:t>
              </a:r>
            </a:p>
            <a:p>
              <a:pPr marL="0" lvl="0" indent="0"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900" u="none" dirty="0">
                  <a:solidFill>
                    <a:srgbClr val="FFFFFF"/>
                  </a:solidFill>
                  <a:latin typeface="Helios Bold"/>
                </a:rPr>
                <a:t>DISCOUNT MANAGEMENT</a:t>
              </a:r>
            </a:p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endParaRPr lang="en-US" sz="2900" u="none" dirty="0">
                <a:solidFill>
                  <a:srgbClr val="FFFFFF"/>
                </a:solidFill>
                <a:latin typeface="Helios Bold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164" y="627186"/>
            <a:ext cx="7534611" cy="876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sz="5700" dirty="0">
                <a:solidFill>
                  <a:srgbClr val="FFFFFF"/>
                </a:solidFill>
                <a:latin typeface="TT Hoves Bold"/>
              </a:rPr>
              <a:t>RECOMMENDATIONS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1701" y="5143500"/>
            <a:ext cx="4970516" cy="4857124"/>
            <a:chOff x="0" y="0"/>
            <a:chExt cx="1163486" cy="113694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63486" cy="1136944"/>
            </a:xfrm>
            <a:custGeom>
              <a:avLst/>
              <a:gdLst/>
              <a:ahLst/>
              <a:cxnLst/>
              <a:rect l="l" t="t" r="r" b="b"/>
              <a:pathLst>
                <a:path w="1163486" h="1136944">
                  <a:moveTo>
                    <a:pt x="581743" y="0"/>
                  </a:moveTo>
                  <a:lnTo>
                    <a:pt x="667625" y="122480"/>
                  </a:lnTo>
                  <a:lnTo>
                    <a:pt x="792794" y="38717"/>
                  </a:lnTo>
                  <a:lnTo>
                    <a:pt x="827791" y="183373"/>
                  </a:lnTo>
                  <a:lnTo>
                    <a:pt x="975339" y="149640"/>
                  </a:lnTo>
                  <a:lnTo>
                    <a:pt x="954728" y="296936"/>
                  </a:lnTo>
                  <a:lnTo>
                    <a:pt x="1104728" y="317788"/>
                  </a:lnTo>
                  <a:lnTo>
                    <a:pt x="1031289" y="447828"/>
                  </a:lnTo>
                  <a:lnTo>
                    <a:pt x="1163486" y="520450"/>
                  </a:lnTo>
                  <a:lnTo>
                    <a:pt x="1047137" y="615674"/>
                  </a:lnTo>
                  <a:lnTo>
                    <a:pt x="1143676" y="730259"/>
                  </a:lnTo>
                  <a:lnTo>
                    <a:pt x="1000131" y="777806"/>
                  </a:lnTo>
                  <a:lnTo>
                    <a:pt x="1047974" y="918876"/>
                  </a:lnTo>
                  <a:lnTo>
                    <a:pt x="896621" y="912323"/>
                  </a:lnTo>
                  <a:lnTo>
                    <a:pt x="889303" y="1060827"/>
                  </a:lnTo>
                  <a:lnTo>
                    <a:pt x="750583" y="1001061"/>
                  </a:lnTo>
                  <a:lnTo>
                    <a:pt x="689096" y="1136944"/>
                  </a:lnTo>
                  <a:lnTo>
                    <a:pt x="581743" y="1032036"/>
                  </a:lnTo>
                  <a:lnTo>
                    <a:pt x="474390" y="1136944"/>
                  </a:lnTo>
                  <a:lnTo>
                    <a:pt x="412903" y="1001061"/>
                  </a:lnTo>
                  <a:lnTo>
                    <a:pt x="274183" y="1060827"/>
                  </a:lnTo>
                  <a:lnTo>
                    <a:pt x="266866" y="912323"/>
                  </a:lnTo>
                  <a:lnTo>
                    <a:pt x="115513" y="918876"/>
                  </a:lnTo>
                  <a:lnTo>
                    <a:pt x="163354" y="777806"/>
                  </a:lnTo>
                  <a:lnTo>
                    <a:pt x="19811" y="730259"/>
                  </a:lnTo>
                  <a:lnTo>
                    <a:pt x="116349" y="615674"/>
                  </a:lnTo>
                  <a:lnTo>
                    <a:pt x="0" y="520450"/>
                  </a:lnTo>
                  <a:lnTo>
                    <a:pt x="132197" y="447828"/>
                  </a:lnTo>
                  <a:lnTo>
                    <a:pt x="58757" y="317788"/>
                  </a:lnTo>
                  <a:lnTo>
                    <a:pt x="208758" y="296936"/>
                  </a:lnTo>
                  <a:lnTo>
                    <a:pt x="188147" y="149640"/>
                  </a:lnTo>
                  <a:lnTo>
                    <a:pt x="335695" y="183373"/>
                  </a:lnTo>
                  <a:lnTo>
                    <a:pt x="370692" y="38717"/>
                  </a:lnTo>
                  <a:lnTo>
                    <a:pt x="495861" y="122480"/>
                  </a:lnTo>
                  <a:lnTo>
                    <a:pt x="581743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52399" y="185590"/>
              <a:ext cx="867933" cy="676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799"/>
                </a:lnSpc>
              </a:pPr>
              <a:r>
                <a:rPr lang="en-US" sz="6999" dirty="0">
                  <a:solidFill>
                    <a:srgbClr val="FFFFFF"/>
                  </a:solidFill>
                  <a:latin typeface="Helios Bold"/>
                </a:rPr>
                <a:t>NO</a:t>
              </a:r>
            </a:p>
            <a:p>
              <a:pPr algn="ctr">
                <a:lnSpc>
                  <a:spcPts val="5166"/>
                </a:lnSpc>
              </a:pPr>
              <a:r>
                <a:rPr lang="en-US" sz="3690" dirty="0">
                  <a:solidFill>
                    <a:srgbClr val="FFFFFF"/>
                  </a:solidFill>
                  <a:latin typeface="Helios Bold"/>
                </a:rPr>
                <a:t>AGGRESSIVE</a:t>
              </a:r>
            </a:p>
            <a:p>
              <a:pPr algn="ctr">
                <a:lnSpc>
                  <a:spcPts val="5166"/>
                </a:lnSpc>
              </a:pPr>
              <a:r>
                <a:rPr lang="en-US" sz="3690" dirty="0">
                  <a:solidFill>
                    <a:srgbClr val="FFFFFF"/>
                  </a:solidFill>
                  <a:latin typeface="Helios Bold"/>
                </a:rPr>
                <a:t>DISCOUNTS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397679" y="2787811"/>
            <a:ext cx="6133735" cy="6142069"/>
            <a:chOff x="0" y="0"/>
            <a:chExt cx="1205573" cy="120721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05573" cy="1207211"/>
            </a:xfrm>
            <a:custGeom>
              <a:avLst/>
              <a:gdLst/>
              <a:ahLst/>
              <a:cxnLst/>
              <a:rect l="l" t="t" r="r" b="b"/>
              <a:pathLst>
                <a:path w="1205573" h="1207211">
                  <a:moveTo>
                    <a:pt x="602786" y="0"/>
                  </a:moveTo>
                  <a:lnTo>
                    <a:pt x="691774" y="130050"/>
                  </a:lnTo>
                  <a:lnTo>
                    <a:pt x="821471" y="41110"/>
                  </a:lnTo>
                  <a:lnTo>
                    <a:pt x="857735" y="194706"/>
                  </a:lnTo>
                  <a:lnTo>
                    <a:pt x="1010620" y="158888"/>
                  </a:lnTo>
                  <a:lnTo>
                    <a:pt x="989263" y="315288"/>
                  </a:lnTo>
                  <a:lnTo>
                    <a:pt x="1144689" y="337429"/>
                  </a:lnTo>
                  <a:lnTo>
                    <a:pt x="1068593" y="475505"/>
                  </a:lnTo>
                  <a:lnTo>
                    <a:pt x="1205573" y="552616"/>
                  </a:lnTo>
                  <a:lnTo>
                    <a:pt x="1085015" y="653725"/>
                  </a:lnTo>
                  <a:lnTo>
                    <a:pt x="1185046" y="775391"/>
                  </a:lnTo>
                  <a:lnTo>
                    <a:pt x="1036308" y="825877"/>
                  </a:lnTo>
                  <a:lnTo>
                    <a:pt x="1085882" y="975666"/>
                  </a:lnTo>
                  <a:lnTo>
                    <a:pt x="929054" y="968707"/>
                  </a:lnTo>
                  <a:lnTo>
                    <a:pt x="921472" y="1126390"/>
                  </a:lnTo>
                  <a:lnTo>
                    <a:pt x="777734" y="1062930"/>
                  </a:lnTo>
                  <a:lnTo>
                    <a:pt x="714023" y="1207211"/>
                  </a:lnTo>
                  <a:lnTo>
                    <a:pt x="602786" y="1095819"/>
                  </a:lnTo>
                  <a:lnTo>
                    <a:pt x="491550" y="1207211"/>
                  </a:lnTo>
                  <a:lnTo>
                    <a:pt x="427839" y="1062930"/>
                  </a:lnTo>
                  <a:lnTo>
                    <a:pt x="284101" y="1126390"/>
                  </a:lnTo>
                  <a:lnTo>
                    <a:pt x="276519" y="968707"/>
                  </a:lnTo>
                  <a:lnTo>
                    <a:pt x="119692" y="975666"/>
                  </a:lnTo>
                  <a:lnTo>
                    <a:pt x="169263" y="825877"/>
                  </a:lnTo>
                  <a:lnTo>
                    <a:pt x="20527" y="775391"/>
                  </a:lnTo>
                  <a:lnTo>
                    <a:pt x="120557" y="653725"/>
                  </a:lnTo>
                  <a:lnTo>
                    <a:pt x="0" y="552616"/>
                  </a:lnTo>
                  <a:lnTo>
                    <a:pt x="136979" y="475505"/>
                  </a:lnTo>
                  <a:lnTo>
                    <a:pt x="60882" y="337429"/>
                  </a:lnTo>
                  <a:lnTo>
                    <a:pt x="216310" y="315288"/>
                  </a:lnTo>
                  <a:lnTo>
                    <a:pt x="194952" y="158888"/>
                  </a:lnTo>
                  <a:lnTo>
                    <a:pt x="347838" y="194706"/>
                  </a:lnTo>
                  <a:lnTo>
                    <a:pt x="384101" y="41110"/>
                  </a:lnTo>
                  <a:lnTo>
                    <a:pt x="513798" y="130050"/>
                  </a:lnTo>
                  <a:lnTo>
                    <a:pt x="602786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69517" y="245361"/>
              <a:ext cx="885085" cy="609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endParaRPr dirty="0"/>
            </a:p>
            <a:p>
              <a:pPr marL="0" lvl="0" indent="0" algn="ctr">
                <a:lnSpc>
                  <a:spcPts val="3062"/>
                </a:lnSpc>
                <a:spcBef>
                  <a:spcPct val="0"/>
                </a:spcBef>
              </a:pPr>
              <a:r>
                <a:rPr lang="en-US" sz="2187" u="none" dirty="0">
                  <a:solidFill>
                    <a:srgbClr val="FFFFFF"/>
                  </a:solidFill>
                  <a:latin typeface="Helios Bold"/>
                </a:rPr>
                <a:t>IMPROVE</a:t>
              </a:r>
            </a:p>
            <a:p>
              <a:pPr marL="0" lvl="0" indent="0" algn="ctr">
                <a:lnSpc>
                  <a:spcPts val="7542"/>
                </a:lnSpc>
                <a:spcBef>
                  <a:spcPct val="0"/>
                </a:spcBef>
              </a:pPr>
              <a:r>
                <a:rPr lang="en-US" sz="5387" u="none" dirty="0">
                  <a:solidFill>
                    <a:srgbClr val="FFFFFF"/>
                  </a:solidFill>
                  <a:latin typeface="Helios Bold"/>
                </a:rPr>
                <a:t>DATA</a:t>
              </a:r>
            </a:p>
            <a:p>
              <a:pPr marL="0" lvl="0" indent="0" algn="ctr">
                <a:lnSpc>
                  <a:spcPts val="3622"/>
                </a:lnSpc>
                <a:spcBef>
                  <a:spcPct val="0"/>
                </a:spcBef>
              </a:pPr>
              <a:r>
                <a:rPr lang="en-US" sz="2587" u="none" dirty="0">
                  <a:solidFill>
                    <a:srgbClr val="FFFFFF"/>
                  </a:solidFill>
                  <a:latin typeface="Helios Bold"/>
                </a:rPr>
                <a:t>PROFIT MARGINS,</a:t>
              </a:r>
            </a:p>
            <a:p>
              <a:pPr marL="0" lvl="0" indent="0" algn="ctr">
                <a:lnSpc>
                  <a:spcPts val="3622"/>
                </a:lnSpc>
                <a:spcBef>
                  <a:spcPct val="0"/>
                </a:spcBef>
              </a:pPr>
              <a:r>
                <a:rPr lang="en-US" sz="2587" u="none" dirty="0">
                  <a:solidFill>
                    <a:srgbClr val="FFFFFF"/>
                  </a:solidFill>
                  <a:latin typeface="Helios Bold"/>
                </a:rPr>
                <a:t>CLEAN DATA EXPORTS</a:t>
              </a:r>
            </a:p>
            <a:p>
              <a:pPr marL="0" lvl="0" indent="0" algn="ctr">
                <a:lnSpc>
                  <a:spcPts val="3622"/>
                </a:lnSpc>
                <a:spcBef>
                  <a:spcPct val="0"/>
                </a:spcBef>
              </a:pPr>
              <a:r>
                <a:rPr lang="en-US" sz="2587" u="none" dirty="0">
                  <a:solidFill>
                    <a:srgbClr val="FFFFFF"/>
                  </a:solidFill>
                  <a:latin typeface="Helios Bold"/>
                </a:rPr>
                <a:t>FURTHER DETAILS </a:t>
              </a:r>
            </a:p>
            <a:p>
              <a:pPr marL="0" lvl="0" indent="0" algn="ctr">
                <a:lnSpc>
                  <a:spcPts val="4602"/>
                </a:lnSpc>
                <a:spcBef>
                  <a:spcPct val="0"/>
                </a:spcBef>
              </a:pPr>
              <a:endParaRPr lang="en-US" sz="2587" u="none" dirty="0">
                <a:solidFill>
                  <a:srgbClr val="FFFFFF"/>
                </a:solidFill>
                <a:latin typeface="Helios 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595" b="-111888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814230" y="9258300"/>
            <a:ext cx="5765006" cy="1028700"/>
            <a:chOff x="0" y="0"/>
            <a:chExt cx="1049690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1741487" y="2566292"/>
          <a:ext cx="6310169" cy="1100138"/>
        </p:xfrm>
        <a:graphic>
          <a:graphicData uri="http://schemas.openxmlformats.org/drawingml/2006/table">
            <a:tbl>
              <a:tblPr/>
              <a:tblGrid>
                <a:gridCol w="631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138">
                <a:tc>
                  <a:txBody>
                    <a:bodyPr/>
                    <a:lstStyle/>
                    <a:p>
                      <a:pPr algn="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A20E20"/>
                          </a:solidFill>
                          <a:latin typeface="Helios Bold"/>
                        </a:rPr>
                        <a:t>MOST SOLD PRODUCTS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Freeform 10"/>
          <p:cNvSpPr/>
          <p:nvPr/>
        </p:nvSpPr>
        <p:spPr>
          <a:xfrm>
            <a:off x="2517032" y="3623101"/>
            <a:ext cx="12076000" cy="5720746"/>
          </a:xfrm>
          <a:custGeom>
            <a:avLst/>
            <a:gdLst/>
            <a:ahLst/>
            <a:cxnLst/>
            <a:rect l="l" t="t" r="r" b="b"/>
            <a:pathLst>
              <a:path w="13568307" h="6501287">
                <a:moveTo>
                  <a:pt x="0" y="0"/>
                </a:moveTo>
                <a:lnTo>
                  <a:pt x="13568307" y="0"/>
                </a:lnTo>
                <a:lnTo>
                  <a:pt x="13568307" y="6501287"/>
                </a:lnTo>
                <a:lnTo>
                  <a:pt x="0" y="6501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0" y="994667"/>
            <a:ext cx="581502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FFFFFF"/>
                </a:solidFill>
                <a:latin typeface="TT Hoves Bold"/>
              </a:rPr>
              <a:t>ANNEX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8576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1049690" cy="1873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9690" cy="187305"/>
            </a:xfrm>
            <a:custGeom>
              <a:avLst/>
              <a:gdLst/>
              <a:ahLst/>
              <a:cxnLst/>
              <a:rect l="l" t="t" r="r" b="b"/>
              <a:pathLst>
                <a:path w="1049690" h="187305">
                  <a:moveTo>
                    <a:pt x="203200" y="0"/>
                  </a:moveTo>
                  <a:lnTo>
                    <a:pt x="846490" y="0"/>
                  </a:lnTo>
                  <a:lnTo>
                    <a:pt x="104969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210300" y="3831140"/>
            <a:ext cx="5867400" cy="5582968"/>
          </a:xfrm>
          <a:custGeom>
            <a:avLst/>
            <a:gdLst/>
            <a:ahLst/>
            <a:cxnLst/>
            <a:rect l="l" t="t" r="r" b="b"/>
            <a:pathLst>
              <a:path w="4320442" h="4058597">
                <a:moveTo>
                  <a:pt x="0" y="0"/>
                </a:moveTo>
                <a:lnTo>
                  <a:pt x="4320443" y="0"/>
                </a:lnTo>
                <a:lnTo>
                  <a:pt x="4320443" y="4058597"/>
                </a:lnTo>
                <a:lnTo>
                  <a:pt x="0" y="4058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994667"/>
            <a:ext cx="581502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FFFFFF"/>
                </a:solidFill>
                <a:latin typeface="TT Hoves Bold"/>
              </a:rPr>
              <a:t>ANNEX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7595" b="-111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Helios Bold"/>
                </a:rPr>
                <a:t>2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2409942" y="4117643"/>
            <a:ext cx="3797157" cy="3797157"/>
          </a:xfrm>
          <a:custGeom>
            <a:avLst/>
            <a:gdLst/>
            <a:ahLst/>
            <a:cxnLst/>
            <a:rect l="l" t="t" r="r" b="b"/>
            <a:pathLst>
              <a:path w="3797157" h="3797157">
                <a:moveTo>
                  <a:pt x="0" y="0"/>
                </a:moveTo>
                <a:lnTo>
                  <a:pt x="3797157" y="0"/>
                </a:lnTo>
                <a:lnTo>
                  <a:pt x="3797157" y="3797157"/>
                </a:lnTo>
                <a:lnTo>
                  <a:pt x="0" y="37971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15883"/>
              </p:ext>
            </p:extLst>
          </p:nvPr>
        </p:nvGraphicFramePr>
        <p:xfrm>
          <a:off x="6596114" y="4712816"/>
          <a:ext cx="3301326" cy="2330298"/>
        </p:xfrm>
        <a:graphic>
          <a:graphicData uri="http://schemas.openxmlformats.org/drawingml/2006/table">
            <a:tbl>
              <a:tblPr/>
              <a:tblGrid>
                <a:gridCol w="330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4885">
                <a:tc>
                  <a:txBody>
                    <a:bodyPr/>
                    <a:lstStyle/>
                    <a:p>
                      <a:pPr marL="863591" lvl="1" indent="-431796" algn="l">
                        <a:lnSpc>
                          <a:spcPts val="55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999" dirty="0">
                          <a:solidFill>
                            <a:schemeClr val="bg1"/>
                          </a:solidFill>
                          <a:latin typeface="Helios"/>
                        </a:rPr>
                        <a:t>Cleanup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413">
                <a:tc>
                  <a:txBody>
                    <a:bodyPr/>
                    <a:lstStyle/>
                    <a:p>
                      <a:pPr marL="863591" lvl="1" indent="-431796" algn="l">
                        <a:lnSpc>
                          <a:spcPts val="55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999" dirty="0">
                          <a:solidFill>
                            <a:schemeClr val="bg1"/>
                          </a:solidFill>
                          <a:latin typeface="Helios"/>
                        </a:rPr>
                        <a:t>Quality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1028700" y="714375"/>
            <a:ext cx="5279516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20"/>
              </a:lnSpc>
            </a:pPr>
            <a:r>
              <a:rPr lang="en-US" sz="6100" dirty="0">
                <a:solidFill>
                  <a:srgbClr val="FFFFFF"/>
                </a:solidFill>
                <a:latin typeface="TT Hoves Bold"/>
              </a:rPr>
              <a:t>DATASET ASSESSMENT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Helios Bold"/>
                </a:rPr>
                <a:t>3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3777921" y="3480807"/>
            <a:ext cx="10004313" cy="5128793"/>
          </a:xfrm>
          <a:custGeom>
            <a:avLst/>
            <a:gdLst/>
            <a:ahLst/>
            <a:cxnLst/>
            <a:rect l="l" t="t" r="r" b="b"/>
            <a:pathLst>
              <a:path w="10004313" h="5128793">
                <a:moveTo>
                  <a:pt x="0" y="0"/>
                </a:moveTo>
                <a:lnTo>
                  <a:pt x="10004313" y="0"/>
                </a:lnTo>
                <a:lnTo>
                  <a:pt x="10004313" y="5128793"/>
                </a:lnTo>
                <a:lnTo>
                  <a:pt x="0" y="51287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3782234" y="4892463"/>
            <a:ext cx="4505766" cy="4181624"/>
            <a:chOff x="0" y="0"/>
            <a:chExt cx="923858" cy="8573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3858" cy="857396"/>
            </a:xfrm>
            <a:custGeom>
              <a:avLst/>
              <a:gdLst/>
              <a:ahLst/>
              <a:cxnLst/>
              <a:rect l="l" t="t" r="r" b="b"/>
              <a:pathLst>
                <a:path w="923858" h="857396">
                  <a:moveTo>
                    <a:pt x="461929" y="0"/>
                  </a:moveTo>
                  <a:lnTo>
                    <a:pt x="530123" y="92365"/>
                  </a:lnTo>
                  <a:lnTo>
                    <a:pt x="629512" y="29198"/>
                  </a:lnTo>
                  <a:lnTo>
                    <a:pt x="657302" y="138286"/>
                  </a:lnTo>
                  <a:lnTo>
                    <a:pt x="774461" y="112847"/>
                  </a:lnTo>
                  <a:lnTo>
                    <a:pt x="758095" y="223926"/>
                  </a:lnTo>
                  <a:lnTo>
                    <a:pt x="877202" y="239652"/>
                  </a:lnTo>
                  <a:lnTo>
                    <a:pt x="818888" y="337718"/>
                  </a:lnTo>
                  <a:lnTo>
                    <a:pt x="923858" y="392484"/>
                  </a:lnTo>
                  <a:lnTo>
                    <a:pt x="831472" y="464295"/>
                  </a:lnTo>
                  <a:lnTo>
                    <a:pt x="908128" y="550706"/>
                  </a:lnTo>
                  <a:lnTo>
                    <a:pt x="794147" y="586562"/>
                  </a:lnTo>
                  <a:lnTo>
                    <a:pt x="832136" y="692946"/>
                  </a:lnTo>
                  <a:lnTo>
                    <a:pt x="711955" y="688004"/>
                  </a:lnTo>
                  <a:lnTo>
                    <a:pt x="706145" y="799995"/>
                  </a:lnTo>
                  <a:lnTo>
                    <a:pt x="595995" y="754924"/>
                  </a:lnTo>
                  <a:lnTo>
                    <a:pt x="547172" y="857396"/>
                  </a:lnTo>
                  <a:lnTo>
                    <a:pt x="461929" y="778283"/>
                  </a:lnTo>
                  <a:lnTo>
                    <a:pt x="376686" y="857396"/>
                  </a:lnTo>
                  <a:lnTo>
                    <a:pt x="327863" y="754924"/>
                  </a:lnTo>
                  <a:lnTo>
                    <a:pt x="217713" y="799995"/>
                  </a:lnTo>
                  <a:lnTo>
                    <a:pt x="211903" y="688004"/>
                  </a:lnTo>
                  <a:lnTo>
                    <a:pt x="91722" y="692946"/>
                  </a:lnTo>
                  <a:lnTo>
                    <a:pt x="129710" y="586562"/>
                  </a:lnTo>
                  <a:lnTo>
                    <a:pt x="15730" y="550706"/>
                  </a:lnTo>
                  <a:lnTo>
                    <a:pt x="92386" y="464295"/>
                  </a:lnTo>
                  <a:lnTo>
                    <a:pt x="0" y="392484"/>
                  </a:lnTo>
                  <a:lnTo>
                    <a:pt x="104970" y="337718"/>
                  </a:lnTo>
                  <a:lnTo>
                    <a:pt x="46656" y="239652"/>
                  </a:lnTo>
                  <a:lnTo>
                    <a:pt x="165763" y="223926"/>
                  </a:lnTo>
                  <a:lnTo>
                    <a:pt x="149396" y="112847"/>
                  </a:lnTo>
                  <a:lnTo>
                    <a:pt x="266556" y="138286"/>
                  </a:lnTo>
                  <a:lnTo>
                    <a:pt x="294345" y="29198"/>
                  </a:lnTo>
                  <a:lnTo>
                    <a:pt x="393735" y="92365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73371" y="111775"/>
              <a:ext cx="581669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3200" dirty="0">
                  <a:solidFill>
                    <a:srgbClr val="FFFFFF"/>
                  </a:solidFill>
                  <a:latin typeface="Helios"/>
                </a:rPr>
                <a:t>54,306</a:t>
              </a:r>
            </a:p>
            <a:p>
              <a:pPr algn="ctr">
                <a:lnSpc>
                  <a:spcPts val="6159"/>
                </a:lnSpc>
              </a:pPr>
              <a:r>
                <a:rPr lang="en-US" sz="3600" dirty="0">
                  <a:solidFill>
                    <a:srgbClr val="FFFFFF"/>
                  </a:solidFill>
                  <a:latin typeface="Helios Bold"/>
                </a:rPr>
                <a:t>ORDERS</a:t>
              </a:r>
            </a:p>
            <a:p>
              <a:pPr algn="ctr">
                <a:lnSpc>
                  <a:spcPts val="420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Helios"/>
                </a:rPr>
                <a:t>5,131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Helios Bold"/>
                </a:rPr>
                <a:t>PRODUCTS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8968" y="5858846"/>
            <a:ext cx="3795031" cy="4041123"/>
            <a:chOff x="0" y="0"/>
            <a:chExt cx="923858" cy="98376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3858" cy="983766"/>
            </a:xfrm>
            <a:custGeom>
              <a:avLst/>
              <a:gdLst/>
              <a:ahLst/>
              <a:cxnLst/>
              <a:rect l="l" t="t" r="r" b="b"/>
              <a:pathLst>
                <a:path w="923858" h="983766">
                  <a:moveTo>
                    <a:pt x="461929" y="0"/>
                  </a:moveTo>
                  <a:lnTo>
                    <a:pt x="530123" y="105979"/>
                  </a:lnTo>
                  <a:lnTo>
                    <a:pt x="629512" y="33501"/>
                  </a:lnTo>
                  <a:lnTo>
                    <a:pt x="657302" y="158668"/>
                  </a:lnTo>
                  <a:lnTo>
                    <a:pt x="774461" y="129479"/>
                  </a:lnTo>
                  <a:lnTo>
                    <a:pt x="758095" y="256931"/>
                  </a:lnTo>
                  <a:lnTo>
                    <a:pt x="877202" y="274973"/>
                  </a:lnTo>
                  <a:lnTo>
                    <a:pt x="818888" y="387493"/>
                  </a:lnTo>
                  <a:lnTo>
                    <a:pt x="923858" y="450331"/>
                  </a:lnTo>
                  <a:lnTo>
                    <a:pt x="831472" y="532726"/>
                  </a:lnTo>
                  <a:lnTo>
                    <a:pt x="908128" y="631873"/>
                  </a:lnTo>
                  <a:lnTo>
                    <a:pt x="794147" y="673014"/>
                  </a:lnTo>
                  <a:lnTo>
                    <a:pt x="832136" y="795078"/>
                  </a:lnTo>
                  <a:lnTo>
                    <a:pt x="711955" y="789408"/>
                  </a:lnTo>
                  <a:lnTo>
                    <a:pt x="706145" y="917905"/>
                  </a:lnTo>
                  <a:lnTo>
                    <a:pt x="595995" y="866191"/>
                  </a:lnTo>
                  <a:lnTo>
                    <a:pt x="547172" y="983766"/>
                  </a:lnTo>
                  <a:lnTo>
                    <a:pt x="461929" y="892992"/>
                  </a:lnTo>
                  <a:lnTo>
                    <a:pt x="376686" y="983766"/>
                  </a:lnTo>
                  <a:lnTo>
                    <a:pt x="327863" y="866191"/>
                  </a:lnTo>
                  <a:lnTo>
                    <a:pt x="217713" y="917905"/>
                  </a:lnTo>
                  <a:lnTo>
                    <a:pt x="211903" y="789408"/>
                  </a:lnTo>
                  <a:lnTo>
                    <a:pt x="91722" y="795078"/>
                  </a:lnTo>
                  <a:lnTo>
                    <a:pt x="129710" y="673014"/>
                  </a:lnTo>
                  <a:lnTo>
                    <a:pt x="15730" y="631873"/>
                  </a:lnTo>
                  <a:lnTo>
                    <a:pt x="92386" y="532726"/>
                  </a:lnTo>
                  <a:lnTo>
                    <a:pt x="0" y="450331"/>
                  </a:lnTo>
                  <a:lnTo>
                    <a:pt x="104970" y="387493"/>
                  </a:lnTo>
                  <a:lnTo>
                    <a:pt x="46656" y="274973"/>
                  </a:lnTo>
                  <a:lnTo>
                    <a:pt x="165763" y="256931"/>
                  </a:lnTo>
                  <a:lnTo>
                    <a:pt x="149396" y="129479"/>
                  </a:lnTo>
                  <a:lnTo>
                    <a:pt x="266556" y="158668"/>
                  </a:lnTo>
                  <a:lnTo>
                    <a:pt x="294345" y="33501"/>
                  </a:lnTo>
                  <a:lnTo>
                    <a:pt x="393735" y="105979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48645" y="194579"/>
              <a:ext cx="642308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3200" dirty="0">
                  <a:solidFill>
                    <a:srgbClr val="FFFFFF"/>
                  </a:solidFill>
                  <a:latin typeface="Helios"/>
                </a:rPr>
                <a:t>Timespan</a:t>
              </a:r>
            </a:p>
            <a:p>
              <a:pPr algn="ctr">
                <a:lnSpc>
                  <a:spcPts val="4339"/>
                </a:lnSpc>
              </a:pPr>
              <a:r>
                <a:rPr lang="en-US" sz="3200" dirty="0">
                  <a:solidFill>
                    <a:srgbClr val="FFFFFF"/>
                  </a:solidFill>
                  <a:latin typeface="Helios"/>
                </a:rPr>
                <a:t>≈15</a:t>
              </a:r>
            </a:p>
            <a:p>
              <a:pPr algn="ctr">
                <a:lnSpc>
                  <a:spcPts val="560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Helios Bold"/>
                </a:rPr>
                <a:t>MONTHS</a:t>
              </a:r>
            </a:p>
            <a:p>
              <a:pPr algn="ctr">
                <a:lnSpc>
                  <a:spcPts val="2240"/>
                </a:lnSpc>
              </a:pPr>
              <a:r>
                <a:rPr lang="en-US" dirty="0">
                  <a:solidFill>
                    <a:srgbClr val="FFFFFF"/>
                  </a:solidFill>
                  <a:latin typeface="Helios Bold"/>
                </a:rPr>
                <a:t>JAN 2017 </a:t>
              </a:r>
            </a:p>
            <a:p>
              <a:pPr algn="ctr">
                <a:lnSpc>
                  <a:spcPts val="2240"/>
                </a:lnSpc>
              </a:pPr>
              <a:r>
                <a:rPr lang="en-US" dirty="0">
                  <a:solidFill>
                    <a:srgbClr val="FFFFFF"/>
                  </a:solidFill>
                  <a:latin typeface="Helios Bold"/>
                </a:rPr>
                <a:t>to </a:t>
              </a:r>
            </a:p>
            <a:p>
              <a:pPr algn="ctr">
                <a:lnSpc>
                  <a:spcPts val="2240"/>
                </a:lnSpc>
              </a:pPr>
              <a:r>
                <a:rPr lang="en-US" dirty="0">
                  <a:solidFill>
                    <a:srgbClr val="FFFFFF"/>
                  </a:solidFill>
                  <a:latin typeface="Helios Bold"/>
                </a:rPr>
                <a:t>MARCH 2018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501998" y="6900923"/>
            <a:ext cx="6198284" cy="5246384"/>
            <a:chOff x="0" y="-568966"/>
            <a:chExt cx="2221344" cy="138176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21344" cy="228783"/>
            </a:xfrm>
            <a:custGeom>
              <a:avLst/>
              <a:gdLst/>
              <a:ahLst/>
              <a:cxnLst/>
              <a:rect l="l" t="t" r="r" b="b"/>
              <a:pathLst>
                <a:path w="2221344" h="228783">
                  <a:moveTo>
                    <a:pt x="46814" y="0"/>
                  </a:moveTo>
                  <a:lnTo>
                    <a:pt x="2174530" y="0"/>
                  </a:lnTo>
                  <a:cubicBezTo>
                    <a:pt x="2200385" y="0"/>
                    <a:pt x="2221344" y="20959"/>
                    <a:pt x="2221344" y="46814"/>
                  </a:cubicBezTo>
                  <a:lnTo>
                    <a:pt x="2221344" y="181969"/>
                  </a:lnTo>
                  <a:cubicBezTo>
                    <a:pt x="2221344" y="207823"/>
                    <a:pt x="2200385" y="228783"/>
                    <a:pt x="2174530" y="228783"/>
                  </a:cubicBezTo>
                  <a:lnTo>
                    <a:pt x="46814" y="228783"/>
                  </a:lnTo>
                  <a:cubicBezTo>
                    <a:pt x="34398" y="228783"/>
                    <a:pt x="22491" y="223851"/>
                    <a:pt x="13712" y="215071"/>
                  </a:cubicBezTo>
                  <a:cubicBezTo>
                    <a:pt x="4932" y="206292"/>
                    <a:pt x="0" y="194384"/>
                    <a:pt x="0" y="181969"/>
                  </a:cubicBezTo>
                  <a:lnTo>
                    <a:pt x="0" y="46814"/>
                  </a:lnTo>
                  <a:cubicBezTo>
                    <a:pt x="0" y="34398"/>
                    <a:pt x="4932" y="22491"/>
                    <a:pt x="13712" y="13712"/>
                  </a:cubicBezTo>
                  <a:cubicBezTo>
                    <a:pt x="22491" y="4932"/>
                    <a:pt x="34398" y="0"/>
                    <a:pt x="46814" y="0"/>
                  </a:cubicBez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68966"/>
              <a:ext cx="1893641" cy="13817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Helios Bold"/>
                </a:rPr>
                <a:t>	≈ € 12 MILLION REVENUE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07595" b="-111888"/>
            </a:stretch>
          </a:blipFill>
        </p:spPr>
      </p:sp>
      <p:grpSp>
        <p:nvGrpSpPr>
          <p:cNvPr id="21" name="Group 21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28700" y="590550"/>
            <a:ext cx="499971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 dirty="0">
                <a:solidFill>
                  <a:srgbClr val="FFFFFF"/>
                </a:solidFill>
                <a:latin typeface="TT Hoves Bold"/>
              </a:rPr>
              <a:t>BUSINESS</a:t>
            </a:r>
          </a:p>
          <a:p>
            <a:pPr algn="ctr">
              <a:lnSpc>
                <a:spcPts val="8280"/>
              </a:lnSpc>
            </a:pPr>
            <a:r>
              <a:rPr lang="en-US" sz="6900" dirty="0">
                <a:solidFill>
                  <a:srgbClr val="FFFFFF"/>
                </a:solidFill>
                <a:latin typeface="TT Hoves Bold"/>
              </a:rPr>
              <a:t>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595" b="-111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Helios Bold"/>
                </a:rPr>
                <a:t>4</a:t>
              </a:r>
            </a:p>
          </p:txBody>
        </p:sp>
      </p:grpSp>
      <p:sp>
        <p:nvSpPr>
          <p:cNvPr id="18" name="Freeform 15">
            <a:extLst>
              <a:ext uri="{FF2B5EF4-FFF2-40B4-BE49-F238E27FC236}">
                <a16:creationId xmlns:a16="http://schemas.microsoft.com/office/drawing/2014/main" id="{07E8A810-EF61-B5C5-CEF7-D0BF3C6A8A50}"/>
              </a:ext>
            </a:extLst>
          </p:cNvPr>
          <p:cNvSpPr/>
          <p:nvPr/>
        </p:nvSpPr>
        <p:spPr>
          <a:xfrm>
            <a:off x="1103652" y="4457700"/>
            <a:ext cx="3925548" cy="4041123"/>
          </a:xfrm>
          <a:custGeom>
            <a:avLst/>
            <a:gdLst/>
            <a:ahLst/>
            <a:cxnLst/>
            <a:rect l="l" t="t" r="r" b="b"/>
            <a:pathLst>
              <a:path w="923858" h="983766">
                <a:moveTo>
                  <a:pt x="461929" y="0"/>
                </a:moveTo>
                <a:lnTo>
                  <a:pt x="530123" y="105979"/>
                </a:lnTo>
                <a:lnTo>
                  <a:pt x="629512" y="33501"/>
                </a:lnTo>
                <a:lnTo>
                  <a:pt x="657302" y="158668"/>
                </a:lnTo>
                <a:lnTo>
                  <a:pt x="774461" y="129479"/>
                </a:lnTo>
                <a:lnTo>
                  <a:pt x="758095" y="256931"/>
                </a:lnTo>
                <a:lnTo>
                  <a:pt x="877202" y="274973"/>
                </a:lnTo>
                <a:lnTo>
                  <a:pt x="818888" y="387493"/>
                </a:lnTo>
                <a:lnTo>
                  <a:pt x="923858" y="450331"/>
                </a:lnTo>
                <a:lnTo>
                  <a:pt x="831472" y="532726"/>
                </a:lnTo>
                <a:lnTo>
                  <a:pt x="908128" y="631873"/>
                </a:lnTo>
                <a:lnTo>
                  <a:pt x="794147" y="673014"/>
                </a:lnTo>
                <a:lnTo>
                  <a:pt x="832136" y="795078"/>
                </a:lnTo>
                <a:lnTo>
                  <a:pt x="711955" y="789408"/>
                </a:lnTo>
                <a:lnTo>
                  <a:pt x="706145" y="917905"/>
                </a:lnTo>
                <a:lnTo>
                  <a:pt x="595995" y="866191"/>
                </a:lnTo>
                <a:lnTo>
                  <a:pt x="547172" y="983766"/>
                </a:lnTo>
                <a:lnTo>
                  <a:pt x="461929" y="892992"/>
                </a:lnTo>
                <a:lnTo>
                  <a:pt x="376686" y="983766"/>
                </a:lnTo>
                <a:lnTo>
                  <a:pt x="327863" y="866191"/>
                </a:lnTo>
                <a:lnTo>
                  <a:pt x="217713" y="917905"/>
                </a:lnTo>
                <a:lnTo>
                  <a:pt x="211903" y="789408"/>
                </a:lnTo>
                <a:lnTo>
                  <a:pt x="91722" y="795078"/>
                </a:lnTo>
                <a:lnTo>
                  <a:pt x="129710" y="673014"/>
                </a:lnTo>
                <a:lnTo>
                  <a:pt x="15730" y="631873"/>
                </a:lnTo>
                <a:lnTo>
                  <a:pt x="92386" y="532726"/>
                </a:lnTo>
                <a:lnTo>
                  <a:pt x="0" y="450331"/>
                </a:lnTo>
                <a:lnTo>
                  <a:pt x="104970" y="387493"/>
                </a:lnTo>
                <a:lnTo>
                  <a:pt x="46656" y="274973"/>
                </a:lnTo>
                <a:lnTo>
                  <a:pt x="165763" y="256931"/>
                </a:lnTo>
                <a:lnTo>
                  <a:pt x="149396" y="129479"/>
                </a:lnTo>
                <a:lnTo>
                  <a:pt x="266556" y="158668"/>
                </a:lnTo>
                <a:lnTo>
                  <a:pt x="294345" y="33501"/>
                </a:lnTo>
                <a:lnTo>
                  <a:pt x="393735" y="105979"/>
                </a:lnTo>
                <a:lnTo>
                  <a:pt x="461929" y="0"/>
                </a:lnTo>
                <a:close/>
              </a:path>
            </a:pathLst>
          </a:custGeom>
          <a:solidFill>
            <a:srgbClr val="A20E20"/>
          </a:solidFill>
        </p:spPr>
        <p:txBody>
          <a:bodyPr/>
          <a:lstStyle/>
          <a:p>
            <a:endParaRPr lang="en-US" sz="3600" dirty="0">
              <a:solidFill>
                <a:srgbClr val="FFFFFF"/>
              </a:solidFill>
              <a:latin typeface="Helios Bold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D3C872C1-444D-3DF9-CEB1-37BCAF7CF408}"/>
              </a:ext>
            </a:extLst>
          </p:cNvPr>
          <p:cNvSpPr txBox="1"/>
          <p:nvPr/>
        </p:nvSpPr>
        <p:spPr>
          <a:xfrm>
            <a:off x="1028700" y="590550"/>
            <a:ext cx="499971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 dirty="0">
                <a:solidFill>
                  <a:srgbClr val="FFFFFF"/>
                </a:solidFill>
                <a:latin typeface="TT Hoves Bold"/>
              </a:rPr>
              <a:t>BUSINESS</a:t>
            </a:r>
          </a:p>
          <a:p>
            <a:pPr algn="ctr">
              <a:lnSpc>
                <a:spcPts val="8280"/>
              </a:lnSpc>
            </a:pPr>
            <a:r>
              <a:rPr lang="en-US" sz="6900" dirty="0">
                <a:solidFill>
                  <a:srgbClr val="FFFFFF"/>
                </a:solidFill>
                <a:latin typeface="TT Hoves Bold"/>
              </a:rPr>
              <a:t>INFO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483672F7-FFAC-1C85-0DBC-DA4624002AA9}"/>
              </a:ext>
            </a:extLst>
          </p:cNvPr>
          <p:cNvSpPr txBox="1"/>
          <p:nvPr/>
        </p:nvSpPr>
        <p:spPr>
          <a:xfrm>
            <a:off x="1681927" y="5338132"/>
            <a:ext cx="2729219" cy="246499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639"/>
              </a:lnSpc>
            </a:pPr>
            <a:r>
              <a:rPr lang="en-US" sz="3200" dirty="0">
                <a:solidFill>
                  <a:srgbClr val="FFFFFF"/>
                </a:solidFill>
                <a:latin typeface="Helios"/>
              </a:rPr>
              <a:t>Top 20 Products </a:t>
            </a:r>
          </a:p>
          <a:p>
            <a:pPr algn="ctr">
              <a:lnSpc>
                <a:spcPts val="3639"/>
              </a:lnSpc>
            </a:pPr>
            <a:r>
              <a:rPr lang="en-US" sz="3200" dirty="0">
                <a:solidFill>
                  <a:srgbClr val="FFFFFF"/>
                </a:solidFill>
                <a:latin typeface="Helios"/>
              </a:rPr>
              <a:t>Generating </a:t>
            </a:r>
          </a:p>
          <a:p>
            <a:pPr algn="ctr">
              <a:lnSpc>
                <a:spcPts val="3639"/>
              </a:lnSpc>
            </a:pPr>
            <a:r>
              <a:rPr lang="en-US" sz="3200" dirty="0">
                <a:solidFill>
                  <a:srgbClr val="FFFFFF"/>
                </a:solidFill>
                <a:latin typeface="Helios"/>
              </a:rPr>
              <a:t>~ 50% </a:t>
            </a:r>
          </a:p>
          <a:p>
            <a:pPr algn="ctr">
              <a:lnSpc>
                <a:spcPts val="3639"/>
              </a:lnSpc>
            </a:pPr>
            <a:r>
              <a:rPr lang="en-US" sz="3200" dirty="0">
                <a:solidFill>
                  <a:srgbClr val="FFFFFF"/>
                </a:solidFill>
                <a:latin typeface="Helios"/>
              </a:rPr>
              <a:t>of the Revenue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8AB5C4-7D35-6F72-E501-10722C15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35" y="2670054"/>
            <a:ext cx="8557810" cy="66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17032" y="4074337"/>
            <a:ext cx="11624401" cy="5303948"/>
          </a:xfrm>
          <a:custGeom>
            <a:avLst/>
            <a:gdLst/>
            <a:ahLst/>
            <a:cxnLst/>
            <a:rect l="l" t="t" r="r" b="b"/>
            <a:pathLst>
              <a:path w="11624401" h="5303948">
                <a:moveTo>
                  <a:pt x="0" y="0"/>
                </a:moveTo>
                <a:lnTo>
                  <a:pt x="11624401" y="0"/>
                </a:lnTo>
                <a:lnTo>
                  <a:pt x="11624401" y="5303947"/>
                </a:lnTo>
                <a:lnTo>
                  <a:pt x="0" y="5303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88" b="-33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07595" b="-111888"/>
            </a:stretch>
          </a:blipFill>
        </p:spPr>
      </p:sp>
      <p:grpSp>
        <p:nvGrpSpPr>
          <p:cNvPr id="7" name="Group 7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Helios Bold"/>
                </a:rPr>
                <a:t>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201603" y="4774899"/>
            <a:ext cx="1884794" cy="1800199"/>
            <a:chOff x="0" y="0"/>
            <a:chExt cx="923858" cy="8823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3858" cy="882392"/>
            </a:xfrm>
            <a:custGeom>
              <a:avLst/>
              <a:gdLst/>
              <a:ahLst/>
              <a:cxnLst/>
              <a:rect l="l" t="t" r="r" b="b"/>
              <a:pathLst>
                <a:path w="923858" h="882392">
                  <a:moveTo>
                    <a:pt x="461929" y="0"/>
                  </a:moveTo>
                  <a:lnTo>
                    <a:pt x="530123" y="95058"/>
                  </a:lnTo>
                  <a:lnTo>
                    <a:pt x="629512" y="30049"/>
                  </a:lnTo>
                  <a:lnTo>
                    <a:pt x="657302" y="142317"/>
                  </a:lnTo>
                  <a:lnTo>
                    <a:pt x="774461" y="116137"/>
                  </a:lnTo>
                  <a:lnTo>
                    <a:pt x="758095" y="230455"/>
                  </a:lnTo>
                  <a:lnTo>
                    <a:pt x="877202" y="246638"/>
                  </a:lnTo>
                  <a:lnTo>
                    <a:pt x="818888" y="347563"/>
                  </a:lnTo>
                  <a:lnTo>
                    <a:pt x="923858" y="403926"/>
                  </a:lnTo>
                  <a:lnTo>
                    <a:pt x="831472" y="477831"/>
                  </a:lnTo>
                  <a:lnTo>
                    <a:pt x="908128" y="566761"/>
                  </a:lnTo>
                  <a:lnTo>
                    <a:pt x="794147" y="603663"/>
                  </a:lnTo>
                  <a:lnTo>
                    <a:pt x="832136" y="713148"/>
                  </a:lnTo>
                  <a:lnTo>
                    <a:pt x="711955" y="708062"/>
                  </a:lnTo>
                  <a:lnTo>
                    <a:pt x="706145" y="823318"/>
                  </a:lnTo>
                  <a:lnTo>
                    <a:pt x="595995" y="776933"/>
                  </a:lnTo>
                  <a:lnTo>
                    <a:pt x="547172" y="882392"/>
                  </a:lnTo>
                  <a:lnTo>
                    <a:pt x="461929" y="800972"/>
                  </a:lnTo>
                  <a:lnTo>
                    <a:pt x="376686" y="882392"/>
                  </a:lnTo>
                  <a:lnTo>
                    <a:pt x="327863" y="776933"/>
                  </a:lnTo>
                  <a:lnTo>
                    <a:pt x="217713" y="823318"/>
                  </a:lnTo>
                  <a:lnTo>
                    <a:pt x="211903" y="708062"/>
                  </a:lnTo>
                  <a:lnTo>
                    <a:pt x="91722" y="713148"/>
                  </a:lnTo>
                  <a:lnTo>
                    <a:pt x="129710" y="603663"/>
                  </a:lnTo>
                  <a:lnTo>
                    <a:pt x="15730" y="566761"/>
                  </a:lnTo>
                  <a:lnTo>
                    <a:pt x="92386" y="477831"/>
                  </a:lnTo>
                  <a:lnTo>
                    <a:pt x="0" y="403926"/>
                  </a:lnTo>
                  <a:lnTo>
                    <a:pt x="104970" y="347563"/>
                  </a:lnTo>
                  <a:lnTo>
                    <a:pt x="46656" y="246638"/>
                  </a:lnTo>
                  <a:lnTo>
                    <a:pt x="165763" y="230455"/>
                  </a:lnTo>
                  <a:lnTo>
                    <a:pt x="149396" y="116137"/>
                  </a:lnTo>
                  <a:lnTo>
                    <a:pt x="266556" y="142317"/>
                  </a:lnTo>
                  <a:lnTo>
                    <a:pt x="294345" y="30049"/>
                  </a:lnTo>
                  <a:lnTo>
                    <a:pt x="393735" y="95058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32737" y="125794"/>
              <a:ext cx="658383" cy="619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 dirty="0">
                  <a:solidFill>
                    <a:srgbClr val="FFFFFF"/>
                  </a:solidFill>
                  <a:latin typeface="Helios Bold"/>
                </a:rPr>
                <a:t>€287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847783" y="7979304"/>
            <a:ext cx="1991417" cy="1930303"/>
            <a:chOff x="0" y="0"/>
            <a:chExt cx="923858" cy="88239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3858" cy="882392"/>
            </a:xfrm>
            <a:custGeom>
              <a:avLst/>
              <a:gdLst/>
              <a:ahLst/>
              <a:cxnLst/>
              <a:rect l="l" t="t" r="r" b="b"/>
              <a:pathLst>
                <a:path w="923858" h="882392">
                  <a:moveTo>
                    <a:pt x="461929" y="0"/>
                  </a:moveTo>
                  <a:lnTo>
                    <a:pt x="530123" y="95058"/>
                  </a:lnTo>
                  <a:lnTo>
                    <a:pt x="629512" y="30049"/>
                  </a:lnTo>
                  <a:lnTo>
                    <a:pt x="657302" y="142317"/>
                  </a:lnTo>
                  <a:lnTo>
                    <a:pt x="774461" y="116137"/>
                  </a:lnTo>
                  <a:lnTo>
                    <a:pt x="758095" y="230455"/>
                  </a:lnTo>
                  <a:lnTo>
                    <a:pt x="877202" y="246638"/>
                  </a:lnTo>
                  <a:lnTo>
                    <a:pt x="818888" y="347563"/>
                  </a:lnTo>
                  <a:lnTo>
                    <a:pt x="923858" y="403926"/>
                  </a:lnTo>
                  <a:lnTo>
                    <a:pt x="831472" y="477831"/>
                  </a:lnTo>
                  <a:lnTo>
                    <a:pt x="908128" y="566761"/>
                  </a:lnTo>
                  <a:lnTo>
                    <a:pt x="794147" y="603663"/>
                  </a:lnTo>
                  <a:lnTo>
                    <a:pt x="832136" y="713148"/>
                  </a:lnTo>
                  <a:lnTo>
                    <a:pt x="711955" y="708062"/>
                  </a:lnTo>
                  <a:lnTo>
                    <a:pt x="706145" y="823318"/>
                  </a:lnTo>
                  <a:lnTo>
                    <a:pt x="595995" y="776933"/>
                  </a:lnTo>
                  <a:lnTo>
                    <a:pt x="547172" y="882392"/>
                  </a:lnTo>
                  <a:lnTo>
                    <a:pt x="461929" y="800972"/>
                  </a:lnTo>
                  <a:lnTo>
                    <a:pt x="376686" y="882392"/>
                  </a:lnTo>
                  <a:lnTo>
                    <a:pt x="327863" y="776933"/>
                  </a:lnTo>
                  <a:lnTo>
                    <a:pt x="217713" y="823318"/>
                  </a:lnTo>
                  <a:lnTo>
                    <a:pt x="211903" y="708062"/>
                  </a:lnTo>
                  <a:lnTo>
                    <a:pt x="91722" y="713148"/>
                  </a:lnTo>
                  <a:lnTo>
                    <a:pt x="129710" y="603663"/>
                  </a:lnTo>
                  <a:lnTo>
                    <a:pt x="15730" y="566761"/>
                  </a:lnTo>
                  <a:lnTo>
                    <a:pt x="92386" y="477831"/>
                  </a:lnTo>
                  <a:lnTo>
                    <a:pt x="0" y="403926"/>
                  </a:lnTo>
                  <a:lnTo>
                    <a:pt x="104970" y="347563"/>
                  </a:lnTo>
                  <a:lnTo>
                    <a:pt x="46656" y="246638"/>
                  </a:lnTo>
                  <a:lnTo>
                    <a:pt x="165763" y="230455"/>
                  </a:lnTo>
                  <a:lnTo>
                    <a:pt x="149396" y="116137"/>
                  </a:lnTo>
                  <a:lnTo>
                    <a:pt x="266556" y="142317"/>
                  </a:lnTo>
                  <a:lnTo>
                    <a:pt x="294345" y="30049"/>
                  </a:lnTo>
                  <a:lnTo>
                    <a:pt x="393735" y="95058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47078" y="99818"/>
              <a:ext cx="613994" cy="628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600"/>
                </a:lnSpc>
              </a:pPr>
              <a:r>
                <a:rPr lang="en-US" sz="4000" dirty="0">
                  <a:solidFill>
                    <a:srgbClr val="FFFFFF"/>
                  </a:solidFill>
                  <a:latin typeface="Helios Bold"/>
                </a:rPr>
                <a:t>€126</a:t>
              </a:r>
            </a:p>
          </p:txBody>
        </p:sp>
      </p:grpSp>
      <p:graphicFrame>
        <p:nvGraphicFramePr>
          <p:cNvPr id="21" name="Table 21"/>
          <p:cNvGraphicFramePr>
            <a:graphicFrameLocks noGrp="1"/>
          </p:cNvGraphicFramePr>
          <p:nvPr/>
        </p:nvGraphicFramePr>
        <p:xfrm>
          <a:off x="6330814" y="2566292"/>
          <a:ext cx="10663186" cy="1162050"/>
        </p:xfrm>
        <a:graphic>
          <a:graphicData uri="http://schemas.openxmlformats.org/drawingml/2006/table">
            <a:tbl>
              <a:tblPr/>
              <a:tblGrid>
                <a:gridCol w="1066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2050">
                <a:tc>
                  <a:txBody>
                    <a:bodyPr/>
                    <a:lstStyle/>
                    <a:p>
                      <a:pPr algn="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A20E20"/>
                          </a:solidFill>
                          <a:latin typeface="Helios Bold"/>
                        </a:rPr>
                        <a:t>AVERAGE PRICE DISTRIBUTION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2"/>
          <p:cNvGrpSpPr/>
          <p:nvPr/>
        </p:nvGrpSpPr>
        <p:grpSpPr>
          <a:xfrm>
            <a:off x="2322244" y="4234382"/>
            <a:ext cx="1903680" cy="1818237"/>
            <a:chOff x="0" y="0"/>
            <a:chExt cx="923858" cy="88239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23858" cy="882392"/>
            </a:xfrm>
            <a:custGeom>
              <a:avLst/>
              <a:gdLst/>
              <a:ahLst/>
              <a:cxnLst/>
              <a:rect l="l" t="t" r="r" b="b"/>
              <a:pathLst>
                <a:path w="923858" h="882392">
                  <a:moveTo>
                    <a:pt x="461929" y="0"/>
                  </a:moveTo>
                  <a:lnTo>
                    <a:pt x="530123" y="95058"/>
                  </a:lnTo>
                  <a:lnTo>
                    <a:pt x="629512" y="30049"/>
                  </a:lnTo>
                  <a:lnTo>
                    <a:pt x="657302" y="142317"/>
                  </a:lnTo>
                  <a:lnTo>
                    <a:pt x="774461" y="116137"/>
                  </a:lnTo>
                  <a:lnTo>
                    <a:pt x="758095" y="230455"/>
                  </a:lnTo>
                  <a:lnTo>
                    <a:pt x="877202" y="246638"/>
                  </a:lnTo>
                  <a:lnTo>
                    <a:pt x="818888" y="347563"/>
                  </a:lnTo>
                  <a:lnTo>
                    <a:pt x="923858" y="403926"/>
                  </a:lnTo>
                  <a:lnTo>
                    <a:pt x="831472" y="477831"/>
                  </a:lnTo>
                  <a:lnTo>
                    <a:pt x="908128" y="566761"/>
                  </a:lnTo>
                  <a:lnTo>
                    <a:pt x="794147" y="603663"/>
                  </a:lnTo>
                  <a:lnTo>
                    <a:pt x="832136" y="713148"/>
                  </a:lnTo>
                  <a:lnTo>
                    <a:pt x="711955" y="708062"/>
                  </a:lnTo>
                  <a:lnTo>
                    <a:pt x="706145" y="823318"/>
                  </a:lnTo>
                  <a:lnTo>
                    <a:pt x="595995" y="776933"/>
                  </a:lnTo>
                  <a:lnTo>
                    <a:pt x="547172" y="882392"/>
                  </a:lnTo>
                  <a:lnTo>
                    <a:pt x="461929" y="800972"/>
                  </a:lnTo>
                  <a:lnTo>
                    <a:pt x="376686" y="882392"/>
                  </a:lnTo>
                  <a:lnTo>
                    <a:pt x="327863" y="776933"/>
                  </a:lnTo>
                  <a:lnTo>
                    <a:pt x="217713" y="823318"/>
                  </a:lnTo>
                  <a:lnTo>
                    <a:pt x="211903" y="708062"/>
                  </a:lnTo>
                  <a:lnTo>
                    <a:pt x="91722" y="713148"/>
                  </a:lnTo>
                  <a:lnTo>
                    <a:pt x="129710" y="603663"/>
                  </a:lnTo>
                  <a:lnTo>
                    <a:pt x="15730" y="566761"/>
                  </a:lnTo>
                  <a:lnTo>
                    <a:pt x="92386" y="477831"/>
                  </a:lnTo>
                  <a:lnTo>
                    <a:pt x="0" y="403926"/>
                  </a:lnTo>
                  <a:lnTo>
                    <a:pt x="104970" y="347563"/>
                  </a:lnTo>
                  <a:lnTo>
                    <a:pt x="46656" y="246638"/>
                  </a:lnTo>
                  <a:lnTo>
                    <a:pt x="165763" y="230455"/>
                  </a:lnTo>
                  <a:lnTo>
                    <a:pt x="149396" y="116137"/>
                  </a:lnTo>
                  <a:lnTo>
                    <a:pt x="266556" y="142317"/>
                  </a:lnTo>
                  <a:lnTo>
                    <a:pt x="294345" y="30049"/>
                  </a:lnTo>
                  <a:lnTo>
                    <a:pt x="393735" y="95058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35022" y="111949"/>
              <a:ext cx="661272" cy="619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20"/>
                </a:lnSpc>
              </a:pPr>
              <a:r>
                <a:rPr lang="en-US" sz="3800" dirty="0">
                  <a:solidFill>
                    <a:srgbClr val="FFFFFF"/>
                  </a:solidFill>
                  <a:latin typeface="Helios Bold"/>
                </a:rPr>
                <a:t>€162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573517" y="3830047"/>
            <a:ext cx="1135833" cy="1084853"/>
            <a:chOff x="0" y="-23323"/>
            <a:chExt cx="923858" cy="882392"/>
          </a:xfrm>
        </p:grpSpPr>
        <p:sp>
          <p:nvSpPr>
            <p:cNvPr id="26" name="Freeform 26"/>
            <p:cNvSpPr/>
            <p:nvPr/>
          </p:nvSpPr>
          <p:spPr>
            <a:xfrm>
              <a:off x="0" y="-23323"/>
              <a:ext cx="923858" cy="882392"/>
            </a:xfrm>
            <a:custGeom>
              <a:avLst/>
              <a:gdLst/>
              <a:ahLst/>
              <a:cxnLst/>
              <a:rect l="l" t="t" r="r" b="b"/>
              <a:pathLst>
                <a:path w="923858" h="882392">
                  <a:moveTo>
                    <a:pt x="461929" y="0"/>
                  </a:moveTo>
                  <a:lnTo>
                    <a:pt x="530123" y="95058"/>
                  </a:lnTo>
                  <a:lnTo>
                    <a:pt x="629512" y="30049"/>
                  </a:lnTo>
                  <a:lnTo>
                    <a:pt x="657302" y="142317"/>
                  </a:lnTo>
                  <a:lnTo>
                    <a:pt x="774461" y="116137"/>
                  </a:lnTo>
                  <a:lnTo>
                    <a:pt x="758095" y="230455"/>
                  </a:lnTo>
                  <a:lnTo>
                    <a:pt x="877202" y="246638"/>
                  </a:lnTo>
                  <a:lnTo>
                    <a:pt x="818888" y="347563"/>
                  </a:lnTo>
                  <a:lnTo>
                    <a:pt x="923858" y="403926"/>
                  </a:lnTo>
                  <a:lnTo>
                    <a:pt x="831472" y="477831"/>
                  </a:lnTo>
                  <a:lnTo>
                    <a:pt x="908128" y="566761"/>
                  </a:lnTo>
                  <a:lnTo>
                    <a:pt x="794147" y="603663"/>
                  </a:lnTo>
                  <a:lnTo>
                    <a:pt x="832136" y="713148"/>
                  </a:lnTo>
                  <a:lnTo>
                    <a:pt x="711955" y="708062"/>
                  </a:lnTo>
                  <a:lnTo>
                    <a:pt x="706145" y="823318"/>
                  </a:lnTo>
                  <a:lnTo>
                    <a:pt x="595995" y="776933"/>
                  </a:lnTo>
                  <a:lnTo>
                    <a:pt x="547172" y="882392"/>
                  </a:lnTo>
                  <a:lnTo>
                    <a:pt x="461929" y="800972"/>
                  </a:lnTo>
                  <a:lnTo>
                    <a:pt x="376686" y="882392"/>
                  </a:lnTo>
                  <a:lnTo>
                    <a:pt x="327863" y="776933"/>
                  </a:lnTo>
                  <a:lnTo>
                    <a:pt x="217713" y="823318"/>
                  </a:lnTo>
                  <a:lnTo>
                    <a:pt x="211903" y="708062"/>
                  </a:lnTo>
                  <a:lnTo>
                    <a:pt x="91722" y="713148"/>
                  </a:lnTo>
                  <a:lnTo>
                    <a:pt x="129710" y="603663"/>
                  </a:lnTo>
                  <a:lnTo>
                    <a:pt x="15730" y="566761"/>
                  </a:lnTo>
                  <a:lnTo>
                    <a:pt x="92386" y="477831"/>
                  </a:lnTo>
                  <a:lnTo>
                    <a:pt x="0" y="403926"/>
                  </a:lnTo>
                  <a:lnTo>
                    <a:pt x="104970" y="347563"/>
                  </a:lnTo>
                  <a:lnTo>
                    <a:pt x="46656" y="246638"/>
                  </a:lnTo>
                  <a:lnTo>
                    <a:pt x="165763" y="230455"/>
                  </a:lnTo>
                  <a:lnTo>
                    <a:pt x="149396" y="116137"/>
                  </a:lnTo>
                  <a:lnTo>
                    <a:pt x="266556" y="142317"/>
                  </a:lnTo>
                  <a:lnTo>
                    <a:pt x="294345" y="30049"/>
                  </a:lnTo>
                  <a:lnTo>
                    <a:pt x="393735" y="95058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139700" y="92075"/>
              <a:ext cx="623416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Helios Bold"/>
                </a:rPr>
                <a:t>€566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950227" y="5538114"/>
            <a:ext cx="1135833" cy="1084853"/>
            <a:chOff x="78261" y="22711"/>
            <a:chExt cx="923858" cy="882392"/>
          </a:xfrm>
        </p:grpSpPr>
        <p:sp>
          <p:nvSpPr>
            <p:cNvPr id="29" name="Freeform 29"/>
            <p:cNvSpPr/>
            <p:nvPr/>
          </p:nvSpPr>
          <p:spPr>
            <a:xfrm>
              <a:off x="78261" y="22711"/>
              <a:ext cx="923858" cy="882392"/>
            </a:xfrm>
            <a:custGeom>
              <a:avLst/>
              <a:gdLst/>
              <a:ahLst/>
              <a:cxnLst/>
              <a:rect l="l" t="t" r="r" b="b"/>
              <a:pathLst>
                <a:path w="923858" h="882392">
                  <a:moveTo>
                    <a:pt x="461929" y="0"/>
                  </a:moveTo>
                  <a:lnTo>
                    <a:pt x="530123" y="95058"/>
                  </a:lnTo>
                  <a:lnTo>
                    <a:pt x="629512" y="30049"/>
                  </a:lnTo>
                  <a:lnTo>
                    <a:pt x="657302" y="142317"/>
                  </a:lnTo>
                  <a:lnTo>
                    <a:pt x="774461" y="116137"/>
                  </a:lnTo>
                  <a:lnTo>
                    <a:pt x="758095" y="230455"/>
                  </a:lnTo>
                  <a:lnTo>
                    <a:pt x="877202" y="246638"/>
                  </a:lnTo>
                  <a:lnTo>
                    <a:pt x="818888" y="347563"/>
                  </a:lnTo>
                  <a:lnTo>
                    <a:pt x="923858" y="403926"/>
                  </a:lnTo>
                  <a:lnTo>
                    <a:pt x="831472" y="477831"/>
                  </a:lnTo>
                  <a:lnTo>
                    <a:pt x="908128" y="566761"/>
                  </a:lnTo>
                  <a:lnTo>
                    <a:pt x="794147" y="603663"/>
                  </a:lnTo>
                  <a:lnTo>
                    <a:pt x="832136" y="713148"/>
                  </a:lnTo>
                  <a:lnTo>
                    <a:pt x="711955" y="708062"/>
                  </a:lnTo>
                  <a:lnTo>
                    <a:pt x="706145" y="823318"/>
                  </a:lnTo>
                  <a:lnTo>
                    <a:pt x="595995" y="776933"/>
                  </a:lnTo>
                  <a:lnTo>
                    <a:pt x="547172" y="882392"/>
                  </a:lnTo>
                  <a:lnTo>
                    <a:pt x="461929" y="800972"/>
                  </a:lnTo>
                  <a:lnTo>
                    <a:pt x="376686" y="882392"/>
                  </a:lnTo>
                  <a:lnTo>
                    <a:pt x="327863" y="776933"/>
                  </a:lnTo>
                  <a:lnTo>
                    <a:pt x="217713" y="823318"/>
                  </a:lnTo>
                  <a:lnTo>
                    <a:pt x="211903" y="708062"/>
                  </a:lnTo>
                  <a:lnTo>
                    <a:pt x="91722" y="713148"/>
                  </a:lnTo>
                  <a:lnTo>
                    <a:pt x="129710" y="603663"/>
                  </a:lnTo>
                  <a:lnTo>
                    <a:pt x="15730" y="566761"/>
                  </a:lnTo>
                  <a:lnTo>
                    <a:pt x="92386" y="477831"/>
                  </a:lnTo>
                  <a:lnTo>
                    <a:pt x="0" y="403926"/>
                  </a:lnTo>
                  <a:lnTo>
                    <a:pt x="104970" y="347563"/>
                  </a:lnTo>
                  <a:lnTo>
                    <a:pt x="46656" y="246638"/>
                  </a:lnTo>
                  <a:lnTo>
                    <a:pt x="165763" y="230455"/>
                  </a:lnTo>
                  <a:lnTo>
                    <a:pt x="149396" y="116137"/>
                  </a:lnTo>
                  <a:lnTo>
                    <a:pt x="266556" y="142317"/>
                  </a:lnTo>
                  <a:lnTo>
                    <a:pt x="294345" y="30049"/>
                  </a:lnTo>
                  <a:lnTo>
                    <a:pt x="393735" y="95058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139699" y="187584"/>
              <a:ext cx="784158" cy="4855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Helios Bold"/>
                </a:rPr>
                <a:t>€73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854009" y="8687797"/>
            <a:ext cx="1135833" cy="1084853"/>
            <a:chOff x="0" y="0"/>
            <a:chExt cx="923858" cy="88239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23858" cy="882392"/>
            </a:xfrm>
            <a:custGeom>
              <a:avLst/>
              <a:gdLst/>
              <a:ahLst/>
              <a:cxnLst/>
              <a:rect l="l" t="t" r="r" b="b"/>
              <a:pathLst>
                <a:path w="923858" h="882392">
                  <a:moveTo>
                    <a:pt x="461929" y="0"/>
                  </a:moveTo>
                  <a:lnTo>
                    <a:pt x="530123" y="95058"/>
                  </a:lnTo>
                  <a:lnTo>
                    <a:pt x="629512" y="30049"/>
                  </a:lnTo>
                  <a:lnTo>
                    <a:pt x="657302" y="142317"/>
                  </a:lnTo>
                  <a:lnTo>
                    <a:pt x="774461" y="116137"/>
                  </a:lnTo>
                  <a:lnTo>
                    <a:pt x="758095" y="230455"/>
                  </a:lnTo>
                  <a:lnTo>
                    <a:pt x="877202" y="246638"/>
                  </a:lnTo>
                  <a:lnTo>
                    <a:pt x="818888" y="347563"/>
                  </a:lnTo>
                  <a:lnTo>
                    <a:pt x="923858" y="403926"/>
                  </a:lnTo>
                  <a:lnTo>
                    <a:pt x="831472" y="477831"/>
                  </a:lnTo>
                  <a:lnTo>
                    <a:pt x="908128" y="566761"/>
                  </a:lnTo>
                  <a:lnTo>
                    <a:pt x="794147" y="603663"/>
                  </a:lnTo>
                  <a:lnTo>
                    <a:pt x="832136" y="713148"/>
                  </a:lnTo>
                  <a:lnTo>
                    <a:pt x="711955" y="708062"/>
                  </a:lnTo>
                  <a:lnTo>
                    <a:pt x="706145" y="823318"/>
                  </a:lnTo>
                  <a:lnTo>
                    <a:pt x="595995" y="776933"/>
                  </a:lnTo>
                  <a:lnTo>
                    <a:pt x="547172" y="882392"/>
                  </a:lnTo>
                  <a:lnTo>
                    <a:pt x="461929" y="800972"/>
                  </a:lnTo>
                  <a:lnTo>
                    <a:pt x="376686" y="882392"/>
                  </a:lnTo>
                  <a:lnTo>
                    <a:pt x="327863" y="776933"/>
                  </a:lnTo>
                  <a:lnTo>
                    <a:pt x="217713" y="823318"/>
                  </a:lnTo>
                  <a:lnTo>
                    <a:pt x="211903" y="708062"/>
                  </a:lnTo>
                  <a:lnTo>
                    <a:pt x="91722" y="713148"/>
                  </a:lnTo>
                  <a:lnTo>
                    <a:pt x="129710" y="603663"/>
                  </a:lnTo>
                  <a:lnTo>
                    <a:pt x="15730" y="566761"/>
                  </a:lnTo>
                  <a:lnTo>
                    <a:pt x="92386" y="477831"/>
                  </a:lnTo>
                  <a:lnTo>
                    <a:pt x="0" y="403926"/>
                  </a:lnTo>
                  <a:lnTo>
                    <a:pt x="104970" y="347563"/>
                  </a:lnTo>
                  <a:lnTo>
                    <a:pt x="46656" y="246638"/>
                  </a:lnTo>
                  <a:lnTo>
                    <a:pt x="165763" y="230455"/>
                  </a:lnTo>
                  <a:lnTo>
                    <a:pt x="149396" y="116137"/>
                  </a:lnTo>
                  <a:lnTo>
                    <a:pt x="266556" y="142317"/>
                  </a:lnTo>
                  <a:lnTo>
                    <a:pt x="294345" y="30049"/>
                  </a:lnTo>
                  <a:lnTo>
                    <a:pt x="393735" y="95058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139700" y="216116"/>
              <a:ext cx="585230" cy="456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Helios Bold"/>
                </a:rPr>
                <a:t>€49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3246313" y="6894451"/>
            <a:ext cx="1135833" cy="1084853"/>
            <a:chOff x="0" y="0"/>
            <a:chExt cx="923858" cy="88239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923858" cy="882392"/>
            </a:xfrm>
            <a:custGeom>
              <a:avLst/>
              <a:gdLst/>
              <a:ahLst/>
              <a:cxnLst/>
              <a:rect l="l" t="t" r="r" b="b"/>
              <a:pathLst>
                <a:path w="923858" h="882392">
                  <a:moveTo>
                    <a:pt x="461929" y="0"/>
                  </a:moveTo>
                  <a:lnTo>
                    <a:pt x="530123" y="95058"/>
                  </a:lnTo>
                  <a:lnTo>
                    <a:pt x="629512" y="30049"/>
                  </a:lnTo>
                  <a:lnTo>
                    <a:pt x="657302" y="142317"/>
                  </a:lnTo>
                  <a:lnTo>
                    <a:pt x="774461" y="116137"/>
                  </a:lnTo>
                  <a:lnTo>
                    <a:pt x="758095" y="230455"/>
                  </a:lnTo>
                  <a:lnTo>
                    <a:pt x="877202" y="246638"/>
                  </a:lnTo>
                  <a:lnTo>
                    <a:pt x="818888" y="347563"/>
                  </a:lnTo>
                  <a:lnTo>
                    <a:pt x="923858" y="403926"/>
                  </a:lnTo>
                  <a:lnTo>
                    <a:pt x="831472" y="477831"/>
                  </a:lnTo>
                  <a:lnTo>
                    <a:pt x="908128" y="566761"/>
                  </a:lnTo>
                  <a:lnTo>
                    <a:pt x="794147" y="603663"/>
                  </a:lnTo>
                  <a:lnTo>
                    <a:pt x="832136" y="713148"/>
                  </a:lnTo>
                  <a:lnTo>
                    <a:pt x="711955" y="708062"/>
                  </a:lnTo>
                  <a:lnTo>
                    <a:pt x="706145" y="823318"/>
                  </a:lnTo>
                  <a:lnTo>
                    <a:pt x="595995" y="776933"/>
                  </a:lnTo>
                  <a:lnTo>
                    <a:pt x="547172" y="882392"/>
                  </a:lnTo>
                  <a:lnTo>
                    <a:pt x="461929" y="800972"/>
                  </a:lnTo>
                  <a:lnTo>
                    <a:pt x="376686" y="882392"/>
                  </a:lnTo>
                  <a:lnTo>
                    <a:pt x="327863" y="776933"/>
                  </a:lnTo>
                  <a:lnTo>
                    <a:pt x="217713" y="823318"/>
                  </a:lnTo>
                  <a:lnTo>
                    <a:pt x="211903" y="708062"/>
                  </a:lnTo>
                  <a:lnTo>
                    <a:pt x="91722" y="713148"/>
                  </a:lnTo>
                  <a:lnTo>
                    <a:pt x="129710" y="603663"/>
                  </a:lnTo>
                  <a:lnTo>
                    <a:pt x="15730" y="566761"/>
                  </a:lnTo>
                  <a:lnTo>
                    <a:pt x="92386" y="477831"/>
                  </a:lnTo>
                  <a:lnTo>
                    <a:pt x="0" y="403926"/>
                  </a:lnTo>
                  <a:lnTo>
                    <a:pt x="104970" y="347563"/>
                  </a:lnTo>
                  <a:lnTo>
                    <a:pt x="46656" y="246638"/>
                  </a:lnTo>
                  <a:lnTo>
                    <a:pt x="165763" y="230455"/>
                  </a:lnTo>
                  <a:lnTo>
                    <a:pt x="149396" y="116137"/>
                  </a:lnTo>
                  <a:lnTo>
                    <a:pt x="266556" y="142317"/>
                  </a:lnTo>
                  <a:lnTo>
                    <a:pt x="294345" y="30049"/>
                  </a:lnTo>
                  <a:lnTo>
                    <a:pt x="393735" y="95058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139700" y="123449"/>
              <a:ext cx="588368" cy="549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dirty="0">
                  <a:solidFill>
                    <a:srgbClr val="FFFFFF"/>
                  </a:solidFill>
                  <a:latin typeface="Helios Bold"/>
                </a:rPr>
                <a:t>€260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0" y="470792"/>
            <a:ext cx="5815027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FFFFFF"/>
                </a:solidFill>
                <a:latin typeface="TT Hoves Bold"/>
              </a:rPr>
              <a:t>POTENTIAL CATEGORIES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7595" b="-111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Helios Bold"/>
                </a:rPr>
                <a:t>6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15787" y="590550"/>
            <a:ext cx="5182286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FFFFFF"/>
                </a:solidFill>
                <a:latin typeface="TT Hoves Bold"/>
              </a:rPr>
              <a:t>DISCOUNT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495002" y="5062491"/>
            <a:ext cx="4300572" cy="4305078"/>
            <a:chOff x="0" y="0"/>
            <a:chExt cx="1163486" cy="113694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63486" cy="1136944"/>
            </a:xfrm>
            <a:custGeom>
              <a:avLst/>
              <a:gdLst/>
              <a:ahLst/>
              <a:cxnLst/>
              <a:rect l="l" t="t" r="r" b="b"/>
              <a:pathLst>
                <a:path w="1163486" h="1136944">
                  <a:moveTo>
                    <a:pt x="581743" y="0"/>
                  </a:moveTo>
                  <a:lnTo>
                    <a:pt x="667625" y="122480"/>
                  </a:lnTo>
                  <a:lnTo>
                    <a:pt x="792794" y="38717"/>
                  </a:lnTo>
                  <a:lnTo>
                    <a:pt x="827791" y="183373"/>
                  </a:lnTo>
                  <a:lnTo>
                    <a:pt x="975339" y="149640"/>
                  </a:lnTo>
                  <a:lnTo>
                    <a:pt x="954728" y="296936"/>
                  </a:lnTo>
                  <a:lnTo>
                    <a:pt x="1104728" y="317788"/>
                  </a:lnTo>
                  <a:lnTo>
                    <a:pt x="1031289" y="447828"/>
                  </a:lnTo>
                  <a:lnTo>
                    <a:pt x="1163486" y="520450"/>
                  </a:lnTo>
                  <a:lnTo>
                    <a:pt x="1047137" y="615674"/>
                  </a:lnTo>
                  <a:lnTo>
                    <a:pt x="1143676" y="730259"/>
                  </a:lnTo>
                  <a:lnTo>
                    <a:pt x="1000131" y="777806"/>
                  </a:lnTo>
                  <a:lnTo>
                    <a:pt x="1047974" y="918876"/>
                  </a:lnTo>
                  <a:lnTo>
                    <a:pt x="896621" y="912323"/>
                  </a:lnTo>
                  <a:lnTo>
                    <a:pt x="889303" y="1060827"/>
                  </a:lnTo>
                  <a:lnTo>
                    <a:pt x="750583" y="1001061"/>
                  </a:lnTo>
                  <a:lnTo>
                    <a:pt x="689096" y="1136944"/>
                  </a:lnTo>
                  <a:lnTo>
                    <a:pt x="581743" y="1032036"/>
                  </a:lnTo>
                  <a:lnTo>
                    <a:pt x="474390" y="1136944"/>
                  </a:lnTo>
                  <a:lnTo>
                    <a:pt x="412903" y="1001061"/>
                  </a:lnTo>
                  <a:lnTo>
                    <a:pt x="274183" y="1060827"/>
                  </a:lnTo>
                  <a:lnTo>
                    <a:pt x="266866" y="912323"/>
                  </a:lnTo>
                  <a:lnTo>
                    <a:pt x="115513" y="918876"/>
                  </a:lnTo>
                  <a:lnTo>
                    <a:pt x="163354" y="777806"/>
                  </a:lnTo>
                  <a:lnTo>
                    <a:pt x="19811" y="730259"/>
                  </a:lnTo>
                  <a:lnTo>
                    <a:pt x="116349" y="615674"/>
                  </a:lnTo>
                  <a:lnTo>
                    <a:pt x="0" y="520450"/>
                  </a:lnTo>
                  <a:lnTo>
                    <a:pt x="132197" y="447828"/>
                  </a:lnTo>
                  <a:lnTo>
                    <a:pt x="58757" y="317788"/>
                  </a:lnTo>
                  <a:lnTo>
                    <a:pt x="208758" y="296936"/>
                  </a:lnTo>
                  <a:lnTo>
                    <a:pt x="188147" y="149640"/>
                  </a:lnTo>
                  <a:lnTo>
                    <a:pt x="335695" y="183373"/>
                  </a:lnTo>
                  <a:lnTo>
                    <a:pt x="370692" y="38717"/>
                  </a:lnTo>
                  <a:lnTo>
                    <a:pt x="495861" y="122480"/>
                  </a:lnTo>
                  <a:lnTo>
                    <a:pt x="581743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63509" y="205922"/>
              <a:ext cx="875180" cy="633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799"/>
                </a:lnSpc>
              </a:pPr>
              <a:r>
                <a:rPr lang="en-US" sz="6999" dirty="0">
                  <a:solidFill>
                    <a:srgbClr val="FFFFFF"/>
                  </a:solidFill>
                  <a:latin typeface="Helios Bold"/>
                </a:rPr>
                <a:t>93%</a:t>
              </a:r>
            </a:p>
            <a:p>
              <a:pPr algn="ctr">
                <a:lnSpc>
                  <a:spcPts val="2100"/>
                </a:lnSpc>
              </a:pPr>
              <a:r>
                <a:rPr lang="en-US" sz="2000" dirty="0">
                  <a:solidFill>
                    <a:srgbClr val="FFFFFF"/>
                  </a:solidFill>
                  <a:latin typeface="Helios Bold"/>
                </a:rPr>
                <a:t>PRODUCTS</a:t>
              </a:r>
            </a:p>
            <a:p>
              <a:pPr algn="ctr">
                <a:lnSpc>
                  <a:spcPts val="5166"/>
                </a:lnSpc>
              </a:pPr>
              <a:r>
                <a:rPr lang="en-US" sz="3690" dirty="0">
                  <a:solidFill>
                    <a:srgbClr val="FFFFFF"/>
                  </a:solidFill>
                  <a:latin typeface="Helios Bold"/>
                </a:rPr>
                <a:t>DISCOUNTED</a:t>
              </a:r>
            </a:p>
          </p:txBody>
        </p:sp>
      </p:grpSp>
      <p:pic>
        <p:nvPicPr>
          <p:cNvPr id="25" name="Picture 24" descr="A picture containing text, screenshot, line, rectangle&#10;&#10;Description automatically generated">
            <a:extLst>
              <a:ext uri="{FF2B5EF4-FFF2-40B4-BE49-F238E27FC236}">
                <a16:creationId xmlns:a16="http://schemas.microsoft.com/office/drawing/2014/main" id="{979FF910-7B8F-08AD-11C4-15FD0D663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4" y="6796203"/>
            <a:ext cx="8335581" cy="3112654"/>
          </a:xfrm>
          <a:prstGeom prst="rect">
            <a:avLst/>
          </a:prstGeom>
        </p:spPr>
      </p:pic>
      <p:grpSp>
        <p:nvGrpSpPr>
          <p:cNvPr id="26" name="Group 18">
            <a:extLst>
              <a:ext uri="{FF2B5EF4-FFF2-40B4-BE49-F238E27FC236}">
                <a16:creationId xmlns:a16="http://schemas.microsoft.com/office/drawing/2014/main" id="{753081B5-BD1E-08AE-6ACC-BE0DE060D9C7}"/>
              </a:ext>
            </a:extLst>
          </p:cNvPr>
          <p:cNvGrpSpPr/>
          <p:nvPr/>
        </p:nvGrpSpPr>
        <p:grpSpPr>
          <a:xfrm>
            <a:off x="7387318" y="2742666"/>
            <a:ext cx="4042139" cy="3781260"/>
            <a:chOff x="0" y="0"/>
            <a:chExt cx="923858" cy="997253"/>
          </a:xfrm>
        </p:grpSpPr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254685A-7050-7CA4-D492-11E08397EDE0}"/>
                </a:ext>
              </a:extLst>
            </p:cNvPr>
            <p:cNvSpPr/>
            <p:nvPr/>
          </p:nvSpPr>
          <p:spPr>
            <a:xfrm>
              <a:off x="0" y="0"/>
              <a:ext cx="923858" cy="997253"/>
            </a:xfrm>
            <a:custGeom>
              <a:avLst/>
              <a:gdLst/>
              <a:ahLst/>
              <a:cxnLst/>
              <a:rect l="l" t="t" r="r" b="b"/>
              <a:pathLst>
                <a:path w="923858" h="997253">
                  <a:moveTo>
                    <a:pt x="461929" y="0"/>
                  </a:moveTo>
                  <a:lnTo>
                    <a:pt x="530123" y="107432"/>
                  </a:lnTo>
                  <a:lnTo>
                    <a:pt x="629512" y="33960"/>
                  </a:lnTo>
                  <a:lnTo>
                    <a:pt x="657302" y="160843"/>
                  </a:lnTo>
                  <a:lnTo>
                    <a:pt x="774461" y="131254"/>
                  </a:lnTo>
                  <a:lnTo>
                    <a:pt x="758095" y="260453"/>
                  </a:lnTo>
                  <a:lnTo>
                    <a:pt x="877202" y="278743"/>
                  </a:lnTo>
                  <a:lnTo>
                    <a:pt x="818888" y="392805"/>
                  </a:lnTo>
                  <a:lnTo>
                    <a:pt x="923858" y="456505"/>
                  </a:lnTo>
                  <a:lnTo>
                    <a:pt x="831472" y="540029"/>
                  </a:lnTo>
                  <a:lnTo>
                    <a:pt x="908128" y="640535"/>
                  </a:lnTo>
                  <a:lnTo>
                    <a:pt x="794147" y="682241"/>
                  </a:lnTo>
                  <a:lnTo>
                    <a:pt x="832136" y="805978"/>
                  </a:lnTo>
                  <a:lnTo>
                    <a:pt x="711955" y="800230"/>
                  </a:lnTo>
                  <a:lnTo>
                    <a:pt x="706145" y="930488"/>
                  </a:lnTo>
                  <a:lnTo>
                    <a:pt x="595995" y="878065"/>
                  </a:lnTo>
                  <a:lnTo>
                    <a:pt x="547172" y="997253"/>
                  </a:lnTo>
                  <a:lnTo>
                    <a:pt x="461929" y="905234"/>
                  </a:lnTo>
                  <a:lnTo>
                    <a:pt x="376686" y="997253"/>
                  </a:lnTo>
                  <a:lnTo>
                    <a:pt x="327863" y="878065"/>
                  </a:lnTo>
                  <a:lnTo>
                    <a:pt x="217713" y="930488"/>
                  </a:lnTo>
                  <a:lnTo>
                    <a:pt x="211903" y="800230"/>
                  </a:lnTo>
                  <a:lnTo>
                    <a:pt x="91722" y="805978"/>
                  </a:lnTo>
                  <a:lnTo>
                    <a:pt x="129710" y="682241"/>
                  </a:lnTo>
                  <a:lnTo>
                    <a:pt x="15730" y="640535"/>
                  </a:lnTo>
                  <a:lnTo>
                    <a:pt x="92386" y="540029"/>
                  </a:lnTo>
                  <a:lnTo>
                    <a:pt x="0" y="456505"/>
                  </a:lnTo>
                  <a:lnTo>
                    <a:pt x="104970" y="392805"/>
                  </a:lnTo>
                  <a:lnTo>
                    <a:pt x="46656" y="278743"/>
                  </a:lnTo>
                  <a:lnTo>
                    <a:pt x="165763" y="260453"/>
                  </a:lnTo>
                  <a:lnTo>
                    <a:pt x="149396" y="131254"/>
                  </a:lnTo>
                  <a:lnTo>
                    <a:pt x="266556" y="160843"/>
                  </a:lnTo>
                  <a:lnTo>
                    <a:pt x="294345" y="33960"/>
                  </a:lnTo>
                  <a:lnTo>
                    <a:pt x="393735" y="107432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B431C32B-AA2D-2F05-BA2C-566EFA8F94AC}"/>
                </a:ext>
              </a:extLst>
            </p:cNvPr>
            <p:cNvSpPr txBox="1"/>
            <p:nvPr/>
          </p:nvSpPr>
          <p:spPr>
            <a:xfrm>
              <a:off x="207145" y="182615"/>
              <a:ext cx="533400" cy="609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endParaRPr dirty="0"/>
            </a:p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r>
                <a:rPr lang="en-US" sz="3687" u="none" dirty="0">
                  <a:solidFill>
                    <a:srgbClr val="FFFFFF"/>
                  </a:solidFill>
                  <a:latin typeface="Helios Bold"/>
                </a:rPr>
                <a:t>UPTO</a:t>
              </a:r>
            </a:p>
            <a:p>
              <a:pPr marL="0" lvl="0" indent="0" algn="ctr">
                <a:lnSpc>
                  <a:spcPts val="9799"/>
                </a:lnSpc>
                <a:spcBef>
                  <a:spcPct val="0"/>
                </a:spcBef>
              </a:pPr>
              <a:r>
                <a:rPr lang="en-US" sz="6999" u="none" dirty="0">
                  <a:solidFill>
                    <a:srgbClr val="FFFFFF"/>
                  </a:solidFill>
                  <a:latin typeface="Helios Bold"/>
                </a:rPr>
                <a:t>97%</a:t>
              </a:r>
            </a:p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endParaRPr lang="en-US" sz="6999" u="none" dirty="0">
                <a:solidFill>
                  <a:srgbClr val="FFFFFF"/>
                </a:solidFill>
                <a:latin typeface="Helios Bold"/>
              </a:endParaRPr>
            </a:p>
          </p:txBody>
        </p: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C46B4F88-186E-F486-39E9-B46313D95186}"/>
              </a:ext>
            </a:extLst>
          </p:cNvPr>
          <p:cNvGrpSpPr/>
          <p:nvPr/>
        </p:nvGrpSpPr>
        <p:grpSpPr>
          <a:xfrm>
            <a:off x="13600976" y="5362080"/>
            <a:ext cx="4192022" cy="3958938"/>
            <a:chOff x="0" y="0"/>
            <a:chExt cx="923858" cy="997253"/>
          </a:xfrm>
        </p:grpSpPr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2759CD5-23D4-A695-49AA-20EBD0A86A41}"/>
                </a:ext>
              </a:extLst>
            </p:cNvPr>
            <p:cNvSpPr/>
            <p:nvPr/>
          </p:nvSpPr>
          <p:spPr>
            <a:xfrm>
              <a:off x="0" y="0"/>
              <a:ext cx="923858" cy="997253"/>
            </a:xfrm>
            <a:custGeom>
              <a:avLst/>
              <a:gdLst/>
              <a:ahLst/>
              <a:cxnLst/>
              <a:rect l="l" t="t" r="r" b="b"/>
              <a:pathLst>
                <a:path w="923858" h="997253">
                  <a:moveTo>
                    <a:pt x="461929" y="0"/>
                  </a:moveTo>
                  <a:lnTo>
                    <a:pt x="530123" y="107432"/>
                  </a:lnTo>
                  <a:lnTo>
                    <a:pt x="629512" y="33960"/>
                  </a:lnTo>
                  <a:lnTo>
                    <a:pt x="657302" y="160843"/>
                  </a:lnTo>
                  <a:lnTo>
                    <a:pt x="774461" y="131254"/>
                  </a:lnTo>
                  <a:lnTo>
                    <a:pt x="758095" y="260453"/>
                  </a:lnTo>
                  <a:lnTo>
                    <a:pt x="877202" y="278743"/>
                  </a:lnTo>
                  <a:lnTo>
                    <a:pt x="818888" y="392805"/>
                  </a:lnTo>
                  <a:lnTo>
                    <a:pt x="923858" y="456505"/>
                  </a:lnTo>
                  <a:lnTo>
                    <a:pt x="831472" y="540029"/>
                  </a:lnTo>
                  <a:lnTo>
                    <a:pt x="908128" y="640535"/>
                  </a:lnTo>
                  <a:lnTo>
                    <a:pt x="794147" y="682241"/>
                  </a:lnTo>
                  <a:lnTo>
                    <a:pt x="832136" y="805978"/>
                  </a:lnTo>
                  <a:lnTo>
                    <a:pt x="711955" y="800230"/>
                  </a:lnTo>
                  <a:lnTo>
                    <a:pt x="706145" y="930488"/>
                  </a:lnTo>
                  <a:lnTo>
                    <a:pt x="595995" y="878065"/>
                  </a:lnTo>
                  <a:lnTo>
                    <a:pt x="547172" y="997253"/>
                  </a:lnTo>
                  <a:lnTo>
                    <a:pt x="461929" y="905234"/>
                  </a:lnTo>
                  <a:lnTo>
                    <a:pt x="376686" y="997253"/>
                  </a:lnTo>
                  <a:lnTo>
                    <a:pt x="327863" y="878065"/>
                  </a:lnTo>
                  <a:lnTo>
                    <a:pt x="217713" y="930488"/>
                  </a:lnTo>
                  <a:lnTo>
                    <a:pt x="211903" y="800230"/>
                  </a:lnTo>
                  <a:lnTo>
                    <a:pt x="91722" y="805978"/>
                  </a:lnTo>
                  <a:lnTo>
                    <a:pt x="129710" y="682241"/>
                  </a:lnTo>
                  <a:lnTo>
                    <a:pt x="15730" y="640535"/>
                  </a:lnTo>
                  <a:lnTo>
                    <a:pt x="92386" y="540029"/>
                  </a:lnTo>
                  <a:lnTo>
                    <a:pt x="0" y="456505"/>
                  </a:lnTo>
                  <a:lnTo>
                    <a:pt x="104970" y="392805"/>
                  </a:lnTo>
                  <a:lnTo>
                    <a:pt x="46656" y="278743"/>
                  </a:lnTo>
                  <a:lnTo>
                    <a:pt x="165763" y="260453"/>
                  </a:lnTo>
                  <a:lnTo>
                    <a:pt x="149396" y="131254"/>
                  </a:lnTo>
                  <a:lnTo>
                    <a:pt x="266556" y="160843"/>
                  </a:lnTo>
                  <a:lnTo>
                    <a:pt x="294345" y="33960"/>
                  </a:lnTo>
                  <a:lnTo>
                    <a:pt x="393735" y="107432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3FF73D2E-C676-7AA1-ACD3-8A0F74921D61}"/>
                </a:ext>
              </a:extLst>
            </p:cNvPr>
            <p:cNvSpPr txBox="1"/>
            <p:nvPr/>
          </p:nvSpPr>
          <p:spPr>
            <a:xfrm>
              <a:off x="195642" y="226460"/>
              <a:ext cx="533400" cy="609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endParaRPr dirty="0"/>
            </a:p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r>
                <a:rPr lang="en-US" sz="3687" u="none" dirty="0">
                  <a:solidFill>
                    <a:srgbClr val="FFFFFF"/>
                  </a:solidFill>
                  <a:latin typeface="Helios Bold"/>
                </a:rPr>
                <a:t>AVERAGE</a:t>
              </a:r>
            </a:p>
            <a:p>
              <a:pPr marL="0" lvl="0" indent="0" algn="ctr">
                <a:lnSpc>
                  <a:spcPts val="9799"/>
                </a:lnSpc>
                <a:spcBef>
                  <a:spcPct val="0"/>
                </a:spcBef>
              </a:pPr>
              <a:r>
                <a:rPr lang="en-US" sz="6999" u="none" dirty="0">
                  <a:solidFill>
                    <a:srgbClr val="FFFFFF"/>
                  </a:solidFill>
                  <a:latin typeface="Helios Bold"/>
                </a:rPr>
                <a:t>22%</a:t>
              </a:r>
            </a:p>
            <a:p>
              <a:pPr marL="0" lvl="0" indent="0" algn="ctr">
                <a:lnSpc>
                  <a:spcPts val="5162"/>
                </a:lnSpc>
                <a:spcBef>
                  <a:spcPct val="0"/>
                </a:spcBef>
              </a:pPr>
              <a:endParaRPr lang="en-US" sz="6999" u="none" dirty="0">
                <a:solidFill>
                  <a:srgbClr val="FFFFFF"/>
                </a:solidFill>
                <a:latin typeface="Helios 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595" b="-111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942883" y="475615"/>
              <a:ext cx="2698286" cy="391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Helios Bold"/>
                </a:rPr>
                <a:t>7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536637" y="4949169"/>
            <a:ext cx="16116567" cy="3701723"/>
          </a:xfrm>
          <a:custGeom>
            <a:avLst/>
            <a:gdLst/>
            <a:ahLst/>
            <a:cxnLst/>
            <a:rect l="l" t="t" r="r" b="b"/>
            <a:pathLst>
              <a:path w="16116567" h="3701723">
                <a:moveTo>
                  <a:pt x="0" y="0"/>
                </a:moveTo>
                <a:lnTo>
                  <a:pt x="16116567" y="0"/>
                </a:lnTo>
                <a:lnTo>
                  <a:pt x="16116567" y="3701723"/>
                </a:lnTo>
                <a:lnTo>
                  <a:pt x="0" y="3701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AutoShape 18"/>
          <p:cNvSpPr/>
          <p:nvPr/>
        </p:nvSpPr>
        <p:spPr>
          <a:xfrm flipH="1">
            <a:off x="13457646" y="4770707"/>
            <a:ext cx="1255637" cy="453987"/>
          </a:xfrm>
          <a:prstGeom prst="line">
            <a:avLst/>
          </a:prstGeom>
          <a:ln w="19050" cap="flat">
            <a:solidFill>
              <a:srgbClr val="A20E2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0" name="Group 20"/>
          <p:cNvGrpSpPr/>
          <p:nvPr/>
        </p:nvGrpSpPr>
        <p:grpSpPr>
          <a:xfrm>
            <a:off x="14617428" y="3608420"/>
            <a:ext cx="2581824" cy="2504341"/>
            <a:chOff x="103947" y="-78853"/>
            <a:chExt cx="673100" cy="733987"/>
          </a:xfrm>
        </p:grpSpPr>
        <p:sp>
          <p:nvSpPr>
            <p:cNvPr id="21" name="Freeform 21"/>
            <p:cNvSpPr/>
            <p:nvPr/>
          </p:nvSpPr>
          <p:spPr>
            <a:xfrm>
              <a:off x="103947" y="-78853"/>
              <a:ext cx="673100" cy="733987"/>
            </a:xfrm>
            <a:custGeom>
              <a:avLst/>
              <a:gdLst/>
              <a:ahLst/>
              <a:cxnLst/>
              <a:rect l="l" t="t" r="r" b="b"/>
              <a:pathLst>
                <a:path w="923858" h="882392">
                  <a:moveTo>
                    <a:pt x="461929" y="0"/>
                  </a:moveTo>
                  <a:lnTo>
                    <a:pt x="530123" y="95058"/>
                  </a:lnTo>
                  <a:lnTo>
                    <a:pt x="629512" y="30049"/>
                  </a:lnTo>
                  <a:lnTo>
                    <a:pt x="657302" y="142317"/>
                  </a:lnTo>
                  <a:lnTo>
                    <a:pt x="774461" y="116137"/>
                  </a:lnTo>
                  <a:lnTo>
                    <a:pt x="758095" y="230455"/>
                  </a:lnTo>
                  <a:lnTo>
                    <a:pt x="877202" y="246638"/>
                  </a:lnTo>
                  <a:lnTo>
                    <a:pt x="818888" y="347563"/>
                  </a:lnTo>
                  <a:lnTo>
                    <a:pt x="923858" y="403926"/>
                  </a:lnTo>
                  <a:lnTo>
                    <a:pt x="831472" y="477831"/>
                  </a:lnTo>
                  <a:lnTo>
                    <a:pt x="908128" y="566761"/>
                  </a:lnTo>
                  <a:lnTo>
                    <a:pt x="794147" y="603663"/>
                  </a:lnTo>
                  <a:lnTo>
                    <a:pt x="832136" y="713148"/>
                  </a:lnTo>
                  <a:lnTo>
                    <a:pt x="711955" y="708062"/>
                  </a:lnTo>
                  <a:lnTo>
                    <a:pt x="706145" y="823318"/>
                  </a:lnTo>
                  <a:lnTo>
                    <a:pt x="595995" y="776933"/>
                  </a:lnTo>
                  <a:lnTo>
                    <a:pt x="547172" y="882392"/>
                  </a:lnTo>
                  <a:lnTo>
                    <a:pt x="461929" y="800972"/>
                  </a:lnTo>
                  <a:lnTo>
                    <a:pt x="376686" y="882392"/>
                  </a:lnTo>
                  <a:lnTo>
                    <a:pt x="327863" y="776933"/>
                  </a:lnTo>
                  <a:lnTo>
                    <a:pt x="217713" y="823318"/>
                  </a:lnTo>
                  <a:lnTo>
                    <a:pt x="211903" y="708062"/>
                  </a:lnTo>
                  <a:lnTo>
                    <a:pt x="91722" y="713148"/>
                  </a:lnTo>
                  <a:lnTo>
                    <a:pt x="129710" y="603663"/>
                  </a:lnTo>
                  <a:lnTo>
                    <a:pt x="15730" y="566761"/>
                  </a:lnTo>
                  <a:lnTo>
                    <a:pt x="92386" y="477831"/>
                  </a:lnTo>
                  <a:lnTo>
                    <a:pt x="0" y="403926"/>
                  </a:lnTo>
                  <a:lnTo>
                    <a:pt x="104970" y="347563"/>
                  </a:lnTo>
                  <a:lnTo>
                    <a:pt x="46656" y="246638"/>
                  </a:lnTo>
                  <a:lnTo>
                    <a:pt x="165763" y="230455"/>
                  </a:lnTo>
                  <a:lnTo>
                    <a:pt x="149396" y="116137"/>
                  </a:lnTo>
                  <a:lnTo>
                    <a:pt x="266556" y="142317"/>
                  </a:lnTo>
                  <a:lnTo>
                    <a:pt x="294345" y="30049"/>
                  </a:lnTo>
                  <a:lnTo>
                    <a:pt x="393735" y="95058"/>
                  </a:lnTo>
                  <a:lnTo>
                    <a:pt x="461929" y="0"/>
                  </a:lnTo>
                  <a:close/>
                </a:path>
              </a:pathLst>
            </a:custGeom>
            <a:solidFill>
              <a:srgbClr val="A20E2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9700" y="101600"/>
              <a:ext cx="601595" cy="318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2000" dirty="0">
                  <a:solidFill>
                    <a:srgbClr val="FFFFFF"/>
                  </a:solidFill>
                  <a:latin typeface="Helios Bold"/>
                </a:rPr>
                <a:t>ORDERS INCREASE ON</a:t>
              </a:r>
            </a:p>
            <a:p>
              <a:pPr algn="ctr">
                <a:lnSpc>
                  <a:spcPts val="2240"/>
                </a:lnSpc>
              </a:pPr>
              <a:r>
                <a:rPr lang="en-US" sz="2000" dirty="0">
                  <a:solidFill>
                    <a:srgbClr val="FFFFFF"/>
                  </a:solidFill>
                  <a:latin typeface="Helios Bold"/>
                </a:rPr>
                <a:t>BLACK FRIDAY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15787" y="1143000"/>
            <a:ext cx="6561845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FFFFFF"/>
                </a:solidFill>
                <a:latin typeface="TT Hoves Bold"/>
              </a:rPr>
              <a:t>SEASONALLITY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7595" b="-111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942882" y="475615"/>
              <a:ext cx="2698286" cy="367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FFFFFF"/>
                  </a:solidFill>
                  <a:latin typeface="Helios Bold"/>
                </a:rPr>
                <a:t>8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4753810" y="3749844"/>
            <a:ext cx="7830745" cy="6185423"/>
          </a:xfrm>
          <a:custGeom>
            <a:avLst/>
            <a:gdLst/>
            <a:ahLst/>
            <a:cxnLst/>
            <a:rect l="l" t="t" r="r" b="b"/>
            <a:pathLst>
              <a:path w="7830745" h="6185423">
                <a:moveTo>
                  <a:pt x="0" y="0"/>
                </a:moveTo>
                <a:lnTo>
                  <a:pt x="7830746" y="0"/>
                </a:lnTo>
                <a:lnTo>
                  <a:pt x="7830746" y="6185423"/>
                </a:lnTo>
                <a:lnTo>
                  <a:pt x="0" y="6185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989457" y="3963213"/>
            <a:ext cx="168647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1500" dirty="0">
                <a:solidFill>
                  <a:srgbClr val="004AAD"/>
                </a:solidFill>
                <a:latin typeface="Helios Bold"/>
              </a:rPr>
              <a:t>Company Income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ED7C1D"/>
                </a:solidFill>
                <a:latin typeface="Helios Bold"/>
              </a:rPr>
              <a:t>Discount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5787" y="590550"/>
            <a:ext cx="5182286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FFFFFF"/>
                </a:solidFill>
                <a:latin typeface="TT Hoves Bold"/>
              </a:rPr>
              <a:t>DISCOUNT STRATEGY</a:t>
            </a:r>
          </a:p>
        </p:txBody>
      </p:sp>
      <p:graphicFrame>
        <p:nvGraphicFramePr>
          <p:cNvPr id="19" name="Table 19"/>
          <p:cNvGraphicFramePr>
            <a:graphicFrameLocks noGrp="1"/>
          </p:cNvGraphicFramePr>
          <p:nvPr/>
        </p:nvGraphicFramePr>
        <p:xfrm>
          <a:off x="6330814" y="2566292"/>
          <a:ext cx="10663186" cy="1157288"/>
        </p:xfrm>
        <a:graphic>
          <a:graphicData uri="http://schemas.openxmlformats.org/drawingml/2006/table">
            <a:tbl>
              <a:tblPr/>
              <a:tblGrid>
                <a:gridCol w="1066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7288">
                <a:tc>
                  <a:txBody>
                    <a:bodyPr/>
                    <a:lstStyle/>
                    <a:p>
                      <a:pPr algn="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A20E20"/>
                          </a:solidFill>
                          <a:latin typeface="Helios Bold"/>
                        </a:rPr>
                        <a:t>DISCOUNTS: A GOOD STRATEGY?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777921" y="2376440"/>
            <a:ext cx="7555842" cy="3482406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28410" y="0"/>
            <a:ext cx="12259590" cy="2566292"/>
          </a:xfrm>
          <a:custGeom>
            <a:avLst/>
            <a:gdLst/>
            <a:ahLst/>
            <a:cxnLst/>
            <a:rect l="l" t="t" r="r" b="b"/>
            <a:pathLst>
              <a:path w="12259590" h="2566292">
                <a:moveTo>
                  <a:pt x="0" y="0"/>
                </a:moveTo>
                <a:lnTo>
                  <a:pt x="12259590" y="0"/>
                </a:lnTo>
                <a:lnTo>
                  <a:pt x="12259590" y="2566292"/>
                </a:lnTo>
                <a:lnTo>
                  <a:pt x="0" y="256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7595" b="-111888"/>
            </a:stretch>
          </a:blipFill>
        </p:spPr>
      </p:sp>
      <p:grpSp>
        <p:nvGrpSpPr>
          <p:cNvPr id="6" name="Group 6"/>
          <p:cNvGrpSpPr/>
          <p:nvPr/>
        </p:nvGrpSpPr>
        <p:grpSpPr>
          <a:xfrm rot="-10800000">
            <a:off x="-4109936" y="0"/>
            <a:ext cx="13253936" cy="3370693"/>
            <a:chOff x="0" y="0"/>
            <a:chExt cx="736505" cy="187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6505" cy="187305"/>
            </a:xfrm>
            <a:custGeom>
              <a:avLst/>
              <a:gdLst/>
              <a:ahLst/>
              <a:cxnLst/>
              <a:rect l="l" t="t" r="r" b="b"/>
              <a:pathLst>
                <a:path w="736505" h="187305">
                  <a:moveTo>
                    <a:pt x="203200" y="0"/>
                  </a:moveTo>
                  <a:lnTo>
                    <a:pt x="533305" y="0"/>
                  </a:lnTo>
                  <a:lnTo>
                    <a:pt x="736505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14230" y="9258300"/>
            <a:ext cx="5765006" cy="1028700"/>
            <a:chOff x="0" y="0"/>
            <a:chExt cx="7686674" cy="13716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86674" cy="1371600"/>
              <a:chOff x="0" y="0"/>
              <a:chExt cx="1049690" cy="18730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49690" cy="187305"/>
              </a:xfrm>
              <a:custGeom>
                <a:avLst/>
                <a:gdLst/>
                <a:ahLst/>
                <a:cxnLst/>
                <a:rect l="l" t="t" r="r" b="b"/>
                <a:pathLst>
                  <a:path w="1049690" h="187305">
                    <a:moveTo>
                      <a:pt x="203200" y="0"/>
                    </a:moveTo>
                    <a:lnTo>
                      <a:pt x="846490" y="0"/>
                    </a:lnTo>
                    <a:lnTo>
                      <a:pt x="1049690" y="187305"/>
                    </a:lnTo>
                    <a:lnTo>
                      <a:pt x="0" y="18730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A20E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27000" y="-38100"/>
                <a:ext cx="558800" cy="647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942882" y="475615"/>
              <a:ext cx="2698286" cy="367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34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FFFFFF"/>
                  </a:solidFill>
                  <a:latin typeface="Helios Bold"/>
                </a:rPr>
                <a:t>9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392541" y="3931964"/>
            <a:ext cx="5817553" cy="4572867"/>
          </a:xfrm>
          <a:custGeom>
            <a:avLst/>
            <a:gdLst/>
            <a:ahLst/>
            <a:cxnLst/>
            <a:rect l="l" t="t" r="r" b="b"/>
            <a:pathLst>
              <a:path w="5817553" h="4572867">
                <a:moveTo>
                  <a:pt x="0" y="0"/>
                </a:moveTo>
                <a:lnTo>
                  <a:pt x="5817552" y="0"/>
                </a:lnTo>
                <a:lnTo>
                  <a:pt x="5817552" y="4572867"/>
                </a:lnTo>
                <a:lnTo>
                  <a:pt x="0" y="4572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537331" y="3931964"/>
            <a:ext cx="5817553" cy="4572867"/>
          </a:xfrm>
          <a:custGeom>
            <a:avLst/>
            <a:gdLst/>
            <a:ahLst/>
            <a:cxnLst/>
            <a:rect l="l" t="t" r="r" b="b"/>
            <a:pathLst>
              <a:path w="5817553" h="4572867">
                <a:moveTo>
                  <a:pt x="0" y="0"/>
                </a:moveTo>
                <a:lnTo>
                  <a:pt x="5817552" y="0"/>
                </a:lnTo>
                <a:lnTo>
                  <a:pt x="5817552" y="4572867"/>
                </a:lnTo>
                <a:lnTo>
                  <a:pt x="0" y="45728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15787" y="590550"/>
            <a:ext cx="5182286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 dirty="0">
                <a:solidFill>
                  <a:srgbClr val="FFFFFF"/>
                </a:solidFill>
                <a:latin typeface="TT Hoves Bold"/>
              </a:rPr>
              <a:t>DISCOUNT STRATEGY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6651" y="9340219"/>
            <a:ext cx="6134163" cy="63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>
                <a:solidFill>
                  <a:schemeClr val="bg1"/>
                </a:solidFill>
                <a:latin typeface="Helios Bold"/>
              </a:rPr>
              <a:t>*</a:t>
            </a:r>
            <a:r>
              <a:rPr lang="en-US" sz="1400" dirty="0">
                <a:solidFill>
                  <a:schemeClr val="bg1"/>
                </a:solidFill>
                <a:latin typeface="Helios"/>
              </a:rPr>
              <a:t>PEARSON CORRELATION COEFFICIENT= 0.015***</a:t>
            </a:r>
          </a:p>
          <a:p>
            <a:pPr algn="l">
              <a:lnSpc>
                <a:spcPts val="1680"/>
              </a:lnSpc>
            </a:pPr>
            <a:r>
              <a:rPr lang="en-US" sz="1400" dirty="0">
                <a:solidFill>
                  <a:schemeClr val="bg1"/>
                </a:solidFill>
                <a:latin typeface="Helios"/>
              </a:rPr>
              <a:t>**PEARSON CORRELATION COEFFICIENT= -0.251***</a:t>
            </a:r>
          </a:p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000000"/>
              </a:solidFill>
              <a:latin typeface="Helios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5029198" y="9168895"/>
            <a:ext cx="8991601" cy="922309"/>
            <a:chOff x="-92409" y="0"/>
            <a:chExt cx="2368158" cy="242913"/>
          </a:xfrm>
        </p:grpSpPr>
        <p:sp>
          <p:nvSpPr>
            <p:cNvPr id="19" name="Freeform 19"/>
            <p:cNvSpPr/>
            <p:nvPr/>
          </p:nvSpPr>
          <p:spPr>
            <a:xfrm>
              <a:off x="-4723" y="14130"/>
              <a:ext cx="2221344" cy="228783"/>
            </a:xfrm>
            <a:custGeom>
              <a:avLst/>
              <a:gdLst/>
              <a:ahLst/>
              <a:cxnLst/>
              <a:rect l="l" t="t" r="r" b="b"/>
              <a:pathLst>
                <a:path w="2221344" h="228783">
                  <a:moveTo>
                    <a:pt x="46814" y="0"/>
                  </a:moveTo>
                  <a:lnTo>
                    <a:pt x="2174530" y="0"/>
                  </a:lnTo>
                  <a:cubicBezTo>
                    <a:pt x="2200385" y="0"/>
                    <a:pt x="2221344" y="20959"/>
                    <a:pt x="2221344" y="46814"/>
                  </a:cubicBezTo>
                  <a:lnTo>
                    <a:pt x="2221344" y="181969"/>
                  </a:lnTo>
                  <a:cubicBezTo>
                    <a:pt x="2221344" y="207823"/>
                    <a:pt x="2200385" y="228783"/>
                    <a:pt x="2174530" y="228783"/>
                  </a:cubicBezTo>
                  <a:lnTo>
                    <a:pt x="46814" y="228783"/>
                  </a:lnTo>
                  <a:cubicBezTo>
                    <a:pt x="34398" y="228783"/>
                    <a:pt x="22491" y="223851"/>
                    <a:pt x="13712" y="215071"/>
                  </a:cubicBezTo>
                  <a:cubicBezTo>
                    <a:pt x="4932" y="206292"/>
                    <a:pt x="0" y="194384"/>
                    <a:pt x="0" y="181969"/>
                  </a:cubicBezTo>
                  <a:lnTo>
                    <a:pt x="0" y="46814"/>
                  </a:lnTo>
                  <a:cubicBezTo>
                    <a:pt x="0" y="34398"/>
                    <a:pt x="4932" y="22491"/>
                    <a:pt x="13712" y="13712"/>
                  </a:cubicBezTo>
                  <a:cubicBezTo>
                    <a:pt x="22491" y="4932"/>
                    <a:pt x="34398" y="0"/>
                    <a:pt x="46814" y="0"/>
                  </a:cubicBezTo>
                  <a:close/>
                </a:path>
              </a:pathLst>
            </a:custGeom>
            <a:solidFill>
              <a:srgbClr val="A20E2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-92409" y="0"/>
              <a:ext cx="2368158" cy="235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FFFFFF"/>
                  </a:solidFill>
                  <a:latin typeface="Helios Bold"/>
                </a:rPr>
                <a:t>HIGHER SALES, BUT LOWER INCOME</a:t>
              </a:r>
            </a:p>
          </p:txBody>
        </p:sp>
      </p:grpSp>
      <p:graphicFrame>
        <p:nvGraphicFramePr>
          <p:cNvPr id="21" name="Table 21"/>
          <p:cNvGraphicFramePr>
            <a:graphicFrameLocks noGrp="1"/>
          </p:cNvGraphicFramePr>
          <p:nvPr/>
        </p:nvGraphicFramePr>
        <p:xfrm>
          <a:off x="6330814" y="2566292"/>
          <a:ext cx="10663186" cy="1157288"/>
        </p:xfrm>
        <a:graphic>
          <a:graphicData uri="http://schemas.openxmlformats.org/drawingml/2006/table">
            <a:tbl>
              <a:tblPr/>
              <a:tblGrid>
                <a:gridCol w="1066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7288">
                <a:tc>
                  <a:txBody>
                    <a:bodyPr/>
                    <a:lstStyle/>
                    <a:p>
                      <a:pPr algn="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A20E20"/>
                          </a:solidFill>
                          <a:latin typeface="Helios Bold"/>
                        </a:rPr>
                        <a:t>STATISTICAL ANALYSIS</a:t>
                      </a:r>
                      <a:endParaRPr lang="en-US" sz="110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309</Words>
  <Application>Microsoft Office PowerPoint</Application>
  <PresentationFormat>Custom</PresentationFormat>
  <Paragraphs>159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TT Hoves</vt:lpstr>
      <vt:lpstr>Helios Bold</vt:lpstr>
      <vt:lpstr>Arial</vt:lpstr>
      <vt:lpstr>Calibri</vt:lpstr>
      <vt:lpstr>TT Hoves Bold</vt:lpstr>
      <vt:lpstr>Helios</vt:lpstr>
      <vt:lpstr>Helios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ENIAC:DISCOUNTS</dc:title>
  <dc:creator>Naeimeh</dc:creator>
  <cp:lastModifiedBy>Naeimeh Sharghivand</cp:lastModifiedBy>
  <cp:revision>15</cp:revision>
  <dcterms:created xsi:type="dcterms:W3CDTF">2006-08-16T00:00:00Z</dcterms:created>
  <dcterms:modified xsi:type="dcterms:W3CDTF">2023-06-17T15:20:20Z</dcterms:modified>
  <dc:identifier>DAFloNCXizM</dc:identifier>
</cp:coreProperties>
</file>