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C8275-90F3-4996-B304-4F7DD0F94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451830-2663-4ECB-A040-5EB96BFB2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C52AED-6144-414D-BE01-68EB674A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27/06/2021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864760-E2A4-48F1-86DA-FDFD7A0A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B60F6D-B5BE-47D2-B4B3-0E5DC921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7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0C610C-FA33-4B1F-A337-9CB450EC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77DE4D-0212-4A0D-93ED-94A80B409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E6984F-5EC9-4560-B4D2-382A246C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27/06/2021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43AF62-7898-4D38-AEA0-A089AB8D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02F0C8-B34A-4D1E-90A5-08A283F9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9736A8E-CD7A-49D7-8573-C994A22A5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7E5E53-CD40-4792-831E-787D70184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E645C5-0587-462A-8795-26315EFF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27/06/2021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6DA196-5D57-4C05-A1C8-79E1B112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A981BC-55AE-4ACD-B2FE-952AB576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CB7114-F830-40B6-B259-49C0BC16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C9A3F9-D35F-4A1C-BA30-A9A2974B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31FC50-10D6-4C54-BCF9-0C322762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27/06/2021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6EB079-0081-42D7-8BC0-4CA1975D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A3E258-23B8-444F-9388-70078AE6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2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065D5B-97A0-4CB5-BF99-D0913E9C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AC9773-8269-430B-B56B-F951231FA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C826D6-0E61-452A-82E6-649BFCD4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27/06/2021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C8C441-81B1-4C6F-B76D-AB28D384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932DED-0992-4882-A0C8-0BE93E2C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7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D7691-F321-49ED-8D2A-E83747A3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1E8F3-5C51-4C46-94B9-3E520F5AA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D47CC9-10CD-4057-B166-2FA5316C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953536-0815-44BB-97DB-827856FB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27/06/2021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023798-0883-462A-9E46-EC8E29C7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8E4623-4925-43B8-83DE-7FE1A01E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0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B616D-9A9E-4A97-92B3-FBACB38F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1B0E8C-BE9D-4591-8C96-FBC358993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482324-90EA-4F58-BA3C-21629402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62F42D9-E9FF-4195-BC37-6D91AFC15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FBECAA8-75B6-4D99-AB1A-863B74B69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F3309D7-D121-4669-BB50-4FE41EFE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27/06/2021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0164A3F-E5F2-42AF-961E-4785EC10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C1573D-B7BD-4696-BF10-C4E9E19C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EFCC2-48D3-4A96-A9A0-BBA9D024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3D6EC0-FA4E-45C6-9E24-21C3C0AE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27/06/2021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F544C01-B312-4A76-8172-CD9B106F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9C0E78-96E1-47DB-92A0-3171B81F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2885D65-A459-4767-AAEF-37495221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27/06/2021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B18401D-C70C-4428-B804-82D88494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A57F57-D2E7-40A3-9D46-E6B8DB20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856EC-421C-4363-BB3C-76E9FF76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05C587-8DBB-4FEE-B3DC-41FE546B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DF691EF-524C-4C53-82EB-B3F20A4EA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9852C1-259D-4553-84A0-FD14DED3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27/06/2021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C5505A-AB85-408D-A109-D789C7DD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C8BF7F-8B17-47A9-B9DA-7D9670F9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0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B7A05-EC67-4D22-BA73-29E6F4B1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656027-F76F-473A-B5D5-4A4C36C74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5819A7-038F-4660-93B2-1162857F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D78669-5B0C-4800-AA7B-0E65731E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27/06/2021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5B9EFD-5E31-4121-8D0C-2E03CD67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4A0719-DA72-4644-9752-7052C06B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9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5E1B65-0E04-4B80-88B2-86ADEBDB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00DEB9-638B-45A6-92FD-462CBC66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AE425E-7BDD-4553-8098-4DD278AF5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5CB5-F5FE-4363-BE5F-A47EED109F1B}" type="datetimeFigureOut">
              <a:rPr lang="en-US" smtClean="0"/>
              <a:t>27/06/2021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9A44CC-4894-44A6-BEBB-225CAD221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37E540-3BDA-450C-BABB-73CBA771D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1AB852F-251D-46C9-A74B-24BE44C889CB}"/>
              </a:ext>
            </a:extLst>
          </p:cNvPr>
          <p:cNvSpPr txBox="1"/>
          <p:nvPr/>
        </p:nvSpPr>
        <p:spPr>
          <a:xfrm>
            <a:off x="188843" y="298173"/>
            <a:ext cx="11807687" cy="6261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Applied Data Science Capstone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#5 – Research Paper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32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“Opening a New </a:t>
            </a:r>
            <a:r>
              <a:rPr lang="en-US" sz="3200" b="1" i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Orient Restaurant </a:t>
            </a:r>
            <a:r>
              <a:rPr lang="en-US" sz="32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City of Seattle”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By: 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Mohamad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Nael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QAWAS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June 2021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1043C9-3A3C-4D75-ADB1-E068C17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783"/>
            <a:ext cx="10515600" cy="483518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Objective</a:t>
            </a:r>
            <a:r>
              <a:rPr lang="en-US" dirty="0">
                <a:solidFill>
                  <a:schemeClr val="bg1"/>
                </a:solidFill>
              </a:rPr>
              <a:t>: Find best location in Seattle to open new </a:t>
            </a:r>
            <a:r>
              <a:rPr lang="en-US" dirty="0" smtClean="0">
                <a:solidFill>
                  <a:schemeClr val="bg1"/>
                </a:solidFill>
              </a:rPr>
              <a:t>Orient </a:t>
            </a:r>
            <a:r>
              <a:rPr lang="en-US" dirty="0">
                <a:solidFill>
                  <a:schemeClr val="bg1"/>
                </a:solidFill>
              </a:rPr>
              <a:t>restaurant</a:t>
            </a:r>
          </a:p>
          <a:p>
            <a:r>
              <a:rPr lang="en-US" b="1" dirty="0">
                <a:solidFill>
                  <a:schemeClr val="bg1"/>
                </a:solidFill>
              </a:rPr>
              <a:t>Hypothetical Client</a:t>
            </a:r>
            <a:r>
              <a:rPr lang="en-US" dirty="0">
                <a:solidFill>
                  <a:schemeClr val="bg1"/>
                </a:solidFill>
              </a:rPr>
              <a:t>: Existing Owner, wants to expand from 1 to 2</a:t>
            </a:r>
          </a:p>
          <a:p>
            <a:r>
              <a:rPr lang="en-US" b="1" dirty="0">
                <a:solidFill>
                  <a:schemeClr val="bg1"/>
                </a:solidFill>
              </a:rPr>
              <a:t>Target Requirements: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Clustered near other restaurants (e.g.: Game Theory of Gas Stations)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existing </a:t>
            </a:r>
            <a:r>
              <a:rPr lang="en-US" dirty="0" smtClean="0">
                <a:solidFill>
                  <a:schemeClr val="bg1"/>
                </a:solidFill>
              </a:rPr>
              <a:t>Orient </a:t>
            </a:r>
            <a:r>
              <a:rPr lang="en-US" dirty="0">
                <a:solidFill>
                  <a:schemeClr val="bg1"/>
                </a:solidFill>
              </a:rPr>
              <a:t>place nearby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Timely, need answer within 2 weeks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 sure to include assumptions, errors, and omissions at Discussion section</a:t>
            </a:r>
          </a:p>
        </p:txBody>
      </p:sp>
    </p:spTree>
    <p:extLst>
      <p:ext uri="{BB962C8B-B14F-4D97-AF65-F5344CB8AC3E}">
        <p14:creationId xmlns:p14="http://schemas.microsoft.com/office/powerpoint/2010/main" val="356629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1043C9-3A3C-4D75-ADB1-E068C17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783"/>
            <a:ext cx="10515600" cy="483518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Needs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of neighborhoods, zip codes and corresponding geo-coordinates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Demographic metrics tied to the zip codes and/or neighborhoods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Venue data such as nearby restaurants, competitors, like ratings, etc.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Data Sources: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City of Seattle </a:t>
            </a:r>
            <a:r>
              <a:rPr lang="en-US" dirty="0" err="1">
                <a:solidFill>
                  <a:schemeClr val="bg1"/>
                </a:solidFill>
              </a:rPr>
              <a:t>OpenData</a:t>
            </a:r>
            <a:r>
              <a:rPr lang="en-US" dirty="0">
                <a:solidFill>
                  <a:schemeClr val="bg1"/>
                </a:solidFill>
              </a:rPr>
              <a:t> Urban Centers list (online, neighborhoods)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AgingKingCounty.org PDF that cross-walks neighborhoods to zip codes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OpenDataSoft.com ties zip codes to geo-coordinates (latitude/longitude)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Geocode package to fetch geo-coordinates from addresses in a pinch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FourSquare</a:t>
            </a:r>
            <a:r>
              <a:rPr lang="en-US" dirty="0">
                <a:solidFill>
                  <a:schemeClr val="bg1"/>
                </a:solidFill>
              </a:rPr>
              <a:t> API for nearby venue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0293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1043C9-3A3C-4D75-ADB1-E068C17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782"/>
            <a:ext cx="10515600" cy="533731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Loading:</a:t>
            </a:r>
            <a:r>
              <a:rPr lang="en-US" dirty="0">
                <a:solidFill>
                  <a:schemeClr val="bg1"/>
                </a:solidFill>
              </a:rPr>
              <a:t> Primarily CSV preparation, then used Pandas </a:t>
            </a:r>
            <a:r>
              <a:rPr lang="en-US" dirty="0" err="1">
                <a:solidFill>
                  <a:schemeClr val="bg1"/>
                </a:solidFill>
              </a:rPr>
              <a:t>read_csv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Data Cleaning:</a:t>
            </a:r>
            <a:r>
              <a:rPr lang="en-US" dirty="0">
                <a:solidFill>
                  <a:schemeClr val="bg1"/>
                </a:solidFill>
              </a:rPr>
              <a:t> Significant.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Removed null value rows, de-duped and rolled up values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zipcode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level, calculated aggregates, calculated population densities and rental percentages, combined multiple sources into single flat table grouped on zip code with neighborhoods aggregated into comma delimited list, validated results at checkpoint</a:t>
            </a:r>
          </a:p>
          <a:p>
            <a:r>
              <a:rPr lang="en-US" b="1" dirty="0">
                <a:solidFill>
                  <a:schemeClr val="bg1"/>
                </a:solidFill>
              </a:rPr>
              <a:t>Data Exploration:</a:t>
            </a:r>
            <a:r>
              <a:rPr lang="en-US" dirty="0">
                <a:solidFill>
                  <a:schemeClr val="bg1"/>
                </a:solidFill>
              </a:rPr>
              <a:t> Significant.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Explored base data via Folium map.  Configured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FourSquare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API + loaded venue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Feature Selection:</a:t>
            </a:r>
            <a:r>
              <a:rPr lang="en-US" dirty="0">
                <a:solidFill>
                  <a:schemeClr val="bg1"/>
                </a:solidFill>
              </a:rPr>
              <a:t> Wrote two scrubs to filter and simplify venue categories to restaurant related venues. </a:t>
            </a:r>
          </a:p>
          <a:p>
            <a:r>
              <a:rPr lang="en-US" b="1" dirty="0">
                <a:solidFill>
                  <a:schemeClr val="bg1"/>
                </a:solidFill>
              </a:rPr>
              <a:t>Modeling</a:t>
            </a:r>
            <a:r>
              <a:rPr lang="en-US" dirty="0">
                <a:solidFill>
                  <a:schemeClr val="bg1"/>
                </a:solidFill>
              </a:rPr>
              <a:t>: Performed K-Means clustering to find patterns in locations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Visualize:</a:t>
            </a:r>
            <a:r>
              <a:rPr lang="en-US" dirty="0">
                <a:solidFill>
                  <a:schemeClr val="bg1"/>
                </a:solidFill>
              </a:rPr>
              <a:t> Clusters in Folium map</a:t>
            </a:r>
          </a:p>
        </p:txBody>
      </p:sp>
    </p:spTree>
    <p:extLst>
      <p:ext uri="{BB962C8B-B14F-4D97-AF65-F5344CB8AC3E}">
        <p14:creationId xmlns:p14="http://schemas.microsoft.com/office/powerpoint/2010/main" val="360623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4.A Results,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1043C9-3A3C-4D75-ADB1-E068C17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304"/>
            <a:ext cx="10515600" cy="55857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There is ample room for growth of </a:t>
            </a:r>
            <a:r>
              <a:rPr lang="en-US" dirty="0" smtClean="0">
                <a:solidFill>
                  <a:schemeClr val="bg1"/>
                </a:solidFill>
              </a:rPr>
              <a:t>Orient </a:t>
            </a:r>
            <a:r>
              <a:rPr lang="en-US" dirty="0">
                <a:solidFill>
                  <a:schemeClr val="bg1"/>
                </a:solidFill>
              </a:rPr>
              <a:t>restaurants in Seattle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3A18515-518E-4368-9ADF-339E12457E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4540" y="1600978"/>
            <a:ext cx="8122920" cy="5226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7361B3-1DA9-467C-81F4-DDBAC7C82A98}"/>
              </a:ext>
            </a:extLst>
          </p:cNvPr>
          <p:cNvSpPr txBox="1"/>
          <p:nvPr/>
        </p:nvSpPr>
        <p:spPr>
          <a:xfrm rot="16200000">
            <a:off x="1293614" y="3503803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Venues</a:t>
            </a:r>
          </a:p>
        </p:txBody>
      </p:sp>
    </p:spTree>
    <p:extLst>
      <p:ext uri="{BB962C8B-B14F-4D97-AF65-F5344CB8AC3E}">
        <p14:creationId xmlns:p14="http://schemas.microsoft.com/office/powerpoint/2010/main" val="365610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4.B Results,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1043C9-3A3C-4D75-ADB1-E068C17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782"/>
            <a:ext cx="6537960" cy="533731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Cluster #2 – Green = Target Locations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10 zip codes, no </a:t>
            </a:r>
            <a:r>
              <a:rPr lang="en-US" b="1" dirty="0" smtClean="0">
                <a:solidFill>
                  <a:srgbClr val="00B050"/>
                </a:solidFill>
              </a:rPr>
              <a:t>Orient </a:t>
            </a:r>
            <a:r>
              <a:rPr lang="en-US" b="1" dirty="0">
                <a:solidFill>
                  <a:srgbClr val="00B050"/>
                </a:solidFill>
              </a:rPr>
              <a:t>competition yet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Cluster #4 – Blue = Possible Target Zones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 zip codes, no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competition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Cluster #1 – Red = Avoid / Saturated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 zip codes – ALL have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Orient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competition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Clusters #3/#5 – Yellow/Purple = Outlier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 zip codes (one per cluster) = bad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Orient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competition…but few venues either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6334C-6FFB-4DFF-82AB-EF54BF88B6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76160" y="1308652"/>
            <a:ext cx="4801847" cy="42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1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1043C9-3A3C-4D75-ADB1-E068C17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41783"/>
            <a:ext cx="11155680" cy="48351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Recommendations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Yes, there is </a:t>
            </a:r>
            <a:r>
              <a:rPr lang="en-US" b="1" dirty="0">
                <a:solidFill>
                  <a:schemeClr val="bg1"/>
                </a:solidFill>
              </a:rPr>
              <a:t>ample upside</a:t>
            </a:r>
            <a:r>
              <a:rPr lang="en-US" dirty="0">
                <a:solidFill>
                  <a:schemeClr val="bg1"/>
                </a:solidFill>
              </a:rPr>
              <a:t> potential still in Seattle for opening a </a:t>
            </a:r>
            <a:r>
              <a:rPr lang="en-US" dirty="0" smtClean="0">
                <a:solidFill>
                  <a:schemeClr val="bg1"/>
                </a:solidFill>
              </a:rPr>
              <a:t>Orient </a:t>
            </a:r>
            <a:r>
              <a:rPr lang="en-US" dirty="0">
                <a:solidFill>
                  <a:schemeClr val="bg1"/>
                </a:solidFill>
              </a:rPr>
              <a:t>restaurant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Focus on </a:t>
            </a:r>
            <a:r>
              <a:rPr lang="en-US" b="1" dirty="0">
                <a:solidFill>
                  <a:schemeClr val="bg1"/>
                </a:solidFill>
              </a:rPr>
              <a:t>Cluster #2</a:t>
            </a:r>
            <a:r>
              <a:rPr lang="en-US" dirty="0">
                <a:solidFill>
                  <a:schemeClr val="bg1"/>
                </a:solidFill>
              </a:rPr>
              <a:t> primarily but also #4 because little to no competition yet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Avoid Cluster #1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as it is over saturated already with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Orient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competition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Avoid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outlier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Clusters #3 and #5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– there’s probably no market there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Suggest</a:t>
            </a:r>
            <a:r>
              <a:rPr lang="en-US" dirty="0">
                <a:solidFill>
                  <a:schemeClr val="bg1"/>
                </a:solidFill>
              </a:rPr>
              <a:t> zip codes </a:t>
            </a:r>
            <a:r>
              <a:rPr lang="en-US" b="1" dirty="0">
                <a:solidFill>
                  <a:schemeClr val="bg1"/>
                </a:solidFill>
              </a:rPr>
              <a:t>98122</a:t>
            </a:r>
            <a:r>
              <a:rPr lang="en-US" dirty="0">
                <a:solidFill>
                  <a:schemeClr val="bg1"/>
                </a:solidFill>
              </a:rPr>
              <a:t> (Capital Hill), </a:t>
            </a:r>
            <a:r>
              <a:rPr lang="en-US" b="1" dirty="0">
                <a:solidFill>
                  <a:schemeClr val="bg1"/>
                </a:solidFill>
              </a:rPr>
              <a:t>98103</a:t>
            </a:r>
            <a:r>
              <a:rPr lang="en-US" dirty="0">
                <a:solidFill>
                  <a:schemeClr val="bg1"/>
                </a:solidFill>
              </a:rPr>
              <a:t> (Fremont), and </a:t>
            </a:r>
            <a:r>
              <a:rPr lang="en-US" b="1" dirty="0">
                <a:solidFill>
                  <a:schemeClr val="bg1"/>
                </a:solidFill>
              </a:rPr>
              <a:t>98121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Bellltown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Areas of Improvement: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rigor w/demographics: factor rental rate, median income into clustering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in bus stations, don’t remove them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FourSquare</a:t>
            </a:r>
            <a:r>
              <a:rPr lang="en-US" dirty="0">
                <a:solidFill>
                  <a:schemeClr val="bg1"/>
                </a:solidFill>
              </a:rPr>
              <a:t> radius 20 blocks = possible gaps, increase radius and </a:t>
            </a:r>
            <a:r>
              <a:rPr lang="en-US" dirty="0" err="1">
                <a:solidFill>
                  <a:schemeClr val="bg1"/>
                </a:solidFill>
              </a:rPr>
              <a:t>dedup</a:t>
            </a:r>
            <a:r>
              <a:rPr lang="en-US" dirty="0">
                <a:solidFill>
                  <a:schemeClr val="bg1"/>
                </a:solidFill>
              </a:rPr>
              <a:t> venues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2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6.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1043C9-3A3C-4D75-ADB1-E068C17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41783"/>
            <a:ext cx="11155680" cy="48351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Question = Answered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Yes, it is a good idea to open a second </a:t>
            </a:r>
            <a:r>
              <a:rPr lang="en-US" dirty="0" smtClean="0">
                <a:solidFill>
                  <a:schemeClr val="bg1"/>
                </a:solidFill>
              </a:rPr>
              <a:t>Orient </a:t>
            </a:r>
            <a:r>
              <a:rPr lang="en-US" dirty="0">
                <a:solidFill>
                  <a:schemeClr val="bg1"/>
                </a:solidFill>
              </a:rPr>
              <a:t>restaurant </a:t>
            </a:r>
          </a:p>
          <a:p>
            <a:r>
              <a:rPr lang="en-US" dirty="0">
                <a:solidFill>
                  <a:schemeClr val="bg1"/>
                </a:solidFill>
              </a:rPr>
              <a:t>Suggested Locations = in or around zip codes…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98122</a:t>
            </a:r>
            <a:r>
              <a:rPr lang="en-US" dirty="0">
                <a:solidFill>
                  <a:schemeClr val="bg1"/>
                </a:solidFill>
              </a:rPr>
              <a:t> (Capital Hill)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98103</a:t>
            </a:r>
            <a:r>
              <a:rPr lang="en-US" dirty="0">
                <a:solidFill>
                  <a:schemeClr val="bg1"/>
                </a:solidFill>
              </a:rPr>
              <a:t> (Fremont)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98121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Bellltown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7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7B139A-FD1C-4929-8788-B372E57F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61" y="1683023"/>
            <a:ext cx="8102278" cy="4629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67E2FB0-240C-4F40-A46D-069BF340B393}"/>
              </a:ext>
            </a:extLst>
          </p:cNvPr>
          <p:cNvSpPr txBox="1"/>
          <p:nvPr/>
        </p:nvSpPr>
        <p:spPr>
          <a:xfrm>
            <a:off x="4978400" y="6266981"/>
            <a:ext cx="5168739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Taken from Sample Presentation that were part of course instructions – I liked this</a:t>
            </a:r>
          </a:p>
        </p:txBody>
      </p:sp>
    </p:spTree>
    <p:extLst>
      <p:ext uri="{BB962C8B-B14F-4D97-AF65-F5344CB8AC3E}">
        <p14:creationId xmlns:p14="http://schemas.microsoft.com/office/powerpoint/2010/main" val="290582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559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1. Business Problem</vt:lpstr>
      <vt:lpstr>2. Data Acquisition</vt:lpstr>
      <vt:lpstr>3. Methodology</vt:lpstr>
      <vt:lpstr>4.A Results, Macro</vt:lpstr>
      <vt:lpstr>4.B Results, Modeling</vt:lpstr>
      <vt:lpstr>5. Discussion</vt:lpstr>
      <vt:lpstr>6. Conclusions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Pierce</dc:creator>
  <cp:lastModifiedBy>Kingston</cp:lastModifiedBy>
  <cp:revision>11</cp:revision>
  <dcterms:created xsi:type="dcterms:W3CDTF">2021-01-03T05:59:08Z</dcterms:created>
  <dcterms:modified xsi:type="dcterms:W3CDTF">2021-06-27T18:12:43Z</dcterms:modified>
</cp:coreProperties>
</file>