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64" r:id="rId3"/>
    <p:sldId id="259" r:id="rId4"/>
    <p:sldId id="261" r:id="rId5"/>
    <p:sldId id="285" r:id="rId6"/>
    <p:sldId id="287" r:id="rId7"/>
    <p:sldId id="288" r:id="rId8"/>
    <p:sldId id="302" r:id="rId9"/>
    <p:sldId id="304" r:id="rId10"/>
    <p:sldId id="290" r:id="rId11"/>
    <p:sldId id="312" r:id="rId12"/>
    <p:sldId id="300" r:id="rId13"/>
    <p:sldId id="310" r:id="rId14"/>
    <p:sldId id="297" r:id="rId15"/>
    <p:sldId id="314" r:id="rId16"/>
    <p:sldId id="268" r:id="rId17"/>
    <p:sldId id="316" r:id="rId18"/>
    <p:sldId id="317" r:id="rId19"/>
    <p:sldId id="295" r:id="rId20"/>
    <p:sldId id="318" r:id="rId21"/>
    <p:sldId id="308" r:id="rId22"/>
    <p:sldId id="301" r:id="rId23"/>
    <p:sldId id="320" r:id="rId24"/>
    <p:sldId id="307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8197"/>
    <a:srgbClr val="92A9B9"/>
    <a:srgbClr val="1AA8CA"/>
    <a:srgbClr val="15D90B"/>
    <a:srgbClr val="888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280" autoAdjust="0"/>
  </p:normalViewPr>
  <p:slideViewPr>
    <p:cSldViewPr snapToGrid="0">
      <p:cViewPr varScale="1">
        <p:scale>
          <a:sx n="64" d="100"/>
          <a:sy n="64" d="100"/>
        </p:scale>
        <p:origin x="72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rgbClr val="618197"/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1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dirty="0" err="1">
              <a:latin typeface="+mn-lt"/>
            </a:rPr>
            <a:t>Algorithme</a:t>
          </a:r>
          <a:r>
            <a:rPr lang="en-US" sz="1600" dirty="0">
              <a:latin typeface="+mn-lt"/>
            </a:rPr>
            <a:t> </a:t>
          </a:r>
          <a:r>
            <a:rPr lang="en-US" sz="1600" dirty="0" err="1">
              <a:latin typeface="+mn-lt"/>
            </a:rPr>
            <a:t>génétique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dirty="0">
              <a:latin typeface="+mn-lt"/>
              <a:ea typeface="Roboto" pitchFamily="2" charset="0"/>
            </a:rPr>
            <a:t>2. Réseau de neurones</a:t>
          </a: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4E3E8AC5-43D3-4282-99A2-961CB97FB7E6}" type="presOf" srcId="{AC3718B6-A17B-408B-B2E1-633D316D2F57}" destId="{78CED4D2-8B97-4E1D-BC39-E089B94642AD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DC70A78F-72C7-48DB-BAAF-F8D0F96AEBF4}" type="presOf" srcId="{8BB5F5CE-9E0B-41CB-8313-B429C7459952}" destId="{E677D129-3111-40D2-A521-42FACCA84E32}" srcOrd="0" destOrd="0" presId="urn:microsoft.com/office/officeart/2005/8/layout/hChevron3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7BDA1CE2-57E6-4F29-91B7-D54AB2931BB5}" type="presOf" srcId="{5E607BB8-E208-41C6-9305-5327AB82158D}" destId="{F8D3E514-825E-46C8-97CB-F66DAFAC4B48}" srcOrd="0" destOrd="0" presId="urn:microsoft.com/office/officeart/2005/8/layout/hChevron3"/>
    <dgm:cxn modelId="{2FBC87BD-DDAF-4F4B-A495-F794C6958589}" type="presOf" srcId="{00735E41-FB5E-4332-897B-F61ADC1FE786}" destId="{C21A015E-194C-42E6-A918-435FD14313C6}" srcOrd="0" destOrd="0" presId="urn:microsoft.com/office/officeart/2005/8/layout/hChevron3"/>
    <dgm:cxn modelId="{0CC47158-7CB6-4EF1-99E3-6530D743AF7A}" type="presParOf" srcId="{F8D3E514-825E-46C8-97CB-F66DAFAC4B48}" destId="{78CED4D2-8B97-4E1D-BC39-E089B94642AD}" srcOrd="0" destOrd="0" presId="urn:microsoft.com/office/officeart/2005/8/layout/hChevron3"/>
    <dgm:cxn modelId="{01A33023-803C-4CF7-B85B-91DCBB623700}" type="presParOf" srcId="{F8D3E514-825E-46C8-97CB-F66DAFAC4B48}" destId="{EF1F4EEC-7964-46F3-AA9D-CF1A46EAE1C7}" srcOrd="1" destOrd="0" presId="urn:microsoft.com/office/officeart/2005/8/layout/hChevron3"/>
    <dgm:cxn modelId="{97C372D1-1EF9-4753-B2B5-DC7C133D4212}" type="presParOf" srcId="{F8D3E514-825E-46C8-97CB-F66DAFAC4B48}" destId="{E677D129-3111-40D2-A521-42FACCA84E32}" srcOrd="2" destOrd="0" presId="urn:microsoft.com/office/officeart/2005/8/layout/hChevron3"/>
    <dgm:cxn modelId="{B18C2A13-84E8-4BE2-B017-691EF4CBF6A1}" type="presParOf" srcId="{F8D3E514-825E-46C8-97CB-F66DAFAC4B48}" destId="{57FAE713-4274-4142-A06C-96F0ED0DB45C}" srcOrd="3" destOrd="0" presId="urn:microsoft.com/office/officeart/2005/8/layout/hChevron3"/>
    <dgm:cxn modelId="{718F6462-290E-417E-A763-CA734F1D894B}" type="presParOf" srcId="{F8D3E514-825E-46C8-97CB-F66DAFAC4B48}" destId="{C21A015E-194C-42E6-A918-435FD14313C6}" srcOrd="4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chemeClr val="bg2">
            <a:lumMod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0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dirty="0" err="1">
              <a:latin typeface="+mn-lt"/>
            </a:rPr>
            <a:t>Algorithme</a:t>
          </a:r>
          <a:r>
            <a:rPr lang="en-US" sz="1600" dirty="0">
              <a:latin typeface="+mn-lt"/>
            </a:rPr>
            <a:t> </a:t>
          </a:r>
          <a:r>
            <a:rPr lang="en-US" sz="1600" dirty="0" err="1">
              <a:latin typeface="+mn-lt"/>
            </a:rPr>
            <a:t>génétique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rgbClr val="618197"/>
        </a:solidFill>
      </dgm:spPr>
      <dgm:t>
        <a:bodyPr/>
        <a:lstStyle/>
        <a:p>
          <a:pPr algn="l"/>
          <a:r>
            <a:rPr lang="fr-FR" sz="1600" b="1" dirty="0">
              <a:latin typeface="+mn-lt"/>
              <a:ea typeface="Roboto" pitchFamily="2" charset="0"/>
            </a:rPr>
            <a:t>2. Réseau de neurones</a:t>
          </a: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4E3E8AC5-43D3-4282-99A2-961CB97FB7E6}" type="presOf" srcId="{AC3718B6-A17B-408B-B2E1-633D316D2F57}" destId="{78CED4D2-8B97-4E1D-BC39-E089B94642AD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DC70A78F-72C7-48DB-BAAF-F8D0F96AEBF4}" type="presOf" srcId="{8BB5F5CE-9E0B-41CB-8313-B429C7459952}" destId="{E677D129-3111-40D2-A521-42FACCA84E32}" srcOrd="0" destOrd="0" presId="urn:microsoft.com/office/officeart/2005/8/layout/hChevron3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7BDA1CE2-57E6-4F29-91B7-D54AB2931BB5}" type="presOf" srcId="{5E607BB8-E208-41C6-9305-5327AB82158D}" destId="{F8D3E514-825E-46C8-97CB-F66DAFAC4B48}" srcOrd="0" destOrd="0" presId="urn:microsoft.com/office/officeart/2005/8/layout/hChevron3"/>
    <dgm:cxn modelId="{2FBC87BD-DDAF-4F4B-A495-F794C6958589}" type="presOf" srcId="{00735E41-FB5E-4332-897B-F61ADC1FE786}" destId="{C21A015E-194C-42E6-A918-435FD14313C6}" srcOrd="0" destOrd="0" presId="urn:microsoft.com/office/officeart/2005/8/layout/hChevron3"/>
    <dgm:cxn modelId="{0CC47158-7CB6-4EF1-99E3-6530D743AF7A}" type="presParOf" srcId="{F8D3E514-825E-46C8-97CB-F66DAFAC4B48}" destId="{78CED4D2-8B97-4E1D-BC39-E089B94642AD}" srcOrd="0" destOrd="0" presId="urn:microsoft.com/office/officeart/2005/8/layout/hChevron3"/>
    <dgm:cxn modelId="{01A33023-803C-4CF7-B85B-91DCBB623700}" type="presParOf" srcId="{F8D3E514-825E-46C8-97CB-F66DAFAC4B48}" destId="{EF1F4EEC-7964-46F3-AA9D-CF1A46EAE1C7}" srcOrd="1" destOrd="0" presId="urn:microsoft.com/office/officeart/2005/8/layout/hChevron3"/>
    <dgm:cxn modelId="{97C372D1-1EF9-4753-B2B5-DC7C133D4212}" type="presParOf" srcId="{F8D3E514-825E-46C8-97CB-F66DAFAC4B48}" destId="{E677D129-3111-40D2-A521-42FACCA84E32}" srcOrd="2" destOrd="0" presId="urn:microsoft.com/office/officeart/2005/8/layout/hChevron3"/>
    <dgm:cxn modelId="{B18C2A13-84E8-4BE2-B017-691EF4CBF6A1}" type="presParOf" srcId="{F8D3E514-825E-46C8-97CB-F66DAFAC4B48}" destId="{57FAE713-4274-4142-A06C-96F0ED0DB45C}" srcOrd="3" destOrd="0" presId="urn:microsoft.com/office/officeart/2005/8/layout/hChevron3"/>
    <dgm:cxn modelId="{718F6462-290E-417E-A763-CA734F1D894B}" type="presParOf" srcId="{F8D3E514-825E-46C8-97CB-F66DAFAC4B48}" destId="{C21A015E-194C-42E6-A918-435FD14313C6}" srcOrd="4" destOrd="0" presId="urn:microsoft.com/office/officeart/2005/8/layout/hChevron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chemeClr val="bg2">
            <a:lumMod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0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dirty="0" err="1">
              <a:latin typeface="+mn-lt"/>
            </a:rPr>
            <a:t>Algorithme</a:t>
          </a:r>
          <a:r>
            <a:rPr lang="en-US" sz="1600" dirty="0">
              <a:latin typeface="+mn-lt"/>
            </a:rPr>
            <a:t> </a:t>
          </a:r>
          <a:r>
            <a:rPr lang="en-US" sz="1600" dirty="0" err="1">
              <a:latin typeface="+mn-lt"/>
            </a:rPr>
            <a:t>génétique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rgbClr val="618197"/>
        </a:solidFill>
      </dgm:spPr>
      <dgm:t>
        <a:bodyPr/>
        <a:lstStyle/>
        <a:p>
          <a:pPr algn="l"/>
          <a:r>
            <a:rPr lang="fr-FR" sz="1600" b="1" dirty="0">
              <a:latin typeface="+mn-lt"/>
              <a:ea typeface="Roboto" pitchFamily="2" charset="0"/>
            </a:rPr>
            <a:t>2. Réseau de neurones</a:t>
          </a: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4E3E8AC5-43D3-4282-99A2-961CB97FB7E6}" type="presOf" srcId="{AC3718B6-A17B-408B-B2E1-633D316D2F57}" destId="{78CED4D2-8B97-4E1D-BC39-E089B94642AD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DC70A78F-72C7-48DB-BAAF-F8D0F96AEBF4}" type="presOf" srcId="{8BB5F5CE-9E0B-41CB-8313-B429C7459952}" destId="{E677D129-3111-40D2-A521-42FACCA84E32}" srcOrd="0" destOrd="0" presId="urn:microsoft.com/office/officeart/2005/8/layout/hChevron3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7BDA1CE2-57E6-4F29-91B7-D54AB2931BB5}" type="presOf" srcId="{5E607BB8-E208-41C6-9305-5327AB82158D}" destId="{F8D3E514-825E-46C8-97CB-F66DAFAC4B48}" srcOrd="0" destOrd="0" presId="urn:microsoft.com/office/officeart/2005/8/layout/hChevron3"/>
    <dgm:cxn modelId="{2FBC87BD-DDAF-4F4B-A495-F794C6958589}" type="presOf" srcId="{00735E41-FB5E-4332-897B-F61ADC1FE786}" destId="{C21A015E-194C-42E6-A918-435FD14313C6}" srcOrd="0" destOrd="0" presId="urn:microsoft.com/office/officeart/2005/8/layout/hChevron3"/>
    <dgm:cxn modelId="{0CC47158-7CB6-4EF1-99E3-6530D743AF7A}" type="presParOf" srcId="{F8D3E514-825E-46C8-97CB-F66DAFAC4B48}" destId="{78CED4D2-8B97-4E1D-BC39-E089B94642AD}" srcOrd="0" destOrd="0" presId="urn:microsoft.com/office/officeart/2005/8/layout/hChevron3"/>
    <dgm:cxn modelId="{01A33023-803C-4CF7-B85B-91DCBB623700}" type="presParOf" srcId="{F8D3E514-825E-46C8-97CB-F66DAFAC4B48}" destId="{EF1F4EEC-7964-46F3-AA9D-CF1A46EAE1C7}" srcOrd="1" destOrd="0" presId="urn:microsoft.com/office/officeart/2005/8/layout/hChevron3"/>
    <dgm:cxn modelId="{97C372D1-1EF9-4753-B2B5-DC7C133D4212}" type="presParOf" srcId="{F8D3E514-825E-46C8-97CB-F66DAFAC4B48}" destId="{E677D129-3111-40D2-A521-42FACCA84E32}" srcOrd="2" destOrd="0" presId="urn:microsoft.com/office/officeart/2005/8/layout/hChevron3"/>
    <dgm:cxn modelId="{B18C2A13-84E8-4BE2-B017-691EF4CBF6A1}" type="presParOf" srcId="{F8D3E514-825E-46C8-97CB-F66DAFAC4B48}" destId="{57FAE713-4274-4142-A06C-96F0ED0DB45C}" srcOrd="3" destOrd="0" presId="urn:microsoft.com/office/officeart/2005/8/layout/hChevron3"/>
    <dgm:cxn modelId="{718F6462-290E-417E-A763-CA734F1D894B}" type="presParOf" srcId="{F8D3E514-825E-46C8-97CB-F66DAFAC4B48}" destId="{C21A015E-194C-42E6-A918-435FD14313C6}" srcOrd="4" destOrd="0" presId="urn:microsoft.com/office/officeart/2005/8/layout/hChevron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chemeClr val="bg2">
            <a:lumMod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0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rgbClr val="618197"/>
        </a:solidFill>
      </dgm:spPr>
      <dgm:t>
        <a:bodyPr/>
        <a:lstStyle/>
        <a:p>
          <a:pPr algn="l"/>
          <a:r>
            <a:rPr lang="fr-FR" sz="1600" b="1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b="1" dirty="0" err="1">
              <a:latin typeface="+mn-lt"/>
            </a:rPr>
            <a:t>Algorithme</a:t>
          </a:r>
          <a:r>
            <a:rPr lang="en-US" sz="1600" b="1" dirty="0">
              <a:latin typeface="+mn-lt"/>
            </a:rPr>
            <a:t> </a:t>
          </a:r>
          <a:r>
            <a:rPr lang="en-US" sz="1600" b="1" dirty="0" err="1">
              <a:latin typeface="+mn-lt"/>
            </a:rPr>
            <a:t>génétique</a:t>
          </a:r>
          <a:endParaRPr lang="fr-FR" sz="1600" b="1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>
              <a:latin typeface="+mn-lt"/>
              <a:ea typeface="Roboto" pitchFamily="2" charset="0"/>
            </a:rPr>
            <a:t>2. Réseau de neurones</a:t>
          </a: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4E3E8AC5-43D3-4282-99A2-961CB97FB7E6}" type="presOf" srcId="{AC3718B6-A17B-408B-B2E1-633D316D2F57}" destId="{78CED4D2-8B97-4E1D-BC39-E089B94642AD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DC70A78F-72C7-48DB-BAAF-F8D0F96AEBF4}" type="presOf" srcId="{8BB5F5CE-9E0B-41CB-8313-B429C7459952}" destId="{E677D129-3111-40D2-A521-42FACCA84E32}" srcOrd="0" destOrd="0" presId="urn:microsoft.com/office/officeart/2005/8/layout/hChevron3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7BDA1CE2-57E6-4F29-91B7-D54AB2931BB5}" type="presOf" srcId="{5E607BB8-E208-41C6-9305-5327AB82158D}" destId="{F8D3E514-825E-46C8-97CB-F66DAFAC4B48}" srcOrd="0" destOrd="0" presId="urn:microsoft.com/office/officeart/2005/8/layout/hChevron3"/>
    <dgm:cxn modelId="{2FBC87BD-DDAF-4F4B-A495-F794C6958589}" type="presOf" srcId="{00735E41-FB5E-4332-897B-F61ADC1FE786}" destId="{C21A015E-194C-42E6-A918-435FD14313C6}" srcOrd="0" destOrd="0" presId="urn:microsoft.com/office/officeart/2005/8/layout/hChevron3"/>
    <dgm:cxn modelId="{0CC47158-7CB6-4EF1-99E3-6530D743AF7A}" type="presParOf" srcId="{F8D3E514-825E-46C8-97CB-F66DAFAC4B48}" destId="{78CED4D2-8B97-4E1D-BC39-E089B94642AD}" srcOrd="0" destOrd="0" presId="urn:microsoft.com/office/officeart/2005/8/layout/hChevron3"/>
    <dgm:cxn modelId="{01A33023-803C-4CF7-B85B-91DCBB623700}" type="presParOf" srcId="{F8D3E514-825E-46C8-97CB-F66DAFAC4B48}" destId="{EF1F4EEC-7964-46F3-AA9D-CF1A46EAE1C7}" srcOrd="1" destOrd="0" presId="urn:microsoft.com/office/officeart/2005/8/layout/hChevron3"/>
    <dgm:cxn modelId="{97C372D1-1EF9-4753-B2B5-DC7C133D4212}" type="presParOf" srcId="{F8D3E514-825E-46C8-97CB-F66DAFAC4B48}" destId="{E677D129-3111-40D2-A521-42FACCA84E32}" srcOrd="2" destOrd="0" presId="urn:microsoft.com/office/officeart/2005/8/layout/hChevron3"/>
    <dgm:cxn modelId="{B18C2A13-84E8-4BE2-B017-691EF4CBF6A1}" type="presParOf" srcId="{F8D3E514-825E-46C8-97CB-F66DAFAC4B48}" destId="{57FAE713-4274-4142-A06C-96F0ED0DB45C}" srcOrd="3" destOrd="0" presId="urn:microsoft.com/office/officeart/2005/8/layout/hChevron3"/>
    <dgm:cxn modelId="{718F6462-290E-417E-A763-CA734F1D894B}" type="presParOf" srcId="{F8D3E514-825E-46C8-97CB-F66DAFAC4B48}" destId="{C21A015E-194C-42E6-A918-435FD14313C6}" srcOrd="4" destOrd="0" presId="urn:microsoft.com/office/officeart/2005/8/layout/hChevron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chemeClr val="bg2">
            <a:lumMod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0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rgbClr val="618197"/>
        </a:solidFill>
      </dgm:spPr>
      <dgm:t>
        <a:bodyPr/>
        <a:lstStyle/>
        <a:p>
          <a:pPr algn="l"/>
          <a:r>
            <a:rPr lang="fr-FR" sz="1600" b="1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b="1" dirty="0" err="1">
              <a:latin typeface="+mn-lt"/>
            </a:rPr>
            <a:t>Algorithme</a:t>
          </a:r>
          <a:r>
            <a:rPr lang="en-US" sz="1600" b="1" dirty="0">
              <a:latin typeface="+mn-lt"/>
            </a:rPr>
            <a:t> </a:t>
          </a:r>
          <a:r>
            <a:rPr lang="en-US" sz="1600" b="1" dirty="0" err="1">
              <a:latin typeface="+mn-lt"/>
            </a:rPr>
            <a:t>génétique</a:t>
          </a:r>
          <a:endParaRPr lang="fr-FR" sz="1600" b="1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>
              <a:latin typeface="+mn-lt"/>
              <a:ea typeface="Roboto" pitchFamily="2" charset="0"/>
            </a:rPr>
            <a:t>2. Réseau de neurones</a:t>
          </a: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4E3E8AC5-43D3-4282-99A2-961CB97FB7E6}" type="presOf" srcId="{AC3718B6-A17B-408B-B2E1-633D316D2F57}" destId="{78CED4D2-8B97-4E1D-BC39-E089B94642AD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DC70A78F-72C7-48DB-BAAF-F8D0F96AEBF4}" type="presOf" srcId="{8BB5F5CE-9E0B-41CB-8313-B429C7459952}" destId="{E677D129-3111-40D2-A521-42FACCA84E32}" srcOrd="0" destOrd="0" presId="urn:microsoft.com/office/officeart/2005/8/layout/hChevron3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7BDA1CE2-57E6-4F29-91B7-D54AB2931BB5}" type="presOf" srcId="{5E607BB8-E208-41C6-9305-5327AB82158D}" destId="{F8D3E514-825E-46C8-97CB-F66DAFAC4B48}" srcOrd="0" destOrd="0" presId="urn:microsoft.com/office/officeart/2005/8/layout/hChevron3"/>
    <dgm:cxn modelId="{2FBC87BD-DDAF-4F4B-A495-F794C6958589}" type="presOf" srcId="{00735E41-FB5E-4332-897B-F61ADC1FE786}" destId="{C21A015E-194C-42E6-A918-435FD14313C6}" srcOrd="0" destOrd="0" presId="urn:microsoft.com/office/officeart/2005/8/layout/hChevron3"/>
    <dgm:cxn modelId="{0CC47158-7CB6-4EF1-99E3-6530D743AF7A}" type="presParOf" srcId="{F8D3E514-825E-46C8-97CB-F66DAFAC4B48}" destId="{78CED4D2-8B97-4E1D-BC39-E089B94642AD}" srcOrd="0" destOrd="0" presId="urn:microsoft.com/office/officeart/2005/8/layout/hChevron3"/>
    <dgm:cxn modelId="{01A33023-803C-4CF7-B85B-91DCBB623700}" type="presParOf" srcId="{F8D3E514-825E-46C8-97CB-F66DAFAC4B48}" destId="{EF1F4EEC-7964-46F3-AA9D-CF1A46EAE1C7}" srcOrd="1" destOrd="0" presId="urn:microsoft.com/office/officeart/2005/8/layout/hChevron3"/>
    <dgm:cxn modelId="{97C372D1-1EF9-4753-B2B5-DC7C133D4212}" type="presParOf" srcId="{F8D3E514-825E-46C8-97CB-F66DAFAC4B48}" destId="{E677D129-3111-40D2-A521-42FACCA84E32}" srcOrd="2" destOrd="0" presId="urn:microsoft.com/office/officeart/2005/8/layout/hChevron3"/>
    <dgm:cxn modelId="{B18C2A13-84E8-4BE2-B017-691EF4CBF6A1}" type="presParOf" srcId="{F8D3E514-825E-46C8-97CB-F66DAFAC4B48}" destId="{57FAE713-4274-4142-A06C-96F0ED0DB45C}" srcOrd="3" destOrd="0" presId="urn:microsoft.com/office/officeart/2005/8/layout/hChevron3"/>
    <dgm:cxn modelId="{718F6462-290E-417E-A763-CA734F1D894B}" type="presParOf" srcId="{F8D3E514-825E-46C8-97CB-F66DAFAC4B48}" destId="{C21A015E-194C-42E6-A918-435FD14313C6}" srcOrd="4" destOrd="0" presId="urn:microsoft.com/office/officeart/2005/8/layout/hChevron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chemeClr val="bg2">
            <a:lumMod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0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rgbClr val="618197"/>
        </a:solidFill>
      </dgm:spPr>
      <dgm:t>
        <a:bodyPr/>
        <a:lstStyle/>
        <a:p>
          <a:pPr algn="l"/>
          <a:r>
            <a:rPr lang="fr-FR" sz="1600" b="1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b="1" dirty="0" err="1">
              <a:latin typeface="+mn-lt"/>
            </a:rPr>
            <a:t>Algorithme</a:t>
          </a:r>
          <a:r>
            <a:rPr lang="en-US" sz="1600" b="1" dirty="0">
              <a:latin typeface="+mn-lt"/>
            </a:rPr>
            <a:t> </a:t>
          </a:r>
          <a:r>
            <a:rPr lang="en-US" sz="1600" b="1" dirty="0" err="1">
              <a:latin typeface="+mn-lt"/>
            </a:rPr>
            <a:t>génétique</a:t>
          </a:r>
          <a:endParaRPr lang="fr-FR" sz="1600" b="1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>
              <a:latin typeface="+mn-lt"/>
              <a:ea typeface="Roboto" pitchFamily="2" charset="0"/>
            </a:rPr>
            <a:t>2. Réseau de neurones</a:t>
          </a: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4E3E8AC5-43D3-4282-99A2-961CB97FB7E6}" type="presOf" srcId="{AC3718B6-A17B-408B-B2E1-633D316D2F57}" destId="{78CED4D2-8B97-4E1D-BC39-E089B94642AD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DC70A78F-72C7-48DB-BAAF-F8D0F96AEBF4}" type="presOf" srcId="{8BB5F5CE-9E0B-41CB-8313-B429C7459952}" destId="{E677D129-3111-40D2-A521-42FACCA84E32}" srcOrd="0" destOrd="0" presId="urn:microsoft.com/office/officeart/2005/8/layout/hChevron3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7BDA1CE2-57E6-4F29-91B7-D54AB2931BB5}" type="presOf" srcId="{5E607BB8-E208-41C6-9305-5327AB82158D}" destId="{F8D3E514-825E-46C8-97CB-F66DAFAC4B48}" srcOrd="0" destOrd="0" presId="urn:microsoft.com/office/officeart/2005/8/layout/hChevron3"/>
    <dgm:cxn modelId="{2FBC87BD-DDAF-4F4B-A495-F794C6958589}" type="presOf" srcId="{00735E41-FB5E-4332-897B-F61ADC1FE786}" destId="{C21A015E-194C-42E6-A918-435FD14313C6}" srcOrd="0" destOrd="0" presId="urn:microsoft.com/office/officeart/2005/8/layout/hChevron3"/>
    <dgm:cxn modelId="{0CC47158-7CB6-4EF1-99E3-6530D743AF7A}" type="presParOf" srcId="{F8D3E514-825E-46C8-97CB-F66DAFAC4B48}" destId="{78CED4D2-8B97-4E1D-BC39-E089B94642AD}" srcOrd="0" destOrd="0" presId="urn:microsoft.com/office/officeart/2005/8/layout/hChevron3"/>
    <dgm:cxn modelId="{01A33023-803C-4CF7-B85B-91DCBB623700}" type="presParOf" srcId="{F8D3E514-825E-46C8-97CB-F66DAFAC4B48}" destId="{EF1F4EEC-7964-46F3-AA9D-CF1A46EAE1C7}" srcOrd="1" destOrd="0" presId="urn:microsoft.com/office/officeart/2005/8/layout/hChevron3"/>
    <dgm:cxn modelId="{97C372D1-1EF9-4753-B2B5-DC7C133D4212}" type="presParOf" srcId="{F8D3E514-825E-46C8-97CB-F66DAFAC4B48}" destId="{E677D129-3111-40D2-A521-42FACCA84E32}" srcOrd="2" destOrd="0" presId="urn:microsoft.com/office/officeart/2005/8/layout/hChevron3"/>
    <dgm:cxn modelId="{B18C2A13-84E8-4BE2-B017-691EF4CBF6A1}" type="presParOf" srcId="{F8D3E514-825E-46C8-97CB-F66DAFAC4B48}" destId="{57FAE713-4274-4142-A06C-96F0ED0DB45C}" srcOrd="3" destOrd="0" presId="urn:microsoft.com/office/officeart/2005/8/layout/hChevron3"/>
    <dgm:cxn modelId="{718F6462-290E-417E-A763-CA734F1D894B}" type="presParOf" srcId="{F8D3E514-825E-46C8-97CB-F66DAFAC4B48}" destId="{C21A015E-194C-42E6-A918-435FD14313C6}" srcOrd="4" destOrd="0" presId="urn:microsoft.com/office/officeart/2005/8/layout/hChevron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chemeClr val="bg2">
            <a:lumMod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0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rgbClr val="618197"/>
        </a:solidFill>
      </dgm:spPr>
      <dgm:t>
        <a:bodyPr/>
        <a:lstStyle/>
        <a:p>
          <a:pPr algn="l"/>
          <a:r>
            <a:rPr lang="fr-FR" sz="1600" b="1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b="1" dirty="0" err="1">
              <a:latin typeface="+mn-lt"/>
            </a:rPr>
            <a:t>Algorithme</a:t>
          </a:r>
          <a:r>
            <a:rPr lang="en-US" sz="1600" b="1" dirty="0">
              <a:latin typeface="+mn-lt"/>
            </a:rPr>
            <a:t> </a:t>
          </a:r>
          <a:r>
            <a:rPr lang="en-US" sz="1600" b="1" dirty="0" err="1">
              <a:latin typeface="+mn-lt"/>
            </a:rPr>
            <a:t>génétique</a:t>
          </a:r>
          <a:endParaRPr lang="fr-FR" sz="1600" b="1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>
              <a:latin typeface="+mn-lt"/>
              <a:ea typeface="Roboto" pitchFamily="2" charset="0"/>
            </a:rPr>
            <a:t>2. Réseau de neurones</a:t>
          </a: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4E3E8AC5-43D3-4282-99A2-961CB97FB7E6}" type="presOf" srcId="{AC3718B6-A17B-408B-B2E1-633D316D2F57}" destId="{78CED4D2-8B97-4E1D-BC39-E089B94642AD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DC70A78F-72C7-48DB-BAAF-F8D0F96AEBF4}" type="presOf" srcId="{8BB5F5CE-9E0B-41CB-8313-B429C7459952}" destId="{E677D129-3111-40D2-A521-42FACCA84E32}" srcOrd="0" destOrd="0" presId="urn:microsoft.com/office/officeart/2005/8/layout/hChevron3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7BDA1CE2-57E6-4F29-91B7-D54AB2931BB5}" type="presOf" srcId="{5E607BB8-E208-41C6-9305-5327AB82158D}" destId="{F8D3E514-825E-46C8-97CB-F66DAFAC4B48}" srcOrd="0" destOrd="0" presId="urn:microsoft.com/office/officeart/2005/8/layout/hChevron3"/>
    <dgm:cxn modelId="{2FBC87BD-DDAF-4F4B-A495-F794C6958589}" type="presOf" srcId="{00735E41-FB5E-4332-897B-F61ADC1FE786}" destId="{C21A015E-194C-42E6-A918-435FD14313C6}" srcOrd="0" destOrd="0" presId="urn:microsoft.com/office/officeart/2005/8/layout/hChevron3"/>
    <dgm:cxn modelId="{0CC47158-7CB6-4EF1-99E3-6530D743AF7A}" type="presParOf" srcId="{F8D3E514-825E-46C8-97CB-F66DAFAC4B48}" destId="{78CED4D2-8B97-4E1D-BC39-E089B94642AD}" srcOrd="0" destOrd="0" presId="urn:microsoft.com/office/officeart/2005/8/layout/hChevron3"/>
    <dgm:cxn modelId="{01A33023-803C-4CF7-B85B-91DCBB623700}" type="presParOf" srcId="{F8D3E514-825E-46C8-97CB-F66DAFAC4B48}" destId="{EF1F4EEC-7964-46F3-AA9D-CF1A46EAE1C7}" srcOrd="1" destOrd="0" presId="urn:microsoft.com/office/officeart/2005/8/layout/hChevron3"/>
    <dgm:cxn modelId="{97C372D1-1EF9-4753-B2B5-DC7C133D4212}" type="presParOf" srcId="{F8D3E514-825E-46C8-97CB-F66DAFAC4B48}" destId="{E677D129-3111-40D2-A521-42FACCA84E32}" srcOrd="2" destOrd="0" presId="urn:microsoft.com/office/officeart/2005/8/layout/hChevron3"/>
    <dgm:cxn modelId="{B18C2A13-84E8-4BE2-B017-691EF4CBF6A1}" type="presParOf" srcId="{F8D3E514-825E-46C8-97CB-F66DAFAC4B48}" destId="{57FAE713-4274-4142-A06C-96F0ED0DB45C}" srcOrd="3" destOrd="0" presId="urn:microsoft.com/office/officeart/2005/8/layout/hChevron3"/>
    <dgm:cxn modelId="{718F6462-290E-417E-A763-CA734F1D894B}" type="presParOf" srcId="{F8D3E514-825E-46C8-97CB-F66DAFAC4B48}" destId="{C21A015E-194C-42E6-A918-435FD14313C6}" srcOrd="4" destOrd="0" presId="urn:microsoft.com/office/officeart/2005/8/layout/hChevron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rgbClr val="618197"/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1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dirty="0" err="1">
              <a:latin typeface="+mn-lt"/>
            </a:rPr>
            <a:t>Algorithme</a:t>
          </a:r>
          <a:r>
            <a:rPr lang="en-US" sz="1600" dirty="0">
              <a:latin typeface="+mn-lt"/>
            </a:rPr>
            <a:t> </a:t>
          </a:r>
          <a:r>
            <a:rPr lang="en-US" sz="1600" dirty="0" err="1">
              <a:latin typeface="+mn-lt"/>
            </a:rPr>
            <a:t>génétique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dirty="0">
              <a:latin typeface="+mn-lt"/>
              <a:ea typeface="Roboto" pitchFamily="2" charset="0"/>
            </a:rPr>
            <a:t>2. Réseau de neurones</a:t>
          </a: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4E3E8AC5-43D3-4282-99A2-961CB97FB7E6}" type="presOf" srcId="{AC3718B6-A17B-408B-B2E1-633D316D2F57}" destId="{78CED4D2-8B97-4E1D-BC39-E089B94642AD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DC70A78F-72C7-48DB-BAAF-F8D0F96AEBF4}" type="presOf" srcId="{8BB5F5CE-9E0B-41CB-8313-B429C7459952}" destId="{E677D129-3111-40D2-A521-42FACCA84E32}" srcOrd="0" destOrd="0" presId="urn:microsoft.com/office/officeart/2005/8/layout/hChevron3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7BDA1CE2-57E6-4F29-91B7-D54AB2931BB5}" type="presOf" srcId="{5E607BB8-E208-41C6-9305-5327AB82158D}" destId="{F8D3E514-825E-46C8-97CB-F66DAFAC4B48}" srcOrd="0" destOrd="0" presId="urn:microsoft.com/office/officeart/2005/8/layout/hChevron3"/>
    <dgm:cxn modelId="{2FBC87BD-DDAF-4F4B-A495-F794C6958589}" type="presOf" srcId="{00735E41-FB5E-4332-897B-F61ADC1FE786}" destId="{C21A015E-194C-42E6-A918-435FD14313C6}" srcOrd="0" destOrd="0" presId="urn:microsoft.com/office/officeart/2005/8/layout/hChevron3"/>
    <dgm:cxn modelId="{0CC47158-7CB6-4EF1-99E3-6530D743AF7A}" type="presParOf" srcId="{F8D3E514-825E-46C8-97CB-F66DAFAC4B48}" destId="{78CED4D2-8B97-4E1D-BC39-E089B94642AD}" srcOrd="0" destOrd="0" presId="urn:microsoft.com/office/officeart/2005/8/layout/hChevron3"/>
    <dgm:cxn modelId="{01A33023-803C-4CF7-B85B-91DCBB623700}" type="presParOf" srcId="{F8D3E514-825E-46C8-97CB-F66DAFAC4B48}" destId="{EF1F4EEC-7964-46F3-AA9D-CF1A46EAE1C7}" srcOrd="1" destOrd="0" presId="urn:microsoft.com/office/officeart/2005/8/layout/hChevron3"/>
    <dgm:cxn modelId="{97C372D1-1EF9-4753-B2B5-DC7C133D4212}" type="presParOf" srcId="{F8D3E514-825E-46C8-97CB-F66DAFAC4B48}" destId="{E677D129-3111-40D2-A521-42FACCA84E32}" srcOrd="2" destOrd="0" presId="urn:microsoft.com/office/officeart/2005/8/layout/hChevron3"/>
    <dgm:cxn modelId="{B18C2A13-84E8-4BE2-B017-691EF4CBF6A1}" type="presParOf" srcId="{F8D3E514-825E-46C8-97CB-F66DAFAC4B48}" destId="{57FAE713-4274-4142-A06C-96F0ED0DB45C}" srcOrd="3" destOrd="0" presId="urn:microsoft.com/office/officeart/2005/8/layout/hChevron3"/>
    <dgm:cxn modelId="{718F6462-290E-417E-A763-CA734F1D894B}" type="presParOf" srcId="{F8D3E514-825E-46C8-97CB-F66DAFAC4B48}" destId="{C21A015E-194C-42E6-A918-435FD14313C6}" srcOrd="4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rgbClr val="618197"/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1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dirty="0" err="1">
              <a:latin typeface="+mn-lt"/>
            </a:rPr>
            <a:t>Algorithme</a:t>
          </a:r>
          <a:r>
            <a:rPr lang="en-US" sz="1600" dirty="0">
              <a:latin typeface="+mn-lt"/>
            </a:rPr>
            <a:t> </a:t>
          </a:r>
          <a:r>
            <a:rPr lang="en-US" sz="1600" dirty="0" err="1">
              <a:latin typeface="+mn-lt"/>
            </a:rPr>
            <a:t>génétique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dirty="0">
              <a:latin typeface="+mn-lt"/>
              <a:ea typeface="Roboto" pitchFamily="2" charset="0"/>
            </a:rPr>
            <a:t>2. Réseau de neurones</a:t>
          </a: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4E3E8AC5-43D3-4282-99A2-961CB97FB7E6}" type="presOf" srcId="{AC3718B6-A17B-408B-B2E1-633D316D2F57}" destId="{78CED4D2-8B97-4E1D-BC39-E089B94642AD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DC70A78F-72C7-48DB-BAAF-F8D0F96AEBF4}" type="presOf" srcId="{8BB5F5CE-9E0B-41CB-8313-B429C7459952}" destId="{E677D129-3111-40D2-A521-42FACCA84E32}" srcOrd="0" destOrd="0" presId="urn:microsoft.com/office/officeart/2005/8/layout/hChevron3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7BDA1CE2-57E6-4F29-91B7-D54AB2931BB5}" type="presOf" srcId="{5E607BB8-E208-41C6-9305-5327AB82158D}" destId="{F8D3E514-825E-46C8-97CB-F66DAFAC4B48}" srcOrd="0" destOrd="0" presId="urn:microsoft.com/office/officeart/2005/8/layout/hChevron3"/>
    <dgm:cxn modelId="{2FBC87BD-DDAF-4F4B-A495-F794C6958589}" type="presOf" srcId="{00735E41-FB5E-4332-897B-F61ADC1FE786}" destId="{C21A015E-194C-42E6-A918-435FD14313C6}" srcOrd="0" destOrd="0" presId="urn:microsoft.com/office/officeart/2005/8/layout/hChevron3"/>
    <dgm:cxn modelId="{0CC47158-7CB6-4EF1-99E3-6530D743AF7A}" type="presParOf" srcId="{F8D3E514-825E-46C8-97CB-F66DAFAC4B48}" destId="{78CED4D2-8B97-4E1D-BC39-E089B94642AD}" srcOrd="0" destOrd="0" presId="urn:microsoft.com/office/officeart/2005/8/layout/hChevron3"/>
    <dgm:cxn modelId="{01A33023-803C-4CF7-B85B-91DCBB623700}" type="presParOf" srcId="{F8D3E514-825E-46C8-97CB-F66DAFAC4B48}" destId="{EF1F4EEC-7964-46F3-AA9D-CF1A46EAE1C7}" srcOrd="1" destOrd="0" presId="urn:microsoft.com/office/officeart/2005/8/layout/hChevron3"/>
    <dgm:cxn modelId="{97C372D1-1EF9-4753-B2B5-DC7C133D4212}" type="presParOf" srcId="{F8D3E514-825E-46C8-97CB-F66DAFAC4B48}" destId="{E677D129-3111-40D2-A521-42FACCA84E32}" srcOrd="2" destOrd="0" presId="urn:microsoft.com/office/officeart/2005/8/layout/hChevron3"/>
    <dgm:cxn modelId="{B18C2A13-84E8-4BE2-B017-691EF4CBF6A1}" type="presParOf" srcId="{F8D3E514-825E-46C8-97CB-F66DAFAC4B48}" destId="{57FAE713-4274-4142-A06C-96F0ED0DB45C}" srcOrd="3" destOrd="0" presId="urn:microsoft.com/office/officeart/2005/8/layout/hChevron3"/>
    <dgm:cxn modelId="{718F6462-290E-417E-A763-CA734F1D894B}" type="presParOf" srcId="{F8D3E514-825E-46C8-97CB-F66DAFAC4B48}" destId="{C21A015E-194C-42E6-A918-435FD14313C6}" srcOrd="4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rgbClr val="618197"/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1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dirty="0" err="1">
              <a:latin typeface="+mn-lt"/>
            </a:rPr>
            <a:t>Algorithme</a:t>
          </a:r>
          <a:r>
            <a:rPr lang="en-US" sz="1600" dirty="0">
              <a:latin typeface="+mn-lt"/>
            </a:rPr>
            <a:t> </a:t>
          </a:r>
          <a:r>
            <a:rPr lang="en-US" sz="1600" dirty="0" err="1">
              <a:latin typeface="+mn-lt"/>
            </a:rPr>
            <a:t>génétique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dirty="0">
              <a:latin typeface="+mn-lt"/>
              <a:ea typeface="Roboto" pitchFamily="2" charset="0"/>
            </a:rPr>
            <a:t>2. Réseau de neurones</a:t>
          </a: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4E3E8AC5-43D3-4282-99A2-961CB97FB7E6}" type="presOf" srcId="{AC3718B6-A17B-408B-B2E1-633D316D2F57}" destId="{78CED4D2-8B97-4E1D-BC39-E089B94642AD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DC70A78F-72C7-48DB-BAAF-F8D0F96AEBF4}" type="presOf" srcId="{8BB5F5CE-9E0B-41CB-8313-B429C7459952}" destId="{E677D129-3111-40D2-A521-42FACCA84E32}" srcOrd="0" destOrd="0" presId="urn:microsoft.com/office/officeart/2005/8/layout/hChevron3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7BDA1CE2-57E6-4F29-91B7-D54AB2931BB5}" type="presOf" srcId="{5E607BB8-E208-41C6-9305-5327AB82158D}" destId="{F8D3E514-825E-46C8-97CB-F66DAFAC4B48}" srcOrd="0" destOrd="0" presId="urn:microsoft.com/office/officeart/2005/8/layout/hChevron3"/>
    <dgm:cxn modelId="{2FBC87BD-DDAF-4F4B-A495-F794C6958589}" type="presOf" srcId="{00735E41-FB5E-4332-897B-F61ADC1FE786}" destId="{C21A015E-194C-42E6-A918-435FD14313C6}" srcOrd="0" destOrd="0" presId="urn:microsoft.com/office/officeart/2005/8/layout/hChevron3"/>
    <dgm:cxn modelId="{0CC47158-7CB6-4EF1-99E3-6530D743AF7A}" type="presParOf" srcId="{F8D3E514-825E-46C8-97CB-F66DAFAC4B48}" destId="{78CED4D2-8B97-4E1D-BC39-E089B94642AD}" srcOrd="0" destOrd="0" presId="urn:microsoft.com/office/officeart/2005/8/layout/hChevron3"/>
    <dgm:cxn modelId="{01A33023-803C-4CF7-B85B-91DCBB623700}" type="presParOf" srcId="{F8D3E514-825E-46C8-97CB-F66DAFAC4B48}" destId="{EF1F4EEC-7964-46F3-AA9D-CF1A46EAE1C7}" srcOrd="1" destOrd="0" presId="urn:microsoft.com/office/officeart/2005/8/layout/hChevron3"/>
    <dgm:cxn modelId="{97C372D1-1EF9-4753-B2B5-DC7C133D4212}" type="presParOf" srcId="{F8D3E514-825E-46C8-97CB-F66DAFAC4B48}" destId="{E677D129-3111-40D2-A521-42FACCA84E32}" srcOrd="2" destOrd="0" presId="urn:microsoft.com/office/officeart/2005/8/layout/hChevron3"/>
    <dgm:cxn modelId="{B18C2A13-84E8-4BE2-B017-691EF4CBF6A1}" type="presParOf" srcId="{F8D3E514-825E-46C8-97CB-F66DAFAC4B48}" destId="{57FAE713-4274-4142-A06C-96F0ED0DB45C}" srcOrd="3" destOrd="0" presId="urn:microsoft.com/office/officeart/2005/8/layout/hChevron3"/>
    <dgm:cxn modelId="{718F6462-290E-417E-A763-CA734F1D894B}" type="presParOf" srcId="{F8D3E514-825E-46C8-97CB-F66DAFAC4B48}" destId="{C21A015E-194C-42E6-A918-435FD14313C6}" srcOrd="4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chemeClr val="bg2">
            <a:lumMod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0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dirty="0" err="1">
              <a:latin typeface="+mn-lt"/>
            </a:rPr>
            <a:t>Algorithme</a:t>
          </a:r>
          <a:r>
            <a:rPr lang="en-US" sz="1600" dirty="0">
              <a:latin typeface="+mn-lt"/>
            </a:rPr>
            <a:t> </a:t>
          </a:r>
          <a:r>
            <a:rPr lang="en-US" sz="1600" dirty="0" err="1">
              <a:latin typeface="+mn-lt"/>
            </a:rPr>
            <a:t>génétique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rgbClr val="618197"/>
        </a:solidFill>
      </dgm:spPr>
      <dgm:t>
        <a:bodyPr/>
        <a:lstStyle/>
        <a:p>
          <a:pPr algn="l"/>
          <a:r>
            <a:rPr lang="fr-FR" sz="1600" b="1" dirty="0">
              <a:latin typeface="+mn-lt"/>
              <a:ea typeface="Roboto" pitchFamily="2" charset="0"/>
            </a:rPr>
            <a:t>2. Réseau de neurones</a:t>
          </a: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4E3E8AC5-43D3-4282-99A2-961CB97FB7E6}" type="presOf" srcId="{AC3718B6-A17B-408B-B2E1-633D316D2F57}" destId="{78CED4D2-8B97-4E1D-BC39-E089B94642AD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DC70A78F-72C7-48DB-BAAF-F8D0F96AEBF4}" type="presOf" srcId="{8BB5F5CE-9E0B-41CB-8313-B429C7459952}" destId="{E677D129-3111-40D2-A521-42FACCA84E32}" srcOrd="0" destOrd="0" presId="urn:microsoft.com/office/officeart/2005/8/layout/hChevron3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7BDA1CE2-57E6-4F29-91B7-D54AB2931BB5}" type="presOf" srcId="{5E607BB8-E208-41C6-9305-5327AB82158D}" destId="{F8D3E514-825E-46C8-97CB-F66DAFAC4B48}" srcOrd="0" destOrd="0" presId="urn:microsoft.com/office/officeart/2005/8/layout/hChevron3"/>
    <dgm:cxn modelId="{2FBC87BD-DDAF-4F4B-A495-F794C6958589}" type="presOf" srcId="{00735E41-FB5E-4332-897B-F61ADC1FE786}" destId="{C21A015E-194C-42E6-A918-435FD14313C6}" srcOrd="0" destOrd="0" presId="urn:microsoft.com/office/officeart/2005/8/layout/hChevron3"/>
    <dgm:cxn modelId="{0CC47158-7CB6-4EF1-99E3-6530D743AF7A}" type="presParOf" srcId="{F8D3E514-825E-46C8-97CB-F66DAFAC4B48}" destId="{78CED4D2-8B97-4E1D-BC39-E089B94642AD}" srcOrd="0" destOrd="0" presId="urn:microsoft.com/office/officeart/2005/8/layout/hChevron3"/>
    <dgm:cxn modelId="{01A33023-803C-4CF7-B85B-91DCBB623700}" type="presParOf" srcId="{F8D3E514-825E-46C8-97CB-F66DAFAC4B48}" destId="{EF1F4EEC-7964-46F3-AA9D-CF1A46EAE1C7}" srcOrd="1" destOrd="0" presId="urn:microsoft.com/office/officeart/2005/8/layout/hChevron3"/>
    <dgm:cxn modelId="{97C372D1-1EF9-4753-B2B5-DC7C133D4212}" type="presParOf" srcId="{F8D3E514-825E-46C8-97CB-F66DAFAC4B48}" destId="{E677D129-3111-40D2-A521-42FACCA84E32}" srcOrd="2" destOrd="0" presId="urn:microsoft.com/office/officeart/2005/8/layout/hChevron3"/>
    <dgm:cxn modelId="{B18C2A13-84E8-4BE2-B017-691EF4CBF6A1}" type="presParOf" srcId="{F8D3E514-825E-46C8-97CB-F66DAFAC4B48}" destId="{57FAE713-4274-4142-A06C-96F0ED0DB45C}" srcOrd="3" destOrd="0" presId="urn:microsoft.com/office/officeart/2005/8/layout/hChevron3"/>
    <dgm:cxn modelId="{718F6462-290E-417E-A763-CA734F1D894B}" type="presParOf" srcId="{F8D3E514-825E-46C8-97CB-F66DAFAC4B48}" destId="{C21A015E-194C-42E6-A918-435FD14313C6}" srcOrd="4" destOrd="0" presId="urn:microsoft.com/office/officeart/2005/8/layout/hChevron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chemeClr val="bg2">
            <a:lumMod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0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dirty="0" err="1">
              <a:latin typeface="+mn-lt"/>
            </a:rPr>
            <a:t>Algorithme</a:t>
          </a:r>
          <a:r>
            <a:rPr lang="en-US" sz="1600" dirty="0">
              <a:latin typeface="+mn-lt"/>
            </a:rPr>
            <a:t> </a:t>
          </a:r>
          <a:r>
            <a:rPr lang="en-US" sz="1600" dirty="0" err="1">
              <a:latin typeface="+mn-lt"/>
            </a:rPr>
            <a:t>génétique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rgbClr val="618197"/>
        </a:solidFill>
      </dgm:spPr>
      <dgm:t>
        <a:bodyPr/>
        <a:lstStyle/>
        <a:p>
          <a:pPr algn="l"/>
          <a:r>
            <a:rPr lang="fr-FR" sz="1600" b="1" dirty="0">
              <a:latin typeface="+mn-lt"/>
              <a:ea typeface="Roboto" pitchFamily="2" charset="0"/>
            </a:rPr>
            <a:t>2. Réseau de neurones</a:t>
          </a: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4E3E8AC5-43D3-4282-99A2-961CB97FB7E6}" type="presOf" srcId="{AC3718B6-A17B-408B-B2E1-633D316D2F57}" destId="{78CED4D2-8B97-4E1D-BC39-E089B94642AD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DC70A78F-72C7-48DB-BAAF-F8D0F96AEBF4}" type="presOf" srcId="{8BB5F5CE-9E0B-41CB-8313-B429C7459952}" destId="{E677D129-3111-40D2-A521-42FACCA84E32}" srcOrd="0" destOrd="0" presId="urn:microsoft.com/office/officeart/2005/8/layout/hChevron3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7BDA1CE2-57E6-4F29-91B7-D54AB2931BB5}" type="presOf" srcId="{5E607BB8-E208-41C6-9305-5327AB82158D}" destId="{F8D3E514-825E-46C8-97CB-F66DAFAC4B48}" srcOrd="0" destOrd="0" presId="urn:microsoft.com/office/officeart/2005/8/layout/hChevron3"/>
    <dgm:cxn modelId="{2FBC87BD-DDAF-4F4B-A495-F794C6958589}" type="presOf" srcId="{00735E41-FB5E-4332-897B-F61ADC1FE786}" destId="{C21A015E-194C-42E6-A918-435FD14313C6}" srcOrd="0" destOrd="0" presId="urn:microsoft.com/office/officeart/2005/8/layout/hChevron3"/>
    <dgm:cxn modelId="{0CC47158-7CB6-4EF1-99E3-6530D743AF7A}" type="presParOf" srcId="{F8D3E514-825E-46C8-97CB-F66DAFAC4B48}" destId="{78CED4D2-8B97-4E1D-BC39-E089B94642AD}" srcOrd="0" destOrd="0" presId="urn:microsoft.com/office/officeart/2005/8/layout/hChevron3"/>
    <dgm:cxn modelId="{01A33023-803C-4CF7-B85B-91DCBB623700}" type="presParOf" srcId="{F8D3E514-825E-46C8-97CB-F66DAFAC4B48}" destId="{EF1F4EEC-7964-46F3-AA9D-CF1A46EAE1C7}" srcOrd="1" destOrd="0" presId="urn:microsoft.com/office/officeart/2005/8/layout/hChevron3"/>
    <dgm:cxn modelId="{97C372D1-1EF9-4753-B2B5-DC7C133D4212}" type="presParOf" srcId="{F8D3E514-825E-46C8-97CB-F66DAFAC4B48}" destId="{E677D129-3111-40D2-A521-42FACCA84E32}" srcOrd="2" destOrd="0" presId="urn:microsoft.com/office/officeart/2005/8/layout/hChevron3"/>
    <dgm:cxn modelId="{B18C2A13-84E8-4BE2-B017-691EF4CBF6A1}" type="presParOf" srcId="{F8D3E514-825E-46C8-97CB-F66DAFAC4B48}" destId="{57FAE713-4274-4142-A06C-96F0ED0DB45C}" srcOrd="3" destOrd="0" presId="urn:microsoft.com/office/officeart/2005/8/layout/hChevron3"/>
    <dgm:cxn modelId="{718F6462-290E-417E-A763-CA734F1D894B}" type="presParOf" srcId="{F8D3E514-825E-46C8-97CB-F66DAFAC4B48}" destId="{C21A015E-194C-42E6-A918-435FD14313C6}" srcOrd="4" destOrd="0" presId="urn:microsoft.com/office/officeart/2005/8/layout/hChevron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chemeClr val="bg2">
            <a:lumMod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0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dirty="0" err="1">
              <a:latin typeface="+mn-lt"/>
            </a:rPr>
            <a:t>Algorithme</a:t>
          </a:r>
          <a:r>
            <a:rPr lang="en-US" sz="1600" dirty="0">
              <a:latin typeface="+mn-lt"/>
            </a:rPr>
            <a:t> </a:t>
          </a:r>
          <a:r>
            <a:rPr lang="en-US" sz="1600" dirty="0" err="1">
              <a:latin typeface="+mn-lt"/>
            </a:rPr>
            <a:t>génétique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rgbClr val="618197"/>
        </a:solidFill>
      </dgm:spPr>
      <dgm:t>
        <a:bodyPr/>
        <a:lstStyle/>
        <a:p>
          <a:pPr algn="l"/>
          <a:r>
            <a:rPr lang="fr-FR" sz="1600" b="1" dirty="0">
              <a:latin typeface="+mn-lt"/>
              <a:ea typeface="Roboto" pitchFamily="2" charset="0"/>
            </a:rPr>
            <a:t>2. Réseau de neurones</a:t>
          </a: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4E3E8AC5-43D3-4282-99A2-961CB97FB7E6}" type="presOf" srcId="{AC3718B6-A17B-408B-B2E1-633D316D2F57}" destId="{78CED4D2-8B97-4E1D-BC39-E089B94642AD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DC70A78F-72C7-48DB-BAAF-F8D0F96AEBF4}" type="presOf" srcId="{8BB5F5CE-9E0B-41CB-8313-B429C7459952}" destId="{E677D129-3111-40D2-A521-42FACCA84E32}" srcOrd="0" destOrd="0" presId="urn:microsoft.com/office/officeart/2005/8/layout/hChevron3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7BDA1CE2-57E6-4F29-91B7-D54AB2931BB5}" type="presOf" srcId="{5E607BB8-E208-41C6-9305-5327AB82158D}" destId="{F8D3E514-825E-46C8-97CB-F66DAFAC4B48}" srcOrd="0" destOrd="0" presId="urn:microsoft.com/office/officeart/2005/8/layout/hChevron3"/>
    <dgm:cxn modelId="{2FBC87BD-DDAF-4F4B-A495-F794C6958589}" type="presOf" srcId="{00735E41-FB5E-4332-897B-F61ADC1FE786}" destId="{C21A015E-194C-42E6-A918-435FD14313C6}" srcOrd="0" destOrd="0" presId="urn:microsoft.com/office/officeart/2005/8/layout/hChevron3"/>
    <dgm:cxn modelId="{0CC47158-7CB6-4EF1-99E3-6530D743AF7A}" type="presParOf" srcId="{F8D3E514-825E-46C8-97CB-F66DAFAC4B48}" destId="{78CED4D2-8B97-4E1D-BC39-E089B94642AD}" srcOrd="0" destOrd="0" presId="urn:microsoft.com/office/officeart/2005/8/layout/hChevron3"/>
    <dgm:cxn modelId="{01A33023-803C-4CF7-B85B-91DCBB623700}" type="presParOf" srcId="{F8D3E514-825E-46C8-97CB-F66DAFAC4B48}" destId="{EF1F4EEC-7964-46F3-AA9D-CF1A46EAE1C7}" srcOrd="1" destOrd="0" presId="urn:microsoft.com/office/officeart/2005/8/layout/hChevron3"/>
    <dgm:cxn modelId="{97C372D1-1EF9-4753-B2B5-DC7C133D4212}" type="presParOf" srcId="{F8D3E514-825E-46C8-97CB-F66DAFAC4B48}" destId="{E677D129-3111-40D2-A521-42FACCA84E32}" srcOrd="2" destOrd="0" presId="urn:microsoft.com/office/officeart/2005/8/layout/hChevron3"/>
    <dgm:cxn modelId="{B18C2A13-84E8-4BE2-B017-691EF4CBF6A1}" type="presParOf" srcId="{F8D3E514-825E-46C8-97CB-F66DAFAC4B48}" destId="{57FAE713-4274-4142-A06C-96F0ED0DB45C}" srcOrd="3" destOrd="0" presId="urn:microsoft.com/office/officeart/2005/8/layout/hChevron3"/>
    <dgm:cxn modelId="{718F6462-290E-417E-A763-CA734F1D894B}" type="presParOf" srcId="{F8D3E514-825E-46C8-97CB-F66DAFAC4B48}" destId="{C21A015E-194C-42E6-A918-435FD14313C6}" srcOrd="4" destOrd="0" presId="urn:microsoft.com/office/officeart/2005/8/layout/hChevron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chemeClr val="bg2">
            <a:lumMod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0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dirty="0" err="1">
              <a:latin typeface="+mn-lt"/>
            </a:rPr>
            <a:t>Algorithme</a:t>
          </a:r>
          <a:r>
            <a:rPr lang="en-US" sz="1600" dirty="0">
              <a:latin typeface="+mn-lt"/>
            </a:rPr>
            <a:t> </a:t>
          </a:r>
          <a:r>
            <a:rPr lang="en-US" sz="1600" dirty="0" err="1">
              <a:latin typeface="+mn-lt"/>
            </a:rPr>
            <a:t>génétique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rgbClr val="618197"/>
        </a:solidFill>
      </dgm:spPr>
      <dgm:t>
        <a:bodyPr/>
        <a:lstStyle/>
        <a:p>
          <a:pPr algn="l"/>
          <a:r>
            <a:rPr lang="fr-FR" sz="1600" b="1" dirty="0">
              <a:latin typeface="+mn-lt"/>
              <a:ea typeface="Roboto" pitchFamily="2" charset="0"/>
            </a:rPr>
            <a:t>2. Réseau de neurones</a:t>
          </a: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4E3E8AC5-43D3-4282-99A2-961CB97FB7E6}" type="presOf" srcId="{AC3718B6-A17B-408B-B2E1-633D316D2F57}" destId="{78CED4D2-8B97-4E1D-BC39-E089B94642AD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DC70A78F-72C7-48DB-BAAF-F8D0F96AEBF4}" type="presOf" srcId="{8BB5F5CE-9E0B-41CB-8313-B429C7459952}" destId="{E677D129-3111-40D2-A521-42FACCA84E32}" srcOrd="0" destOrd="0" presId="urn:microsoft.com/office/officeart/2005/8/layout/hChevron3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7BDA1CE2-57E6-4F29-91B7-D54AB2931BB5}" type="presOf" srcId="{5E607BB8-E208-41C6-9305-5327AB82158D}" destId="{F8D3E514-825E-46C8-97CB-F66DAFAC4B48}" srcOrd="0" destOrd="0" presId="urn:microsoft.com/office/officeart/2005/8/layout/hChevron3"/>
    <dgm:cxn modelId="{2FBC87BD-DDAF-4F4B-A495-F794C6958589}" type="presOf" srcId="{00735E41-FB5E-4332-897B-F61ADC1FE786}" destId="{C21A015E-194C-42E6-A918-435FD14313C6}" srcOrd="0" destOrd="0" presId="urn:microsoft.com/office/officeart/2005/8/layout/hChevron3"/>
    <dgm:cxn modelId="{0CC47158-7CB6-4EF1-99E3-6530D743AF7A}" type="presParOf" srcId="{F8D3E514-825E-46C8-97CB-F66DAFAC4B48}" destId="{78CED4D2-8B97-4E1D-BC39-E089B94642AD}" srcOrd="0" destOrd="0" presId="urn:microsoft.com/office/officeart/2005/8/layout/hChevron3"/>
    <dgm:cxn modelId="{01A33023-803C-4CF7-B85B-91DCBB623700}" type="presParOf" srcId="{F8D3E514-825E-46C8-97CB-F66DAFAC4B48}" destId="{EF1F4EEC-7964-46F3-AA9D-CF1A46EAE1C7}" srcOrd="1" destOrd="0" presId="urn:microsoft.com/office/officeart/2005/8/layout/hChevron3"/>
    <dgm:cxn modelId="{97C372D1-1EF9-4753-B2B5-DC7C133D4212}" type="presParOf" srcId="{F8D3E514-825E-46C8-97CB-F66DAFAC4B48}" destId="{E677D129-3111-40D2-A521-42FACCA84E32}" srcOrd="2" destOrd="0" presId="urn:microsoft.com/office/officeart/2005/8/layout/hChevron3"/>
    <dgm:cxn modelId="{B18C2A13-84E8-4BE2-B017-691EF4CBF6A1}" type="presParOf" srcId="{F8D3E514-825E-46C8-97CB-F66DAFAC4B48}" destId="{57FAE713-4274-4142-A06C-96F0ED0DB45C}" srcOrd="3" destOrd="0" presId="urn:microsoft.com/office/officeart/2005/8/layout/hChevron3"/>
    <dgm:cxn modelId="{718F6462-290E-417E-A763-CA734F1D894B}" type="presParOf" srcId="{F8D3E514-825E-46C8-97CB-F66DAFAC4B48}" destId="{C21A015E-194C-42E6-A918-435FD14313C6}" srcOrd="4" destOrd="0" presId="urn:microsoft.com/office/officeart/2005/8/layout/hChevron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E607BB8-E208-41C6-9305-5327AB8215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C3718B6-A17B-408B-B2E1-633D316D2F57}">
      <dgm:prSet phldrT="[Text]" custT="1"/>
      <dgm:spPr>
        <a:solidFill>
          <a:schemeClr val="bg2">
            <a:lumMod val="9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fr-FR" sz="1600" b="0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gm:t>
    </dgm:pt>
    <dgm:pt modelId="{17459C37-59CC-4288-9A43-C41AEFFD0D6F}" type="parTrans" cxnId="{5302DFC7-EEE8-4088-A4C9-AAB242F1D3BB}">
      <dgm:prSet/>
      <dgm:spPr/>
      <dgm:t>
        <a:bodyPr/>
        <a:lstStyle/>
        <a:p>
          <a:endParaRPr lang="fr-FR"/>
        </a:p>
      </dgm:t>
    </dgm:pt>
    <dgm:pt modelId="{A4C009F0-885E-4E31-AC7D-98736DDEC5D7}" type="sibTrans" cxnId="{5302DFC7-EEE8-4088-A4C9-AAB242F1D3BB}">
      <dgm:prSet/>
      <dgm:spPr/>
      <dgm:t>
        <a:bodyPr/>
        <a:lstStyle/>
        <a:p>
          <a:endParaRPr lang="fr-FR"/>
        </a:p>
      </dgm:t>
    </dgm:pt>
    <dgm:pt modelId="{00735E41-FB5E-4332-897B-F61ADC1FE786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fr-FR" sz="1600" b="0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dirty="0" err="1">
              <a:latin typeface="+mn-lt"/>
            </a:rPr>
            <a:t>Algorithme</a:t>
          </a:r>
          <a:r>
            <a:rPr lang="en-US" sz="1600" dirty="0">
              <a:latin typeface="+mn-lt"/>
            </a:rPr>
            <a:t> </a:t>
          </a:r>
          <a:r>
            <a:rPr lang="en-US" sz="1600" dirty="0" err="1">
              <a:latin typeface="+mn-lt"/>
            </a:rPr>
            <a:t>génétique</a:t>
          </a:r>
          <a:endParaRPr lang="fr-FR" sz="1600" b="0" dirty="0">
            <a:solidFill>
              <a:schemeClr val="bg1"/>
            </a:solidFill>
            <a:latin typeface="+mn-lt"/>
            <a:ea typeface="Roboto" pitchFamily="2" charset="0"/>
          </a:endParaRPr>
        </a:p>
      </dgm:t>
    </dgm:pt>
    <dgm:pt modelId="{40CE6DF1-A0EB-49C9-B59E-A5E9276C5BA9}" type="parTrans" cxnId="{FC7210ED-E2E6-4A1B-94E1-48DAC0897ED7}">
      <dgm:prSet/>
      <dgm:spPr/>
      <dgm:t>
        <a:bodyPr/>
        <a:lstStyle/>
        <a:p>
          <a:endParaRPr lang="fr-FR"/>
        </a:p>
      </dgm:t>
    </dgm:pt>
    <dgm:pt modelId="{B7FB628F-3838-46AA-B9EE-8743AC715678}" type="sibTrans" cxnId="{FC7210ED-E2E6-4A1B-94E1-48DAC0897ED7}">
      <dgm:prSet/>
      <dgm:spPr/>
      <dgm:t>
        <a:bodyPr/>
        <a:lstStyle/>
        <a:p>
          <a:endParaRPr lang="fr-FR"/>
        </a:p>
      </dgm:t>
    </dgm:pt>
    <dgm:pt modelId="{8BB5F5CE-9E0B-41CB-8313-B429C7459952}">
      <dgm:prSet phldrT="[Text]" custT="1"/>
      <dgm:spPr>
        <a:solidFill>
          <a:srgbClr val="618197"/>
        </a:solidFill>
      </dgm:spPr>
      <dgm:t>
        <a:bodyPr/>
        <a:lstStyle/>
        <a:p>
          <a:pPr algn="l"/>
          <a:r>
            <a:rPr lang="fr-FR" sz="1600" b="1" dirty="0">
              <a:latin typeface="+mn-lt"/>
              <a:ea typeface="Roboto" pitchFamily="2" charset="0"/>
            </a:rPr>
            <a:t>2. Réseau de neurones</a:t>
          </a:r>
        </a:p>
      </dgm:t>
    </dgm:pt>
    <dgm:pt modelId="{D869EFDD-0028-496A-92D6-4E86CD2BDE66}" type="parTrans" cxnId="{05899804-7919-47CA-948A-0F4FDC863BF5}">
      <dgm:prSet/>
      <dgm:spPr/>
      <dgm:t>
        <a:bodyPr/>
        <a:lstStyle/>
        <a:p>
          <a:endParaRPr lang="fr-FR"/>
        </a:p>
      </dgm:t>
    </dgm:pt>
    <dgm:pt modelId="{E1C0BC8F-9007-4444-B9AB-94AF84E724A9}" type="sibTrans" cxnId="{05899804-7919-47CA-948A-0F4FDC863BF5}">
      <dgm:prSet/>
      <dgm:spPr/>
      <dgm:t>
        <a:bodyPr/>
        <a:lstStyle/>
        <a:p>
          <a:endParaRPr lang="fr-FR"/>
        </a:p>
      </dgm:t>
    </dgm:pt>
    <dgm:pt modelId="{F8D3E514-825E-46C8-97CB-F66DAFAC4B48}" type="pres">
      <dgm:prSet presAssocID="{5E607BB8-E208-41C6-9305-5327AB82158D}" presName="Name0" presStyleCnt="0">
        <dgm:presLayoutVars>
          <dgm:dir/>
          <dgm:resizeHandles val="exact"/>
        </dgm:presLayoutVars>
      </dgm:prSet>
      <dgm:spPr/>
    </dgm:pt>
    <dgm:pt modelId="{78CED4D2-8B97-4E1D-BC39-E089B94642AD}" type="pres">
      <dgm:prSet presAssocID="{AC3718B6-A17B-408B-B2E1-633D316D2F57}" presName="parTxOnly" presStyleLbl="node1" presStyleIdx="0" presStyleCnt="3">
        <dgm:presLayoutVars>
          <dgm:bulletEnabled val="1"/>
        </dgm:presLayoutVars>
      </dgm:prSet>
      <dgm:spPr/>
    </dgm:pt>
    <dgm:pt modelId="{EF1F4EEC-7964-46F3-AA9D-CF1A46EAE1C7}" type="pres">
      <dgm:prSet presAssocID="{A4C009F0-885E-4E31-AC7D-98736DDEC5D7}" presName="parSpace" presStyleCnt="0"/>
      <dgm:spPr/>
    </dgm:pt>
    <dgm:pt modelId="{E677D129-3111-40D2-A521-42FACCA84E32}" type="pres">
      <dgm:prSet presAssocID="{8BB5F5CE-9E0B-41CB-8313-B429C7459952}" presName="parTxOnly" presStyleLbl="node1" presStyleIdx="1" presStyleCnt="3">
        <dgm:presLayoutVars>
          <dgm:bulletEnabled val="1"/>
        </dgm:presLayoutVars>
      </dgm:prSet>
      <dgm:spPr/>
    </dgm:pt>
    <dgm:pt modelId="{57FAE713-4274-4142-A06C-96F0ED0DB45C}" type="pres">
      <dgm:prSet presAssocID="{E1C0BC8F-9007-4444-B9AB-94AF84E724A9}" presName="parSpace" presStyleCnt="0"/>
      <dgm:spPr/>
    </dgm:pt>
    <dgm:pt modelId="{C21A015E-194C-42E6-A918-435FD14313C6}" type="pres">
      <dgm:prSet presAssocID="{00735E41-FB5E-4332-897B-F61ADC1FE78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4E3E8AC5-43D3-4282-99A2-961CB97FB7E6}" type="presOf" srcId="{AC3718B6-A17B-408B-B2E1-633D316D2F57}" destId="{78CED4D2-8B97-4E1D-BC39-E089B94642AD}" srcOrd="0" destOrd="0" presId="urn:microsoft.com/office/officeart/2005/8/layout/hChevron3"/>
    <dgm:cxn modelId="{5302DFC7-EEE8-4088-A4C9-AAB242F1D3BB}" srcId="{5E607BB8-E208-41C6-9305-5327AB82158D}" destId="{AC3718B6-A17B-408B-B2E1-633D316D2F57}" srcOrd="0" destOrd="0" parTransId="{17459C37-59CC-4288-9A43-C41AEFFD0D6F}" sibTransId="{A4C009F0-885E-4E31-AC7D-98736DDEC5D7}"/>
    <dgm:cxn modelId="{DC70A78F-72C7-48DB-BAAF-F8D0F96AEBF4}" type="presOf" srcId="{8BB5F5CE-9E0B-41CB-8313-B429C7459952}" destId="{E677D129-3111-40D2-A521-42FACCA84E32}" srcOrd="0" destOrd="0" presId="urn:microsoft.com/office/officeart/2005/8/layout/hChevron3"/>
    <dgm:cxn modelId="{05899804-7919-47CA-948A-0F4FDC863BF5}" srcId="{5E607BB8-E208-41C6-9305-5327AB82158D}" destId="{8BB5F5CE-9E0B-41CB-8313-B429C7459952}" srcOrd="1" destOrd="0" parTransId="{D869EFDD-0028-496A-92D6-4E86CD2BDE66}" sibTransId="{E1C0BC8F-9007-4444-B9AB-94AF84E724A9}"/>
    <dgm:cxn modelId="{FC7210ED-E2E6-4A1B-94E1-48DAC0897ED7}" srcId="{5E607BB8-E208-41C6-9305-5327AB82158D}" destId="{00735E41-FB5E-4332-897B-F61ADC1FE786}" srcOrd="2" destOrd="0" parTransId="{40CE6DF1-A0EB-49C9-B59E-A5E9276C5BA9}" sibTransId="{B7FB628F-3838-46AA-B9EE-8743AC715678}"/>
    <dgm:cxn modelId="{7BDA1CE2-57E6-4F29-91B7-D54AB2931BB5}" type="presOf" srcId="{5E607BB8-E208-41C6-9305-5327AB82158D}" destId="{F8D3E514-825E-46C8-97CB-F66DAFAC4B48}" srcOrd="0" destOrd="0" presId="urn:microsoft.com/office/officeart/2005/8/layout/hChevron3"/>
    <dgm:cxn modelId="{2FBC87BD-DDAF-4F4B-A495-F794C6958589}" type="presOf" srcId="{00735E41-FB5E-4332-897B-F61ADC1FE786}" destId="{C21A015E-194C-42E6-A918-435FD14313C6}" srcOrd="0" destOrd="0" presId="urn:microsoft.com/office/officeart/2005/8/layout/hChevron3"/>
    <dgm:cxn modelId="{0CC47158-7CB6-4EF1-99E3-6530D743AF7A}" type="presParOf" srcId="{F8D3E514-825E-46C8-97CB-F66DAFAC4B48}" destId="{78CED4D2-8B97-4E1D-BC39-E089B94642AD}" srcOrd="0" destOrd="0" presId="urn:microsoft.com/office/officeart/2005/8/layout/hChevron3"/>
    <dgm:cxn modelId="{01A33023-803C-4CF7-B85B-91DCBB623700}" type="presParOf" srcId="{F8D3E514-825E-46C8-97CB-F66DAFAC4B48}" destId="{EF1F4EEC-7964-46F3-AA9D-CF1A46EAE1C7}" srcOrd="1" destOrd="0" presId="urn:microsoft.com/office/officeart/2005/8/layout/hChevron3"/>
    <dgm:cxn modelId="{97C372D1-1EF9-4753-B2B5-DC7C133D4212}" type="presParOf" srcId="{F8D3E514-825E-46C8-97CB-F66DAFAC4B48}" destId="{E677D129-3111-40D2-A521-42FACCA84E32}" srcOrd="2" destOrd="0" presId="urn:microsoft.com/office/officeart/2005/8/layout/hChevron3"/>
    <dgm:cxn modelId="{B18C2A13-84E8-4BE2-B017-691EF4CBF6A1}" type="presParOf" srcId="{F8D3E514-825E-46C8-97CB-F66DAFAC4B48}" destId="{57FAE713-4274-4142-A06C-96F0ED0DB45C}" srcOrd="3" destOrd="0" presId="urn:microsoft.com/office/officeart/2005/8/layout/hChevron3"/>
    <dgm:cxn modelId="{718F6462-290E-417E-A763-CA734F1D894B}" type="presParOf" srcId="{F8D3E514-825E-46C8-97CB-F66DAFAC4B48}" destId="{C21A015E-194C-42E6-A918-435FD14313C6}" srcOrd="4" destOrd="0" presId="urn:microsoft.com/office/officeart/2005/8/layout/hChevron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42" y="0"/>
          <a:ext cx="4759534" cy="277860"/>
        </a:xfrm>
        <a:prstGeom prst="homePlate">
          <a:avLst/>
        </a:prstGeom>
        <a:solidFill>
          <a:srgbClr val="618197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sp:txBody>
      <dsp:txXfrm>
        <a:off x="5442" y="0"/>
        <a:ext cx="4690069" cy="277860"/>
      </dsp:txXfrm>
    </dsp:sp>
    <dsp:sp modelId="{E677D129-3111-40D2-A521-42FACCA84E32}">
      <dsp:nvSpPr>
        <dsp:cNvPr id="0" name=""/>
        <dsp:cNvSpPr/>
      </dsp:nvSpPr>
      <dsp:spPr>
        <a:xfrm>
          <a:off x="3813070" y="0"/>
          <a:ext cx="4759534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+mn-lt"/>
              <a:ea typeface="Roboto" pitchFamily="2" charset="0"/>
            </a:rPr>
            <a:t>2. Réseau de neurones</a:t>
          </a:r>
        </a:p>
      </dsp:txBody>
      <dsp:txXfrm>
        <a:off x="3952000" y="0"/>
        <a:ext cx="4481674" cy="277860"/>
      </dsp:txXfrm>
    </dsp:sp>
    <dsp:sp modelId="{C21A015E-194C-42E6-A918-435FD14313C6}">
      <dsp:nvSpPr>
        <dsp:cNvPr id="0" name=""/>
        <dsp:cNvSpPr/>
      </dsp:nvSpPr>
      <dsp:spPr>
        <a:xfrm>
          <a:off x="7620698" y="0"/>
          <a:ext cx="4759534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kern="1200" dirty="0" err="1">
              <a:latin typeface="+mn-lt"/>
            </a:rPr>
            <a:t>Algorithme</a:t>
          </a:r>
          <a:r>
            <a:rPr lang="en-US" sz="1600" kern="1200" dirty="0">
              <a:latin typeface="+mn-lt"/>
            </a:rPr>
            <a:t> </a:t>
          </a:r>
          <a:r>
            <a:rPr lang="en-US" sz="1600" kern="1200" dirty="0" err="1">
              <a:latin typeface="+mn-lt"/>
            </a:rPr>
            <a:t>génétique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59628" y="0"/>
        <a:ext cx="4481674" cy="2778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42" y="0"/>
          <a:ext cx="4759534" cy="277860"/>
        </a:xfrm>
        <a:prstGeom prst="homePlate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sp:txBody>
      <dsp:txXfrm>
        <a:off x="5442" y="0"/>
        <a:ext cx="4690069" cy="277860"/>
      </dsp:txXfrm>
    </dsp:sp>
    <dsp:sp modelId="{E677D129-3111-40D2-A521-42FACCA84E32}">
      <dsp:nvSpPr>
        <dsp:cNvPr id="0" name=""/>
        <dsp:cNvSpPr/>
      </dsp:nvSpPr>
      <dsp:spPr>
        <a:xfrm>
          <a:off x="3813070" y="0"/>
          <a:ext cx="4759534" cy="277860"/>
        </a:xfrm>
        <a:prstGeom prst="chevron">
          <a:avLst/>
        </a:prstGeom>
        <a:solidFill>
          <a:srgbClr val="61819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latin typeface="+mn-lt"/>
              <a:ea typeface="Roboto" pitchFamily="2" charset="0"/>
            </a:rPr>
            <a:t>2. Réseau de neurones</a:t>
          </a:r>
        </a:p>
      </dsp:txBody>
      <dsp:txXfrm>
        <a:off x="3952000" y="0"/>
        <a:ext cx="4481674" cy="277860"/>
      </dsp:txXfrm>
    </dsp:sp>
    <dsp:sp modelId="{C21A015E-194C-42E6-A918-435FD14313C6}">
      <dsp:nvSpPr>
        <dsp:cNvPr id="0" name=""/>
        <dsp:cNvSpPr/>
      </dsp:nvSpPr>
      <dsp:spPr>
        <a:xfrm>
          <a:off x="7620698" y="0"/>
          <a:ext cx="4759534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kern="1200" dirty="0" err="1">
              <a:latin typeface="+mn-lt"/>
            </a:rPr>
            <a:t>Algorithme</a:t>
          </a:r>
          <a:r>
            <a:rPr lang="en-US" sz="1600" kern="1200" dirty="0">
              <a:latin typeface="+mn-lt"/>
            </a:rPr>
            <a:t> </a:t>
          </a:r>
          <a:r>
            <a:rPr lang="en-US" sz="1600" kern="1200" dirty="0" err="1">
              <a:latin typeface="+mn-lt"/>
            </a:rPr>
            <a:t>génétique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59628" y="0"/>
        <a:ext cx="4481674" cy="2778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42" y="0"/>
          <a:ext cx="4759534" cy="277860"/>
        </a:xfrm>
        <a:prstGeom prst="homePlate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sp:txBody>
      <dsp:txXfrm>
        <a:off x="5442" y="0"/>
        <a:ext cx="4690069" cy="277860"/>
      </dsp:txXfrm>
    </dsp:sp>
    <dsp:sp modelId="{E677D129-3111-40D2-A521-42FACCA84E32}">
      <dsp:nvSpPr>
        <dsp:cNvPr id="0" name=""/>
        <dsp:cNvSpPr/>
      </dsp:nvSpPr>
      <dsp:spPr>
        <a:xfrm>
          <a:off x="3813070" y="0"/>
          <a:ext cx="4759534" cy="277860"/>
        </a:xfrm>
        <a:prstGeom prst="chevron">
          <a:avLst/>
        </a:prstGeom>
        <a:solidFill>
          <a:srgbClr val="61819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latin typeface="+mn-lt"/>
              <a:ea typeface="Roboto" pitchFamily="2" charset="0"/>
            </a:rPr>
            <a:t>2. Réseau de neurones</a:t>
          </a:r>
        </a:p>
      </dsp:txBody>
      <dsp:txXfrm>
        <a:off x="3952000" y="0"/>
        <a:ext cx="4481674" cy="277860"/>
      </dsp:txXfrm>
    </dsp:sp>
    <dsp:sp modelId="{C21A015E-194C-42E6-A918-435FD14313C6}">
      <dsp:nvSpPr>
        <dsp:cNvPr id="0" name=""/>
        <dsp:cNvSpPr/>
      </dsp:nvSpPr>
      <dsp:spPr>
        <a:xfrm>
          <a:off x="7620698" y="0"/>
          <a:ext cx="4759534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kern="1200" dirty="0" err="1">
              <a:latin typeface="+mn-lt"/>
            </a:rPr>
            <a:t>Algorithme</a:t>
          </a:r>
          <a:r>
            <a:rPr lang="en-US" sz="1600" kern="1200" dirty="0">
              <a:latin typeface="+mn-lt"/>
            </a:rPr>
            <a:t> </a:t>
          </a:r>
          <a:r>
            <a:rPr lang="en-US" sz="1600" kern="1200" dirty="0" err="1">
              <a:latin typeface="+mn-lt"/>
            </a:rPr>
            <a:t>génétique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59628" y="0"/>
        <a:ext cx="4481674" cy="2778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42" y="0"/>
          <a:ext cx="4759534" cy="277860"/>
        </a:xfrm>
        <a:prstGeom prst="homePlate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sp:txBody>
      <dsp:txXfrm>
        <a:off x="5442" y="0"/>
        <a:ext cx="4690069" cy="277860"/>
      </dsp:txXfrm>
    </dsp:sp>
    <dsp:sp modelId="{E677D129-3111-40D2-A521-42FACCA84E32}">
      <dsp:nvSpPr>
        <dsp:cNvPr id="0" name=""/>
        <dsp:cNvSpPr/>
      </dsp:nvSpPr>
      <dsp:spPr>
        <a:xfrm>
          <a:off x="3813070" y="0"/>
          <a:ext cx="4759534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latin typeface="+mn-lt"/>
              <a:ea typeface="Roboto" pitchFamily="2" charset="0"/>
            </a:rPr>
            <a:t>2. Réseau de neurones</a:t>
          </a:r>
        </a:p>
      </dsp:txBody>
      <dsp:txXfrm>
        <a:off x="3952000" y="0"/>
        <a:ext cx="4481674" cy="277860"/>
      </dsp:txXfrm>
    </dsp:sp>
    <dsp:sp modelId="{C21A015E-194C-42E6-A918-435FD14313C6}">
      <dsp:nvSpPr>
        <dsp:cNvPr id="0" name=""/>
        <dsp:cNvSpPr/>
      </dsp:nvSpPr>
      <dsp:spPr>
        <a:xfrm>
          <a:off x="7620698" y="0"/>
          <a:ext cx="4759534" cy="277860"/>
        </a:xfrm>
        <a:prstGeom prst="chevron">
          <a:avLst/>
        </a:prstGeom>
        <a:solidFill>
          <a:srgbClr val="61819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b="1" kern="1200" dirty="0" err="1">
              <a:latin typeface="+mn-lt"/>
            </a:rPr>
            <a:t>Algorithme</a:t>
          </a:r>
          <a:r>
            <a:rPr lang="en-US" sz="1600" b="1" kern="1200" dirty="0">
              <a:latin typeface="+mn-lt"/>
            </a:rPr>
            <a:t> </a:t>
          </a:r>
          <a:r>
            <a:rPr lang="en-US" sz="1600" b="1" kern="1200" dirty="0" err="1">
              <a:latin typeface="+mn-lt"/>
            </a:rPr>
            <a:t>génétique</a:t>
          </a:r>
          <a:endParaRPr lang="fr-FR" sz="1600" b="1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59628" y="0"/>
        <a:ext cx="4481674" cy="2778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42" y="0"/>
          <a:ext cx="4759534" cy="277860"/>
        </a:xfrm>
        <a:prstGeom prst="homePlate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sp:txBody>
      <dsp:txXfrm>
        <a:off x="5442" y="0"/>
        <a:ext cx="4690069" cy="277860"/>
      </dsp:txXfrm>
    </dsp:sp>
    <dsp:sp modelId="{E677D129-3111-40D2-A521-42FACCA84E32}">
      <dsp:nvSpPr>
        <dsp:cNvPr id="0" name=""/>
        <dsp:cNvSpPr/>
      </dsp:nvSpPr>
      <dsp:spPr>
        <a:xfrm>
          <a:off x="3813070" y="0"/>
          <a:ext cx="4759534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latin typeface="+mn-lt"/>
              <a:ea typeface="Roboto" pitchFamily="2" charset="0"/>
            </a:rPr>
            <a:t>2. Réseau de neurones</a:t>
          </a:r>
        </a:p>
      </dsp:txBody>
      <dsp:txXfrm>
        <a:off x="3952000" y="0"/>
        <a:ext cx="4481674" cy="277860"/>
      </dsp:txXfrm>
    </dsp:sp>
    <dsp:sp modelId="{C21A015E-194C-42E6-A918-435FD14313C6}">
      <dsp:nvSpPr>
        <dsp:cNvPr id="0" name=""/>
        <dsp:cNvSpPr/>
      </dsp:nvSpPr>
      <dsp:spPr>
        <a:xfrm>
          <a:off x="7620698" y="0"/>
          <a:ext cx="4759534" cy="277860"/>
        </a:xfrm>
        <a:prstGeom prst="chevron">
          <a:avLst/>
        </a:prstGeom>
        <a:solidFill>
          <a:srgbClr val="61819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b="1" kern="1200" dirty="0" err="1">
              <a:latin typeface="+mn-lt"/>
            </a:rPr>
            <a:t>Algorithme</a:t>
          </a:r>
          <a:r>
            <a:rPr lang="en-US" sz="1600" b="1" kern="1200" dirty="0">
              <a:latin typeface="+mn-lt"/>
            </a:rPr>
            <a:t> </a:t>
          </a:r>
          <a:r>
            <a:rPr lang="en-US" sz="1600" b="1" kern="1200" dirty="0" err="1">
              <a:latin typeface="+mn-lt"/>
            </a:rPr>
            <a:t>génétique</a:t>
          </a:r>
          <a:endParaRPr lang="fr-FR" sz="1600" b="1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59628" y="0"/>
        <a:ext cx="4481674" cy="2778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42" y="0"/>
          <a:ext cx="4759534" cy="277860"/>
        </a:xfrm>
        <a:prstGeom prst="homePlate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sp:txBody>
      <dsp:txXfrm>
        <a:off x="5442" y="0"/>
        <a:ext cx="4690069" cy="277860"/>
      </dsp:txXfrm>
    </dsp:sp>
    <dsp:sp modelId="{E677D129-3111-40D2-A521-42FACCA84E32}">
      <dsp:nvSpPr>
        <dsp:cNvPr id="0" name=""/>
        <dsp:cNvSpPr/>
      </dsp:nvSpPr>
      <dsp:spPr>
        <a:xfrm>
          <a:off x="3813070" y="0"/>
          <a:ext cx="4759534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latin typeface="+mn-lt"/>
              <a:ea typeface="Roboto" pitchFamily="2" charset="0"/>
            </a:rPr>
            <a:t>2. Réseau de neurones</a:t>
          </a:r>
        </a:p>
      </dsp:txBody>
      <dsp:txXfrm>
        <a:off x="3952000" y="0"/>
        <a:ext cx="4481674" cy="277860"/>
      </dsp:txXfrm>
    </dsp:sp>
    <dsp:sp modelId="{C21A015E-194C-42E6-A918-435FD14313C6}">
      <dsp:nvSpPr>
        <dsp:cNvPr id="0" name=""/>
        <dsp:cNvSpPr/>
      </dsp:nvSpPr>
      <dsp:spPr>
        <a:xfrm>
          <a:off x="7620698" y="0"/>
          <a:ext cx="4759534" cy="277860"/>
        </a:xfrm>
        <a:prstGeom prst="chevron">
          <a:avLst/>
        </a:prstGeom>
        <a:solidFill>
          <a:srgbClr val="61819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b="1" kern="1200" dirty="0" err="1">
              <a:latin typeface="+mn-lt"/>
            </a:rPr>
            <a:t>Algorithme</a:t>
          </a:r>
          <a:r>
            <a:rPr lang="en-US" sz="1600" b="1" kern="1200" dirty="0">
              <a:latin typeface="+mn-lt"/>
            </a:rPr>
            <a:t> </a:t>
          </a:r>
          <a:r>
            <a:rPr lang="en-US" sz="1600" b="1" kern="1200" dirty="0" err="1">
              <a:latin typeface="+mn-lt"/>
            </a:rPr>
            <a:t>génétique</a:t>
          </a:r>
          <a:endParaRPr lang="fr-FR" sz="1600" b="1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59628" y="0"/>
        <a:ext cx="4481674" cy="27786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42" y="0"/>
          <a:ext cx="4759534" cy="277860"/>
        </a:xfrm>
        <a:prstGeom prst="homePlate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sp:txBody>
      <dsp:txXfrm>
        <a:off x="5442" y="0"/>
        <a:ext cx="4690069" cy="277860"/>
      </dsp:txXfrm>
    </dsp:sp>
    <dsp:sp modelId="{E677D129-3111-40D2-A521-42FACCA84E32}">
      <dsp:nvSpPr>
        <dsp:cNvPr id="0" name=""/>
        <dsp:cNvSpPr/>
      </dsp:nvSpPr>
      <dsp:spPr>
        <a:xfrm>
          <a:off x="3813070" y="0"/>
          <a:ext cx="4759534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latin typeface="+mn-lt"/>
              <a:ea typeface="Roboto" pitchFamily="2" charset="0"/>
            </a:rPr>
            <a:t>2. Réseau de neurones</a:t>
          </a:r>
        </a:p>
      </dsp:txBody>
      <dsp:txXfrm>
        <a:off x="3952000" y="0"/>
        <a:ext cx="4481674" cy="277860"/>
      </dsp:txXfrm>
    </dsp:sp>
    <dsp:sp modelId="{C21A015E-194C-42E6-A918-435FD14313C6}">
      <dsp:nvSpPr>
        <dsp:cNvPr id="0" name=""/>
        <dsp:cNvSpPr/>
      </dsp:nvSpPr>
      <dsp:spPr>
        <a:xfrm>
          <a:off x="7620698" y="0"/>
          <a:ext cx="4759534" cy="277860"/>
        </a:xfrm>
        <a:prstGeom prst="chevron">
          <a:avLst/>
        </a:prstGeom>
        <a:solidFill>
          <a:srgbClr val="61819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b="1" kern="1200" dirty="0" err="1">
              <a:latin typeface="+mn-lt"/>
            </a:rPr>
            <a:t>Algorithme</a:t>
          </a:r>
          <a:r>
            <a:rPr lang="en-US" sz="1600" b="1" kern="1200" dirty="0">
              <a:latin typeface="+mn-lt"/>
            </a:rPr>
            <a:t> </a:t>
          </a:r>
          <a:r>
            <a:rPr lang="en-US" sz="1600" b="1" kern="1200" dirty="0" err="1">
              <a:latin typeface="+mn-lt"/>
            </a:rPr>
            <a:t>génétique</a:t>
          </a:r>
          <a:endParaRPr lang="fr-FR" sz="1600" b="1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59628" y="0"/>
        <a:ext cx="4481674" cy="277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42" y="0"/>
          <a:ext cx="4759534" cy="277860"/>
        </a:xfrm>
        <a:prstGeom prst="homePlate">
          <a:avLst/>
        </a:prstGeom>
        <a:solidFill>
          <a:srgbClr val="618197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sp:txBody>
      <dsp:txXfrm>
        <a:off x="5442" y="0"/>
        <a:ext cx="4690069" cy="277860"/>
      </dsp:txXfrm>
    </dsp:sp>
    <dsp:sp modelId="{E677D129-3111-40D2-A521-42FACCA84E32}">
      <dsp:nvSpPr>
        <dsp:cNvPr id="0" name=""/>
        <dsp:cNvSpPr/>
      </dsp:nvSpPr>
      <dsp:spPr>
        <a:xfrm>
          <a:off x="3813070" y="0"/>
          <a:ext cx="4759534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+mn-lt"/>
              <a:ea typeface="Roboto" pitchFamily="2" charset="0"/>
            </a:rPr>
            <a:t>2. Réseau de neurones</a:t>
          </a:r>
        </a:p>
      </dsp:txBody>
      <dsp:txXfrm>
        <a:off x="3952000" y="0"/>
        <a:ext cx="4481674" cy="277860"/>
      </dsp:txXfrm>
    </dsp:sp>
    <dsp:sp modelId="{C21A015E-194C-42E6-A918-435FD14313C6}">
      <dsp:nvSpPr>
        <dsp:cNvPr id="0" name=""/>
        <dsp:cNvSpPr/>
      </dsp:nvSpPr>
      <dsp:spPr>
        <a:xfrm>
          <a:off x="7620698" y="0"/>
          <a:ext cx="4759534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kern="1200" dirty="0" err="1">
              <a:latin typeface="+mn-lt"/>
            </a:rPr>
            <a:t>Algorithme</a:t>
          </a:r>
          <a:r>
            <a:rPr lang="en-US" sz="1600" kern="1200" dirty="0">
              <a:latin typeface="+mn-lt"/>
            </a:rPr>
            <a:t> </a:t>
          </a:r>
          <a:r>
            <a:rPr lang="en-US" sz="1600" kern="1200" dirty="0" err="1">
              <a:latin typeface="+mn-lt"/>
            </a:rPr>
            <a:t>génétique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59628" y="0"/>
        <a:ext cx="4481674" cy="277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42" y="0"/>
          <a:ext cx="4759534" cy="277860"/>
        </a:xfrm>
        <a:prstGeom prst="homePlate">
          <a:avLst/>
        </a:prstGeom>
        <a:solidFill>
          <a:srgbClr val="618197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sp:txBody>
      <dsp:txXfrm>
        <a:off x="5442" y="0"/>
        <a:ext cx="4690069" cy="277860"/>
      </dsp:txXfrm>
    </dsp:sp>
    <dsp:sp modelId="{E677D129-3111-40D2-A521-42FACCA84E32}">
      <dsp:nvSpPr>
        <dsp:cNvPr id="0" name=""/>
        <dsp:cNvSpPr/>
      </dsp:nvSpPr>
      <dsp:spPr>
        <a:xfrm>
          <a:off x="3813070" y="0"/>
          <a:ext cx="4759534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+mn-lt"/>
              <a:ea typeface="Roboto" pitchFamily="2" charset="0"/>
            </a:rPr>
            <a:t>2. Réseau de neurones</a:t>
          </a:r>
        </a:p>
      </dsp:txBody>
      <dsp:txXfrm>
        <a:off x="3952000" y="0"/>
        <a:ext cx="4481674" cy="277860"/>
      </dsp:txXfrm>
    </dsp:sp>
    <dsp:sp modelId="{C21A015E-194C-42E6-A918-435FD14313C6}">
      <dsp:nvSpPr>
        <dsp:cNvPr id="0" name=""/>
        <dsp:cNvSpPr/>
      </dsp:nvSpPr>
      <dsp:spPr>
        <a:xfrm>
          <a:off x="7620698" y="0"/>
          <a:ext cx="4759534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kern="1200" dirty="0" err="1">
              <a:latin typeface="+mn-lt"/>
            </a:rPr>
            <a:t>Algorithme</a:t>
          </a:r>
          <a:r>
            <a:rPr lang="en-US" sz="1600" kern="1200" dirty="0">
              <a:latin typeface="+mn-lt"/>
            </a:rPr>
            <a:t> </a:t>
          </a:r>
          <a:r>
            <a:rPr lang="en-US" sz="1600" kern="1200" dirty="0" err="1">
              <a:latin typeface="+mn-lt"/>
            </a:rPr>
            <a:t>génétique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59628" y="0"/>
        <a:ext cx="4481674" cy="2778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42" y="0"/>
          <a:ext cx="4759534" cy="277860"/>
        </a:xfrm>
        <a:prstGeom prst="homePlate">
          <a:avLst/>
        </a:prstGeom>
        <a:solidFill>
          <a:srgbClr val="618197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sp:txBody>
      <dsp:txXfrm>
        <a:off x="5442" y="0"/>
        <a:ext cx="4690069" cy="277860"/>
      </dsp:txXfrm>
    </dsp:sp>
    <dsp:sp modelId="{E677D129-3111-40D2-A521-42FACCA84E32}">
      <dsp:nvSpPr>
        <dsp:cNvPr id="0" name=""/>
        <dsp:cNvSpPr/>
      </dsp:nvSpPr>
      <dsp:spPr>
        <a:xfrm>
          <a:off x="3813070" y="0"/>
          <a:ext cx="4759534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+mn-lt"/>
              <a:ea typeface="Roboto" pitchFamily="2" charset="0"/>
            </a:rPr>
            <a:t>2. Réseau de neurones</a:t>
          </a:r>
        </a:p>
      </dsp:txBody>
      <dsp:txXfrm>
        <a:off x="3952000" y="0"/>
        <a:ext cx="4481674" cy="277860"/>
      </dsp:txXfrm>
    </dsp:sp>
    <dsp:sp modelId="{C21A015E-194C-42E6-A918-435FD14313C6}">
      <dsp:nvSpPr>
        <dsp:cNvPr id="0" name=""/>
        <dsp:cNvSpPr/>
      </dsp:nvSpPr>
      <dsp:spPr>
        <a:xfrm>
          <a:off x="7620698" y="0"/>
          <a:ext cx="4759534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kern="1200" dirty="0" err="1">
              <a:latin typeface="+mn-lt"/>
            </a:rPr>
            <a:t>Algorithme</a:t>
          </a:r>
          <a:r>
            <a:rPr lang="en-US" sz="1600" kern="1200" dirty="0">
              <a:latin typeface="+mn-lt"/>
            </a:rPr>
            <a:t> </a:t>
          </a:r>
          <a:r>
            <a:rPr lang="en-US" sz="1600" kern="1200" dirty="0" err="1">
              <a:latin typeface="+mn-lt"/>
            </a:rPr>
            <a:t>génétique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59628" y="0"/>
        <a:ext cx="4481674" cy="2778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42" y="0"/>
          <a:ext cx="4759534" cy="277860"/>
        </a:xfrm>
        <a:prstGeom prst="homePlate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sp:txBody>
      <dsp:txXfrm>
        <a:off x="5442" y="0"/>
        <a:ext cx="4690069" cy="277860"/>
      </dsp:txXfrm>
    </dsp:sp>
    <dsp:sp modelId="{E677D129-3111-40D2-A521-42FACCA84E32}">
      <dsp:nvSpPr>
        <dsp:cNvPr id="0" name=""/>
        <dsp:cNvSpPr/>
      </dsp:nvSpPr>
      <dsp:spPr>
        <a:xfrm>
          <a:off x="3813070" y="0"/>
          <a:ext cx="4759534" cy="277860"/>
        </a:xfrm>
        <a:prstGeom prst="chevron">
          <a:avLst/>
        </a:prstGeom>
        <a:solidFill>
          <a:srgbClr val="61819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latin typeface="+mn-lt"/>
              <a:ea typeface="Roboto" pitchFamily="2" charset="0"/>
            </a:rPr>
            <a:t>2. Réseau de neurones</a:t>
          </a:r>
        </a:p>
      </dsp:txBody>
      <dsp:txXfrm>
        <a:off x="3952000" y="0"/>
        <a:ext cx="4481674" cy="277860"/>
      </dsp:txXfrm>
    </dsp:sp>
    <dsp:sp modelId="{C21A015E-194C-42E6-A918-435FD14313C6}">
      <dsp:nvSpPr>
        <dsp:cNvPr id="0" name=""/>
        <dsp:cNvSpPr/>
      </dsp:nvSpPr>
      <dsp:spPr>
        <a:xfrm>
          <a:off x="7620698" y="0"/>
          <a:ext cx="4759534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kern="1200" dirty="0" err="1">
              <a:latin typeface="+mn-lt"/>
            </a:rPr>
            <a:t>Algorithme</a:t>
          </a:r>
          <a:r>
            <a:rPr lang="en-US" sz="1600" kern="1200" dirty="0">
              <a:latin typeface="+mn-lt"/>
            </a:rPr>
            <a:t> </a:t>
          </a:r>
          <a:r>
            <a:rPr lang="en-US" sz="1600" kern="1200" dirty="0" err="1">
              <a:latin typeface="+mn-lt"/>
            </a:rPr>
            <a:t>génétique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59628" y="0"/>
        <a:ext cx="4481674" cy="2778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42" y="0"/>
          <a:ext cx="4759534" cy="277860"/>
        </a:xfrm>
        <a:prstGeom prst="homePlate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sp:txBody>
      <dsp:txXfrm>
        <a:off x="5442" y="0"/>
        <a:ext cx="4690069" cy="277860"/>
      </dsp:txXfrm>
    </dsp:sp>
    <dsp:sp modelId="{E677D129-3111-40D2-A521-42FACCA84E32}">
      <dsp:nvSpPr>
        <dsp:cNvPr id="0" name=""/>
        <dsp:cNvSpPr/>
      </dsp:nvSpPr>
      <dsp:spPr>
        <a:xfrm>
          <a:off x="3813070" y="0"/>
          <a:ext cx="4759534" cy="277860"/>
        </a:xfrm>
        <a:prstGeom prst="chevron">
          <a:avLst/>
        </a:prstGeom>
        <a:solidFill>
          <a:srgbClr val="61819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latin typeface="+mn-lt"/>
              <a:ea typeface="Roboto" pitchFamily="2" charset="0"/>
            </a:rPr>
            <a:t>2. Réseau de neurones</a:t>
          </a:r>
        </a:p>
      </dsp:txBody>
      <dsp:txXfrm>
        <a:off x="3952000" y="0"/>
        <a:ext cx="4481674" cy="277860"/>
      </dsp:txXfrm>
    </dsp:sp>
    <dsp:sp modelId="{C21A015E-194C-42E6-A918-435FD14313C6}">
      <dsp:nvSpPr>
        <dsp:cNvPr id="0" name=""/>
        <dsp:cNvSpPr/>
      </dsp:nvSpPr>
      <dsp:spPr>
        <a:xfrm>
          <a:off x="7620698" y="0"/>
          <a:ext cx="4759534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kern="1200" dirty="0" err="1">
              <a:latin typeface="+mn-lt"/>
            </a:rPr>
            <a:t>Algorithme</a:t>
          </a:r>
          <a:r>
            <a:rPr lang="en-US" sz="1600" kern="1200" dirty="0">
              <a:latin typeface="+mn-lt"/>
            </a:rPr>
            <a:t> </a:t>
          </a:r>
          <a:r>
            <a:rPr lang="en-US" sz="1600" kern="1200" dirty="0" err="1">
              <a:latin typeface="+mn-lt"/>
            </a:rPr>
            <a:t>génétique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59628" y="0"/>
        <a:ext cx="4481674" cy="2778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42" y="0"/>
          <a:ext cx="4759534" cy="277860"/>
        </a:xfrm>
        <a:prstGeom prst="homePlate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sp:txBody>
      <dsp:txXfrm>
        <a:off x="5442" y="0"/>
        <a:ext cx="4690069" cy="277860"/>
      </dsp:txXfrm>
    </dsp:sp>
    <dsp:sp modelId="{E677D129-3111-40D2-A521-42FACCA84E32}">
      <dsp:nvSpPr>
        <dsp:cNvPr id="0" name=""/>
        <dsp:cNvSpPr/>
      </dsp:nvSpPr>
      <dsp:spPr>
        <a:xfrm>
          <a:off x="3813070" y="0"/>
          <a:ext cx="4759534" cy="277860"/>
        </a:xfrm>
        <a:prstGeom prst="chevron">
          <a:avLst/>
        </a:prstGeom>
        <a:solidFill>
          <a:srgbClr val="61819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latin typeface="+mn-lt"/>
              <a:ea typeface="Roboto" pitchFamily="2" charset="0"/>
            </a:rPr>
            <a:t>2. Réseau de neurones</a:t>
          </a:r>
        </a:p>
      </dsp:txBody>
      <dsp:txXfrm>
        <a:off x="3952000" y="0"/>
        <a:ext cx="4481674" cy="277860"/>
      </dsp:txXfrm>
    </dsp:sp>
    <dsp:sp modelId="{C21A015E-194C-42E6-A918-435FD14313C6}">
      <dsp:nvSpPr>
        <dsp:cNvPr id="0" name=""/>
        <dsp:cNvSpPr/>
      </dsp:nvSpPr>
      <dsp:spPr>
        <a:xfrm>
          <a:off x="7620698" y="0"/>
          <a:ext cx="4759534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kern="1200" dirty="0" err="1">
              <a:latin typeface="+mn-lt"/>
            </a:rPr>
            <a:t>Algorithme</a:t>
          </a:r>
          <a:r>
            <a:rPr lang="en-US" sz="1600" kern="1200" dirty="0">
              <a:latin typeface="+mn-lt"/>
            </a:rPr>
            <a:t> </a:t>
          </a:r>
          <a:r>
            <a:rPr lang="en-US" sz="1600" kern="1200" dirty="0" err="1">
              <a:latin typeface="+mn-lt"/>
            </a:rPr>
            <a:t>génétique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59628" y="0"/>
        <a:ext cx="4481674" cy="2778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42" y="0"/>
          <a:ext cx="4759534" cy="277860"/>
        </a:xfrm>
        <a:prstGeom prst="homePlate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sp:txBody>
      <dsp:txXfrm>
        <a:off x="5442" y="0"/>
        <a:ext cx="4690069" cy="277860"/>
      </dsp:txXfrm>
    </dsp:sp>
    <dsp:sp modelId="{E677D129-3111-40D2-A521-42FACCA84E32}">
      <dsp:nvSpPr>
        <dsp:cNvPr id="0" name=""/>
        <dsp:cNvSpPr/>
      </dsp:nvSpPr>
      <dsp:spPr>
        <a:xfrm>
          <a:off x="3813070" y="0"/>
          <a:ext cx="4759534" cy="277860"/>
        </a:xfrm>
        <a:prstGeom prst="chevron">
          <a:avLst/>
        </a:prstGeom>
        <a:solidFill>
          <a:srgbClr val="61819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latin typeface="+mn-lt"/>
              <a:ea typeface="Roboto" pitchFamily="2" charset="0"/>
            </a:rPr>
            <a:t>2. Réseau de neurones</a:t>
          </a:r>
        </a:p>
      </dsp:txBody>
      <dsp:txXfrm>
        <a:off x="3952000" y="0"/>
        <a:ext cx="4481674" cy="277860"/>
      </dsp:txXfrm>
    </dsp:sp>
    <dsp:sp modelId="{C21A015E-194C-42E6-A918-435FD14313C6}">
      <dsp:nvSpPr>
        <dsp:cNvPr id="0" name=""/>
        <dsp:cNvSpPr/>
      </dsp:nvSpPr>
      <dsp:spPr>
        <a:xfrm>
          <a:off x="7620698" y="0"/>
          <a:ext cx="4759534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kern="1200" dirty="0" err="1">
              <a:latin typeface="+mn-lt"/>
            </a:rPr>
            <a:t>Algorithme</a:t>
          </a:r>
          <a:r>
            <a:rPr lang="en-US" sz="1600" kern="1200" dirty="0">
              <a:latin typeface="+mn-lt"/>
            </a:rPr>
            <a:t> </a:t>
          </a:r>
          <a:r>
            <a:rPr lang="en-US" sz="1600" kern="1200" dirty="0" err="1">
              <a:latin typeface="+mn-lt"/>
            </a:rPr>
            <a:t>génétique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59628" y="0"/>
        <a:ext cx="4481674" cy="2778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D4D2-8B97-4E1D-BC39-E089B94642AD}">
      <dsp:nvSpPr>
        <dsp:cNvPr id="0" name=""/>
        <dsp:cNvSpPr/>
      </dsp:nvSpPr>
      <dsp:spPr>
        <a:xfrm>
          <a:off x="5442" y="0"/>
          <a:ext cx="4759534" cy="277860"/>
        </a:xfrm>
        <a:prstGeom prst="homePlate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bg1"/>
              </a:solidFill>
              <a:latin typeface="+mn-lt"/>
              <a:ea typeface="Roboto" pitchFamily="2" charset="0"/>
            </a:rPr>
            <a:t>1. Robocode</a:t>
          </a:r>
        </a:p>
      </dsp:txBody>
      <dsp:txXfrm>
        <a:off x="5442" y="0"/>
        <a:ext cx="4690069" cy="277860"/>
      </dsp:txXfrm>
    </dsp:sp>
    <dsp:sp modelId="{E677D129-3111-40D2-A521-42FACCA84E32}">
      <dsp:nvSpPr>
        <dsp:cNvPr id="0" name=""/>
        <dsp:cNvSpPr/>
      </dsp:nvSpPr>
      <dsp:spPr>
        <a:xfrm>
          <a:off x="3813070" y="0"/>
          <a:ext cx="4759534" cy="277860"/>
        </a:xfrm>
        <a:prstGeom prst="chevron">
          <a:avLst/>
        </a:prstGeom>
        <a:solidFill>
          <a:srgbClr val="61819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latin typeface="+mn-lt"/>
              <a:ea typeface="Roboto" pitchFamily="2" charset="0"/>
            </a:rPr>
            <a:t>2. Réseau de neurones</a:t>
          </a:r>
        </a:p>
      </dsp:txBody>
      <dsp:txXfrm>
        <a:off x="3952000" y="0"/>
        <a:ext cx="4481674" cy="277860"/>
      </dsp:txXfrm>
    </dsp:sp>
    <dsp:sp modelId="{C21A015E-194C-42E6-A918-435FD14313C6}">
      <dsp:nvSpPr>
        <dsp:cNvPr id="0" name=""/>
        <dsp:cNvSpPr/>
      </dsp:nvSpPr>
      <dsp:spPr>
        <a:xfrm>
          <a:off x="7620698" y="0"/>
          <a:ext cx="4759534" cy="277860"/>
        </a:xfrm>
        <a:prstGeom prst="chevr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bg1"/>
              </a:solidFill>
              <a:latin typeface="+mn-lt"/>
              <a:ea typeface="Roboto" pitchFamily="2" charset="0"/>
            </a:rPr>
            <a:t>3. </a:t>
          </a:r>
          <a:r>
            <a:rPr lang="en-US" sz="1600" kern="1200" dirty="0" err="1">
              <a:latin typeface="+mn-lt"/>
            </a:rPr>
            <a:t>Algorithme</a:t>
          </a:r>
          <a:r>
            <a:rPr lang="en-US" sz="1600" kern="1200" dirty="0">
              <a:latin typeface="+mn-lt"/>
            </a:rPr>
            <a:t> </a:t>
          </a:r>
          <a:r>
            <a:rPr lang="en-US" sz="1600" kern="1200" dirty="0" err="1">
              <a:latin typeface="+mn-lt"/>
            </a:rPr>
            <a:t>génétique</a:t>
          </a:r>
          <a:endParaRPr lang="fr-FR" sz="1600" b="0" kern="1200" dirty="0">
            <a:solidFill>
              <a:schemeClr val="bg1"/>
            </a:solidFill>
            <a:latin typeface="+mn-lt"/>
            <a:ea typeface="Roboto" pitchFamily="2" charset="0"/>
          </a:endParaRPr>
        </a:p>
      </dsp:txBody>
      <dsp:txXfrm>
        <a:off x="7759628" y="0"/>
        <a:ext cx="4481674" cy="277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FB1AB-CFF2-4841-B231-1D06E53C54CD}" type="datetimeFigureOut">
              <a:rPr lang="fr-FR" smtClean="0"/>
              <a:pPr/>
              <a:t>21/05/2016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3CFEB-107D-4494-AD4E-645CB53A18E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12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3CFEB-107D-4494-AD4E-645CB53A18E0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919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3CFEB-107D-4494-AD4E-645CB53A18E0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17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 mai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Finale - Etude pratique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70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 mai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Finale - Etude pratique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31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 mai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Finale - Etude pratique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39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 mai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Finale - Etude pratique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41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 mai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Finale - Etude pratique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85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 mai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Finale - Etude pratique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95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 mai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Finale - Etude pratique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36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 mai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Finale - Etude pratique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9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 mai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Soutenance Finale - Etude pratique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27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23 mai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Soutenance Finale - Etude pratique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6A1F3E-A700-486C-A610-8EF419C0F30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40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23 mai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Finale - Etude pratique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31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fr-FR"/>
              <a:t>23 mai 2016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Soutenance Finale - Etude pratique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6A1F3E-A700-486C-A610-8EF419C0F30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93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image" Target="../media/image11.png"/><Relationship Id="rId7" Type="http://schemas.openxmlformats.org/officeDocument/2006/relationships/diagramLayout" Target="../diagrams/layout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8.xml"/><Relationship Id="rId5" Type="http://schemas.openxmlformats.org/officeDocument/2006/relationships/image" Target="../media/image13.png"/><Relationship Id="rId10" Type="http://schemas.microsoft.com/office/2007/relationships/diagramDrawing" Target="../diagrams/drawing8.xml"/><Relationship Id="rId4" Type="http://schemas.openxmlformats.org/officeDocument/2006/relationships/image" Target="../media/image12.png"/><Relationship Id="rId9" Type="http://schemas.openxmlformats.org/officeDocument/2006/relationships/diagramColors" Target="../diagrams/colors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9.xml"/><Relationship Id="rId5" Type="http://schemas.openxmlformats.org/officeDocument/2006/relationships/image" Target="../media/image10.png"/><Relationship Id="rId10" Type="http://schemas.microsoft.com/office/2007/relationships/diagramDrawing" Target="../diagrams/drawing9.xml"/><Relationship Id="rId4" Type="http://schemas.openxmlformats.org/officeDocument/2006/relationships/image" Target="../media/image14.png"/><Relationship Id="rId9" Type="http://schemas.openxmlformats.org/officeDocument/2006/relationships/diagramColors" Target="../diagrams/colors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3" Type="http://schemas.openxmlformats.org/officeDocument/2006/relationships/image" Target="../media/image15.png"/><Relationship Id="rId7" Type="http://schemas.openxmlformats.org/officeDocument/2006/relationships/diagramLayout" Target="../diagrams/layout1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1.xml"/><Relationship Id="rId5" Type="http://schemas.openxmlformats.org/officeDocument/2006/relationships/image" Target="../media/image5.png"/><Relationship Id="rId10" Type="http://schemas.microsoft.com/office/2007/relationships/diagramDrawing" Target="../diagrams/drawing11.xml"/><Relationship Id="rId4" Type="http://schemas.openxmlformats.org/officeDocument/2006/relationships/image" Target="../media/image1.png"/><Relationship Id="rId9" Type="http://schemas.openxmlformats.org/officeDocument/2006/relationships/diagramColors" Target="../diagrams/colors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3" Type="http://schemas.openxmlformats.org/officeDocument/2006/relationships/image" Target="../media/image19.jpeg"/><Relationship Id="rId7" Type="http://schemas.openxmlformats.org/officeDocument/2006/relationships/diagramQuickStyle" Target="../diagrams/quickStyle1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5.xml"/><Relationship Id="rId11" Type="http://schemas.openxmlformats.org/officeDocument/2006/relationships/image" Target="../media/image21.jpeg"/><Relationship Id="rId5" Type="http://schemas.openxmlformats.org/officeDocument/2006/relationships/diagramData" Target="../diagrams/data15.xml"/><Relationship Id="rId10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microsoft.com/office/2007/relationships/diagramDrawing" Target="../diagrams/drawin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diagramDrawing" Target="../diagrams/drawing3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Darwini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455618"/>
            <a:ext cx="10058400" cy="545873"/>
          </a:xfrm>
        </p:spPr>
        <p:txBody>
          <a:bodyPr>
            <a:normAutofit/>
          </a:bodyPr>
          <a:lstStyle/>
          <a:p>
            <a:r>
              <a:rPr lang="fr-FR" dirty="0">
                <a:latin typeface="Arial"/>
              </a:rPr>
              <a:t>Création d’un robot darwinien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dirty="0"/>
              <a:t>23 mai 2016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dirty="0"/>
              <a:t>Soutenance Finale - Etude pratique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1</a:t>
            </a:fld>
            <a:r>
              <a:rPr lang="fr-FR" sz="1800" dirty="0"/>
              <a:t>/24</a:t>
            </a:r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809" y="2300369"/>
            <a:ext cx="1905871" cy="190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0" y="5175217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Romain BOIZUMAULT - Alexis BUSSENEAU - Luc GEFFRAULT - Vianney MATHIEU - Guillaume VAILLAND</a:t>
            </a:r>
            <a:b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Encadrant : 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Christian RAYMOND</a:t>
            </a:r>
          </a:p>
        </p:txBody>
      </p:sp>
    </p:spTree>
    <p:extLst>
      <p:ext uri="{BB962C8B-B14F-4D97-AF65-F5344CB8AC3E}">
        <p14:creationId xmlns:p14="http://schemas.microsoft.com/office/powerpoint/2010/main" val="233570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d’entrée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/>
              <a:t>23 mai 2016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/>
              <a:t>Soutenance Finale - Etude pratique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10</a:t>
            </a:fld>
            <a:r>
              <a:rPr lang="fr-FR" sz="1800" dirty="0"/>
              <a:t>/24</a:t>
            </a:r>
          </a:p>
        </p:txBody>
      </p:sp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6929">
            <a:off x="2025712" y="2849251"/>
            <a:ext cx="1908532" cy="190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41558">
            <a:off x="8374395" y="2781778"/>
            <a:ext cx="1908532" cy="190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9"/>
          <p:cNvCxnSpPr>
            <a:stCxn id="7" idx="0"/>
            <a:endCxn id="8" idx="2"/>
          </p:cNvCxnSpPr>
          <p:nvPr/>
        </p:nvCxnSpPr>
        <p:spPr>
          <a:xfrm>
            <a:off x="3929105" y="3902417"/>
            <a:ext cx="4697583" cy="480046"/>
          </a:xfrm>
          <a:prstGeom prst="line">
            <a:avLst/>
          </a:prstGeom>
          <a:ln w="3810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931951" y="2141905"/>
            <a:ext cx="1997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618197"/>
                </a:solidFill>
              </a:rPr>
              <a:t>Notre robot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8150711" y="1998806"/>
            <a:ext cx="235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618197"/>
                </a:solidFill>
              </a:rPr>
              <a:t>Robot adverse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204862" y="4366098"/>
            <a:ext cx="3948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7030A0"/>
                </a:solidFill>
              </a:rPr>
              <a:t>Orientation de notre tourelle</a:t>
            </a:r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2862729" y="3803517"/>
            <a:ext cx="6347012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4330700" y="3302252"/>
            <a:ext cx="378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B050"/>
                </a:solidFill>
              </a:rPr>
              <a:t>Distance entre les robots</a:t>
            </a:r>
          </a:p>
        </p:txBody>
      </p:sp>
      <p:grpSp>
        <p:nvGrpSpPr>
          <p:cNvPr id="44" name="Groupe 43"/>
          <p:cNvGrpSpPr/>
          <p:nvPr/>
        </p:nvGrpSpPr>
        <p:grpSpPr>
          <a:xfrm>
            <a:off x="4237285" y="2141905"/>
            <a:ext cx="2345256" cy="257452"/>
            <a:chOff x="1885950" y="4845709"/>
            <a:chExt cx="2345256" cy="257452"/>
          </a:xfrm>
        </p:grpSpPr>
        <p:sp>
          <p:nvSpPr>
            <p:cNvPr id="40" name="Rectangle 39"/>
            <p:cNvSpPr/>
            <p:nvPr/>
          </p:nvSpPr>
          <p:spPr>
            <a:xfrm>
              <a:off x="1885950" y="4845709"/>
              <a:ext cx="2345256" cy="2574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95476" y="4854166"/>
              <a:ext cx="1769268" cy="244800"/>
            </a:xfrm>
            <a:prstGeom prst="rect">
              <a:avLst/>
            </a:prstGeom>
            <a:solidFill>
              <a:srgbClr val="15D9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4575169" y="2408535"/>
            <a:ext cx="2018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Notre énergie</a:t>
            </a:r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1838325" y="4677523"/>
            <a:ext cx="1825280" cy="210100"/>
          </a:xfrm>
          <a:prstGeom prst="straightConnector1">
            <a:avLst/>
          </a:prstGeom>
          <a:ln w="38100">
            <a:solidFill>
              <a:srgbClr val="1AA8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V="1">
            <a:off x="9317984" y="4031815"/>
            <a:ext cx="1208729" cy="1104901"/>
          </a:xfrm>
          <a:prstGeom prst="straightConnector1">
            <a:avLst/>
          </a:prstGeom>
          <a:ln w="38100">
            <a:solidFill>
              <a:srgbClr val="1AA8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1840052" y="4886738"/>
            <a:ext cx="1823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1AA8CA"/>
                </a:solidFill>
              </a:rPr>
              <a:t>Notre vitesse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9788009" y="4552445"/>
            <a:ext cx="1963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1AA8CA"/>
                </a:solidFill>
              </a:rPr>
              <a:t>Vitesse du robot adverse</a:t>
            </a: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7091754" y="1901371"/>
            <a:ext cx="4229389" cy="383335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10124096" y="2849532"/>
            <a:ext cx="200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Direction du robot adverse</a:t>
            </a:r>
          </a:p>
        </p:txBody>
      </p:sp>
      <p:sp>
        <p:nvSpPr>
          <p:cNvPr id="3" name="Croix 2"/>
          <p:cNvSpPr/>
          <p:nvPr/>
        </p:nvSpPr>
        <p:spPr>
          <a:xfrm rot="2700000">
            <a:off x="2416267" y="3437647"/>
            <a:ext cx="720000" cy="720000"/>
          </a:xfrm>
          <a:prstGeom prst="plus">
            <a:avLst>
              <a:gd name="adj" fmla="val 4495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80895" y="3326420"/>
            <a:ext cx="1485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FFC000"/>
                </a:solidFill>
              </a:rPr>
              <a:t>Notre position</a:t>
            </a:r>
          </a:p>
        </p:txBody>
      </p:sp>
      <p:sp>
        <p:nvSpPr>
          <p:cNvPr id="27" name="Croix 26"/>
          <p:cNvSpPr/>
          <p:nvPr/>
        </p:nvSpPr>
        <p:spPr>
          <a:xfrm rot="2700000">
            <a:off x="8904568" y="3445129"/>
            <a:ext cx="720000" cy="720000"/>
          </a:xfrm>
          <a:prstGeom prst="plus">
            <a:avLst>
              <a:gd name="adj" fmla="val 449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692348" y="2405142"/>
            <a:ext cx="1950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FF0000"/>
                </a:solidFill>
              </a:rPr>
              <a:t>Position du robot adverse</a:t>
            </a:r>
          </a:p>
        </p:txBody>
      </p:sp>
      <p:graphicFrame>
        <p:nvGraphicFramePr>
          <p:cNvPr id="33" name="Diagram 23"/>
          <p:cNvGraphicFramePr/>
          <p:nvPr>
            <p:extLst>
              <p:ext uri="{D42A27DB-BD31-4B8C-83A1-F6EECF244321}">
                <p14:modId xmlns:p14="http://schemas.microsoft.com/office/powerpoint/2010/main" val="3562331522"/>
              </p:ext>
            </p:extLst>
          </p:nvPr>
        </p:nvGraphicFramePr>
        <p:xfrm>
          <a:off x="-38101" y="286600"/>
          <a:ext cx="12385676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13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8" grpId="0"/>
      <p:bldP spid="43" grpId="0"/>
      <p:bldP spid="53" grpId="0"/>
      <p:bldP spid="54" grpId="0"/>
      <p:bldP spid="58" grpId="0"/>
      <p:bldP spid="3" grpId="0" animBg="1"/>
      <p:bldP spid="26" grpId="0"/>
      <p:bldP spid="27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de sortie (décisions)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/>
              <a:t>23 mai 2016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/>
              <a:t>Soutenance Finale - Etude pratique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11</a:t>
            </a:fld>
            <a:r>
              <a:rPr lang="fr-FR" sz="1800" dirty="0"/>
              <a:t>/24</a:t>
            </a:r>
          </a:p>
        </p:txBody>
      </p:sp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521" y="3512411"/>
            <a:ext cx="1908532" cy="190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81771" y="3507216"/>
            <a:ext cx="952031" cy="55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/>
          <p:cNvSpPr txBox="1"/>
          <p:nvPr/>
        </p:nvSpPr>
        <p:spPr>
          <a:xfrm>
            <a:off x="5136583" y="2113023"/>
            <a:ext cx="195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FF0000"/>
                </a:solidFill>
              </a:rPr>
              <a:t>Tirer ?</a:t>
            </a:r>
          </a:p>
        </p:txBody>
      </p:sp>
      <p:sp>
        <p:nvSpPr>
          <p:cNvPr id="28" name="Flèche courbée vers la droite 27"/>
          <p:cNvSpPr/>
          <p:nvPr/>
        </p:nvSpPr>
        <p:spPr>
          <a:xfrm rot="16200000" flipH="1">
            <a:off x="5731243" y="2708595"/>
            <a:ext cx="403528" cy="954265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Flèche courbée vers la droite 28"/>
          <p:cNvSpPr/>
          <p:nvPr/>
        </p:nvSpPr>
        <p:spPr>
          <a:xfrm rot="5400000">
            <a:off x="4202007" y="2714456"/>
            <a:ext cx="403528" cy="954265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330695" y="2983963"/>
            <a:ext cx="255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00B050"/>
                </a:solidFill>
              </a:rPr>
              <a:t>Quelle direction  ?</a:t>
            </a:r>
          </a:p>
        </p:txBody>
      </p:sp>
      <p:sp>
        <p:nvSpPr>
          <p:cNvPr id="32" name="Flèche en arc 31"/>
          <p:cNvSpPr/>
          <p:nvPr/>
        </p:nvSpPr>
        <p:spPr>
          <a:xfrm>
            <a:off x="4412329" y="3913281"/>
            <a:ext cx="1477296" cy="1477296"/>
          </a:xfrm>
          <a:prstGeom prst="circularArrow">
            <a:avLst>
              <a:gd name="adj1" fmla="val 7511"/>
              <a:gd name="adj2" fmla="val 1223425"/>
              <a:gd name="adj3" fmla="val 20374073"/>
              <a:gd name="adj4" fmla="val 1285839"/>
              <a:gd name="adj5" fmla="val 92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334481" y="4421095"/>
            <a:ext cx="1469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7030A0"/>
                </a:solidFill>
              </a:rPr>
              <a:t>Avancer ?</a:t>
            </a:r>
          </a:p>
        </p:txBody>
      </p:sp>
      <p:sp>
        <p:nvSpPr>
          <p:cNvPr id="37" name="Flèche en arc 36"/>
          <p:cNvSpPr/>
          <p:nvPr/>
        </p:nvSpPr>
        <p:spPr>
          <a:xfrm rot="11125447">
            <a:off x="4696224" y="4197176"/>
            <a:ext cx="909505" cy="909505"/>
          </a:xfrm>
          <a:prstGeom prst="circularArrow">
            <a:avLst>
              <a:gd name="adj1" fmla="val 7511"/>
              <a:gd name="adj2" fmla="val 1223425"/>
              <a:gd name="adj3" fmla="val 20374073"/>
              <a:gd name="adj4" fmla="val 1285839"/>
              <a:gd name="adj5" fmla="val 927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683665" y="4739558"/>
            <a:ext cx="274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FFC000"/>
                </a:solidFill>
              </a:rPr>
              <a:t>Tourner le radar ?</a:t>
            </a:r>
          </a:p>
        </p:txBody>
      </p:sp>
      <p:cxnSp>
        <p:nvCxnSpPr>
          <p:cNvPr id="42" name="Connecteur droit avec flèche 41"/>
          <p:cNvCxnSpPr/>
          <p:nvPr/>
        </p:nvCxnSpPr>
        <p:spPr>
          <a:xfrm flipH="1" flipV="1">
            <a:off x="6193415" y="3867740"/>
            <a:ext cx="4352" cy="14561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667731" y="3867740"/>
            <a:ext cx="274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1AA8CA"/>
                </a:solidFill>
              </a:rPr>
              <a:t>Tourner la tourelle ?</a:t>
            </a:r>
          </a:p>
        </p:txBody>
      </p:sp>
      <p:pic>
        <p:nvPicPr>
          <p:cNvPr id="48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892" y="4153592"/>
            <a:ext cx="1908532" cy="190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e 20"/>
          <p:cNvGrpSpPr/>
          <p:nvPr/>
        </p:nvGrpSpPr>
        <p:grpSpPr>
          <a:xfrm>
            <a:off x="8694621" y="1992705"/>
            <a:ext cx="1914786" cy="3251764"/>
            <a:chOff x="8821621" y="2017748"/>
            <a:chExt cx="1914786" cy="3226818"/>
          </a:xfrm>
          <a:solidFill>
            <a:srgbClr val="FFC000">
              <a:alpha val="40000"/>
            </a:srgbClr>
          </a:solidFill>
        </p:grpSpPr>
        <p:sp>
          <p:nvSpPr>
            <p:cNvPr id="51" name="Trapèze 50"/>
            <p:cNvSpPr/>
            <p:nvPr/>
          </p:nvSpPr>
          <p:spPr>
            <a:xfrm rot="10800000">
              <a:off x="8821621" y="2017748"/>
              <a:ext cx="1914786" cy="3042000"/>
            </a:xfrm>
            <a:prstGeom prst="trapezoid">
              <a:avLst>
                <a:gd name="adj" fmla="val 289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00"/>
                </a:solidFill>
              </a:endParaRPr>
            </a:p>
          </p:txBody>
        </p:sp>
        <p:sp>
          <p:nvSpPr>
            <p:cNvPr id="20" name="Corde 19"/>
            <p:cNvSpPr/>
            <p:nvPr/>
          </p:nvSpPr>
          <p:spPr>
            <a:xfrm rot="16200000">
              <a:off x="9583459" y="4643366"/>
              <a:ext cx="396000" cy="806400"/>
            </a:xfrm>
            <a:prstGeom prst="chord">
              <a:avLst>
                <a:gd name="adj1" fmla="val 5372690"/>
                <a:gd name="adj2" fmla="val 162120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7" name="Trapèze 16"/>
          <p:cNvSpPr/>
          <p:nvPr/>
        </p:nvSpPr>
        <p:spPr>
          <a:xfrm rot="10800000">
            <a:off x="9312515" y="1992706"/>
            <a:ext cx="678999" cy="2159692"/>
          </a:xfrm>
          <a:prstGeom prst="trapezoid">
            <a:avLst>
              <a:gd name="adj" fmla="val 35660"/>
            </a:avLst>
          </a:prstGeom>
          <a:solidFill>
            <a:srgbClr val="1AA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5" name="Diagram 23"/>
          <p:cNvGraphicFramePr/>
          <p:nvPr>
            <p:extLst>
              <p:ext uri="{D42A27DB-BD31-4B8C-83A1-F6EECF244321}">
                <p14:modId xmlns:p14="http://schemas.microsoft.com/office/powerpoint/2010/main" val="3562331522"/>
              </p:ext>
            </p:extLst>
          </p:nvPr>
        </p:nvGraphicFramePr>
        <p:xfrm>
          <a:off x="-38101" y="286600"/>
          <a:ext cx="12385676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092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-0.00026 -0.21829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 animBg="1"/>
      <p:bldP spid="30" grpId="0"/>
      <p:bldP spid="32" grpId="0" animBg="1"/>
      <p:bldP spid="35" grpId="0"/>
      <p:bldP spid="37" grpId="0" animBg="1"/>
      <p:bldP spid="39" grpId="0"/>
      <p:bldP spid="47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80914" cy="1450757"/>
          </a:xfrm>
        </p:spPr>
        <p:txBody>
          <a:bodyPr/>
          <a:lstStyle/>
          <a:p>
            <a:r>
              <a:rPr lang="fr-FR" dirty="0"/>
              <a:t>Fonctionnement du réseau de neurones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/>
              <a:t>23 mai 2016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/>
              <a:t>Soutenance Finale - Etude pratique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12</a:t>
            </a:fld>
            <a:r>
              <a:rPr lang="fr-FR" sz="1800" dirty="0"/>
              <a:t>/24</a:t>
            </a:r>
          </a:p>
        </p:txBody>
      </p:sp>
      <p:cxnSp>
        <p:nvCxnSpPr>
          <p:cNvPr id="15" name="Connecteur droit 14"/>
          <p:cNvCxnSpPr>
            <a:stCxn id="8" idx="6"/>
            <a:endCxn id="13" idx="2"/>
          </p:cNvCxnSpPr>
          <p:nvPr/>
        </p:nvCxnSpPr>
        <p:spPr>
          <a:xfrm flipV="1">
            <a:off x="2830710" y="2868614"/>
            <a:ext cx="3234596" cy="324168"/>
          </a:xfrm>
          <a:prstGeom prst="line">
            <a:avLst/>
          </a:prstGeom>
          <a:ln>
            <a:solidFill>
              <a:srgbClr val="92A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8" idx="6"/>
            <a:endCxn id="14" idx="2"/>
          </p:cNvCxnSpPr>
          <p:nvPr/>
        </p:nvCxnSpPr>
        <p:spPr>
          <a:xfrm>
            <a:off x="2830710" y="3192782"/>
            <a:ext cx="3233516" cy="583313"/>
          </a:xfrm>
          <a:prstGeom prst="line">
            <a:avLst/>
          </a:prstGeom>
          <a:ln>
            <a:solidFill>
              <a:srgbClr val="92A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6"/>
            <a:endCxn id="11" idx="2"/>
          </p:cNvCxnSpPr>
          <p:nvPr/>
        </p:nvCxnSpPr>
        <p:spPr>
          <a:xfrm>
            <a:off x="2830710" y="3192782"/>
            <a:ext cx="3230910" cy="1453626"/>
          </a:xfrm>
          <a:prstGeom prst="line">
            <a:avLst/>
          </a:prstGeom>
          <a:ln>
            <a:solidFill>
              <a:srgbClr val="92A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8" idx="6"/>
            <a:endCxn id="10" idx="2"/>
          </p:cNvCxnSpPr>
          <p:nvPr/>
        </p:nvCxnSpPr>
        <p:spPr>
          <a:xfrm>
            <a:off x="2830710" y="3192782"/>
            <a:ext cx="3240093" cy="2360315"/>
          </a:xfrm>
          <a:prstGeom prst="line">
            <a:avLst/>
          </a:prstGeom>
          <a:ln>
            <a:solidFill>
              <a:srgbClr val="92A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9" idx="6"/>
            <a:endCxn id="13" idx="2"/>
          </p:cNvCxnSpPr>
          <p:nvPr/>
        </p:nvCxnSpPr>
        <p:spPr>
          <a:xfrm flipV="1">
            <a:off x="2837809" y="2868614"/>
            <a:ext cx="3227497" cy="18848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9" idx="6"/>
            <a:endCxn id="14" idx="2"/>
          </p:cNvCxnSpPr>
          <p:nvPr/>
        </p:nvCxnSpPr>
        <p:spPr>
          <a:xfrm flipV="1">
            <a:off x="2837809" y="3776095"/>
            <a:ext cx="3226417" cy="97737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9" idx="6"/>
            <a:endCxn id="11" idx="2"/>
          </p:cNvCxnSpPr>
          <p:nvPr/>
        </p:nvCxnSpPr>
        <p:spPr>
          <a:xfrm flipV="1">
            <a:off x="2837809" y="4646408"/>
            <a:ext cx="3223811" cy="1070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9" idx="6"/>
            <a:endCxn id="10" idx="2"/>
          </p:cNvCxnSpPr>
          <p:nvPr/>
        </p:nvCxnSpPr>
        <p:spPr>
          <a:xfrm>
            <a:off x="2837809" y="4753468"/>
            <a:ext cx="3232994" cy="7996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3" idx="6"/>
            <a:endCxn id="27" idx="2"/>
          </p:cNvCxnSpPr>
          <p:nvPr/>
        </p:nvCxnSpPr>
        <p:spPr>
          <a:xfrm>
            <a:off x="6562601" y="2868614"/>
            <a:ext cx="3052146" cy="13804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4" idx="6"/>
            <a:endCxn id="27" idx="2"/>
          </p:cNvCxnSpPr>
          <p:nvPr/>
        </p:nvCxnSpPr>
        <p:spPr>
          <a:xfrm>
            <a:off x="6561521" y="3776095"/>
            <a:ext cx="3053226" cy="4729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1" idx="6"/>
            <a:endCxn id="27" idx="2"/>
          </p:cNvCxnSpPr>
          <p:nvPr/>
        </p:nvCxnSpPr>
        <p:spPr>
          <a:xfrm flipV="1">
            <a:off x="6558915" y="4249025"/>
            <a:ext cx="3055832" cy="3973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10" idx="6"/>
            <a:endCxn id="27" idx="2"/>
          </p:cNvCxnSpPr>
          <p:nvPr/>
        </p:nvCxnSpPr>
        <p:spPr>
          <a:xfrm flipV="1">
            <a:off x="6568098" y="4249025"/>
            <a:ext cx="3046649" cy="13040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ccolade ouvrante 31"/>
          <p:cNvSpPr/>
          <p:nvPr/>
        </p:nvSpPr>
        <p:spPr>
          <a:xfrm rot="5400000">
            <a:off x="6166575" y="1810909"/>
            <a:ext cx="287383" cy="124773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ccolade ouvrante 32"/>
          <p:cNvSpPr/>
          <p:nvPr/>
        </p:nvSpPr>
        <p:spPr>
          <a:xfrm rot="5400000">
            <a:off x="9814553" y="1804795"/>
            <a:ext cx="287383" cy="124773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Accolade ouvrante 33"/>
          <p:cNvSpPr/>
          <p:nvPr/>
        </p:nvSpPr>
        <p:spPr>
          <a:xfrm rot="5400000">
            <a:off x="2438370" y="1809867"/>
            <a:ext cx="287383" cy="124773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1244106" y="1811654"/>
            <a:ext cx="2673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618197"/>
                </a:solidFill>
              </a:rPr>
              <a:t>Couche d’entrée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5105542" y="1814089"/>
            <a:ext cx="2416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618197"/>
                </a:solidFill>
              </a:rPr>
              <a:t>Couche cachée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8615036" y="1807096"/>
            <a:ext cx="2694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618197"/>
                </a:solidFill>
              </a:rPr>
              <a:t>Couche de sortie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71328" y="2932569"/>
            <a:ext cx="127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92D050"/>
                </a:solidFill>
              </a:rPr>
              <a:t>Distance</a:t>
            </a:r>
            <a:endParaRPr lang="fr-FR" sz="2000" b="1" dirty="0">
              <a:solidFill>
                <a:srgbClr val="92D050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703456" y="4517187"/>
            <a:ext cx="1124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92D050"/>
                </a:solidFill>
              </a:rPr>
              <a:t>Vitesse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4693553" y="2501250"/>
            <a:ext cx="653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>
                <a:solidFill>
                  <a:srgbClr val="92A9B9"/>
                </a:solidFill>
              </a:rPr>
              <a:t>P</a:t>
            </a:r>
            <a:r>
              <a:rPr lang="fr-FR" sz="2400" i="1" baseline="-25000" dirty="0">
                <a:solidFill>
                  <a:srgbClr val="92A9B9"/>
                </a:solidFill>
              </a:rPr>
              <a:t>1,1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4224888" y="3002217"/>
            <a:ext cx="667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>
                <a:solidFill>
                  <a:srgbClr val="92A9B9"/>
                </a:solidFill>
              </a:rPr>
              <a:t>P</a:t>
            </a:r>
            <a:r>
              <a:rPr lang="fr-FR" sz="2400" i="1" baseline="-25000" dirty="0">
                <a:solidFill>
                  <a:srgbClr val="92A9B9"/>
                </a:solidFill>
              </a:rPr>
              <a:t>1,2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3917628" y="3326385"/>
            <a:ext cx="650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>
                <a:solidFill>
                  <a:srgbClr val="92A9B9"/>
                </a:solidFill>
              </a:rPr>
              <a:t>P</a:t>
            </a:r>
            <a:r>
              <a:rPr lang="fr-FR" sz="2400" i="1" baseline="-25000" dirty="0">
                <a:solidFill>
                  <a:srgbClr val="92A9B9"/>
                </a:solidFill>
              </a:rPr>
              <a:t>1,3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3274349" y="3692412"/>
            <a:ext cx="665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>
                <a:solidFill>
                  <a:srgbClr val="92A9B9"/>
                </a:solidFill>
              </a:rPr>
              <a:t>P</a:t>
            </a:r>
            <a:r>
              <a:rPr lang="fr-FR" sz="2400" i="1" baseline="-25000" dirty="0">
                <a:solidFill>
                  <a:srgbClr val="92A9B9"/>
                </a:solidFill>
              </a:rPr>
              <a:t>1,4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4631619" y="3561685"/>
            <a:ext cx="653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>
                <a:solidFill>
                  <a:srgbClr val="C00000"/>
                </a:solidFill>
              </a:rPr>
              <a:t>P</a:t>
            </a:r>
            <a:r>
              <a:rPr lang="fr-FR" sz="2400" i="1" baseline="-25000" dirty="0">
                <a:solidFill>
                  <a:srgbClr val="C00000"/>
                </a:solidFill>
              </a:rPr>
              <a:t>2,1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4576745" y="4080863"/>
            <a:ext cx="653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>
                <a:solidFill>
                  <a:srgbClr val="C00000"/>
                </a:solidFill>
              </a:rPr>
              <a:t>P</a:t>
            </a:r>
            <a:r>
              <a:rPr lang="fr-FR" sz="2400" i="1" baseline="-25000" dirty="0">
                <a:solidFill>
                  <a:srgbClr val="C00000"/>
                </a:solidFill>
              </a:rPr>
              <a:t>2,2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4422621" y="4629985"/>
            <a:ext cx="650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>
                <a:solidFill>
                  <a:srgbClr val="C00000"/>
                </a:solidFill>
              </a:rPr>
              <a:t>P</a:t>
            </a:r>
            <a:r>
              <a:rPr lang="fr-FR" sz="2400" i="1" baseline="-25000" dirty="0">
                <a:solidFill>
                  <a:srgbClr val="C00000"/>
                </a:solidFill>
              </a:rPr>
              <a:t>2,3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4534510" y="5184052"/>
            <a:ext cx="665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>
                <a:solidFill>
                  <a:srgbClr val="C00000"/>
                </a:solidFill>
              </a:rPr>
              <a:t>P</a:t>
            </a:r>
            <a:r>
              <a:rPr lang="fr-FR" sz="2400" i="1" baseline="-25000" dirty="0">
                <a:solidFill>
                  <a:srgbClr val="C00000"/>
                </a:solidFill>
              </a:rPr>
              <a:t>2,4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5641203" y="3096506"/>
            <a:ext cx="1346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/>
              <a:t>Caché n°1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5646320" y="3975198"/>
            <a:ext cx="1346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/>
              <a:t>Caché n°2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5650760" y="4837083"/>
            <a:ext cx="1346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/>
              <a:t>Caché n°3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5650760" y="5777217"/>
            <a:ext cx="1346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/>
              <a:t>Caché n°4</a:t>
            </a: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838" y="3054168"/>
            <a:ext cx="1838224" cy="2445530"/>
          </a:xfrm>
          <a:prstGeom prst="rect">
            <a:avLst/>
          </a:prstGeom>
        </p:spPr>
      </p:pic>
      <p:sp>
        <p:nvSpPr>
          <p:cNvPr id="64" name="ZoneTexte 63"/>
          <p:cNvSpPr txBox="1"/>
          <p:nvPr/>
        </p:nvSpPr>
        <p:spPr>
          <a:xfrm>
            <a:off x="9312931" y="4742655"/>
            <a:ext cx="24599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Décision</a:t>
            </a:r>
          </a:p>
          <a:p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 &gt; 0 : Tirer</a:t>
            </a:r>
          </a:p>
          <a:p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 &lt; 0 : Pas tirer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1945603" y="3456505"/>
            <a:ext cx="1288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/>
              <a:t>Entrée n°1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1934747" y="4990432"/>
            <a:ext cx="1288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/>
              <a:t>Entrée n°2</a:t>
            </a:r>
          </a:p>
        </p:txBody>
      </p:sp>
      <p:pic>
        <p:nvPicPr>
          <p:cNvPr id="2054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5" y="2940109"/>
            <a:ext cx="486206" cy="48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86" y="4479298"/>
            <a:ext cx="486206" cy="48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60" y="3112154"/>
            <a:ext cx="187492" cy="1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43" y="5325415"/>
            <a:ext cx="358690" cy="35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052" y="4449889"/>
            <a:ext cx="358690" cy="35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867" y="3611781"/>
            <a:ext cx="358690" cy="35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576" y="2705511"/>
            <a:ext cx="358690" cy="35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60" y="3112154"/>
            <a:ext cx="187492" cy="1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60" y="3112154"/>
            <a:ext cx="187492" cy="1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112" y="3112870"/>
            <a:ext cx="187492" cy="1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18" y="4657328"/>
            <a:ext cx="187492" cy="1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8" y="4649546"/>
            <a:ext cx="187492" cy="1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83" y="4647287"/>
            <a:ext cx="187492" cy="1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18" y="4655275"/>
            <a:ext cx="187492" cy="1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/>
          <p:cNvSpPr/>
          <p:nvPr/>
        </p:nvSpPr>
        <p:spPr>
          <a:xfrm>
            <a:off x="2333415" y="2944134"/>
            <a:ext cx="497295" cy="4972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340514" y="4504820"/>
            <a:ext cx="497295" cy="4972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6070803" y="5304449"/>
            <a:ext cx="497295" cy="4972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6061620" y="4397760"/>
            <a:ext cx="497295" cy="4972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6065306" y="2619966"/>
            <a:ext cx="497295" cy="4972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6064226" y="3527447"/>
            <a:ext cx="497295" cy="4972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9614747" y="3896505"/>
            <a:ext cx="705040" cy="7050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210046" y="2732306"/>
            <a:ext cx="219520" cy="274400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203627" y="3638895"/>
            <a:ext cx="219520" cy="27440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210046" y="4511444"/>
            <a:ext cx="219520" cy="27440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210046" y="5422401"/>
            <a:ext cx="219520" cy="274400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9570412" y="4043814"/>
            <a:ext cx="82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]-1, 1[</a:t>
            </a:r>
          </a:p>
        </p:txBody>
      </p:sp>
      <p:sp>
        <p:nvSpPr>
          <p:cNvPr id="69" name="Accolade ouvrante 68"/>
          <p:cNvSpPr/>
          <p:nvPr/>
        </p:nvSpPr>
        <p:spPr>
          <a:xfrm rot="16200000">
            <a:off x="1126576" y="4581607"/>
            <a:ext cx="298892" cy="10321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547167" y="5238541"/>
            <a:ext cx="1499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618197"/>
                </a:solidFill>
              </a:rPr>
              <a:t>Données réduites</a:t>
            </a:r>
          </a:p>
        </p:txBody>
      </p:sp>
      <p:graphicFrame>
        <p:nvGraphicFramePr>
          <p:cNvPr id="72" name="Diagram 23"/>
          <p:cNvGraphicFramePr/>
          <p:nvPr>
            <p:extLst>
              <p:ext uri="{D42A27DB-BD31-4B8C-83A1-F6EECF244321}">
                <p14:modId xmlns:p14="http://schemas.microsoft.com/office/powerpoint/2010/main" val="3562331522"/>
              </p:ext>
            </p:extLst>
          </p:nvPr>
        </p:nvGraphicFramePr>
        <p:xfrm>
          <a:off x="-38101" y="286600"/>
          <a:ext cx="12385676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81575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25951 -0.04838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2431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25742 0.0831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65" y="4144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25912 0.21042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6" y="10509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0.25977 0.34097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2" y="1703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-4.07407E-6 L 0.2595 -0.27291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13657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3.33333E-6 L 0.25794 -0.14098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1" y="-706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-3.7037E-6 L 0.2599 -0.01412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95" y="-718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-1.11111E-6 L 0.26003 0.1162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95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0.24518 0.19051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9514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24557 0.05694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9" y="2847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022E-16 L 0.24427 -0.06528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-3264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0.24414 -0.19352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1" y="-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000"/>
                            </p:stCondLst>
                            <p:childTnLst>
                              <p:par>
                                <p:cTn id="1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000"/>
                            </p:stCondLst>
                            <p:childTnLst>
                              <p:par>
                                <p:cTn id="1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000"/>
                            </p:stCondLst>
                            <p:childTnLst>
                              <p:par>
                                <p:cTn id="1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1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6" presetID="26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2" presetID="26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8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4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0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6" presetID="26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2" presetID="26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2700"/>
                            </p:stCondLst>
                            <p:childTnLst>
                              <p:par>
                                <p:cTn id="3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500"/>
                            </p:stCondLst>
                            <p:childTnLst>
                              <p:par>
                                <p:cTn id="3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64" grpId="0"/>
      <p:bldP spid="58" grpId="0"/>
      <p:bldP spid="66" grpId="0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27" grpId="0" animBg="1"/>
      <p:bldP spid="63" grpId="0"/>
      <p:bldP spid="69" grpId="0" animBg="1"/>
      <p:bldP spid="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80914" cy="1450757"/>
          </a:xfrm>
        </p:spPr>
        <p:txBody>
          <a:bodyPr/>
          <a:lstStyle/>
          <a:p>
            <a:r>
              <a:rPr lang="fr-FR" dirty="0"/>
              <a:t>Implémentation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/>
              <a:t>23 mai 2016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/>
              <a:t>Soutenance Finale - Etude pratique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13</a:t>
            </a:fld>
            <a:r>
              <a:rPr lang="fr-FR" sz="1800" dirty="0"/>
              <a:t>/24</a:t>
            </a:r>
          </a:p>
        </p:txBody>
      </p:sp>
      <p:pic>
        <p:nvPicPr>
          <p:cNvPr id="69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37201" y="3625251"/>
            <a:ext cx="1453672" cy="145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ZoneTexte 69"/>
          <p:cNvSpPr txBox="1"/>
          <p:nvPr/>
        </p:nvSpPr>
        <p:spPr>
          <a:xfrm>
            <a:off x="9246696" y="2299045"/>
            <a:ext cx="2472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rgbClr val="618197"/>
                </a:solidFill>
              </a:rPr>
              <a:t>NeuralNetwork</a:t>
            </a:r>
            <a:endParaRPr lang="fr-FR" sz="2800" b="1" dirty="0">
              <a:solidFill>
                <a:srgbClr val="618197"/>
              </a:solidFill>
            </a:endParaRPr>
          </a:p>
        </p:txBody>
      </p:sp>
      <p:cxnSp>
        <p:nvCxnSpPr>
          <p:cNvPr id="73" name="Connecteur droit avec flèche 72"/>
          <p:cNvCxnSpPr/>
          <p:nvPr/>
        </p:nvCxnSpPr>
        <p:spPr>
          <a:xfrm flipV="1">
            <a:off x="2646625" y="3183520"/>
            <a:ext cx="816072" cy="827324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3360517" y="1818125"/>
            <a:ext cx="2542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rgbClr val="618197"/>
                </a:solidFill>
              </a:rPr>
              <a:t>AcquisitionData</a:t>
            </a:r>
            <a:endParaRPr lang="fr-FR" sz="2800" b="1" dirty="0">
              <a:solidFill>
                <a:srgbClr val="618197"/>
              </a:solidFill>
            </a:endParaRPr>
          </a:p>
        </p:txBody>
      </p:sp>
      <p:pic>
        <p:nvPicPr>
          <p:cNvPr id="92" name="Picture 2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28" y="2480202"/>
            <a:ext cx="999928" cy="135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necteur droit avec flèche 93"/>
          <p:cNvCxnSpPr/>
          <p:nvPr/>
        </p:nvCxnSpPr>
        <p:spPr>
          <a:xfrm flipH="1" flipV="1">
            <a:off x="2755900" y="4576711"/>
            <a:ext cx="2411537" cy="87263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6910247" y="1895506"/>
            <a:ext cx="1762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rgbClr val="618197"/>
                </a:solidFill>
              </a:rPr>
              <a:t>InputData</a:t>
            </a:r>
            <a:endParaRPr lang="fr-FR" sz="2800" b="1" dirty="0">
              <a:solidFill>
                <a:srgbClr val="618197"/>
              </a:solidFill>
            </a:endParaRPr>
          </a:p>
        </p:txBody>
      </p:sp>
      <p:cxnSp>
        <p:nvCxnSpPr>
          <p:cNvPr id="106" name="Connecteur droit avec flèche 105"/>
          <p:cNvCxnSpPr/>
          <p:nvPr/>
        </p:nvCxnSpPr>
        <p:spPr>
          <a:xfrm>
            <a:off x="5925126" y="3159040"/>
            <a:ext cx="1175657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e 107"/>
          <p:cNvGrpSpPr/>
          <p:nvPr/>
        </p:nvGrpSpPr>
        <p:grpSpPr>
          <a:xfrm>
            <a:off x="9683561" y="2976045"/>
            <a:ext cx="1745818" cy="1607077"/>
            <a:chOff x="6814562" y="4954977"/>
            <a:chExt cx="947151" cy="871880"/>
          </a:xfrm>
        </p:grpSpPr>
        <p:cxnSp>
          <p:nvCxnSpPr>
            <p:cNvPr id="109" name="Connecteur droit 108"/>
            <p:cNvCxnSpPr>
              <a:stCxn id="121" idx="6"/>
              <a:endCxn id="125" idx="2"/>
            </p:cNvCxnSpPr>
            <p:nvPr/>
          </p:nvCxnSpPr>
          <p:spPr>
            <a:xfrm flipV="1">
              <a:off x="7010962" y="5053177"/>
              <a:ext cx="187797" cy="194219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>
              <a:stCxn id="121" idx="6"/>
              <a:endCxn id="126" idx="2"/>
            </p:cNvCxnSpPr>
            <p:nvPr/>
          </p:nvCxnSpPr>
          <p:spPr>
            <a:xfrm>
              <a:off x="7010962" y="5247397"/>
              <a:ext cx="187796" cy="31165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>
              <a:stCxn id="121" idx="6"/>
              <a:endCxn id="124" idx="2"/>
            </p:cNvCxnSpPr>
            <p:nvPr/>
          </p:nvCxnSpPr>
          <p:spPr>
            <a:xfrm>
              <a:off x="7010962" y="5247397"/>
              <a:ext cx="187796" cy="25745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>
              <a:stCxn id="121" idx="6"/>
              <a:endCxn id="123" idx="2"/>
            </p:cNvCxnSpPr>
            <p:nvPr/>
          </p:nvCxnSpPr>
          <p:spPr>
            <a:xfrm>
              <a:off x="7010962" y="5247397"/>
              <a:ext cx="187796" cy="481261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>
              <a:stCxn id="122" idx="6"/>
              <a:endCxn id="125" idx="2"/>
            </p:cNvCxnSpPr>
            <p:nvPr/>
          </p:nvCxnSpPr>
          <p:spPr>
            <a:xfrm flipV="1">
              <a:off x="7010962" y="5053177"/>
              <a:ext cx="187797" cy="536373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>
              <a:stCxn id="122" idx="6"/>
              <a:endCxn id="126" idx="2"/>
            </p:cNvCxnSpPr>
            <p:nvPr/>
          </p:nvCxnSpPr>
          <p:spPr>
            <a:xfrm flipV="1">
              <a:off x="7010962" y="5278561"/>
              <a:ext cx="187796" cy="31098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>
              <a:stCxn id="122" idx="6"/>
              <a:endCxn id="124" idx="2"/>
            </p:cNvCxnSpPr>
            <p:nvPr/>
          </p:nvCxnSpPr>
          <p:spPr>
            <a:xfrm flipV="1">
              <a:off x="7010962" y="5504847"/>
              <a:ext cx="187796" cy="84704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>
              <a:stCxn id="122" idx="6"/>
              <a:endCxn id="123" idx="2"/>
            </p:cNvCxnSpPr>
            <p:nvPr/>
          </p:nvCxnSpPr>
          <p:spPr>
            <a:xfrm>
              <a:off x="7010962" y="5589550"/>
              <a:ext cx="187796" cy="13910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>
              <a:stCxn id="125" idx="6"/>
              <a:endCxn id="127" idx="2"/>
            </p:cNvCxnSpPr>
            <p:nvPr/>
          </p:nvCxnSpPr>
          <p:spPr>
            <a:xfrm>
              <a:off x="7395159" y="5053177"/>
              <a:ext cx="170153" cy="366386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stCxn id="126" idx="6"/>
              <a:endCxn id="127" idx="2"/>
            </p:cNvCxnSpPr>
            <p:nvPr/>
          </p:nvCxnSpPr>
          <p:spPr>
            <a:xfrm>
              <a:off x="7395158" y="5278561"/>
              <a:ext cx="170154" cy="14100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>
              <a:stCxn id="124" idx="6"/>
              <a:endCxn id="127" idx="2"/>
            </p:cNvCxnSpPr>
            <p:nvPr/>
          </p:nvCxnSpPr>
          <p:spPr>
            <a:xfrm flipV="1">
              <a:off x="7395158" y="5419563"/>
              <a:ext cx="170154" cy="8528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>
              <a:stCxn id="123" idx="6"/>
              <a:endCxn id="127" idx="2"/>
            </p:cNvCxnSpPr>
            <p:nvPr/>
          </p:nvCxnSpPr>
          <p:spPr>
            <a:xfrm flipV="1">
              <a:off x="7395158" y="5419563"/>
              <a:ext cx="170154" cy="309094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Ellipse 120"/>
            <p:cNvSpPr/>
            <p:nvPr/>
          </p:nvSpPr>
          <p:spPr>
            <a:xfrm>
              <a:off x="6814562" y="514919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Ellipse 121"/>
            <p:cNvSpPr/>
            <p:nvPr/>
          </p:nvSpPr>
          <p:spPr>
            <a:xfrm>
              <a:off x="6814562" y="5491350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7198758" y="563045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Ellipse 123"/>
            <p:cNvSpPr/>
            <p:nvPr/>
          </p:nvSpPr>
          <p:spPr>
            <a:xfrm>
              <a:off x="7198758" y="540664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Ellipse 124"/>
            <p:cNvSpPr/>
            <p:nvPr/>
          </p:nvSpPr>
          <p:spPr>
            <a:xfrm>
              <a:off x="7198759" y="495497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7198758" y="5180361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/>
            <p:cNvSpPr/>
            <p:nvPr/>
          </p:nvSpPr>
          <p:spPr>
            <a:xfrm>
              <a:off x="7565313" y="5321363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8" name="Picture 4" descr="http://fatvat.co.uk/uploaded_images/robot-73787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773" y="2429939"/>
            <a:ext cx="2098808" cy="154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Connecteur droit avec flèche 128"/>
          <p:cNvCxnSpPr/>
          <p:nvPr/>
        </p:nvCxnSpPr>
        <p:spPr>
          <a:xfrm>
            <a:off x="8481801" y="3252215"/>
            <a:ext cx="993292" cy="551564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2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588" y="4798764"/>
            <a:ext cx="999928" cy="135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ZoneTexte 130"/>
          <p:cNvSpPr txBox="1"/>
          <p:nvPr/>
        </p:nvSpPr>
        <p:spPr>
          <a:xfrm>
            <a:off x="4922632" y="4201550"/>
            <a:ext cx="2037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rgbClr val="618197"/>
                </a:solidFill>
              </a:rPr>
              <a:t>OutputData</a:t>
            </a:r>
            <a:endParaRPr lang="fr-FR" sz="2800" b="1" dirty="0">
              <a:solidFill>
                <a:srgbClr val="618197"/>
              </a:solidFill>
            </a:endParaRPr>
          </a:p>
        </p:txBody>
      </p:sp>
      <p:cxnSp>
        <p:nvCxnSpPr>
          <p:cNvPr id="134" name="Connecteur droit avec flèche 133"/>
          <p:cNvCxnSpPr/>
          <p:nvPr/>
        </p:nvCxnSpPr>
        <p:spPr>
          <a:xfrm flipH="1">
            <a:off x="6827150" y="4116450"/>
            <a:ext cx="2542779" cy="1411922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ZoneTexte 135"/>
          <p:cNvSpPr txBox="1"/>
          <p:nvPr/>
        </p:nvSpPr>
        <p:spPr>
          <a:xfrm>
            <a:off x="1081449" y="3150865"/>
            <a:ext cx="1415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rgbClr val="618197"/>
                </a:solidFill>
              </a:rPr>
              <a:t>Darwini</a:t>
            </a:r>
            <a:endParaRPr lang="fr-FR" sz="2800" b="1" dirty="0">
              <a:solidFill>
                <a:srgbClr val="618197"/>
              </a:solidFill>
            </a:endParaRPr>
          </a:p>
        </p:txBody>
      </p:sp>
      <p:cxnSp>
        <p:nvCxnSpPr>
          <p:cNvPr id="139" name="Connecteur droit avec flèche 138"/>
          <p:cNvCxnSpPr/>
          <p:nvPr/>
        </p:nvCxnSpPr>
        <p:spPr>
          <a:xfrm flipH="1">
            <a:off x="9596068" y="4364800"/>
            <a:ext cx="136948" cy="487731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ZoneTexte 143"/>
          <p:cNvSpPr txBox="1"/>
          <p:nvPr/>
        </p:nvSpPr>
        <p:spPr>
          <a:xfrm>
            <a:off x="9107540" y="4859395"/>
            <a:ext cx="1224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618197"/>
                </a:solidFill>
              </a:rPr>
              <a:t>Matrix</a:t>
            </a:r>
          </a:p>
        </p:txBody>
      </p:sp>
      <p:sp>
        <p:nvSpPr>
          <p:cNvPr id="2061" name="ZoneTexte 2060"/>
          <p:cNvSpPr txBox="1"/>
          <p:nvPr/>
        </p:nvSpPr>
        <p:spPr>
          <a:xfrm>
            <a:off x="8481801" y="5372365"/>
            <a:ext cx="764895" cy="70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2066" name="Groupe 2065"/>
          <p:cNvGrpSpPr/>
          <p:nvPr/>
        </p:nvGrpSpPr>
        <p:grpSpPr>
          <a:xfrm>
            <a:off x="9182293" y="5382332"/>
            <a:ext cx="946388" cy="793285"/>
            <a:chOff x="8356644" y="5394834"/>
            <a:chExt cx="946388" cy="793285"/>
          </a:xfrm>
        </p:grpSpPr>
        <p:sp>
          <p:nvSpPr>
            <p:cNvPr id="2058" name="Parenthèses 2057"/>
            <p:cNvSpPr/>
            <p:nvPr/>
          </p:nvSpPr>
          <p:spPr>
            <a:xfrm>
              <a:off x="8356644" y="5394834"/>
              <a:ext cx="946388" cy="793285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63" name="ZoneTexte 2062"/>
            <p:cNvSpPr txBox="1"/>
            <p:nvPr/>
          </p:nvSpPr>
          <p:spPr>
            <a:xfrm>
              <a:off x="8485571" y="5403582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4</a:t>
              </a:r>
            </a:p>
          </p:txBody>
        </p:sp>
        <p:sp>
          <p:nvSpPr>
            <p:cNvPr id="2064" name="ZoneTexte 2063"/>
            <p:cNvSpPr txBox="1"/>
            <p:nvPr/>
          </p:nvSpPr>
          <p:spPr>
            <a:xfrm>
              <a:off x="8895194" y="5419563"/>
              <a:ext cx="29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9</a:t>
              </a:r>
            </a:p>
          </p:txBody>
        </p:sp>
        <p:sp>
          <p:nvSpPr>
            <p:cNvPr id="2065" name="ZoneTexte 2064"/>
            <p:cNvSpPr txBox="1"/>
            <p:nvPr/>
          </p:nvSpPr>
          <p:spPr>
            <a:xfrm>
              <a:off x="8480300" y="5783391"/>
              <a:ext cx="291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3</a:t>
              </a:r>
            </a:p>
          </p:txBody>
        </p:sp>
        <p:sp>
          <p:nvSpPr>
            <p:cNvPr id="153" name="ZoneTexte 152"/>
            <p:cNvSpPr txBox="1"/>
            <p:nvPr/>
          </p:nvSpPr>
          <p:spPr>
            <a:xfrm>
              <a:off x="8895194" y="5789930"/>
              <a:ext cx="291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3</a:t>
              </a:r>
            </a:p>
          </p:txBody>
        </p:sp>
      </p:grpSp>
      <p:cxnSp>
        <p:nvCxnSpPr>
          <p:cNvPr id="162" name="Connecteur droit avec flèche 161"/>
          <p:cNvCxnSpPr/>
          <p:nvPr/>
        </p:nvCxnSpPr>
        <p:spPr>
          <a:xfrm flipV="1">
            <a:off x="9854752" y="4430433"/>
            <a:ext cx="120573" cy="460789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ZoneTexte 164"/>
          <p:cNvSpPr txBox="1"/>
          <p:nvPr/>
        </p:nvSpPr>
        <p:spPr>
          <a:xfrm>
            <a:off x="2868657" y="5141532"/>
            <a:ext cx="1540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Décisions</a:t>
            </a:r>
          </a:p>
        </p:txBody>
      </p:sp>
      <p:graphicFrame>
        <p:nvGraphicFramePr>
          <p:cNvPr id="53" name="Diagram 23"/>
          <p:cNvGraphicFramePr/>
          <p:nvPr>
            <p:extLst>
              <p:ext uri="{D42A27DB-BD31-4B8C-83A1-F6EECF244321}">
                <p14:modId xmlns:p14="http://schemas.microsoft.com/office/powerpoint/2010/main" val="3562331522"/>
              </p:ext>
            </p:extLst>
          </p:nvPr>
        </p:nvGraphicFramePr>
        <p:xfrm>
          <a:off x="-38101" y="286600"/>
          <a:ext cx="12385676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48208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90" grpId="0"/>
      <p:bldP spid="95" grpId="0"/>
      <p:bldP spid="131" grpId="0"/>
      <p:bldP spid="136" grpId="0"/>
      <p:bldP spid="144" grpId="0"/>
      <p:bldP spid="1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/>
              <a:t>23 mai 2016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/>
              <a:t>Soutenance Finale - Etude pratique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14</a:t>
            </a:fld>
            <a:r>
              <a:rPr lang="fr-FR" sz="1800" dirty="0"/>
              <a:t>/24</a:t>
            </a:r>
          </a:p>
        </p:txBody>
      </p:sp>
      <p:grpSp>
        <p:nvGrpSpPr>
          <p:cNvPr id="28" name="Groupe 27"/>
          <p:cNvGrpSpPr/>
          <p:nvPr/>
        </p:nvGrpSpPr>
        <p:grpSpPr>
          <a:xfrm>
            <a:off x="2953041" y="2423247"/>
            <a:ext cx="6947417" cy="3210659"/>
            <a:chOff x="6353645" y="4954977"/>
            <a:chExt cx="1886626" cy="871880"/>
          </a:xfrm>
        </p:grpSpPr>
        <p:cxnSp>
          <p:nvCxnSpPr>
            <p:cNvPr id="29" name="Connecteur droit 28"/>
            <p:cNvCxnSpPr>
              <a:stCxn id="59" idx="6"/>
              <a:endCxn id="63" idx="2"/>
            </p:cNvCxnSpPr>
            <p:nvPr/>
          </p:nvCxnSpPr>
          <p:spPr>
            <a:xfrm flipV="1">
              <a:off x="6550045" y="5053177"/>
              <a:ext cx="648714" cy="204382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>
              <a:stCxn id="59" idx="6"/>
              <a:endCxn id="64" idx="2"/>
            </p:cNvCxnSpPr>
            <p:nvPr/>
          </p:nvCxnSpPr>
          <p:spPr>
            <a:xfrm>
              <a:off x="6550045" y="5257559"/>
              <a:ext cx="648713" cy="21002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>
              <a:stCxn id="59" idx="6"/>
              <a:endCxn id="62" idx="2"/>
            </p:cNvCxnSpPr>
            <p:nvPr/>
          </p:nvCxnSpPr>
          <p:spPr>
            <a:xfrm>
              <a:off x="6550045" y="5257559"/>
              <a:ext cx="648713" cy="247287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>
              <a:stCxn id="59" idx="6"/>
              <a:endCxn id="61" idx="2"/>
            </p:cNvCxnSpPr>
            <p:nvPr/>
          </p:nvCxnSpPr>
          <p:spPr>
            <a:xfrm>
              <a:off x="6550045" y="5257559"/>
              <a:ext cx="648713" cy="471098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>
              <a:stCxn id="60" idx="6"/>
              <a:endCxn id="63" idx="2"/>
            </p:cNvCxnSpPr>
            <p:nvPr/>
          </p:nvCxnSpPr>
          <p:spPr>
            <a:xfrm flipV="1">
              <a:off x="6550045" y="5053177"/>
              <a:ext cx="648714" cy="50928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>
              <a:stCxn id="60" idx="6"/>
              <a:endCxn id="64" idx="2"/>
            </p:cNvCxnSpPr>
            <p:nvPr/>
          </p:nvCxnSpPr>
          <p:spPr>
            <a:xfrm flipV="1">
              <a:off x="6550045" y="5278561"/>
              <a:ext cx="648713" cy="28389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>
              <a:stCxn id="60" idx="6"/>
              <a:endCxn id="62" idx="2"/>
            </p:cNvCxnSpPr>
            <p:nvPr/>
          </p:nvCxnSpPr>
          <p:spPr>
            <a:xfrm flipV="1">
              <a:off x="6550045" y="5504846"/>
              <a:ext cx="648713" cy="57612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>
              <a:stCxn id="60" idx="6"/>
              <a:endCxn id="61" idx="2"/>
            </p:cNvCxnSpPr>
            <p:nvPr/>
          </p:nvCxnSpPr>
          <p:spPr>
            <a:xfrm>
              <a:off x="6550045" y="5562458"/>
              <a:ext cx="648713" cy="16619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>
              <a:stCxn id="63" idx="6"/>
              <a:endCxn id="65" idx="2"/>
            </p:cNvCxnSpPr>
            <p:nvPr/>
          </p:nvCxnSpPr>
          <p:spPr>
            <a:xfrm>
              <a:off x="7395159" y="5053177"/>
              <a:ext cx="648712" cy="36733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>
              <a:stCxn id="64" idx="6"/>
              <a:endCxn id="65" idx="2"/>
            </p:cNvCxnSpPr>
            <p:nvPr/>
          </p:nvCxnSpPr>
          <p:spPr>
            <a:xfrm>
              <a:off x="7395158" y="5278561"/>
              <a:ext cx="648713" cy="141949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>
              <a:stCxn id="62" idx="6"/>
              <a:endCxn id="65" idx="2"/>
            </p:cNvCxnSpPr>
            <p:nvPr/>
          </p:nvCxnSpPr>
          <p:spPr>
            <a:xfrm flipV="1">
              <a:off x="7395158" y="5420510"/>
              <a:ext cx="648713" cy="84336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stCxn id="61" idx="6"/>
              <a:endCxn id="65" idx="2"/>
            </p:cNvCxnSpPr>
            <p:nvPr/>
          </p:nvCxnSpPr>
          <p:spPr>
            <a:xfrm flipV="1">
              <a:off x="7395158" y="5420510"/>
              <a:ext cx="648713" cy="308147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lipse 58"/>
            <p:cNvSpPr/>
            <p:nvPr/>
          </p:nvSpPr>
          <p:spPr>
            <a:xfrm>
              <a:off x="6353645" y="5159359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/>
            <p:cNvSpPr/>
            <p:nvPr/>
          </p:nvSpPr>
          <p:spPr>
            <a:xfrm>
              <a:off x="6353645" y="5464258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/>
            <p:cNvSpPr/>
            <p:nvPr/>
          </p:nvSpPr>
          <p:spPr>
            <a:xfrm>
              <a:off x="7198758" y="563045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/>
            <p:cNvSpPr/>
            <p:nvPr/>
          </p:nvSpPr>
          <p:spPr>
            <a:xfrm>
              <a:off x="7198758" y="540664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/>
            <p:cNvSpPr/>
            <p:nvPr/>
          </p:nvSpPr>
          <p:spPr>
            <a:xfrm>
              <a:off x="7198759" y="495497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/>
            <p:cNvSpPr/>
            <p:nvPr/>
          </p:nvSpPr>
          <p:spPr>
            <a:xfrm>
              <a:off x="7198758" y="5180361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Ellipse 64"/>
            <p:cNvSpPr/>
            <p:nvPr/>
          </p:nvSpPr>
          <p:spPr>
            <a:xfrm>
              <a:off x="8043871" y="5322310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80914" cy="1450757"/>
          </a:xfrm>
        </p:spPr>
        <p:txBody>
          <a:bodyPr/>
          <a:lstStyle/>
          <a:p>
            <a:r>
              <a:rPr lang="fr-FR" dirty="0"/>
              <a:t>Problème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4639491" y="1837435"/>
            <a:ext cx="3496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618197"/>
                </a:solidFill>
              </a:rPr>
              <a:t>Réseau de neurones</a:t>
            </a: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06" y="2705478"/>
            <a:ext cx="291441" cy="378873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543" y="3334472"/>
            <a:ext cx="291441" cy="378873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26" y="3321524"/>
            <a:ext cx="291441" cy="37887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878" y="3935587"/>
            <a:ext cx="291441" cy="37887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375" y="4430859"/>
            <a:ext cx="291441" cy="378873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89" y="4576117"/>
            <a:ext cx="291441" cy="378873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90" y="4924938"/>
            <a:ext cx="291441" cy="378873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541" y="3175775"/>
            <a:ext cx="291441" cy="378873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493" y="3896298"/>
            <a:ext cx="291441" cy="378873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27" y="3184033"/>
            <a:ext cx="291441" cy="378873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80" y="3943070"/>
            <a:ext cx="291441" cy="378873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010" y="4592066"/>
            <a:ext cx="291441" cy="378873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45" y="4132506"/>
            <a:ext cx="291441" cy="378873"/>
          </a:xfrm>
          <a:prstGeom prst="rect">
            <a:avLst/>
          </a:prstGeom>
        </p:spPr>
      </p:pic>
      <p:sp>
        <p:nvSpPr>
          <p:cNvPr id="73" name="ZoneTexte 72"/>
          <p:cNvSpPr txBox="1"/>
          <p:nvPr/>
        </p:nvSpPr>
        <p:spPr>
          <a:xfrm>
            <a:off x="8903984" y="2438246"/>
            <a:ext cx="2679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Quelles valeurs ?</a:t>
            </a:r>
            <a:endParaRPr lang="fr-FR" sz="2400" dirty="0"/>
          </a:p>
        </p:txBody>
      </p:sp>
      <p:sp>
        <p:nvSpPr>
          <p:cNvPr id="75" name="ZoneTexte 74"/>
          <p:cNvSpPr txBox="1"/>
          <p:nvPr/>
        </p:nvSpPr>
        <p:spPr>
          <a:xfrm>
            <a:off x="4392140" y="5755311"/>
            <a:ext cx="3991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Apprentissage du réseau</a:t>
            </a:r>
            <a:endParaRPr lang="fr-FR" sz="2400" dirty="0"/>
          </a:p>
        </p:txBody>
      </p:sp>
      <p:graphicFrame>
        <p:nvGraphicFramePr>
          <p:cNvPr id="44" name="Diagram 23"/>
          <p:cNvGraphicFramePr/>
          <p:nvPr>
            <p:extLst>
              <p:ext uri="{D42A27DB-BD31-4B8C-83A1-F6EECF244321}">
                <p14:modId xmlns:p14="http://schemas.microsoft.com/office/powerpoint/2010/main" val="3562331522"/>
              </p:ext>
            </p:extLst>
          </p:nvPr>
        </p:nvGraphicFramePr>
        <p:xfrm>
          <a:off x="-38101" y="286600"/>
          <a:ext cx="12385676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547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3" grpId="0"/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/>
              <a:t>23 mai 2016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/>
              <a:t>Soutenance Finale - Etude pratique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15</a:t>
            </a:fld>
            <a:r>
              <a:rPr lang="fr-FR" sz="1800" dirty="0"/>
              <a:t>/24</a:t>
            </a:r>
          </a:p>
        </p:txBody>
      </p:sp>
      <p:sp>
        <p:nvSpPr>
          <p:cNvPr id="70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80914" cy="1450757"/>
          </a:xfrm>
        </p:spPr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1097280" y="2253051"/>
            <a:ext cx="3496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618197"/>
                </a:solidFill>
              </a:rPr>
              <a:t>Réseau de neurones</a:t>
            </a:r>
          </a:p>
        </p:txBody>
      </p:sp>
      <p:grpSp>
        <p:nvGrpSpPr>
          <p:cNvPr id="101" name="Groupe 100"/>
          <p:cNvGrpSpPr/>
          <p:nvPr/>
        </p:nvGrpSpPr>
        <p:grpSpPr>
          <a:xfrm>
            <a:off x="1541310" y="2860176"/>
            <a:ext cx="2600682" cy="2394005"/>
            <a:chOff x="6814562" y="4954977"/>
            <a:chExt cx="947151" cy="871880"/>
          </a:xfrm>
        </p:grpSpPr>
        <p:cxnSp>
          <p:nvCxnSpPr>
            <p:cNvPr id="102" name="Connecteur droit 101"/>
            <p:cNvCxnSpPr>
              <a:stCxn id="114" idx="6"/>
              <a:endCxn id="118" idx="2"/>
            </p:cNvCxnSpPr>
            <p:nvPr/>
          </p:nvCxnSpPr>
          <p:spPr>
            <a:xfrm flipV="1">
              <a:off x="7010962" y="5053177"/>
              <a:ext cx="187797" cy="194219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>
              <a:stCxn id="114" idx="6"/>
              <a:endCxn id="119" idx="2"/>
            </p:cNvCxnSpPr>
            <p:nvPr/>
          </p:nvCxnSpPr>
          <p:spPr>
            <a:xfrm>
              <a:off x="7010962" y="5247397"/>
              <a:ext cx="187796" cy="31165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>
              <a:stCxn id="114" idx="6"/>
              <a:endCxn id="117" idx="2"/>
            </p:cNvCxnSpPr>
            <p:nvPr/>
          </p:nvCxnSpPr>
          <p:spPr>
            <a:xfrm>
              <a:off x="7010962" y="5247397"/>
              <a:ext cx="187796" cy="25745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>
              <a:stCxn id="114" idx="6"/>
              <a:endCxn id="116" idx="2"/>
            </p:cNvCxnSpPr>
            <p:nvPr/>
          </p:nvCxnSpPr>
          <p:spPr>
            <a:xfrm>
              <a:off x="7010962" y="5247397"/>
              <a:ext cx="187796" cy="481261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>
              <a:stCxn id="115" idx="6"/>
              <a:endCxn id="118" idx="2"/>
            </p:cNvCxnSpPr>
            <p:nvPr/>
          </p:nvCxnSpPr>
          <p:spPr>
            <a:xfrm flipV="1">
              <a:off x="7010962" y="5053177"/>
              <a:ext cx="187797" cy="536373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>
              <a:stCxn id="115" idx="6"/>
              <a:endCxn id="119" idx="2"/>
            </p:cNvCxnSpPr>
            <p:nvPr/>
          </p:nvCxnSpPr>
          <p:spPr>
            <a:xfrm flipV="1">
              <a:off x="7010962" y="5278561"/>
              <a:ext cx="187796" cy="31098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>
              <a:stCxn id="115" idx="6"/>
              <a:endCxn id="117" idx="2"/>
            </p:cNvCxnSpPr>
            <p:nvPr/>
          </p:nvCxnSpPr>
          <p:spPr>
            <a:xfrm flipV="1">
              <a:off x="7010962" y="5504847"/>
              <a:ext cx="187796" cy="84704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>
              <a:stCxn id="115" idx="6"/>
              <a:endCxn id="116" idx="2"/>
            </p:cNvCxnSpPr>
            <p:nvPr/>
          </p:nvCxnSpPr>
          <p:spPr>
            <a:xfrm>
              <a:off x="7010962" y="5589550"/>
              <a:ext cx="187796" cy="13910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>
              <a:stCxn id="118" idx="6"/>
              <a:endCxn id="120" idx="2"/>
            </p:cNvCxnSpPr>
            <p:nvPr/>
          </p:nvCxnSpPr>
          <p:spPr>
            <a:xfrm>
              <a:off x="7395159" y="5053177"/>
              <a:ext cx="170153" cy="366386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>
              <a:stCxn id="119" idx="6"/>
              <a:endCxn id="120" idx="2"/>
            </p:cNvCxnSpPr>
            <p:nvPr/>
          </p:nvCxnSpPr>
          <p:spPr>
            <a:xfrm>
              <a:off x="7395158" y="5278561"/>
              <a:ext cx="170154" cy="14100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>
              <a:stCxn id="117" idx="6"/>
              <a:endCxn id="120" idx="2"/>
            </p:cNvCxnSpPr>
            <p:nvPr/>
          </p:nvCxnSpPr>
          <p:spPr>
            <a:xfrm flipV="1">
              <a:off x="7395158" y="5419563"/>
              <a:ext cx="170154" cy="8528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>
              <a:stCxn id="116" idx="6"/>
              <a:endCxn id="120" idx="2"/>
            </p:cNvCxnSpPr>
            <p:nvPr/>
          </p:nvCxnSpPr>
          <p:spPr>
            <a:xfrm flipV="1">
              <a:off x="7395158" y="5419563"/>
              <a:ext cx="170154" cy="309094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Ellipse 113"/>
            <p:cNvSpPr/>
            <p:nvPr/>
          </p:nvSpPr>
          <p:spPr>
            <a:xfrm>
              <a:off x="6814562" y="514919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6814562" y="5491350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Ellipse 115"/>
            <p:cNvSpPr/>
            <p:nvPr/>
          </p:nvSpPr>
          <p:spPr>
            <a:xfrm>
              <a:off x="7198758" y="563045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7198758" y="540664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7198759" y="495497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Ellipse 118"/>
            <p:cNvSpPr/>
            <p:nvPr/>
          </p:nvSpPr>
          <p:spPr>
            <a:xfrm>
              <a:off x="7198758" y="5180361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Ellipse 119"/>
            <p:cNvSpPr/>
            <p:nvPr/>
          </p:nvSpPr>
          <p:spPr>
            <a:xfrm>
              <a:off x="7565313" y="5321363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pic>
        <p:nvPicPr>
          <p:cNvPr id="88" name="Image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03" y="3594600"/>
            <a:ext cx="847296" cy="1101483"/>
          </a:xfrm>
          <a:prstGeom prst="rect">
            <a:avLst/>
          </a:prstGeom>
        </p:spPr>
      </p:pic>
      <p:pic>
        <p:nvPicPr>
          <p:cNvPr id="1026" name="Picture 2" descr="dna, helix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100" y="3152269"/>
            <a:ext cx="1986146" cy="198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517571" y="3383493"/>
            <a:ext cx="725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/>
              <a:t>+</a:t>
            </a:r>
          </a:p>
        </p:txBody>
      </p:sp>
      <p:sp>
        <p:nvSpPr>
          <p:cNvPr id="121" name="ZoneTexte 120"/>
          <p:cNvSpPr txBox="1"/>
          <p:nvPr/>
        </p:nvSpPr>
        <p:spPr>
          <a:xfrm>
            <a:off x="7901061" y="3447373"/>
            <a:ext cx="725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/>
              <a:t>=</a:t>
            </a:r>
          </a:p>
        </p:txBody>
      </p:sp>
      <p:pic>
        <p:nvPicPr>
          <p:cNvPr id="122" name="Picture 2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66651">
            <a:off x="9253914" y="3074603"/>
            <a:ext cx="1947835" cy="196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39091">
            <a:off x="9186867" y="3259172"/>
            <a:ext cx="1756721" cy="177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ZoneTexte 123"/>
          <p:cNvSpPr txBox="1"/>
          <p:nvPr/>
        </p:nvSpPr>
        <p:spPr>
          <a:xfrm>
            <a:off x="4823927" y="2277810"/>
            <a:ext cx="3496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618197"/>
                </a:solidFill>
              </a:rPr>
              <a:t>Algorithme génétique</a:t>
            </a:r>
          </a:p>
        </p:txBody>
      </p:sp>
      <p:sp>
        <p:nvSpPr>
          <p:cNvPr id="125" name="ZoneTexte 124"/>
          <p:cNvSpPr txBox="1"/>
          <p:nvPr/>
        </p:nvSpPr>
        <p:spPr>
          <a:xfrm>
            <a:off x="8479585" y="2277810"/>
            <a:ext cx="3496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618197"/>
                </a:solidFill>
              </a:rPr>
              <a:t>Terminator</a:t>
            </a:r>
          </a:p>
        </p:txBody>
      </p:sp>
      <p:graphicFrame>
        <p:nvGraphicFramePr>
          <p:cNvPr id="41" name="Diagram 23"/>
          <p:cNvGraphicFramePr/>
          <p:nvPr>
            <p:extLst>
              <p:ext uri="{D42A27DB-BD31-4B8C-83A1-F6EECF244321}">
                <p14:modId xmlns:p14="http://schemas.microsoft.com/office/powerpoint/2010/main" val="3562331522"/>
              </p:ext>
            </p:extLst>
          </p:nvPr>
        </p:nvGraphicFramePr>
        <p:xfrm>
          <a:off x="-38101" y="286600"/>
          <a:ext cx="12385676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58517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2" grpId="0"/>
      <p:bldP spid="121" grpId="0"/>
      <p:bldP spid="124" grpId="0"/>
      <p:bldP spid="1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Algorithme Génétique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/>
              <a:t>23 mai 2016</a:t>
            </a:r>
            <a:endParaRPr lang="fr-FR" sz="1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/>
              <a:t>Soutenance Finale - Etude pratique</a:t>
            </a:r>
            <a:endParaRPr lang="fr-FR" sz="1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16</a:t>
            </a:fld>
            <a:r>
              <a:rPr lang="fr-FR" sz="1800" dirty="0"/>
              <a:t>/24</a:t>
            </a:r>
          </a:p>
        </p:txBody>
      </p:sp>
      <p:pic>
        <p:nvPicPr>
          <p:cNvPr id="8" name="Picture 2" descr="dna, heli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57" y="263926"/>
            <a:ext cx="2940786" cy="294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1" b="17623"/>
          <a:stretch/>
        </p:blipFill>
        <p:spPr bwMode="auto">
          <a:xfrm>
            <a:off x="3110436" y="4472314"/>
            <a:ext cx="6032088" cy="173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83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/>
              <a:t>23 mai 2016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/>
              <a:t>Soutenance Finale - Etude pratique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17</a:t>
            </a:fld>
            <a:r>
              <a:rPr lang="fr-FR" sz="1800" dirty="0"/>
              <a:t>/24</a:t>
            </a:r>
          </a:p>
        </p:txBody>
      </p:sp>
      <p:sp>
        <p:nvSpPr>
          <p:cNvPr id="70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80914" cy="1450757"/>
          </a:xfrm>
        </p:spPr>
        <p:txBody>
          <a:bodyPr/>
          <a:lstStyle/>
          <a:p>
            <a:r>
              <a:rPr lang="fr-FR" dirty="0"/>
              <a:t>Concept général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894088" y="2069609"/>
            <a:ext cx="440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“Le hasard fait bien les choses.”</a:t>
            </a:r>
            <a:endParaRPr lang="fr-FR" sz="2400" dirty="0"/>
          </a:p>
        </p:txBody>
      </p:sp>
      <p:sp>
        <p:nvSpPr>
          <p:cNvPr id="128" name="ZoneTexte 127"/>
          <p:cNvSpPr txBox="1"/>
          <p:nvPr/>
        </p:nvSpPr>
        <p:spPr>
          <a:xfrm>
            <a:off x="7845049" y="3300187"/>
            <a:ext cx="725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/>
              <a:t>=</a:t>
            </a:r>
          </a:p>
        </p:txBody>
      </p:sp>
      <p:grpSp>
        <p:nvGrpSpPr>
          <p:cNvPr id="131" name="Groupe 130"/>
          <p:cNvGrpSpPr/>
          <p:nvPr/>
        </p:nvGrpSpPr>
        <p:grpSpPr>
          <a:xfrm>
            <a:off x="1197462" y="2990551"/>
            <a:ext cx="2105110" cy="1937816"/>
            <a:chOff x="6814562" y="4954977"/>
            <a:chExt cx="947151" cy="871880"/>
          </a:xfrm>
        </p:grpSpPr>
        <p:cxnSp>
          <p:nvCxnSpPr>
            <p:cNvPr id="132" name="Connecteur droit 131"/>
            <p:cNvCxnSpPr>
              <a:stCxn id="144" idx="6"/>
              <a:endCxn id="148" idx="2"/>
            </p:cNvCxnSpPr>
            <p:nvPr/>
          </p:nvCxnSpPr>
          <p:spPr>
            <a:xfrm flipV="1">
              <a:off x="7010962" y="5053177"/>
              <a:ext cx="187797" cy="194219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>
              <a:stCxn id="144" idx="6"/>
              <a:endCxn id="149" idx="2"/>
            </p:cNvCxnSpPr>
            <p:nvPr/>
          </p:nvCxnSpPr>
          <p:spPr>
            <a:xfrm>
              <a:off x="7010962" y="5247397"/>
              <a:ext cx="187796" cy="31165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>
              <a:stCxn id="144" idx="6"/>
              <a:endCxn id="147" idx="2"/>
            </p:cNvCxnSpPr>
            <p:nvPr/>
          </p:nvCxnSpPr>
          <p:spPr>
            <a:xfrm>
              <a:off x="7010962" y="5247397"/>
              <a:ext cx="187796" cy="25745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/>
            <p:cNvCxnSpPr>
              <a:stCxn id="144" idx="6"/>
              <a:endCxn id="146" idx="2"/>
            </p:cNvCxnSpPr>
            <p:nvPr/>
          </p:nvCxnSpPr>
          <p:spPr>
            <a:xfrm>
              <a:off x="7010962" y="5247397"/>
              <a:ext cx="187796" cy="481261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>
              <a:stCxn id="145" idx="6"/>
              <a:endCxn id="148" idx="2"/>
            </p:cNvCxnSpPr>
            <p:nvPr/>
          </p:nvCxnSpPr>
          <p:spPr>
            <a:xfrm flipV="1">
              <a:off x="7010962" y="5053177"/>
              <a:ext cx="187797" cy="536373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stCxn id="145" idx="6"/>
              <a:endCxn id="149" idx="2"/>
            </p:cNvCxnSpPr>
            <p:nvPr/>
          </p:nvCxnSpPr>
          <p:spPr>
            <a:xfrm flipV="1">
              <a:off x="7010962" y="5278561"/>
              <a:ext cx="187796" cy="31098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>
              <a:stCxn id="145" idx="6"/>
              <a:endCxn id="147" idx="2"/>
            </p:cNvCxnSpPr>
            <p:nvPr/>
          </p:nvCxnSpPr>
          <p:spPr>
            <a:xfrm flipV="1">
              <a:off x="7010962" y="5504847"/>
              <a:ext cx="187796" cy="84704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>
              <a:stCxn id="145" idx="6"/>
              <a:endCxn id="146" idx="2"/>
            </p:cNvCxnSpPr>
            <p:nvPr/>
          </p:nvCxnSpPr>
          <p:spPr>
            <a:xfrm>
              <a:off x="7010962" y="5589550"/>
              <a:ext cx="187796" cy="13910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>
              <a:stCxn id="148" idx="6"/>
              <a:endCxn id="150" idx="2"/>
            </p:cNvCxnSpPr>
            <p:nvPr/>
          </p:nvCxnSpPr>
          <p:spPr>
            <a:xfrm>
              <a:off x="7395159" y="5053177"/>
              <a:ext cx="170153" cy="366386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>
              <a:stCxn id="149" idx="6"/>
              <a:endCxn id="150" idx="2"/>
            </p:cNvCxnSpPr>
            <p:nvPr/>
          </p:nvCxnSpPr>
          <p:spPr>
            <a:xfrm>
              <a:off x="7395158" y="5278561"/>
              <a:ext cx="170154" cy="14100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/>
            <p:cNvCxnSpPr>
              <a:stCxn id="147" idx="6"/>
              <a:endCxn id="150" idx="2"/>
            </p:cNvCxnSpPr>
            <p:nvPr/>
          </p:nvCxnSpPr>
          <p:spPr>
            <a:xfrm flipV="1">
              <a:off x="7395158" y="5419563"/>
              <a:ext cx="170154" cy="8528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>
              <a:stCxn id="146" idx="6"/>
              <a:endCxn id="150" idx="2"/>
            </p:cNvCxnSpPr>
            <p:nvPr/>
          </p:nvCxnSpPr>
          <p:spPr>
            <a:xfrm flipV="1">
              <a:off x="7395158" y="5419563"/>
              <a:ext cx="170154" cy="309094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Ellipse 143"/>
            <p:cNvSpPr/>
            <p:nvPr/>
          </p:nvSpPr>
          <p:spPr>
            <a:xfrm>
              <a:off x="6814562" y="5149196"/>
              <a:ext cx="196400" cy="196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/>
            <p:cNvSpPr/>
            <p:nvPr/>
          </p:nvSpPr>
          <p:spPr>
            <a:xfrm>
              <a:off x="6814562" y="5491350"/>
              <a:ext cx="196400" cy="196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Ellipse 145"/>
            <p:cNvSpPr/>
            <p:nvPr/>
          </p:nvSpPr>
          <p:spPr>
            <a:xfrm>
              <a:off x="7198758" y="5630457"/>
              <a:ext cx="196400" cy="196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7" name="Ellipse 146"/>
            <p:cNvSpPr/>
            <p:nvPr/>
          </p:nvSpPr>
          <p:spPr>
            <a:xfrm>
              <a:off x="7198758" y="5406646"/>
              <a:ext cx="196400" cy="196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7198759" y="4954977"/>
              <a:ext cx="196400" cy="196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Ellipse 148"/>
            <p:cNvSpPr/>
            <p:nvPr/>
          </p:nvSpPr>
          <p:spPr>
            <a:xfrm>
              <a:off x="7198758" y="5180361"/>
              <a:ext cx="196400" cy="196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7565313" y="5321363"/>
              <a:ext cx="196400" cy="196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5303428" y="2990551"/>
            <a:ext cx="2105110" cy="1937816"/>
            <a:chOff x="6814562" y="4954977"/>
            <a:chExt cx="947151" cy="871880"/>
          </a:xfrm>
        </p:grpSpPr>
        <p:cxnSp>
          <p:nvCxnSpPr>
            <p:cNvPr id="152" name="Connecteur droit 151"/>
            <p:cNvCxnSpPr>
              <a:stCxn id="164" idx="6"/>
              <a:endCxn id="168" idx="2"/>
            </p:cNvCxnSpPr>
            <p:nvPr/>
          </p:nvCxnSpPr>
          <p:spPr>
            <a:xfrm flipV="1">
              <a:off x="7010962" y="5053177"/>
              <a:ext cx="187797" cy="194219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>
              <a:stCxn id="164" idx="6"/>
              <a:endCxn id="169" idx="2"/>
            </p:cNvCxnSpPr>
            <p:nvPr/>
          </p:nvCxnSpPr>
          <p:spPr>
            <a:xfrm>
              <a:off x="7010962" y="5247397"/>
              <a:ext cx="187796" cy="31165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>
              <a:stCxn id="164" idx="6"/>
              <a:endCxn id="167" idx="2"/>
            </p:cNvCxnSpPr>
            <p:nvPr/>
          </p:nvCxnSpPr>
          <p:spPr>
            <a:xfrm>
              <a:off x="7010962" y="5247397"/>
              <a:ext cx="187796" cy="25745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>
              <a:stCxn id="164" idx="6"/>
              <a:endCxn id="166" idx="2"/>
            </p:cNvCxnSpPr>
            <p:nvPr/>
          </p:nvCxnSpPr>
          <p:spPr>
            <a:xfrm>
              <a:off x="7010962" y="5247397"/>
              <a:ext cx="187796" cy="481261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>
              <a:stCxn id="165" idx="6"/>
              <a:endCxn id="168" idx="2"/>
            </p:cNvCxnSpPr>
            <p:nvPr/>
          </p:nvCxnSpPr>
          <p:spPr>
            <a:xfrm flipV="1">
              <a:off x="7010962" y="5053177"/>
              <a:ext cx="187797" cy="536373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>
              <a:stCxn id="165" idx="6"/>
              <a:endCxn id="169" idx="2"/>
            </p:cNvCxnSpPr>
            <p:nvPr/>
          </p:nvCxnSpPr>
          <p:spPr>
            <a:xfrm flipV="1">
              <a:off x="7010962" y="5278561"/>
              <a:ext cx="187796" cy="31098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>
              <a:stCxn id="165" idx="6"/>
              <a:endCxn id="167" idx="2"/>
            </p:cNvCxnSpPr>
            <p:nvPr/>
          </p:nvCxnSpPr>
          <p:spPr>
            <a:xfrm flipV="1">
              <a:off x="7010962" y="5504847"/>
              <a:ext cx="187796" cy="84704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/>
            <p:cNvCxnSpPr>
              <a:stCxn id="165" idx="6"/>
              <a:endCxn id="166" idx="2"/>
            </p:cNvCxnSpPr>
            <p:nvPr/>
          </p:nvCxnSpPr>
          <p:spPr>
            <a:xfrm>
              <a:off x="7010962" y="5589550"/>
              <a:ext cx="187796" cy="13910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/>
            <p:cNvCxnSpPr>
              <a:stCxn id="168" idx="6"/>
              <a:endCxn id="170" idx="2"/>
            </p:cNvCxnSpPr>
            <p:nvPr/>
          </p:nvCxnSpPr>
          <p:spPr>
            <a:xfrm>
              <a:off x="7395159" y="5053177"/>
              <a:ext cx="170153" cy="366386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>
              <a:stCxn id="169" idx="6"/>
              <a:endCxn id="170" idx="2"/>
            </p:cNvCxnSpPr>
            <p:nvPr/>
          </p:nvCxnSpPr>
          <p:spPr>
            <a:xfrm>
              <a:off x="7395158" y="5278561"/>
              <a:ext cx="170154" cy="14100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>
              <a:stCxn id="167" idx="6"/>
              <a:endCxn id="170" idx="2"/>
            </p:cNvCxnSpPr>
            <p:nvPr/>
          </p:nvCxnSpPr>
          <p:spPr>
            <a:xfrm flipV="1">
              <a:off x="7395158" y="5419563"/>
              <a:ext cx="170154" cy="8528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>
              <a:stCxn id="166" idx="6"/>
              <a:endCxn id="170" idx="2"/>
            </p:cNvCxnSpPr>
            <p:nvPr/>
          </p:nvCxnSpPr>
          <p:spPr>
            <a:xfrm flipV="1">
              <a:off x="7395158" y="5419563"/>
              <a:ext cx="170154" cy="309094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Ellipse 163"/>
            <p:cNvSpPr/>
            <p:nvPr/>
          </p:nvSpPr>
          <p:spPr>
            <a:xfrm>
              <a:off x="6814562" y="5149196"/>
              <a:ext cx="196400" cy="196400"/>
            </a:xfrm>
            <a:prstGeom prst="ellipse">
              <a:avLst/>
            </a:prstGeom>
            <a:solidFill>
              <a:srgbClr val="EE6C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Ellipse 164"/>
            <p:cNvSpPr/>
            <p:nvPr/>
          </p:nvSpPr>
          <p:spPr>
            <a:xfrm>
              <a:off x="6814562" y="5491350"/>
              <a:ext cx="196400" cy="196400"/>
            </a:xfrm>
            <a:prstGeom prst="ellipse">
              <a:avLst/>
            </a:prstGeom>
            <a:solidFill>
              <a:srgbClr val="EE6C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6" name="Ellipse 165"/>
            <p:cNvSpPr/>
            <p:nvPr/>
          </p:nvSpPr>
          <p:spPr>
            <a:xfrm>
              <a:off x="7198758" y="5630457"/>
              <a:ext cx="196400" cy="196400"/>
            </a:xfrm>
            <a:prstGeom prst="ellipse">
              <a:avLst/>
            </a:prstGeom>
            <a:solidFill>
              <a:srgbClr val="EE6C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Ellipse 166"/>
            <p:cNvSpPr/>
            <p:nvPr/>
          </p:nvSpPr>
          <p:spPr>
            <a:xfrm>
              <a:off x="7198758" y="5406646"/>
              <a:ext cx="196400" cy="196400"/>
            </a:xfrm>
            <a:prstGeom prst="ellipse">
              <a:avLst/>
            </a:prstGeom>
            <a:solidFill>
              <a:srgbClr val="EE6C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Ellipse 167"/>
            <p:cNvSpPr/>
            <p:nvPr/>
          </p:nvSpPr>
          <p:spPr>
            <a:xfrm>
              <a:off x="7198759" y="4954977"/>
              <a:ext cx="196400" cy="196400"/>
            </a:xfrm>
            <a:prstGeom prst="ellipse">
              <a:avLst/>
            </a:prstGeom>
            <a:solidFill>
              <a:srgbClr val="EE6C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9" name="Ellipse 168"/>
            <p:cNvSpPr/>
            <p:nvPr/>
          </p:nvSpPr>
          <p:spPr>
            <a:xfrm>
              <a:off x="7198758" y="5180361"/>
              <a:ext cx="196400" cy="196400"/>
            </a:xfrm>
            <a:prstGeom prst="ellipse">
              <a:avLst/>
            </a:prstGeom>
            <a:solidFill>
              <a:srgbClr val="EE6C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Ellipse 169"/>
            <p:cNvSpPr/>
            <p:nvPr/>
          </p:nvSpPr>
          <p:spPr>
            <a:xfrm>
              <a:off x="7565313" y="5321363"/>
              <a:ext cx="196400" cy="196400"/>
            </a:xfrm>
            <a:prstGeom prst="ellipse">
              <a:avLst/>
            </a:prstGeom>
            <a:solidFill>
              <a:srgbClr val="EE6C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71" name="ZoneTexte 170"/>
          <p:cNvSpPr txBox="1"/>
          <p:nvPr/>
        </p:nvSpPr>
        <p:spPr>
          <a:xfrm>
            <a:off x="1097280" y="4962768"/>
            <a:ext cx="2344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618197"/>
                </a:solidFill>
              </a:rPr>
              <a:t>Perceptron ‘‘mère’’</a:t>
            </a:r>
          </a:p>
        </p:txBody>
      </p:sp>
      <p:sp>
        <p:nvSpPr>
          <p:cNvPr id="173" name="ZoneTexte 172"/>
          <p:cNvSpPr txBox="1"/>
          <p:nvPr/>
        </p:nvSpPr>
        <p:spPr>
          <a:xfrm>
            <a:off x="5237014" y="4962768"/>
            <a:ext cx="214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618197"/>
                </a:solidFill>
              </a:rPr>
              <a:t>Perceptron ‘‘père’’</a:t>
            </a:r>
          </a:p>
        </p:txBody>
      </p:sp>
      <p:pic>
        <p:nvPicPr>
          <p:cNvPr id="1028" name="Picture 4" descr="https://upload.wikimedia.org/wikipedia/commons/thumb/5/52/Heart_icon_red_hollow.svg/2000px-Heart_icon_red_hollow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861" y="3510322"/>
            <a:ext cx="1152004" cy="109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4" name="Groupe 173"/>
          <p:cNvGrpSpPr/>
          <p:nvPr/>
        </p:nvGrpSpPr>
        <p:grpSpPr>
          <a:xfrm>
            <a:off x="9031215" y="3054218"/>
            <a:ext cx="2105110" cy="1937816"/>
            <a:chOff x="6814562" y="4954977"/>
            <a:chExt cx="947151" cy="871880"/>
          </a:xfrm>
        </p:grpSpPr>
        <p:cxnSp>
          <p:nvCxnSpPr>
            <p:cNvPr id="175" name="Connecteur droit 174"/>
            <p:cNvCxnSpPr>
              <a:stCxn id="187" idx="6"/>
              <a:endCxn id="191" idx="2"/>
            </p:cNvCxnSpPr>
            <p:nvPr/>
          </p:nvCxnSpPr>
          <p:spPr>
            <a:xfrm flipV="1">
              <a:off x="7010962" y="5053177"/>
              <a:ext cx="187797" cy="194219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>
              <a:stCxn id="187" idx="6"/>
              <a:endCxn id="192" idx="2"/>
            </p:cNvCxnSpPr>
            <p:nvPr/>
          </p:nvCxnSpPr>
          <p:spPr>
            <a:xfrm>
              <a:off x="7010962" y="5247397"/>
              <a:ext cx="187796" cy="31165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>
              <a:stCxn id="187" idx="6"/>
              <a:endCxn id="190" idx="2"/>
            </p:cNvCxnSpPr>
            <p:nvPr/>
          </p:nvCxnSpPr>
          <p:spPr>
            <a:xfrm>
              <a:off x="7010962" y="5247397"/>
              <a:ext cx="187796" cy="25745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>
              <a:stCxn id="187" idx="6"/>
              <a:endCxn id="189" idx="2"/>
            </p:cNvCxnSpPr>
            <p:nvPr/>
          </p:nvCxnSpPr>
          <p:spPr>
            <a:xfrm>
              <a:off x="7010962" y="5247397"/>
              <a:ext cx="187796" cy="481261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>
              <a:stCxn id="188" idx="6"/>
              <a:endCxn id="191" idx="2"/>
            </p:cNvCxnSpPr>
            <p:nvPr/>
          </p:nvCxnSpPr>
          <p:spPr>
            <a:xfrm flipV="1">
              <a:off x="7010962" y="5053177"/>
              <a:ext cx="187797" cy="536373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>
              <a:stCxn id="188" idx="6"/>
              <a:endCxn id="192" idx="2"/>
            </p:cNvCxnSpPr>
            <p:nvPr/>
          </p:nvCxnSpPr>
          <p:spPr>
            <a:xfrm flipV="1">
              <a:off x="7010962" y="5278561"/>
              <a:ext cx="187796" cy="31098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>
              <a:stCxn id="188" idx="6"/>
              <a:endCxn id="190" idx="2"/>
            </p:cNvCxnSpPr>
            <p:nvPr/>
          </p:nvCxnSpPr>
          <p:spPr>
            <a:xfrm flipV="1">
              <a:off x="7010962" y="5504847"/>
              <a:ext cx="187796" cy="84704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>
              <a:stCxn id="188" idx="6"/>
              <a:endCxn id="189" idx="2"/>
            </p:cNvCxnSpPr>
            <p:nvPr/>
          </p:nvCxnSpPr>
          <p:spPr>
            <a:xfrm>
              <a:off x="7010962" y="5589550"/>
              <a:ext cx="187796" cy="13910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>
              <a:stCxn id="191" idx="6"/>
              <a:endCxn id="193" idx="2"/>
            </p:cNvCxnSpPr>
            <p:nvPr/>
          </p:nvCxnSpPr>
          <p:spPr>
            <a:xfrm>
              <a:off x="7395159" y="5053177"/>
              <a:ext cx="170153" cy="366386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>
              <a:stCxn id="192" idx="6"/>
              <a:endCxn id="193" idx="2"/>
            </p:cNvCxnSpPr>
            <p:nvPr/>
          </p:nvCxnSpPr>
          <p:spPr>
            <a:xfrm>
              <a:off x="7395158" y="5278561"/>
              <a:ext cx="170154" cy="14100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/>
            <p:cNvCxnSpPr>
              <a:stCxn id="190" idx="6"/>
              <a:endCxn id="193" idx="2"/>
            </p:cNvCxnSpPr>
            <p:nvPr/>
          </p:nvCxnSpPr>
          <p:spPr>
            <a:xfrm flipV="1">
              <a:off x="7395158" y="5419563"/>
              <a:ext cx="170154" cy="8528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>
              <a:stCxn id="189" idx="6"/>
              <a:endCxn id="193" idx="2"/>
            </p:cNvCxnSpPr>
            <p:nvPr/>
          </p:nvCxnSpPr>
          <p:spPr>
            <a:xfrm flipV="1">
              <a:off x="7395158" y="5419563"/>
              <a:ext cx="170154" cy="309094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Ellipse 186"/>
            <p:cNvSpPr/>
            <p:nvPr/>
          </p:nvSpPr>
          <p:spPr>
            <a:xfrm>
              <a:off x="6814562" y="5149196"/>
              <a:ext cx="196400" cy="196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8" name="Ellipse 187"/>
            <p:cNvSpPr/>
            <p:nvPr/>
          </p:nvSpPr>
          <p:spPr>
            <a:xfrm>
              <a:off x="6814562" y="5491350"/>
              <a:ext cx="196400" cy="196400"/>
            </a:xfrm>
            <a:prstGeom prst="ellipse">
              <a:avLst/>
            </a:prstGeom>
            <a:solidFill>
              <a:srgbClr val="EE6C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9" name="Ellipse 188"/>
            <p:cNvSpPr/>
            <p:nvPr/>
          </p:nvSpPr>
          <p:spPr>
            <a:xfrm>
              <a:off x="7198758" y="5630457"/>
              <a:ext cx="196400" cy="196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0" name="Ellipse 189"/>
            <p:cNvSpPr/>
            <p:nvPr/>
          </p:nvSpPr>
          <p:spPr>
            <a:xfrm>
              <a:off x="7198758" y="5406646"/>
              <a:ext cx="196400" cy="196400"/>
            </a:xfrm>
            <a:prstGeom prst="ellipse">
              <a:avLst/>
            </a:prstGeom>
            <a:solidFill>
              <a:srgbClr val="EE6C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1" name="Ellipse 190"/>
            <p:cNvSpPr/>
            <p:nvPr/>
          </p:nvSpPr>
          <p:spPr>
            <a:xfrm>
              <a:off x="7198759" y="4954977"/>
              <a:ext cx="196400" cy="196400"/>
            </a:xfrm>
            <a:prstGeom prst="ellipse">
              <a:avLst/>
            </a:prstGeom>
            <a:solidFill>
              <a:srgbClr val="EE6C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2" name="Ellipse 191"/>
            <p:cNvSpPr/>
            <p:nvPr/>
          </p:nvSpPr>
          <p:spPr>
            <a:xfrm>
              <a:off x="7198758" y="5180361"/>
              <a:ext cx="196400" cy="196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3" name="Ellipse 192"/>
            <p:cNvSpPr/>
            <p:nvPr/>
          </p:nvSpPr>
          <p:spPr>
            <a:xfrm>
              <a:off x="7565313" y="5321363"/>
              <a:ext cx="196400" cy="196400"/>
            </a:xfrm>
            <a:prstGeom prst="ellipse">
              <a:avLst/>
            </a:prstGeom>
            <a:solidFill>
              <a:srgbClr val="EE6C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94" name="ZoneTexte 193"/>
          <p:cNvSpPr txBox="1"/>
          <p:nvPr/>
        </p:nvSpPr>
        <p:spPr>
          <a:xfrm>
            <a:off x="8956331" y="4962767"/>
            <a:ext cx="2294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618197"/>
                </a:solidFill>
              </a:rPr>
              <a:t>Perceptron ‘‘descendant’’</a:t>
            </a:r>
          </a:p>
        </p:txBody>
      </p:sp>
      <p:graphicFrame>
        <p:nvGraphicFramePr>
          <p:cNvPr id="195" name="Diagram 23"/>
          <p:cNvGraphicFramePr/>
          <p:nvPr>
            <p:extLst>
              <p:ext uri="{D42A27DB-BD31-4B8C-83A1-F6EECF244321}">
                <p14:modId xmlns:p14="http://schemas.microsoft.com/office/powerpoint/2010/main" val="3721889900"/>
              </p:ext>
            </p:extLst>
          </p:nvPr>
        </p:nvGraphicFramePr>
        <p:xfrm>
          <a:off x="-38101" y="286600"/>
          <a:ext cx="12385676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428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28" grpId="0"/>
      <p:bldP spid="171" grpId="0"/>
      <p:bldP spid="173" grpId="0"/>
      <p:bldP spid="1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/>
              <a:t>23 mai 2016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/>
              <a:t>Soutenance Finale - Etude pratique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18</a:t>
            </a:fld>
            <a:r>
              <a:rPr lang="fr-FR" sz="1800" dirty="0"/>
              <a:t>/24</a:t>
            </a:r>
          </a:p>
        </p:txBody>
      </p:sp>
      <p:sp>
        <p:nvSpPr>
          <p:cNvPr id="26" name="ZoneTexte 31"/>
          <p:cNvSpPr txBox="1"/>
          <p:nvPr/>
        </p:nvSpPr>
        <p:spPr>
          <a:xfrm>
            <a:off x="10338790" y="2933824"/>
            <a:ext cx="1675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i="1" dirty="0"/>
              <a:t>Croisement</a:t>
            </a:r>
          </a:p>
        </p:txBody>
      </p:sp>
      <p:sp>
        <p:nvSpPr>
          <p:cNvPr id="28" name="ZoneTexte 34"/>
          <p:cNvSpPr txBox="1"/>
          <p:nvPr/>
        </p:nvSpPr>
        <p:spPr>
          <a:xfrm>
            <a:off x="4238252" y="5242928"/>
            <a:ext cx="1454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i="1" dirty="0"/>
              <a:t>Terminaison</a:t>
            </a:r>
          </a:p>
        </p:txBody>
      </p:sp>
      <p:cxnSp>
        <p:nvCxnSpPr>
          <p:cNvPr id="53" name="Connecteur droit avec flèche 52"/>
          <p:cNvCxnSpPr>
            <a:stCxn id="114" idx="2"/>
            <a:endCxn id="138" idx="0"/>
          </p:cNvCxnSpPr>
          <p:nvPr/>
        </p:nvCxnSpPr>
        <p:spPr>
          <a:xfrm>
            <a:off x="6810197" y="2528943"/>
            <a:ext cx="2183979" cy="13605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1100378" y="1886900"/>
            <a:ext cx="2307250" cy="230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990487" y="4206685"/>
            <a:ext cx="252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Population initiale</a:t>
            </a:r>
          </a:p>
        </p:txBody>
      </p:sp>
      <p:graphicFrame>
        <p:nvGraphicFramePr>
          <p:cNvPr id="76" name="Tableau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030930"/>
              </p:ext>
            </p:extLst>
          </p:nvPr>
        </p:nvGraphicFramePr>
        <p:xfrm>
          <a:off x="1307848" y="3348868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graphicFrame>
        <p:nvGraphicFramePr>
          <p:cNvPr id="77" name="Tableau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268153"/>
              </p:ext>
            </p:extLst>
          </p:nvPr>
        </p:nvGraphicFramePr>
        <p:xfrm>
          <a:off x="1422938" y="2906718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graphicFrame>
        <p:nvGraphicFramePr>
          <p:cNvPr id="78" name="Tableau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412931"/>
              </p:ext>
            </p:extLst>
          </p:nvPr>
        </p:nvGraphicFramePr>
        <p:xfrm>
          <a:off x="1307848" y="2495742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cxnSp>
        <p:nvCxnSpPr>
          <p:cNvPr id="94" name="Connecteur droit avec flèche 93"/>
          <p:cNvCxnSpPr/>
          <p:nvPr/>
        </p:nvCxnSpPr>
        <p:spPr>
          <a:xfrm flipV="1">
            <a:off x="3569551" y="2415552"/>
            <a:ext cx="1751659" cy="610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/>
          <p:cNvSpPr txBox="1"/>
          <p:nvPr/>
        </p:nvSpPr>
        <p:spPr>
          <a:xfrm>
            <a:off x="3300933" y="1924863"/>
            <a:ext cx="1731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/>
              <a:t>Sélection selon un critère</a:t>
            </a:r>
          </a:p>
        </p:txBody>
      </p:sp>
      <p:sp>
        <p:nvSpPr>
          <p:cNvPr id="99" name="Accolade ouvrante 98"/>
          <p:cNvSpPr/>
          <p:nvPr/>
        </p:nvSpPr>
        <p:spPr>
          <a:xfrm>
            <a:off x="5487604" y="2097663"/>
            <a:ext cx="287383" cy="5622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2" name="Tableau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6171"/>
              </p:ext>
            </p:extLst>
          </p:nvPr>
        </p:nvGraphicFramePr>
        <p:xfrm>
          <a:off x="5865293" y="2226391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graphicFrame>
        <p:nvGraphicFramePr>
          <p:cNvPr id="103" name="Tableau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7930"/>
              </p:ext>
            </p:extLst>
          </p:nvPr>
        </p:nvGraphicFramePr>
        <p:xfrm>
          <a:off x="8051097" y="2223127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sp>
        <p:nvSpPr>
          <p:cNvPr id="112" name="Accolade ouvrante 111"/>
          <p:cNvSpPr/>
          <p:nvPr/>
        </p:nvSpPr>
        <p:spPr>
          <a:xfrm flipH="1">
            <a:off x="10107299" y="2112179"/>
            <a:ext cx="294051" cy="216010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14" name="Tableau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785382"/>
              </p:ext>
            </p:extLst>
          </p:nvPr>
        </p:nvGraphicFramePr>
        <p:xfrm>
          <a:off x="5865293" y="2224143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cxnSp>
        <p:nvCxnSpPr>
          <p:cNvPr id="120" name="Connecteur droit avec flèche 119"/>
          <p:cNvCxnSpPr>
            <a:stCxn id="115" idx="2"/>
            <a:endCxn id="139" idx="0"/>
          </p:cNvCxnSpPr>
          <p:nvPr/>
        </p:nvCxnSpPr>
        <p:spPr>
          <a:xfrm flipH="1">
            <a:off x="6804856" y="2527059"/>
            <a:ext cx="2191145" cy="13624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8" name="Tableau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018407"/>
              </p:ext>
            </p:extLst>
          </p:nvPr>
        </p:nvGraphicFramePr>
        <p:xfrm>
          <a:off x="8049272" y="3889477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graphicFrame>
        <p:nvGraphicFramePr>
          <p:cNvPr id="139" name="Tableau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52227"/>
              </p:ext>
            </p:extLst>
          </p:nvPr>
        </p:nvGraphicFramePr>
        <p:xfrm>
          <a:off x="5859952" y="3889477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sp>
        <p:nvSpPr>
          <p:cNvPr id="144" name="ZoneTexte 143"/>
          <p:cNvSpPr txBox="1"/>
          <p:nvPr/>
        </p:nvSpPr>
        <p:spPr>
          <a:xfrm>
            <a:off x="6321641" y="1747530"/>
            <a:ext cx="96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Mère</a:t>
            </a:r>
          </a:p>
        </p:txBody>
      </p:sp>
      <p:sp>
        <p:nvSpPr>
          <p:cNvPr id="145" name="ZoneTexte 144"/>
          <p:cNvSpPr txBox="1"/>
          <p:nvPr/>
        </p:nvSpPr>
        <p:spPr>
          <a:xfrm>
            <a:off x="8558792" y="1746189"/>
            <a:ext cx="764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Père</a:t>
            </a:r>
          </a:p>
        </p:txBody>
      </p:sp>
      <p:sp>
        <p:nvSpPr>
          <p:cNvPr id="146" name="ZoneTexte 145"/>
          <p:cNvSpPr txBox="1"/>
          <p:nvPr/>
        </p:nvSpPr>
        <p:spPr>
          <a:xfrm>
            <a:off x="6037293" y="4189241"/>
            <a:ext cx="1503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Enfant n°1</a:t>
            </a:r>
          </a:p>
        </p:txBody>
      </p:sp>
      <p:sp>
        <p:nvSpPr>
          <p:cNvPr id="147" name="ZoneTexte 146"/>
          <p:cNvSpPr txBox="1"/>
          <p:nvPr/>
        </p:nvSpPr>
        <p:spPr>
          <a:xfrm>
            <a:off x="8190136" y="4183044"/>
            <a:ext cx="1608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Enfant n°2</a:t>
            </a:r>
          </a:p>
        </p:txBody>
      </p:sp>
      <p:graphicFrame>
        <p:nvGraphicFramePr>
          <p:cNvPr id="150" name="Tableau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67489"/>
              </p:ext>
            </p:extLst>
          </p:nvPr>
        </p:nvGraphicFramePr>
        <p:xfrm>
          <a:off x="5854060" y="5530034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graphicFrame>
        <p:nvGraphicFramePr>
          <p:cNvPr id="151" name="Tableau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536250"/>
              </p:ext>
            </p:extLst>
          </p:nvPr>
        </p:nvGraphicFramePr>
        <p:xfrm>
          <a:off x="8049272" y="5532057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cxnSp>
        <p:nvCxnSpPr>
          <p:cNvPr id="152" name="Connecteur droit avec flèche 151"/>
          <p:cNvCxnSpPr/>
          <p:nvPr/>
        </p:nvCxnSpPr>
        <p:spPr>
          <a:xfrm flipH="1">
            <a:off x="6789260" y="4645869"/>
            <a:ext cx="1" cy="79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/>
          <p:nvPr/>
        </p:nvCxnSpPr>
        <p:spPr>
          <a:xfrm flipH="1">
            <a:off x="8994175" y="4643518"/>
            <a:ext cx="1" cy="79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Accolade ouvrante 155"/>
          <p:cNvSpPr/>
          <p:nvPr/>
        </p:nvSpPr>
        <p:spPr>
          <a:xfrm flipH="1">
            <a:off x="10107296" y="4394201"/>
            <a:ext cx="294051" cy="157138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7" name="Connecteur droit avec flèche 156"/>
          <p:cNvCxnSpPr/>
          <p:nvPr/>
        </p:nvCxnSpPr>
        <p:spPr>
          <a:xfrm flipH="1" flipV="1">
            <a:off x="4293367" y="5677929"/>
            <a:ext cx="1194237" cy="45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Accolade ouvrante 166"/>
          <p:cNvSpPr/>
          <p:nvPr/>
        </p:nvSpPr>
        <p:spPr>
          <a:xfrm>
            <a:off x="5551104" y="5403329"/>
            <a:ext cx="287383" cy="5622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ZoneTexte 34"/>
          <p:cNvSpPr txBox="1"/>
          <p:nvPr/>
        </p:nvSpPr>
        <p:spPr>
          <a:xfrm>
            <a:off x="10414990" y="4947820"/>
            <a:ext cx="1510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i="1" dirty="0"/>
              <a:t>Mutation</a:t>
            </a:r>
          </a:p>
        </p:txBody>
      </p:sp>
      <p:sp>
        <p:nvSpPr>
          <p:cNvPr id="198" name="ZoneTexte 197"/>
          <p:cNvSpPr txBox="1"/>
          <p:nvPr/>
        </p:nvSpPr>
        <p:spPr>
          <a:xfrm>
            <a:off x="10322936" y="3434310"/>
            <a:ext cx="186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Probabilité : 70%</a:t>
            </a:r>
          </a:p>
        </p:txBody>
      </p:sp>
      <p:sp>
        <p:nvSpPr>
          <p:cNvPr id="199" name="ZoneTexte 198"/>
          <p:cNvSpPr txBox="1"/>
          <p:nvPr/>
        </p:nvSpPr>
        <p:spPr>
          <a:xfrm>
            <a:off x="10338790" y="5436628"/>
            <a:ext cx="187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Probabilité : 0,1%</a:t>
            </a:r>
          </a:p>
        </p:txBody>
      </p:sp>
      <p:sp>
        <p:nvSpPr>
          <p:cNvPr id="56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Fonctionnement général</a:t>
            </a:r>
            <a:endParaRPr lang="fr-FR" sz="4500" dirty="0"/>
          </a:p>
        </p:txBody>
      </p:sp>
      <p:graphicFrame>
        <p:nvGraphicFramePr>
          <p:cNvPr id="115" name="Tableau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75638"/>
              </p:ext>
            </p:extLst>
          </p:nvPr>
        </p:nvGraphicFramePr>
        <p:xfrm>
          <a:off x="8051097" y="2222259"/>
          <a:ext cx="188980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6">
                  <a:extLst>
                    <a:ext uri="{9D8B030D-6E8A-4147-A177-3AD203B41FA5}">
                      <a16:colId xmlns:a16="http://schemas.microsoft.com/office/drawing/2014/main" val="4067438066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42861980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01810172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172928184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2525460913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812579648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3424876427"/>
                    </a:ext>
                  </a:extLst>
                </a:gridCol>
                <a:gridCol w="236226">
                  <a:extLst>
                    <a:ext uri="{9D8B030D-6E8A-4147-A177-3AD203B41FA5}">
                      <a16:colId xmlns:a16="http://schemas.microsoft.com/office/drawing/2014/main" val="1753408498"/>
                    </a:ext>
                  </a:extLst>
                </a:gridCol>
              </a:tblGrid>
              <a:tr h="2465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23096"/>
                  </a:ext>
                </a:extLst>
              </a:tr>
            </a:tbl>
          </a:graphicData>
        </a:graphic>
      </p:graphicFrame>
      <p:sp>
        <p:nvSpPr>
          <p:cNvPr id="57" name="ZoneTexte 56"/>
          <p:cNvSpPr txBox="1"/>
          <p:nvPr/>
        </p:nvSpPr>
        <p:spPr>
          <a:xfrm>
            <a:off x="1367980" y="5422394"/>
            <a:ext cx="276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Nouvelle génération</a:t>
            </a:r>
          </a:p>
        </p:txBody>
      </p:sp>
      <p:sp>
        <p:nvSpPr>
          <p:cNvPr id="58" name="Ellipse 57"/>
          <p:cNvSpPr/>
          <p:nvPr/>
        </p:nvSpPr>
        <p:spPr>
          <a:xfrm>
            <a:off x="1254156" y="5207941"/>
            <a:ext cx="2933772" cy="9204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9" name="Diagram 23"/>
          <p:cNvGraphicFramePr/>
          <p:nvPr>
            <p:extLst>
              <p:ext uri="{D42A27DB-BD31-4B8C-83A1-F6EECF244321}">
                <p14:modId xmlns:p14="http://schemas.microsoft.com/office/powerpoint/2010/main" val="1308274212"/>
              </p:ext>
            </p:extLst>
          </p:nvPr>
        </p:nvGraphicFramePr>
        <p:xfrm>
          <a:off x="-38101" y="286600"/>
          <a:ext cx="12385676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67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60" grpId="0" animBg="1"/>
      <p:bldP spid="70" grpId="0"/>
      <p:bldP spid="97" grpId="0"/>
      <p:bldP spid="99" grpId="0" animBg="1"/>
      <p:bldP spid="112" grpId="0" animBg="1"/>
      <p:bldP spid="144" grpId="0"/>
      <p:bldP spid="145" grpId="0"/>
      <p:bldP spid="146" grpId="0"/>
      <p:bldP spid="147" grpId="0"/>
      <p:bldP spid="156" grpId="0" animBg="1"/>
      <p:bldP spid="167" grpId="0" animBg="1"/>
      <p:bldP spid="172" grpId="0"/>
      <p:bldP spid="198" grpId="0"/>
      <p:bldP spid="199" grpId="0"/>
      <p:bldP spid="57" grpId="0"/>
      <p:bldP spid="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/>
              <a:t>23 mai 2016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/>
              <a:t>Soutenance Finale - Etude pratique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19</a:t>
            </a:fld>
            <a:r>
              <a:rPr lang="fr-FR" sz="1800" dirty="0"/>
              <a:t>/24</a:t>
            </a:r>
          </a:p>
        </p:txBody>
      </p:sp>
      <p:sp>
        <p:nvSpPr>
          <p:cNvPr id="56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Représentation d’un perceptron</a:t>
            </a:r>
            <a:endParaRPr lang="fr-FR" sz="4500" dirty="0"/>
          </a:p>
        </p:txBody>
      </p:sp>
      <p:grpSp>
        <p:nvGrpSpPr>
          <p:cNvPr id="55" name="Groupe 54"/>
          <p:cNvGrpSpPr/>
          <p:nvPr/>
        </p:nvGrpSpPr>
        <p:grpSpPr>
          <a:xfrm>
            <a:off x="2074410" y="4982472"/>
            <a:ext cx="1491780" cy="793285"/>
            <a:chOff x="8356644" y="5394834"/>
            <a:chExt cx="982114" cy="793285"/>
          </a:xfrm>
        </p:grpSpPr>
        <p:sp>
          <p:nvSpPr>
            <p:cNvPr id="57" name="Parenthèses 56"/>
            <p:cNvSpPr/>
            <p:nvPr/>
          </p:nvSpPr>
          <p:spPr>
            <a:xfrm>
              <a:off x="8356644" y="5394834"/>
              <a:ext cx="946388" cy="793285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8387224" y="5403582"/>
              <a:ext cx="61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0.123</a:t>
              </a: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8827825" y="5402454"/>
              <a:ext cx="510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0.493</a:t>
              </a: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8391907" y="5791058"/>
              <a:ext cx="503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-0.42</a:t>
              </a: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8826018" y="5789929"/>
              <a:ext cx="339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1.0</a:t>
              </a:r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2277787" y="2623336"/>
            <a:ext cx="3095647" cy="1751967"/>
            <a:chOff x="6538632" y="4969143"/>
            <a:chExt cx="1540576" cy="871881"/>
          </a:xfrm>
        </p:grpSpPr>
        <p:cxnSp>
          <p:nvCxnSpPr>
            <p:cNvPr id="64" name="Connecteur droit 63"/>
            <p:cNvCxnSpPr>
              <a:stCxn id="81" idx="6"/>
              <a:endCxn id="85" idx="2"/>
            </p:cNvCxnSpPr>
            <p:nvPr/>
          </p:nvCxnSpPr>
          <p:spPr>
            <a:xfrm flipV="1">
              <a:off x="6735032" y="5067343"/>
              <a:ext cx="425660" cy="18102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>
              <a:stCxn id="81" idx="6"/>
              <a:endCxn id="86" idx="2"/>
            </p:cNvCxnSpPr>
            <p:nvPr/>
          </p:nvCxnSpPr>
          <p:spPr>
            <a:xfrm>
              <a:off x="6735032" y="5248366"/>
              <a:ext cx="425659" cy="44361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>
              <a:stCxn id="81" idx="6"/>
              <a:endCxn id="84" idx="2"/>
            </p:cNvCxnSpPr>
            <p:nvPr/>
          </p:nvCxnSpPr>
          <p:spPr>
            <a:xfrm>
              <a:off x="6735032" y="5248366"/>
              <a:ext cx="425659" cy="270646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>
              <a:stCxn id="81" idx="6"/>
              <a:endCxn id="83" idx="2"/>
            </p:cNvCxnSpPr>
            <p:nvPr/>
          </p:nvCxnSpPr>
          <p:spPr>
            <a:xfrm>
              <a:off x="6735032" y="5248366"/>
              <a:ext cx="425659" cy="494458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>
              <a:stCxn id="82" idx="6"/>
              <a:endCxn id="85" idx="2"/>
            </p:cNvCxnSpPr>
            <p:nvPr/>
          </p:nvCxnSpPr>
          <p:spPr>
            <a:xfrm flipV="1">
              <a:off x="6735032" y="5067343"/>
              <a:ext cx="425660" cy="52317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>
              <a:stCxn id="82" idx="6"/>
              <a:endCxn id="86" idx="2"/>
            </p:cNvCxnSpPr>
            <p:nvPr/>
          </p:nvCxnSpPr>
          <p:spPr>
            <a:xfrm flipV="1">
              <a:off x="6735032" y="5292727"/>
              <a:ext cx="425659" cy="297793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>
              <a:stCxn id="82" idx="6"/>
              <a:endCxn id="84" idx="2"/>
            </p:cNvCxnSpPr>
            <p:nvPr/>
          </p:nvCxnSpPr>
          <p:spPr>
            <a:xfrm flipV="1">
              <a:off x="6735032" y="5519012"/>
              <a:ext cx="425659" cy="71508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>
              <a:stCxn id="82" idx="6"/>
              <a:endCxn id="83" idx="2"/>
            </p:cNvCxnSpPr>
            <p:nvPr/>
          </p:nvCxnSpPr>
          <p:spPr>
            <a:xfrm>
              <a:off x="6735032" y="5590520"/>
              <a:ext cx="425659" cy="152304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stCxn id="85" idx="6"/>
              <a:endCxn id="87" idx="2"/>
            </p:cNvCxnSpPr>
            <p:nvPr/>
          </p:nvCxnSpPr>
          <p:spPr>
            <a:xfrm>
              <a:off x="7357092" y="5067343"/>
              <a:ext cx="525716" cy="35270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>
              <a:stCxn id="86" idx="6"/>
              <a:endCxn id="87" idx="2"/>
            </p:cNvCxnSpPr>
            <p:nvPr/>
          </p:nvCxnSpPr>
          <p:spPr>
            <a:xfrm>
              <a:off x="7357091" y="5292727"/>
              <a:ext cx="525717" cy="127321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>
              <a:stCxn id="84" idx="6"/>
              <a:endCxn id="87" idx="2"/>
            </p:cNvCxnSpPr>
            <p:nvPr/>
          </p:nvCxnSpPr>
          <p:spPr>
            <a:xfrm flipV="1">
              <a:off x="7357091" y="5420048"/>
              <a:ext cx="525717" cy="98964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>
              <a:stCxn id="83" idx="6"/>
              <a:endCxn id="87" idx="2"/>
            </p:cNvCxnSpPr>
            <p:nvPr/>
          </p:nvCxnSpPr>
          <p:spPr>
            <a:xfrm flipV="1">
              <a:off x="7357091" y="5420048"/>
              <a:ext cx="525717" cy="322776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>
              <a:off x="6538632" y="515016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Ellipse 81"/>
            <p:cNvSpPr/>
            <p:nvPr/>
          </p:nvSpPr>
          <p:spPr>
            <a:xfrm>
              <a:off x="6538632" y="5492320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3" name="Ellipse 82"/>
            <p:cNvSpPr/>
            <p:nvPr/>
          </p:nvSpPr>
          <p:spPr>
            <a:xfrm>
              <a:off x="7160691" y="5644624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Ellipse 83"/>
            <p:cNvSpPr/>
            <p:nvPr/>
          </p:nvSpPr>
          <p:spPr>
            <a:xfrm>
              <a:off x="7160691" y="5420812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/>
            <p:cNvSpPr/>
            <p:nvPr/>
          </p:nvSpPr>
          <p:spPr>
            <a:xfrm>
              <a:off x="7160692" y="4969143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Ellipse 85"/>
            <p:cNvSpPr/>
            <p:nvPr/>
          </p:nvSpPr>
          <p:spPr>
            <a:xfrm>
              <a:off x="7160691" y="519452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Ellipse 86"/>
            <p:cNvSpPr/>
            <p:nvPr/>
          </p:nvSpPr>
          <p:spPr>
            <a:xfrm>
              <a:off x="7882808" y="5321848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89" name="ZoneTexte 88"/>
          <p:cNvSpPr txBox="1"/>
          <p:nvPr/>
        </p:nvSpPr>
        <p:spPr>
          <a:xfrm>
            <a:off x="2123591" y="2074143"/>
            <a:ext cx="3411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1 perceptron = 1 individu</a:t>
            </a:r>
            <a:endParaRPr lang="fr-FR" sz="2400" dirty="0"/>
          </a:p>
        </p:txBody>
      </p:sp>
      <p:cxnSp>
        <p:nvCxnSpPr>
          <p:cNvPr id="98" name="Connecteur droit avec flèche 97"/>
          <p:cNvCxnSpPr/>
          <p:nvPr/>
        </p:nvCxnSpPr>
        <p:spPr>
          <a:xfrm flipH="1">
            <a:off x="2961727" y="4298444"/>
            <a:ext cx="65355" cy="5593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>
            <a:off x="4461308" y="4286697"/>
            <a:ext cx="71152" cy="5711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374050" y="5039013"/>
            <a:ext cx="1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/>
              <a:t>Matrice des poids d’entrée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5462399" y="4869735"/>
            <a:ext cx="1407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/>
              <a:t>Matrice des poids de sortie</a:t>
            </a:r>
          </a:p>
        </p:txBody>
      </p:sp>
      <p:sp>
        <p:nvSpPr>
          <p:cNvPr id="105" name="Accolade ouvrante 104"/>
          <p:cNvSpPr/>
          <p:nvPr/>
        </p:nvSpPr>
        <p:spPr>
          <a:xfrm flipH="1">
            <a:off x="6845941" y="2118572"/>
            <a:ext cx="288277" cy="3960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6" name="Connecteur droit avec flèche 105"/>
          <p:cNvCxnSpPr/>
          <p:nvPr/>
        </p:nvCxnSpPr>
        <p:spPr>
          <a:xfrm flipV="1">
            <a:off x="7324900" y="4096320"/>
            <a:ext cx="1194237" cy="45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8810144" y="3218724"/>
            <a:ext cx="1275110" cy="1723123"/>
            <a:chOff x="7946544" y="3249521"/>
            <a:chExt cx="1275110" cy="1723123"/>
          </a:xfrm>
        </p:grpSpPr>
        <p:pic>
          <p:nvPicPr>
            <p:cNvPr id="107" name="Picture 2" descr="Afficher l'image d'origin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544" y="3249521"/>
              <a:ext cx="1275110" cy="1723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/>
            <p:cNvSpPr txBox="1"/>
            <p:nvPr/>
          </p:nvSpPr>
          <p:spPr>
            <a:xfrm>
              <a:off x="8215799" y="3970312"/>
              <a:ext cx="736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.</a:t>
              </a:r>
              <a:r>
                <a:rPr lang="fr-FR" sz="2400" dirty="0" err="1"/>
                <a:t>xml</a:t>
              </a:r>
              <a:endParaRPr lang="fr-FR" sz="2400" dirty="0"/>
            </a:p>
          </p:txBody>
        </p:sp>
      </p:grpSp>
      <p:sp>
        <p:nvSpPr>
          <p:cNvPr id="108" name="ZoneTexte 107"/>
          <p:cNvSpPr txBox="1"/>
          <p:nvPr/>
        </p:nvSpPr>
        <p:spPr>
          <a:xfrm>
            <a:off x="7096393" y="3679050"/>
            <a:ext cx="156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/>
              <a:t>Stocker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8211563" y="2528977"/>
            <a:ext cx="2472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618197"/>
                </a:solidFill>
              </a:rPr>
              <a:t>Individual1.xml</a:t>
            </a:r>
          </a:p>
        </p:txBody>
      </p:sp>
      <p:graphicFrame>
        <p:nvGraphicFramePr>
          <p:cNvPr id="126" name="Diagram 23"/>
          <p:cNvGraphicFramePr/>
          <p:nvPr>
            <p:extLst>
              <p:ext uri="{D42A27DB-BD31-4B8C-83A1-F6EECF244321}">
                <p14:modId xmlns:p14="http://schemas.microsoft.com/office/powerpoint/2010/main" val="1308274212"/>
              </p:ext>
            </p:extLst>
          </p:nvPr>
        </p:nvGraphicFramePr>
        <p:xfrm>
          <a:off x="-38101" y="286600"/>
          <a:ext cx="12385676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6" name="Groupe 75"/>
          <p:cNvGrpSpPr/>
          <p:nvPr/>
        </p:nvGrpSpPr>
        <p:grpSpPr>
          <a:xfrm>
            <a:off x="3892394" y="4984005"/>
            <a:ext cx="1491780" cy="793285"/>
            <a:chOff x="8356644" y="5394834"/>
            <a:chExt cx="982114" cy="793285"/>
          </a:xfrm>
        </p:grpSpPr>
        <p:sp>
          <p:nvSpPr>
            <p:cNvPr id="77" name="Parenthèses 76"/>
            <p:cNvSpPr/>
            <p:nvPr/>
          </p:nvSpPr>
          <p:spPr>
            <a:xfrm>
              <a:off x="8356644" y="5394834"/>
              <a:ext cx="946388" cy="793285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8387224" y="5403582"/>
              <a:ext cx="61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0.564</a:t>
              </a: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8827825" y="5402454"/>
              <a:ext cx="510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0.758</a:t>
              </a:r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8391907" y="5791058"/>
              <a:ext cx="503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-0.69</a:t>
              </a:r>
            </a:p>
          </p:txBody>
        </p:sp>
        <p:sp>
          <p:nvSpPr>
            <p:cNvPr id="97" name="ZoneTexte 96"/>
            <p:cNvSpPr txBox="1"/>
            <p:nvPr/>
          </p:nvSpPr>
          <p:spPr>
            <a:xfrm>
              <a:off x="8826018" y="5789929"/>
              <a:ext cx="369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-1.0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95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01" grpId="0"/>
      <p:bldP spid="104" grpId="0"/>
      <p:bldP spid="105" grpId="0" animBg="1"/>
      <p:bldP spid="108" grpId="0"/>
      <p:bldP spid="1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/>
              <a:t>23 mai 2016</a:t>
            </a:r>
            <a:endParaRPr lang="fr-FR" sz="1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/>
              <a:t>Soutenance Finale - Etude pratique</a:t>
            </a:r>
            <a:endParaRPr lang="fr-FR" sz="1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2</a:t>
            </a:fld>
            <a:r>
              <a:rPr lang="fr-FR" sz="1800" dirty="0"/>
              <a:t>/24</a:t>
            </a:r>
          </a:p>
        </p:txBody>
      </p:sp>
      <p:pic>
        <p:nvPicPr>
          <p:cNvPr id="3074" name="Picture 2" descr="http://www.gsigma.ufsc.br/~popov/aulas/robocode/robocode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830" y="1825231"/>
            <a:ext cx="6507134" cy="243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ous-titre 2"/>
          <p:cNvSpPr>
            <a:spLocks noGrp="1"/>
          </p:cNvSpPr>
          <p:nvPr>
            <p:ph type="subTitle" idx="1"/>
          </p:nvPr>
        </p:nvSpPr>
        <p:spPr>
          <a:xfrm>
            <a:off x="1100051" y="4455618"/>
            <a:ext cx="10058400" cy="1004655"/>
          </a:xfrm>
        </p:spPr>
        <p:txBody>
          <a:bodyPr>
            <a:normAutofit/>
          </a:bodyPr>
          <a:lstStyle/>
          <a:p>
            <a:pPr algn="ctr"/>
            <a:r>
              <a:rPr lang="fr-FR" dirty="0" err="1">
                <a:solidFill>
                  <a:srgbClr val="4F4D50"/>
                </a:solidFill>
                <a:latin typeface="Arial"/>
              </a:rPr>
              <a:t>Build</a:t>
            </a:r>
            <a:r>
              <a:rPr lang="fr-FR" dirty="0">
                <a:solidFill>
                  <a:srgbClr val="4F4D50"/>
                </a:solidFill>
                <a:latin typeface="Arial"/>
              </a:rPr>
              <a:t> the best, destroy the </a:t>
            </a:r>
            <a:r>
              <a:rPr lang="fr-FR" dirty="0" err="1">
                <a:solidFill>
                  <a:srgbClr val="4F4D50"/>
                </a:solidFill>
                <a:latin typeface="Arial"/>
              </a:rPr>
              <a:t>rest</a:t>
            </a:r>
            <a:r>
              <a:rPr lang="fr-FR" dirty="0">
                <a:solidFill>
                  <a:srgbClr val="4F4D50"/>
                </a:solidFill>
                <a:latin typeface="Arial"/>
              </a:rPr>
              <a:t> !</a:t>
            </a:r>
            <a:br>
              <a:rPr lang="fr-FR" dirty="0">
                <a:latin typeface="Arial"/>
              </a:rPr>
            </a:br>
            <a:endParaRPr lang="fr-FR" dirty="0">
              <a:latin typeface="Arial"/>
            </a:endParaRPr>
          </a:p>
          <a:p>
            <a:endParaRPr lang="fr-FR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77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/>
              <a:t>23 mai 2016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/>
              <a:t>Soutenance Finale - Etude pratique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20</a:t>
            </a:fld>
            <a:r>
              <a:rPr lang="fr-FR" sz="1800" dirty="0"/>
              <a:t>/24</a:t>
            </a:r>
          </a:p>
        </p:txBody>
      </p:sp>
      <p:sp>
        <p:nvSpPr>
          <p:cNvPr id="56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</a:t>
            </a:r>
            <a:endParaRPr lang="fr-FR" sz="4500" dirty="0"/>
          </a:p>
        </p:txBody>
      </p:sp>
      <p:sp>
        <p:nvSpPr>
          <p:cNvPr id="70" name="Ellipse 69"/>
          <p:cNvSpPr/>
          <p:nvPr/>
        </p:nvSpPr>
        <p:spPr>
          <a:xfrm>
            <a:off x="1901618" y="1980814"/>
            <a:ext cx="1888065" cy="18880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ZoneTexte 87"/>
          <p:cNvSpPr txBox="1"/>
          <p:nvPr/>
        </p:nvSpPr>
        <p:spPr>
          <a:xfrm>
            <a:off x="602472" y="1863578"/>
            <a:ext cx="1568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/>
              <a:t>Génération aléatoire</a:t>
            </a:r>
          </a:p>
        </p:txBody>
      </p:sp>
      <p:sp>
        <p:nvSpPr>
          <p:cNvPr id="94" name="ZoneTexte 93"/>
          <p:cNvSpPr txBox="1"/>
          <p:nvPr/>
        </p:nvSpPr>
        <p:spPr>
          <a:xfrm>
            <a:off x="1583385" y="3918547"/>
            <a:ext cx="252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Population initiale</a:t>
            </a:r>
          </a:p>
        </p:txBody>
      </p:sp>
      <p:sp>
        <p:nvSpPr>
          <p:cNvPr id="97" name="Flèche à angle droit 96"/>
          <p:cNvSpPr/>
          <p:nvPr/>
        </p:nvSpPr>
        <p:spPr>
          <a:xfrm rot="5400000">
            <a:off x="1366811" y="2571198"/>
            <a:ext cx="429628" cy="503648"/>
          </a:xfrm>
          <a:prstGeom prst="bentUpArrow">
            <a:avLst>
              <a:gd name="adj1" fmla="val 16424"/>
              <a:gd name="adj2" fmla="val 18989"/>
              <a:gd name="adj3" fmla="val 369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9" name="Picture 4" descr="http://fatvat.co.uk/uploaded_images/robot-73787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704" y="2315348"/>
            <a:ext cx="1573028" cy="116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Connecteur droit avec flèche 101"/>
          <p:cNvCxnSpPr/>
          <p:nvPr/>
        </p:nvCxnSpPr>
        <p:spPr>
          <a:xfrm flipV="1">
            <a:off x="3918575" y="2920341"/>
            <a:ext cx="1194237" cy="45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/>
          <p:cNvSpPr txBox="1"/>
          <p:nvPr/>
        </p:nvSpPr>
        <p:spPr>
          <a:xfrm>
            <a:off x="4008231" y="2490788"/>
            <a:ext cx="1014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/>
              <a:t>Tester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5188512" y="1766017"/>
            <a:ext cx="162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/>
              <a:t>Robocode</a:t>
            </a:r>
            <a:endParaRPr lang="fr-FR" sz="2400" b="1" dirty="0"/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946" y="2231620"/>
            <a:ext cx="1192936" cy="11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ZoneTexte 112"/>
          <p:cNvSpPr txBox="1"/>
          <p:nvPr/>
        </p:nvSpPr>
        <p:spPr>
          <a:xfrm>
            <a:off x="7907001" y="1795355"/>
            <a:ext cx="217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Liste de Scores</a:t>
            </a:r>
          </a:p>
        </p:txBody>
      </p:sp>
      <p:cxnSp>
        <p:nvCxnSpPr>
          <p:cNvPr id="112" name="Connecteur droit avec flèche 111"/>
          <p:cNvCxnSpPr/>
          <p:nvPr/>
        </p:nvCxnSpPr>
        <p:spPr>
          <a:xfrm flipV="1">
            <a:off x="6955815" y="2920341"/>
            <a:ext cx="1476000" cy="45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/>
          <p:cNvSpPr txBox="1"/>
          <p:nvPr/>
        </p:nvSpPr>
        <p:spPr>
          <a:xfrm>
            <a:off x="6905691" y="2229189"/>
            <a:ext cx="1597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/>
              <a:t>Évaluer selon un critère</a:t>
            </a:r>
          </a:p>
        </p:txBody>
      </p:sp>
      <p:sp>
        <p:nvSpPr>
          <p:cNvPr id="116" name="Ellipse 115"/>
          <p:cNvSpPr/>
          <p:nvPr/>
        </p:nvSpPr>
        <p:spPr>
          <a:xfrm>
            <a:off x="8008302" y="3934932"/>
            <a:ext cx="1888065" cy="18880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Demi-tour 116"/>
          <p:cNvSpPr/>
          <p:nvPr/>
        </p:nvSpPr>
        <p:spPr>
          <a:xfrm rot="5400000">
            <a:off x="9079076" y="3423295"/>
            <a:ext cx="2007826" cy="1001918"/>
          </a:xfrm>
          <a:prstGeom prst="uturnArrow">
            <a:avLst>
              <a:gd name="adj1" fmla="val 5739"/>
              <a:gd name="adj2" fmla="val 8782"/>
              <a:gd name="adj3" fmla="val 16942"/>
              <a:gd name="adj4" fmla="val 14662"/>
              <a:gd name="adj5" fmla="val 51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22" name="Picture 2" descr="dna, helix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58" y="4544785"/>
            <a:ext cx="1300808" cy="13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Connecteur droit avec flèche 123"/>
          <p:cNvCxnSpPr/>
          <p:nvPr/>
        </p:nvCxnSpPr>
        <p:spPr>
          <a:xfrm flipH="1">
            <a:off x="5718619" y="3447451"/>
            <a:ext cx="2678327" cy="1381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/>
          <p:cNvSpPr txBox="1"/>
          <p:nvPr/>
        </p:nvSpPr>
        <p:spPr>
          <a:xfrm>
            <a:off x="5400387" y="3616824"/>
            <a:ext cx="1459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/>
              <a:t>Sélection par tournoi</a:t>
            </a:r>
          </a:p>
        </p:txBody>
      </p:sp>
      <p:cxnSp>
        <p:nvCxnSpPr>
          <p:cNvPr id="126" name="Connecteur droit avec flèche 125"/>
          <p:cNvCxnSpPr/>
          <p:nvPr/>
        </p:nvCxnSpPr>
        <p:spPr>
          <a:xfrm flipV="1">
            <a:off x="5775311" y="4916366"/>
            <a:ext cx="2096638" cy="191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ZoneTexte 126"/>
          <p:cNvSpPr txBox="1"/>
          <p:nvPr/>
        </p:nvSpPr>
        <p:spPr>
          <a:xfrm>
            <a:off x="5976530" y="5098936"/>
            <a:ext cx="1810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/>
              <a:t>Création de 2 descendants</a:t>
            </a:r>
          </a:p>
        </p:txBody>
      </p:sp>
      <p:sp>
        <p:nvSpPr>
          <p:cNvPr id="128" name="ZoneTexte 127"/>
          <p:cNvSpPr txBox="1"/>
          <p:nvPr/>
        </p:nvSpPr>
        <p:spPr>
          <a:xfrm>
            <a:off x="7534525" y="5809253"/>
            <a:ext cx="2835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Nouvelle génération</a:t>
            </a:r>
          </a:p>
        </p:txBody>
      </p:sp>
      <p:sp>
        <p:nvSpPr>
          <p:cNvPr id="129" name="ZoneTexte 128"/>
          <p:cNvSpPr txBox="1"/>
          <p:nvPr/>
        </p:nvSpPr>
        <p:spPr>
          <a:xfrm>
            <a:off x="3365761" y="5834772"/>
            <a:ext cx="3132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Algorithme génétique</a:t>
            </a:r>
          </a:p>
        </p:txBody>
      </p:sp>
      <p:sp>
        <p:nvSpPr>
          <p:cNvPr id="132" name="ZoneTexte 131"/>
          <p:cNvSpPr txBox="1"/>
          <p:nvPr/>
        </p:nvSpPr>
        <p:spPr>
          <a:xfrm>
            <a:off x="413880" y="5046360"/>
            <a:ext cx="2975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618197"/>
                </a:solidFill>
              </a:rPr>
              <a:t>Sélection naturelle</a:t>
            </a:r>
          </a:p>
        </p:txBody>
      </p:sp>
      <p:sp>
        <p:nvSpPr>
          <p:cNvPr id="133" name="ZoneTexte 132"/>
          <p:cNvSpPr txBox="1"/>
          <p:nvPr/>
        </p:nvSpPr>
        <p:spPr>
          <a:xfrm>
            <a:off x="10587402" y="3417600"/>
            <a:ext cx="1402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/>
              <a:t>Sélection du meilleur individu</a:t>
            </a:r>
          </a:p>
        </p:txBody>
      </p:sp>
      <p:graphicFrame>
        <p:nvGraphicFramePr>
          <p:cNvPr id="137" name="Diagram 23"/>
          <p:cNvGraphicFramePr/>
          <p:nvPr>
            <p:extLst>
              <p:ext uri="{D42A27DB-BD31-4B8C-83A1-F6EECF244321}">
                <p14:modId xmlns:p14="http://schemas.microsoft.com/office/powerpoint/2010/main" val="1308274212"/>
              </p:ext>
            </p:extLst>
          </p:nvPr>
        </p:nvGraphicFramePr>
        <p:xfrm>
          <a:off x="-38101" y="286600"/>
          <a:ext cx="12385676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40" name="Groupe 39"/>
          <p:cNvGrpSpPr/>
          <p:nvPr/>
        </p:nvGrpSpPr>
        <p:grpSpPr>
          <a:xfrm>
            <a:off x="3017216" y="2946547"/>
            <a:ext cx="629410" cy="579391"/>
            <a:chOff x="6814562" y="4954977"/>
            <a:chExt cx="947151" cy="871880"/>
          </a:xfrm>
        </p:grpSpPr>
        <p:cxnSp>
          <p:nvCxnSpPr>
            <p:cNvPr id="41" name="Connecteur droit 40"/>
            <p:cNvCxnSpPr>
              <a:stCxn id="54" idx="6"/>
              <a:endCxn id="59" idx="2"/>
            </p:cNvCxnSpPr>
            <p:nvPr/>
          </p:nvCxnSpPr>
          <p:spPr>
            <a:xfrm flipV="1">
              <a:off x="7010962" y="5053177"/>
              <a:ext cx="187797" cy="194219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>
              <a:stCxn id="54" idx="6"/>
              <a:endCxn id="60" idx="2"/>
            </p:cNvCxnSpPr>
            <p:nvPr/>
          </p:nvCxnSpPr>
          <p:spPr>
            <a:xfrm>
              <a:off x="7010962" y="5247397"/>
              <a:ext cx="187796" cy="31165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>
              <a:stCxn id="54" idx="6"/>
              <a:endCxn id="58" idx="2"/>
            </p:cNvCxnSpPr>
            <p:nvPr/>
          </p:nvCxnSpPr>
          <p:spPr>
            <a:xfrm>
              <a:off x="7010962" y="5247397"/>
              <a:ext cx="187796" cy="25745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>
              <a:stCxn id="54" idx="6"/>
              <a:endCxn id="57" idx="2"/>
            </p:cNvCxnSpPr>
            <p:nvPr/>
          </p:nvCxnSpPr>
          <p:spPr>
            <a:xfrm>
              <a:off x="7010962" y="5247397"/>
              <a:ext cx="187796" cy="481261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>
              <a:stCxn id="55" idx="6"/>
              <a:endCxn id="59" idx="2"/>
            </p:cNvCxnSpPr>
            <p:nvPr/>
          </p:nvCxnSpPr>
          <p:spPr>
            <a:xfrm flipV="1">
              <a:off x="7010962" y="5053177"/>
              <a:ext cx="187797" cy="536373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>
              <a:stCxn id="55" idx="6"/>
              <a:endCxn id="60" idx="2"/>
            </p:cNvCxnSpPr>
            <p:nvPr/>
          </p:nvCxnSpPr>
          <p:spPr>
            <a:xfrm flipV="1">
              <a:off x="7010962" y="5278561"/>
              <a:ext cx="187796" cy="31098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>
              <a:stCxn id="55" idx="6"/>
              <a:endCxn id="58" idx="2"/>
            </p:cNvCxnSpPr>
            <p:nvPr/>
          </p:nvCxnSpPr>
          <p:spPr>
            <a:xfrm flipV="1">
              <a:off x="7010962" y="5504847"/>
              <a:ext cx="187796" cy="84704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>
              <a:stCxn id="55" idx="6"/>
              <a:endCxn id="57" idx="2"/>
            </p:cNvCxnSpPr>
            <p:nvPr/>
          </p:nvCxnSpPr>
          <p:spPr>
            <a:xfrm>
              <a:off x="7010962" y="5589550"/>
              <a:ext cx="187796" cy="13910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>
              <a:stCxn id="59" idx="6"/>
              <a:endCxn id="61" idx="2"/>
            </p:cNvCxnSpPr>
            <p:nvPr/>
          </p:nvCxnSpPr>
          <p:spPr>
            <a:xfrm>
              <a:off x="7395159" y="5053177"/>
              <a:ext cx="170153" cy="366386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>
              <a:stCxn id="60" idx="6"/>
              <a:endCxn id="61" idx="2"/>
            </p:cNvCxnSpPr>
            <p:nvPr/>
          </p:nvCxnSpPr>
          <p:spPr>
            <a:xfrm>
              <a:off x="7395158" y="5278561"/>
              <a:ext cx="170154" cy="14100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>
              <a:stCxn id="58" idx="6"/>
              <a:endCxn id="61" idx="2"/>
            </p:cNvCxnSpPr>
            <p:nvPr/>
          </p:nvCxnSpPr>
          <p:spPr>
            <a:xfrm flipV="1">
              <a:off x="7395158" y="5419563"/>
              <a:ext cx="170154" cy="8528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>
              <a:stCxn id="57" idx="6"/>
              <a:endCxn id="61" idx="2"/>
            </p:cNvCxnSpPr>
            <p:nvPr/>
          </p:nvCxnSpPr>
          <p:spPr>
            <a:xfrm flipV="1">
              <a:off x="7395158" y="5419563"/>
              <a:ext cx="170154" cy="309094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6814562" y="514919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>
              <a:off x="6814562" y="5491350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Ellipse 56"/>
            <p:cNvSpPr/>
            <p:nvPr/>
          </p:nvSpPr>
          <p:spPr>
            <a:xfrm>
              <a:off x="7198758" y="563045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Ellipse 57"/>
            <p:cNvSpPr/>
            <p:nvPr/>
          </p:nvSpPr>
          <p:spPr>
            <a:xfrm>
              <a:off x="7198758" y="540664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/>
            <p:cNvSpPr/>
            <p:nvPr/>
          </p:nvSpPr>
          <p:spPr>
            <a:xfrm>
              <a:off x="7198759" y="495497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/>
            <p:cNvSpPr/>
            <p:nvPr/>
          </p:nvSpPr>
          <p:spPr>
            <a:xfrm>
              <a:off x="7198758" y="5180361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/>
            <p:cNvSpPr/>
            <p:nvPr/>
          </p:nvSpPr>
          <p:spPr>
            <a:xfrm>
              <a:off x="7565313" y="5321363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2366136" y="2032026"/>
            <a:ext cx="629410" cy="579391"/>
            <a:chOff x="6814562" y="4954977"/>
            <a:chExt cx="947151" cy="871880"/>
          </a:xfrm>
        </p:grpSpPr>
        <p:cxnSp>
          <p:nvCxnSpPr>
            <p:cNvPr id="63" name="Connecteur droit 62"/>
            <p:cNvCxnSpPr>
              <a:stCxn id="80" idx="6"/>
              <a:endCxn id="84" idx="2"/>
            </p:cNvCxnSpPr>
            <p:nvPr/>
          </p:nvCxnSpPr>
          <p:spPr>
            <a:xfrm flipV="1">
              <a:off x="7010962" y="5053177"/>
              <a:ext cx="187797" cy="194219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>
              <a:stCxn id="80" idx="6"/>
              <a:endCxn id="85" idx="2"/>
            </p:cNvCxnSpPr>
            <p:nvPr/>
          </p:nvCxnSpPr>
          <p:spPr>
            <a:xfrm>
              <a:off x="7010962" y="5247397"/>
              <a:ext cx="187796" cy="31165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>
              <a:stCxn id="80" idx="6"/>
              <a:endCxn id="83" idx="2"/>
            </p:cNvCxnSpPr>
            <p:nvPr/>
          </p:nvCxnSpPr>
          <p:spPr>
            <a:xfrm>
              <a:off x="7010962" y="5247397"/>
              <a:ext cx="187796" cy="25745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>
              <a:stCxn id="80" idx="6"/>
              <a:endCxn id="82" idx="2"/>
            </p:cNvCxnSpPr>
            <p:nvPr/>
          </p:nvCxnSpPr>
          <p:spPr>
            <a:xfrm>
              <a:off x="7010962" y="5247397"/>
              <a:ext cx="187796" cy="481261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>
              <a:stCxn id="81" idx="6"/>
              <a:endCxn id="84" idx="2"/>
            </p:cNvCxnSpPr>
            <p:nvPr/>
          </p:nvCxnSpPr>
          <p:spPr>
            <a:xfrm flipV="1">
              <a:off x="7010962" y="5053177"/>
              <a:ext cx="187797" cy="536373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>
              <a:stCxn id="81" idx="6"/>
              <a:endCxn id="85" idx="2"/>
            </p:cNvCxnSpPr>
            <p:nvPr/>
          </p:nvCxnSpPr>
          <p:spPr>
            <a:xfrm flipV="1">
              <a:off x="7010962" y="5278561"/>
              <a:ext cx="187796" cy="31098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>
              <a:stCxn id="81" idx="6"/>
              <a:endCxn id="83" idx="2"/>
            </p:cNvCxnSpPr>
            <p:nvPr/>
          </p:nvCxnSpPr>
          <p:spPr>
            <a:xfrm flipV="1">
              <a:off x="7010962" y="5504847"/>
              <a:ext cx="187796" cy="84704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>
              <a:stCxn id="81" idx="6"/>
              <a:endCxn id="82" idx="2"/>
            </p:cNvCxnSpPr>
            <p:nvPr/>
          </p:nvCxnSpPr>
          <p:spPr>
            <a:xfrm>
              <a:off x="7010962" y="5589550"/>
              <a:ext cx="187796" cy="13910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>
              <a:stCxn id="84" idx="6"/>
              <a:endCxn id="86" idx="2"/>
            </p:cNvCxnSpPr>
            <p:nvPr/>
          </p:nvCxnSpPr>
          <p:spPr>
            <a:xfrm>
              <a:off x="7395159" y="5053177"/>
              <a:ext cx="170153" cy="366386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stCxn id="85" idx="6"/>
              <a:endCxn id="86" idx="2"/>
            </p:cNvCxnSpPr>
            <p:nvPr/>
          </p:nvCxnSpPr>
          <p:spPr>
            <a:xfrm>
              <a:off x="7395158" y="5278561"/>
              <a:ext cx="170154" cy="14100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>
              <a:stCxn id="83" idx="6"/>
              <a:endCxn id="86" idx="2"/>
            </p:cNvCxnSpPr>
            <p:nvPr/>
          </p:nvCxnSpPr>
          <p:spPr>
            <a:xfrm flipV="1">
              <a:off x="7395158" y="5419563"/>
              <a:ext cx="170154" cy="8528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>
              <a:stCxn id="82" idx="6"/>
              <a:endCxn id="86" idx="2"/>
            </p:cNvCxnSpPr>
            <p:nvPr/>
          </p:nvCxnSpPr>
          <p:spPr>
            <a:xfrm flipV="1">
              <a:off x="7395158" y="5419563"/>
              <a:ext cx="170154" cy="309094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Ellipse 79"/>
            <p:cNvSpPr/>
            <p:nvPr/>
          </p:nvSpPr>
          <p:spPr>
            <a:xfrm>
              <a:off x="6814562" y="514919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Ellipse 80"/>
            <p:cNvSpPr/>
            <p:nvPr/>
          </p:nvSpPr>
          <p:spPr>
            <a:xfrm>
              <a:off x="6814562" y="5491350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7198758" y="563045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Ellipse 82"/>
            <p:cNvSpPr/>
            <p:nvPr/>
          </p:nvSpPr>
          <p:spPr>
            <a:xfrm>
              <a:off x="7198758" y="540664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Ellipse 83"/>
            <p:cNvSpPr/>
            <p:nvPr/>
          </p:nvSpPr>
          <p:spPr>
            <a:xfrm>
              <a:off x="7198759" y="495497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/>
            <p:cNvSpPr/>
            <p:nvPr/>
          </p:nvSpPr>
          <p:spPr>
            <a:xfrm>
              <a:off x="7198758" y="5180361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Ellipse 85"/>
            <p:cNvSpPr/>
            <p:nvPr/>
          </p:nvSpPr>
          <p:spPr>
            <a:xfrm>
              <a:off x="7565313" y="5321363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e 86"/>
          <p:cNvGrpSpPr/>
          <p:nvPr/>
        </p:nvGrpSpPr>
        <p:grpSpPr>
          <a:xfrm>
            <a:off x="1967339" y="2561849"/>
            <a:ext cx="629410" cy="579391"/>
            <a:chOff x="6814562" y="4954977"/>
            <a:chExt cx="947151" cy="871880"/>
          </a:xfrm>
        </p:grpSpPr>
        <p:cxnSp>
          <p:nvCxnSpPr>
            <p:cNvPr id="89" name="Connecteur droit 88"/>
            <p:cNvCxnSpPr>
              <a:stCxn id="106" idx="6"/>
              <a:endCxn id="110" idx="2"/>
            </p:cNvCxnSpPr>
            <p:nvPr/>
          </p:nvCxnSpPr>
          <p:spPr>
            <a:xfrm flipV="1">
              <a:off x="7010962" y="5053177"/>
              <a:ext cx="187797" cy="194219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>
              <a:stCxn id="106" idx="6"/>
              <a:endCxn id="115" idx="2"/>
            </p:cNvCxnSpPr>
            <p:nvPr/>
          </p:nvCxnSpPr>
          <p:spPr>
            <a:xfrm>
              <a:off x="7010962" y="5247397"/>
              <a:ext cx="187796" cy="31165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>
              <a:stCxn id="106" idx="6"/>
              <a:endCxn id="109" idx="2"/>
            </p:cNvCxnSpPr>
            <p:nvPr/>
          </p:nvCxnSpPr>
          <p:spPr>
            <a:xfrm>
              <a:off x="7010962" y="5247397"/>
              <a:ext cx="187796" cy="25745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>
              <a:stCxn id="106" idx="6"/>
              <a:endCxn id="108" idx="2"/>
            </p:cNvCxnSpPr>
            <p:nvPr/>
          </p:nvCxnSpPr>
          <p:spPr>
            <a:xfrm>
              <a:off x="7010962" y="5247397"/>
              <a:ext cx="187796" cy="481261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>
              <a:stCxn id="107" idx="6"/>
              <a:endCxn id="110" idx="2"/>
            </p:cNvCxnSpPr>
            <p:nvPr/>
          </p:nvCxnSpPr>
          <p:spPr>
            <a:xfrm flipV="1">
              <a:off x="7010962" y="5053177"/>
              <a:ext cx="187797" cy="536373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>
              <a:stCxn id="107" idx="6"/>
              <a:endCxn id="115" idx="2"/>
            </p:cNvCxnSpPr>
            <p:nvPr/>
          </p:nvCxnSpPr>
          <p:spPr>
            <a:xfrm flipV="1">
              <a:off x="7010962" y="5278561"/>
              <a:ext cx="187796" cy="31098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>
              <a:stCxn id="107" idx="6"/>
              <a:endCxn id="109" idx="2"/>
            </p:cNvCxnSpPr>
            <p:nvPr/>
          </p:nvCxnSpPr>
          <p:spPr>
            <a:xfrm flipV="1">
              <a:off x="7010962" y="5504847"/>
              <a:ext cx="187796" cy="84704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>
              <a:stCxn id="107" idx="6"/>
              <a:endCxn id="108" idx="2"/>
            </p:cNvCxnSpPr>
            <p:nvPr/>
          </p:nvCxnSpPr>
          <p:spPr>
            <a:xfrm>
              <a:off x="7010962" y="5589550"/>
              <a:ext cx="187796" cy="13910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>
              <a:stCxn id="110" idx="6"/>
              <a:endCxn id="118" idx="2"/>
            </p:cNvCxnSpPr>
            <p:nvPr/>
          </p:nvCxnSpPr>
          <p:spPr>
            <a:xfrm>
              <a:off x="7395159" y="5053177"/>
              <a:ext cx="170153" cy="366386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>
              <a:stCxn id="115" idx="6"/>
              <a:endCxn id="118" idx="2"/>
            </p:cNvCxnSpPr>
            <p:nvPr/>
          </p:nvCxnSpPr>
          <p:spPr>
            <a:xfrm>
              <a:off x="7395158" y="5278561"/>
              <a:ext cx="170154" cy="14100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>
              <a:stCxn id="109" idx="6"/>
              <a:endCxn id="118" idx="2"/>
            </p:cNvCxnSpPr>
            <p:nvPr/>
          </p:nvCxnSpPr>
          <p:spPr>
            <a:xfrm flipV="1">
              <a:off x="7395158" y="5419563"/>
              <a:ext cx="170154" cy="8528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>
              <a:stCxn id="108" idx="6"/>
              <a:endCxn id="118" idx="2"/>
            </p:cNvCxnSpPr>
            <p:nvPr/>
          </p:nvCxnSpPr>
          <p:spPr>
            <a:xfrm flipV="1">
              <a:off x="7395158" y="5419563"/>
              <a:ext cx="170154" cy="309094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Ellipse 105"/>
            <p:cNvSpPr/>
            <p:nvPr/>
          </p:nvSpPr>
          <p:spPr>
            <a:xfrm>
              <a:off x="6814562" y="514919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6814562" y="5491350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7198758" y="563045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7198758" y="540664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7198759" y="495497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7198758" y="5180361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7565313" y="5321363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Groupe 119"/>
          <p:cNvGrpSpPr/>
          <p:nvPr/>
        </p:nvGrpSpPr>
        <p:grpSpPr>
          <a:xfrm>
            <a:off x="2297215" y="3132389"/>
            <a:ext cx="629410" cy="579391"/>
            <a:chOff x="6814562" y="4954977"/>
            <a:chExt cx="947151" cy="871880"/>
          </a:xfrm>
        </p:grpSpPr>
        <p:cxnSp>
          <p:nvCxnSpPr>
            <p:cNvPr id="121" name="Connecteur droit 120"/>
            <p:cNvCxnSpPr>
              <a:stCxn id="145" idx="6"/>
              <a:endCxn id="149" idx="2"/>
            </p:cNvCxnSpPr>
            <p:nvPr/>
          </p:nvCxnSpPr>
          <p:spPr>
            <a:xfrm flipV="1">
              <a:off x="7010962" y="5053177"/>
              <a:ext cx="187797" cy="194219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>
              <a:stCxn id="145" idx="6"/>
              <a:endCxn id="150" idx="2"/>
            </p:cNvCxnSpPr>
            <p:nvPr/>
          </p:nvCxnSpPr>
          <p:spPr>
            <a:xfrm>
              <a:off x="7010962" y="5247397"/>
              <a:ext cx="187796" cy="31165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>
              <a:stCxn id="145" idx="6"/>
              <a:endCxn id="148" idx="2"/>
            </p:cNvCxnSpPr>
            <p:nvPr/>
          </p:nvCxnSpPr>
          <p:spPr>
            <a:xfrm>
              <a:off x="7010962" y="5247397"/>
              <a:ext cx="187796" cy="25745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/>
            <p:cNvCxnSpPr>
              <a:stCxn id="145" idx="6"/>
              <a:endCxn id="147" idx="2"/>
            </p:cNvCxnSpPr>
            <p:nvPr/>
          </p:nvCxnSpPr>
          <p:spPr>
            <a:xfrm>
              <a:off x="7010962" y="5247397"/>
              <a:ext cx="187796" cy="481261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>
              <a:stCxn id="146" idx="6"/>
              <a:endCxn id="149" idx="2"/>
            </p:cNvCxnSpPr>
            <p:nvPr/>
          </p:nvCxnSpPr>
          <p:spPr>
            <a:xfrm flipV="1">
              <a:off x="7010962" y="5053177"/>
              <a:ext cx="187797" cy="536373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>
              <a:stCxn id="146" idx="6"/>
              <a:endCxn id="150" idx="2"/>
            </p:cNvCxnSpPr>
            <p:nvPr/>
          </p:nvCxnSpPr>
          <p:spPr>
            <a:xfrm flipV="1">
              <a:off x="7010962" y="5278561"/>
              <a:ext cx="187796" cy="31098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>
              <a:stCxn id="146" idx="6"/>
              <a:endCxn id="148" idx="2"/>
            </p:cNvCxnSpPr>
            <p:nvPr/>
          </p:nvCxnSpPr>
          <p:spPr>
            <a:xfrm flipV="1">
              <a:off x="7010962" y="5504847"/>
              <a:ext cx="187796" cy="84704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>
              <a:stCxn id="146" idx="6"/>
              <a:endCxn id="147" idx="2"/>
            </p:cNvCxnSpPr>
            <p:nvPr/>
          </p:nvCxnSpPr>
          <p:spPr>
            <a:xfrm>
              <a:off x="7010962" y="5589550"/>
              <a:ext cx="187796" cy="13910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>
              <a:stCxn id="149" idx="6"/>
              <a:endCxn id="151" idx="2"/>
            </p:cNvCxnSpPr>
            <p:nvPr/>
          </p:nvCxnSpPr>
          <p:spPr>
            <a:xfrm>
              <a:off x="7395159" y="5053177"/>
              <a:ext cx="170153" cy="366386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/>
            <p:cNvCxnSpPr>
              <a:stCxn id="150" idx="6"/>
              <a:endCxn id="151" idx="2"/>
            </p:cNvCxnSpPr>
            <p:nvPr/>
          </p:nvCxnSpPr>
          <p:spPr>
            <a:xfrm>
              <a:off x="7395158" y="5278561"/>
              <a:ext cx="170154" cy="14100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>
              <a:stCxn id="148" idx="6"/>
              <a:endCxn id="151" idx="2"/>
            </p:cNvCxnSpPr>
            <p:nvPr/>
          </p:nvCxnSpPr>
          <p:spPr>
            <a:xfrm flipV="1">
              <a:off x="7395158" y="5419563"/>
              <a:ext cx="170154" cy="8528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>
              <a:stCxn id="147" idx="6"/>
              <a:endCxn id="151" idx="2"/>
            </p:cNvCxnSpPr>
            <p:nvPr/>
          </p:nvCxnSpPr>
          <p:spPr>
            <a:xfrm flipV="1">
              <a:off x="7395158" y="5419563"/>
              <a:ext cx="170154" cy="309094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Ellipse 144"/>
            <p:cNvSpPr/>
            <p:nvPr/>
          </p:nvSpPr>
          <p:spPr>
            <a:xfrm>
              <a:off x="6814562" y="514919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Ellipse 145"/>
            <p:cNvSpPr/>
            <p:nvPr/>
          </p:nvSpPr>
          <p:spPr>
            <a:xfrm>
              <a:off x="6814562" y="5491350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Ellipse 146"/>
            <p:cNvSpPr/>
            <p:nvPr/>
          </p:nvSpPr>
          <p:spPr>
            <a:xfrm>
              <a:off x="7198758" y="563045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7198758" y="540664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Ellipse 148"/>
            <p:cNvSpPr/>
            <p:nvPr/>
          </p:nvSpPr>
          <p:spPr>
            <a:xfrm>
              <a:off x="7198759" y="495497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7198758" y="5180361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" name="Ellipse 150"/>
            <p:cNvSpPr/>
            <p:nvPr/>
          </p:nvSpPr>
          <p:spPr>
            <a:xfrm>
              <a:off x="7565313" y="5321363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Groupe 151"/>
          <p:cNvGrpSpPr/>
          <p:nvPr/>
        </p:nvGrpSpPr>
        <p:grpSpPr>
          <a:xfrm>
            <a:off x="3052585" y="2267036"/>
            <a:ext cx="629410" cy="579391"/>
            <a:chOff x="6814562" y="4954977"/>
            <a:chExt cx="947151" cy="871880"/>
          </a:xfrm>
        </p:grpSpPr>
        <p:cxnSp>
          <p:nvCxnSpPr>
            <p:cNvPr id="153" name="Connecteur droit 152"/>
            <p:cNvCxnSpPr>
              <a:stCxn id="165" idx="6"/>
              <a:endCxn id="169" idx="2"/>
            </p:cNvCxnSpPr>
            <p:nvPr/>
          </p:nvCxnSpPr>
          <p:spPr>
            <a:xfrm flipV="1">
              <a:off x="7010962" y="5053177"/>
              <a:ext cx="187797" cy="194219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>
              <a:stCxn id="165" idx="6"/>
              <a:endCxn id="170" idx="2"/>
            </p:cNvCxnSpPr>
            <p:nvPr/>
          </p:nvCxnSpPr>
          <p:spPr>
            <a:xfrm>
              <a:off x="7010962" y="5247397"/>
              <a:ext cx="187796" cy="31165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>
              <a:stCxn id="165" idx="6"/>
              <a:endCxn id="168" idx="2"/>
            </p:cNvCxnSpPr>
            <p:nvPr/>
          </p:nvCxnSpPr>
          <p:spPr>
            <a:xfrm>
              <a:off x="7010962" y="5247397"/>
              <a:ext cx="187796" cy="25745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>
              <a:stCxn id="165" idx="6"/>
              <a:endCxn id="167" idx="2"/>
            </p:cNvCxnSpPr>
            <p:nvPr/>
          </p:nvCxnSpPr>
          <p:spPr>
            <a:xfrm>
              <a:off x="7010962" y="5247397"/>
              <a:ext cx="187796" cy="481261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>
              <a:stCxn id="166" idx="6"/>
              <a:endCxn id="169" idx="2"/>
            </p:cNvCxnSpPr>
            <p:nvPr/>
          </p:nvCxnSpPr>
          <p:spPr>
            <a:xfrm flipV="1">
              <a:off x="7010962" y="5053177"/>
              <a:ext cx="187797" cy="536373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>
              <a:stCxn id="166" idx="6"/>
              <a:endCxn id="170" idx="2"/>
            </p:cNvCxnSpPr>
            <p:nvPr/>
          </p:nvCxnSpPr>
          <p:spPr>
            <a:xfrm flipV="1">
              <a:off x="7010962" y="5278561"/>
              <a:ext cx="187796" cy="31098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/>
            <p:cNvCxnSpPr>
              <a:stCxn id="166" idx="6"/>
              <a:endCxn id="168" idx="2"/>
            </p:cNvCxnSpPr>
            <p:nvPr/>
          </p:nvCxnSpPr>
          <p:spPr>
            <a:xfrm flipV="1">
              <a:off x="7010962" y="5504847"/>
              <a:ext cx="187796" cy="84704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/>
            <p:cNvCxnSpPr>
              <a:stCxn id="166" idx="6"/>
              <a:endCxn id="167" idx="2"/>
            </p:cNvCxnSpPr>
            <p:nvPr/>
          </p:nvCxnSpPr>
          <p:spPr>
            <a:xfrm>
              <a:off x="7010962" y="5589550"/>
              <a:ext cx="187796" cy="13910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>
              <a:stCxn id="169" idx="6"/>
              <a:endCxn id="171" idx="2"/>
            </p:cNvCxnSpPr>
            <p:nvPr/>
          </p:nvCxnSpPr>
          <p:spPr>
            <a:xfrm>
              <a:off x="7395159" y="5053177"/>
              <a:ext cx="170153" cy="366386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>
              <a:stCxn id="170" idx="6"/>
              <a:endCxn id="171" idx="2"/>
            </p:cNvCxnSpPr>
            <p:nvPr/>
          </p:nvCxnSpPr>
          <p:spPr>
            <a:xfrm>
              <a:off x="7395158" y="5278561"/>
              <a:ext cx="170154" cy="14100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>
              <a:stCxn id="168" idx="6"/>
              <a:endCxn id="171" idx="2"/>
            </p:cNvCxnSpPr>
            <p:nvPr/>
          </p:nvCxnSpPr>
          <p:spPr>
            <a:xfrm flipV="1">
              <a:off x="7395158" y="5419563"/>
              <a:ext cx="170154" cy="8528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>
              <a:stCxn id="167" idx="6"/>
              <a:endCxn id="171" idx="2"/>
            </p:cNvCxnSpPr>
            <p:nvPr/>
          </p:nvCxnSpPr>
          <p:spPr>
            <a:xfrm flipV="1">
              <a:off x="7395158" y="5419563"/>
              <a:ext cx="170154" cy="309094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Ellipse 164"/>
            <p:cNvSpPr/>
            <p:nvPr/>
          </p:nvSpPr>
          <p:spPr>
            <a:xfrm>
              <a:off x="6814562" y="514919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Ellipse 165"/>
            <p:cNvSpPr/>
            <p:nvPr/>
          </p:nvSpPr>
          <p:spPr>
            <a:xfrm>
              <a:off x="6814562" y="5491350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7" name="Ellipse 166"/>
            <p:cNvSpPr/>
            <p:nvPr/>
          </p:nvSpPr>
          <p:spPr>
            <a:xfrm>
              <a:off x="7198758" y="563045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Ellipse 167"/>
            <p:cNvSpPr/>
            <p:nvPr/>
          </p:nvSpPr>
          <p:spPr>
            <a:xfrm>
              <a:off x="7198758" y="540664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9" name="Ellipse 168"/>
            <p:cNvSpPr/>
            <p:nvPr/>
          </p:nvSpPr>
          <p:spPr>
            <a:xfrm>
              <a:off x="7198759" y="495497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Ellipse 169"/>
            <p:cNvSpPr/>
            <p:nvPr/>
          </p:nvSpPr>
          <p:spPr>
            <a:xfrm>
              <a:off x="7198758" y="5180361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Ellipse 170"/>
            <p:cNvSpPr/>
            <p:nvPr/>
          </p:nvSpPr>
          <p:spPr>
            <a:xfrm>
              <a:off x="7565313" y="5321363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Groupe 171"/>
          <p:cNvGrpSpPr/>
          <p:nvPr/>
        </p:nvGrpSpPr>
        <p:grpSpPr>
          <a:xfrm>
            <a:off x="2576796" y="2571295"/>
            <a:ext cx="629410" cy="579391"/>
            <a:chOff x="6814562" y="4954977"/>
            <a:chExt cx="947151" cy="871880"/>
          </a:xfrm>
        </p:grpSpPr>
        <p:cxnSp>
          <p:nvCxnSpPr>
            <p:cNvPr id="173" name="Connecteur droit 172"/>
            <p:cNvCxnSpPr>
              <a:stCxn id="185" idx="6"/>
              <a:endCxn id="189" idx="2"/>
            </p:cNvCxnSpPr>
            <p:nvPr/>
          </p:nvCxnSpPr>
          <p:spPr>
            <a:xfrm flipV="1">
              <a:off x="7010962" y="5053177"/>
              <a:ext cx="187797" cy="194219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>
              <a:stCxn id="185" idx="6"/>
              <a:endCxn id="190" idx="2"/>
            </p:cNvCxnSpPr>
            <p:nvPr/>
          </p:nvCxnSpPr>
          <p:spPr>
            <a:xfrm>
              <a:off x="7010962" y="5247397"/>
              <a:ext cx="187796" cy="31165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>
              <a:stCxn id="185" idx="6"/>
              <a:endCxn id="188" idx="2"/>
            </p:cNvCxnSpPr>
            <p:nvPr/>
          </p:nvCxnSpPr>
          <p:spPr>
            <a:xfrm>
              <a:off x="7010962" y="5247397"/>
              <a:ext cx="187796" cy="25745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>
              <a:stCxn id="185" idx="6"/>
              <a:endCxn id="187" idx="2"/>
            </p:cNvCxnSpPr>
            <p:nvPr/>
          </p:nvCxnSpPr>
          <p:spPr>
            <a:xfrm>
              <a:off x="7010962" y="5247397"/>
              <a:ext cx="187796" cy="481261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>
              <a:stCxn id="186" idx="6"/>
              <a:endCxn id="189" idx="2"/>
            </p:cNvCxnSpPr>
            <p:nvPr/>
          </p:nvCxnSpPr>
          <p:spPr>
            <a:xfrm flipV="1">
              <a:off x="7010962" y="5053177"/>
              <a:ext cx="187797" cy="536373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>
              <a:stCxn id="186" idx="6"/>
              <a:endCxn id="190" idx="2"/>
            </p:cNvCxnSpPr>
            <p:nvPr/>
          </p:nvCxnSpPr>
          <p:spPr>
            <a:xfrm flipV="1">
              <a:off x="7010962" y="5278561"/>
              <a:ext cx="187796" cy="31098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>
              <a:stCxn id="186" idx="6"/>
              <a:endCxn id="188" idx="2"/>
            </p:cNvCxnSpPr>
            <p:nvPr/>
          </p:nvCxnSpPr>
          <p:spPr>
            <a:xfrm flipV="1">
              <a:off x="7010962" y="5504847"/>
              <a:ext cx="187796" cy="84704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>
              <a:stCxn id="186" idx="6"/>
              <a:endCxn id="187" idx="2"/>
            </p:cNvCxnSpPr>
            <p:nvPr/>
          </p:nvCxnSpPr>
          <p:spPr>
            <a:xfrm>
              <a:off x="7010962" y="5589550"/>
              <a:ext cx="187796" cy="13910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>
              <a:stCxn id="189" idx="6"/>
              <a:endCxn id="191" idx="2"/>
            </p:cNvCxnSpPr>
            <p:nvPr/>
          </p:nvCxnSpPr>
          <p:spPr>
            <a:xfrm>
              <a:off x="7395159" y="5053177"/>
              <a:ext cx="170153" cy="366386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>
              <a:stCxn id="190" idx="6"/>
              <a:endCxn id="191" idx="2"/>
            </p:cNvCxnSpPr>
            <p:nvPr/>
          </p:nvCxnSpPr>
          <p:spPr>
            <a:xfrm>
              <a:off x="7395158" y="5278561"/>
              <a:ext cx="170154" cy="14100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>
              <a:stCxn id="188" idx="6"/>
              <a:endCxn id="191" idx="2"/>
            </p:cNvCxnSpPr>
            <p:nvPr/>
          </p:nvCxnSpPr>
          <p:spPr>
            <a:xfrm flipV="1">
              <a:off x="7395158" y="5419563"/>
              <a:ext cx="170154" cy="8528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>
              <a:stCxn id="187" idx="6"/>
              <a:endCxn id="191" idx="2"/>
            </p:cNvCxnSpPr>
            <p:nvPr/>
          </p:nvCxnSpPr>
          <p:spPr>
            <a:xfrm flipV="1">
              <a:off x="7395158" y="5419563"/>
              <a:ext cx="170154" cy="309094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Ellipse 184"/>
            <p:cNvSpPr/>
            <p:nvPr/>
          </p:nvSpPr>
          <p:spPr>
            <a:xfrm>
              <a:off x="6814562" y="514919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" name="Ellipse 185"/>
            <p:cNvSpPr/>
            <p:nvPr/>
          </p:nvSpPr>
          <p:spPr>
            <a:xfrm>
              <a:off x="6814562" y="5491350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7" name="Ellipse 186"/>
            <p:cNvSpPr/>
            <p:nvPr/>
          </p:nvSpPr>
          <p:spPr>
            <a:xfrm>
              <a:off x="7198758" y="563045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" name="Ellipse 187"/>
            <p:cNvSpPr/>
            <p:nvPr/>
          </p:nvSpPr>
          <p:spPr>
            <a:xfrm>
              <a:off x="7198758" y="540664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" name="Ellipse 188"/>
            <p:cNvSpPr/>
            <p:nvPr/>
          </p:nvSpPr>
          <p:spPr>
            <a:xfrm>
              <a:off x="7198759" y="495497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0" name="Ellipse 189"/>
            <p:cNvSpPr/>
            <p:nvPr/>
          </p:nvSpPr>
          <p:spPr>
            <a:xfrm>
              <a:off x="7198758" y="5180361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1" name="Ellipse 190"/>
            <p:cNvSpPr/>
            <p:nvPr/>
          </p:nvSpPr>
          <p:spPr>
            <a:xfrm>
              <a:off x="7565313" y="5321363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pic>
        <p:nvPicPr>
          <p:cNvPr id="76" name="Image 7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855" y="2599593"/>
            <a:ext cx="543402" cy="706421"/>
          </a:xfrm>
          <a:prstGeom prst="rect">
            <a:avLst/>
          </a:prstGeom>
        </p:spPr>
      </p:pic>
      <p:grpSp>
        <p:nvGrpSpPr>
          <p:cNvPr id="2" name="Groupe 1"/>
          <p:cNvGrpSpPr/>
          <p:nvPr/>
        </p:nvGrpSpPr>
        <p:grpSpPr>
          <a:xfrm>
            <a:off x="8811715" y="4346871"/>
            <a:ext cx="993930" cy="890183"/>
            <a:chOff x="8935551" y="4380212"/>
            <a:chExt cx="993930" cy="890183"/>
          </a:xfrm>
        </p:grpSpPr>
        <p:pic>
          <p:nvPicPr>
            <p:cNvPr id="192" name="Picture 4" descr="http://www.docaufutur.fr/wp-content/uploads/2013/10/Fotolia_51381953_XS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5551" y="4703004"/>
              <a:ext cx="993930" cy="567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3" name="Groupe 192"/>
            <p:cNvGrpSpPr/>
            <p:nvPr/>
          </p:nvGrpSpPr>
          <p:grpSpPr>
            <a:xfrm>
              <a:off x="9160979" y="4380212"/>
              <a:ext cx="629410" cy="579391"/>
              <a:chOff x="6814562" y="4954977"/>
              <a:chExt cx="947151" cy="871880"/>
            </a:xfrm>
          </p:grpSpPr>
          <p:cxnSp>
            <p:nvCxnSpPr>
              <p:cNvPr id="194" name="Connecteur droit 193"/>
              <p:cNvCxnSpPr>
                <a:stCxn id="206" idx="6"/>
                <a:endCxn id="210" idx="2"/>
              </p:cNvCxnSpPr>
              <p:nvPr/>
            </p:nvCxnSpPr>
            <p:spPr>
              <a:xfrm flipV="1">
                <a:off x="7010962" y="5053177"/>
                <a:ext cx="187797" cy="194219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cteur droit 194"/>
              <p:cNvCxnSpPr>
                <a:stCxn id="206" idx="6"/>
                <a:endCxn id="211" idx="2"/>
              </p:cNvCxnSpPr>
              <p:nvPr/>
            </p:nvCxnSpPr>
            <p:spPr>
              <a:xfrm>
                <a:off x="7010962" y="5247397"/>
                <a:ext cx="187796" cy="31165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necteur droit 195"/>
              <p:cNvCxnSpPr>
                <a:stCxn id="206" idx="6"/>
                <a:endCxn id="209" idx="2"/>
              </p:cNvCxnSpPr>
              <p:nvPr/>
            </p:nvCxnSpPr>
            <p:spPr>
              <a:xfrm>
                <a:off x="7010962" y="5247397"/>
                <a:ext cx="187796" cy="25745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>
                <a:stCxn id="206" idx="6"/>
                <a:endCxn id="208" idx="2"/>
              </p:cNvCxnSpPr>
              <p:nvPr/>
            </p:nvCxnSpPr>
            <p:spPr>
              <a:xfrm>
                <a:off x="7010962" y="5247397"/>
                <a:ext cx="187796" cy="481261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>
                <a:stCxn id="207" idx="6"/>
                <a:endCxn id="210" idx="2"/>
              </p:cNvCxnSpPr>
              <p:nvPr/>
            </p:nvCxnSpPr>
            <p:spPr>
              <a:xfrm flipV="1">
                <a:off x="7010962" y="5053177"/>
                <a:ext cx="187797" cy="536373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>
                <a:stCxn id="207" idx="6"/>
                <a:endCxn id="211" idx="2"/>
              </p:cNvCxnSpPr>
              <p:nvPr/>
            </p:nvCxnSpPr>
            <p:spPr>
              <a:xfrm flipV="1">
                <a:off x="7010962" y="5278561"/>
                <a:ext cx="187796" cy="310989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>
                <a:stCxn id="207" idx="6"/>
                <a:endCxn id="209" idx="2"/>
              </p:cNvCxnSpPr>
              <p:nvPr/>
            </p:nvCxnSpPr>
            <p:spPr>
              <a:xfrm flipV="1">
                <a:off x="7010962" y="5504847"/>
                <a:ext cx="187796" cy="84704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necteur droit 200"/>
              <p:cNvCxnSpPr>
                <a:stCxn id="207" idx="6"/>
                <a:endCxn id="208" idx="2"/>
              </p:cNvCxnSpPr>
              <p:nvPr/>
            </p:nvCxnSpPr>
            <p:spPr>
              <a:xfrm>
                <a:off x="7010962" y="5589550"/>
                <a:ext cx="187796" cy="139107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necteur droit 201"/>
              <p:cNvCxnSpPr>
                <a:stCxn id="210" idx="6"/>
                <a:endCxn id="212" idx="2"/>
              </p:cNvCxnSpPr>
              <p:nvPr/>
            </p:nvCxnSpPr>
            <p:spPr>
              <a:xfrm>
                <a:off x="7395159" y="5053177"/>
                <a:ext cx="170153" cy="366386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>
                <a:stCxn id="211" idx="6"/>
                <a:endCxn id="212" idx="2"/>
              </p:cNvCxnSpPr>
              <p:nvPr/>
            </p:nvCxnSpPr>
            <p:spPr>
              <a:xfrm>
                <a:off x="7395158" y="5278561"/>
                <a:ext cx="170154" cy="141002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>
                <a:stCxn id="209" idx="6"/>
                <a:endCxn id="212" idx="2"/>
              </p:cNvCxnSpPr>
              <p:nvPr/>
            </p:nvCxnSpPr>
            <p:spPr>
              <a:xfrm flipV="1">
                <a:off x="7395158" y="5419563"/>
                <a:ext cx="170154" cy="85283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>
                <a:stCxn id="208" idx="6"/>
                <a:endCxn id="212" idx="2"/>
              </p:cNvCxnSpPr>
              <p:nvPr/>
            </p:nvCxnSpPr>
            <p:spPr>
              <a:xfrm flipV="1">
                <a:off x="7395158" y="5419563"/>
                <a:ext cx="170154" cy="309094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Ellipse 205"/>
              <p:cNvSpPr/>
              <p:nvPr/>
            </p:nvSpPr>
            <p:spPr>
              <a:xfrm>
                <a:off x="6814562" y="5149196"/>
                <a:ext cx="196400" cy="196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7" name="Ellipse 206"/>
              <p:cNvSpPr/>
              <p:nvPr/>
            </p:nvSpPr>
            <p:spPr>
              <a:xfrm>
                <a:off x="6814562" y="5491350"/>
                <a:ext cx="196400" cy="196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8" name="Ellipse 207"/>
              <p:cNvSpPr/>
              <p:nvPr/>
            </p:nvSpPr>
            <p:spPr>
              <a:xfrm>
                <a:off x="7198758" y="5630457"/>
                <a:ext cx="196400" cy="196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9" name="Ellipse 208"/>
              <p:cNvSpPr/>
              <p:nvPr/>
            </p:nvSpPr>
            <p:spPr>
              <a:xfrm>
                <a:off x="7198758" y="5406646"/>
                <a:ext cx="196400" cy="196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0" name="Ellipse 209"/>
              <p:cNvSpPr/>
              <p:nvPr/>
            </p:nvSpPr>
            <p:spPr>
              <a:xfrm>
                <a:off x="7198759" y="4954977"/>
                <a:ext cx="196400" cy="196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1" name="Ellipse 210"/>
              <p:cNvSpPr/>
              <p:nvPr/>
            </p:nvSpPr>
            <p:spPr>
              <a:xfrm>
                <a:off x="7198758" y="5180361"/>
                <a:ext cx="196400" cy="196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2" name="Ellipse 211"/>
              <p:cNvSpPr/>
              <p:nvPr/>
            </p:nvSpPr>
            <p:spPr>
              <a:xfrm>
                <a:off x="7565313" y="5321363"/>
                <a:ext cx="196400" cy="196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13" name="Groupe 212"/>
          <p:cNvGrpSpPr/>
          <p:nvPr/>
        </p:nvGrpSpPr>
        <p:grpSpPr>
          <a:xfrm>
            <a:off x="8306141" y="4994759"/>
            <a:ext cx="629410" cy="579391"/>
            <a:chOff x="6814562" y="4954977"/>
            <a:chExt cx="947151" cy="871880"/>
          </a:xfrm>
        </p:grpSpPr>
        <p:cxnSp>
          <p:nvCxnSpPr>
            <p:cNvPr id="214" name="Connecteur droit 213"/>
            <p:cNvCxnSpPr>
              <a:stCxn id="226" idx="6"/>
              <a:endCxn id="230" idx="2"/>
            </p:cNvCxnSpPr>
            <p:nvPr/>
          </p:nvCxnSpPr>
          <p:spPr>
            <a:xfrm flipV="1">
              <a:off x="7010962" y="5053177"/>
              <a:ext cx="187797" cy="194219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cteur droit 214"/>
            <p:cNvCxnSpPr>
              <a:stCxn id="226" idx="6"/>
              <a:endCxn id="231" idx="2"/>
            </p:cNvCxnSpPr>
            <p:nvPr/>
          </p:nvCxnSpPr>
          <p:spPr>
            <a:xfrm>
              <a:off x="7010962" y="5247397"/>
              <a:ext cx="187796" cy="31165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cteur droit 215"/>
            <p:cNvCxnSpPr>
              <a:stCxn id="226" idx="6"/>
              <a:endCxn id="229" idx="2"/>
            </p:cNvCxnSpPr>
            <p:nvPr/>
          </p:nvCxnSpPr>
          <p:spPr>
            <a:xfrm>
              <a:off x="7010962" y="5247397"/>
              <a:ext cx="187796" cy="25745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cteur droit 216"/>
            <p:cNvCxnSpPr>
              <a:stCxn id="226" idx="6"/>
              <a:endCxn id="228" idx="2"/>
            </p:cNvCxnSpPr>
            <p:nvPr/>
          </p:nvCxnSpPr>
          <p:spPr>
            <a:xfrm>
              <a:off x="7010962" y="5247397"/>
              <a:ext cx="187796" cy="481261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>
              <a:stCxn id="227" idx="6"/>
              <a:endCxn id="230" idx="2"/>
            </p:cNvCxnSpPr>
            <p:nvPr/>
          </p:nvCxnSpPr>
          <p:spPr>
            <a:xfrm flipV="1">
              <a:off x="7010962" y="5053177"/>
              <a:ext cx="187797" cy="536373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>
              <a:stCxn id="227" idx="6"/>
              <a:endCxn id="231" idx="2"/>
            </p:cNvCxnSpPr>
            <p:nvPr/>
          </p:nvCxnSpPr>
          <p:spPr>
            <a:xfrm flipV="1">
              <a:off x="7010962" y="5278561"/>
              <a:ext cx="187796" cy="31098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/>
            <p:cNvCxnSpPr>
              <a:stCxn id="227" idx="6"/>
              <a:endCxn id="229" idx="2"/>
            </p:cNvCxnSpPr>
            <p:nvPr/>
          </p:nvCxnSpPr>
          <p:spPr>
            <a:xfrm flipV="1">
              <a:off x="7010962" y="5504847"/>
              <a:ext cx="187796" cy="84704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eur droit 220"/>
            <p:cNvCxnSpPr>
              <a:stCxn id="227" idx="6"/>
              <a:endCxn id="228" idx="2"/>
            </p:cNvCxnSpPr>
            <p:nvPr/>
          </p:nvCxnSpPr>
          <p:spPr>
            <a:xfrm>
              <a:off x="7010962" y="5589550"/>
              <a:ext cx="187796" cy="13910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eur droit 221"/>
            <p:cNvCxnSpPr>
              <a:stCxn id="230" idx="6"/>
              <a:endCxn id="232" idx="2"/>
            </p:cNvCxnSpPr>
            <p:nvPr/>
          </p:nvCxnSpPr>
          <p:spPr>
            <a:xfrm>
              <a:off x="7395159" y="5053177"/>
              <a:ext cx="170153" cy="366386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eur droit 222"/>
            <p:cNvCxnSpPr>
              <a:stCxn id="231" idx="6"/>
              <a:endCxn id="232" idx="2"/>
            </p:cNvCxnSpPr>
            <p:nvPr/>
          </p:nvCxnSpPr>
          <p:spPr>
            <a:xfrm>
              <a:off x="7395158" y="5278561"/>
              <a:ext cx="170154" cy="14100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223"/>
            <p:cNvCxnSpPr>
              <a:stCxn id="229" idx="6"/>
              <a:endCxn id="232" idx="2"/>
            </p:cNvCxnSpPr>
            <p:nvPr/>
          </p:nvCxnSpPr>
          <p:spPr>
            <a:xfrm flipV="1">
              <a:off x="7395158" y="5419563"/>
              <a:ext cx="170154" cy="8528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eur droit 224"/>
            <p:cNvCxnSpPr>
              <a:stCxn id="228" idx="6"/>
              <a:endCxn id="232" idx="2"/>
            </p:cNvCxnSpPr>
            <p:nvPr/>
          </p:nvCxnSpPr>
          <p:spPr>
            <a:xfrm flipV="1">
              <a:off x="7395158" y="5419563"/>
              <a:ext cx="170154" cy="309094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Ellipse 225"/>
            <p:cNvSpPr/>
            <p:nvPr/>
          </p:nvSpPr>
          <p:spPr>
            <a:xfrm>
              <a:off x="6814562" y="514919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7" name="Ellipse 226"/>
            <p:cNvSpPr/>
            <p:nvPr/>
          </p:nvSpPr>
          <p:spPr>
            <a:xfrm>
              <a:off x="6814562" y="5491350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8" name="Ellipse 227"/>
            <p:cNvSpPr/>
            <p:nvPr/>
          </p:nvSpPr>
          <p:spPr>
            <a:xfrm>
              <a:off x="7198758" y="563045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9" name="Ellipse 228"/>
            <p:cNvSpPr/>
            <p:nvPr/>
          </p:nvSpPr>
          <p:spPr>
            <a:xfrm>
              <a:off x="7198758" y="540664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" name="Ellipse 229"/>
            <p:cNvSpPr/>
            <p:nvPr/>
          </p:nvSpPr>
          <p:spPr>
            <a:xfrm>
              <a:off x="7198759" y="495497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1" name="Ellipse 230"/>
            <p:cNvSpPr/>
            <p:nvPr/>
          </p:nvSpPr>
          <p:spPr>
            <a:xfrm>
              <a:off x="7198758" y="5180361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2" name="Ellipse 231"/>
            <p:cNvSpPr/>
            <p:nvPr/>
          </p:nvSpPr>
          <p:spPr>
            <a:xfrm>
              <a:off x="7565313" y="5321363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3" name="Groupe 232"/>
          <p:cNvGrpSpPr/>
          <p:nvPr/>
        </p:nvGrpSpPr>
        <p:grpSpPr>
          <a:xfrm>
            <a:off x="8252758" y="4249217"/>
            <a:ext cx="629410" cy="579391"/>
            <a:chOff x="6814562" y="4954977"/>
            <a:chExt cx="947151" cy="871880"/>
          </a:xfrm>
        </p:grpSpPr>
        <p:cxnSp>
          <p:nvCxnSpPr>
            <p:cNvPr id="234" name="Connecteur droit 233"/>
            <p:cNvCxnSpPr>
              <a:stCxn id="246" idx="6"/>
              <a:endCxn id="250" idx="2"/>
            </p:cNvCxnSpPr>
            <p:nvPr/>
          </p:nvCxnSpPr>
          <p:spPr>
            <a:xfrm flipV="1">
              <a:off x="7010962" y="5053177"/>
              <a:ext cx="187797" cy="194219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eur droit 234"/>
            <p:cNvCxnSpPr>
              <a:stCxn id="246" idx="6"/>
              <a:endCxn id="251" idx="2"/>
            </p:cNvCxnSpPr>
            <p:nvPr/>
          </p:nvCxnSpPr>
          <p:spPr>
            <a:xfrm>
              <a:off x="7010962" y="5247397"/>
              <a:ext cx="187796" cy="31165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eur droit 235"/>
            <p:cNvCxnSpPr>
              <a:stCxn id="246" idx="6"/>
              <a:endCxn id="249" idx="2"/>
            </p:cNvCxnSpPr>
            <p:nvPr/>
          </p:nvCxnSpPr>
          <p:spPr>
            <a:xfrm>
              <a:off x="7010962" y="5247397"/>
              <a:ext cx="187796" cy="25745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>
              <a:stCxn id="246" idx="6"/>
              <a:endCxn id="248" idx="2"/>
            </p:cNvCxnSpPr>
            <p:nvPr/>
          </p:nvCxnSpPr>
          <p:spPr>
            <a:xfrm>
              <a:off x="7010962" y="5247397"/>
              <a:ext cx="187796" cy="481261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>
              <a:stCxn id="247" idx="6"/>
              <a:endCxn id="250" idx="2"/>
            </p:cNvCxnSpPr>
            <p:nvPr/>
          </p:nvCxnSpPr>
          <p:spPr>
            <a:xfrm flipV="1">
              <a:off x="7010962" y="5053177"/>
              <a:ext cx="187797" cy="536373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eur droit 238"/>
            <p:cNvCxnSpPr>
              <a:stCxn id="247" idx="6"/>
              <a:endCxn id="251" idx="2"/>
            </p:cNvCxnSpPr>
            <p:nvPr/>
          </p:nvCxnSpPr>
          <p:spPr>
            <a:xfrm flipV="1">
              <a:off x="7010962" y="5278561"/>
              <a:ext cx="187796" cy="31098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cteur droit 239"/>
            <p:cNvCxnSpPr>
              <a:stCxn id="247" idx="6"/>
              <a:endCxn id="249" idx="2"/>
            </p:cNvCxnSpPr>
            <p:nvPr/>
          </p:nvCxnSpPr>
          <p:spPr>
            <a:xfrm flipV="1">
              <a:off x="7010962" y="5504847"/>
              <a:ext cx="187796" cy="84704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eur droit 240"/>
            <p:cNvCxnSpPr>
              <a:stCxn id="247" idx="6"/>
              <a:endCxn id="248" idx="2"/>
            </p:cNvCxnSpPr>
            <p:nvPr/>
          </p:nvCxnSpPr>
          <p:spPr>
            <a:xfrm>
              <a:off x="7010962" y="5589550"/>
              <a:ext cx="187796" cy="13910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cteur droit 241"/>
            <p:cNvCxnSpPr>
              <a:stCxn id="250" idx="6"/>
              <a:endCxn id="252" idx="2"/>
            </p:cNvCxnSpPr>
            <p:nvPr/>
          </p:nvCxnSpPr>
          <p:spPr>
            <a:xfrm>
              <a:off x="7395159" y="5053177"/>
              <a:ext cx="170153" cy="366386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/>
            <p:cNvCxnSpPr>
              <a:stCxn id="251" idx="6"/>
              <a:endCxn id="252" idx="2"/>
            </p:cNvCxnSpPr>
            <p:nvPr/>
          </p:nvCxnSpPr>
          <p:spPr>
            <a:xfrm>
              <a:off x="7395158" y="5278561"/>
              <a:ext cx="170154" cy="14100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cteur droit 243"/>
            <p:cNvCxnSpPr>
              <a:stCxn id="249" idx="6"/>
              <a:endCxn id="252" idx="2"/>
            </p:cNvCxnSpPr>
            <p:nvPr/>
          </p:nvCxnSpPr>
          <p:spPr>
            <a:xfrm flipV="1">
              <a:off x="7395158" y="5419563"/>
              <a:ext cx="170154" cy="8528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cteur droit 244"/>
            <p:cNvCxnSpPr>
              <a:stCxn id="248" idx="6"/>
              <a:endCxn id="252" idx="2"/>
            </p:cNvCxnSpPr>
            <p:nvPr/>
          </p:nvCxnSpPr>
          <p:spPr>
            <a:xfrm flipV="1">
              <a:off x="7395158" y="5419563"/>
              <a:ext cx="170154" cy="309094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Ellipse 245"/>
            <p:cNvSpPr/>
            <p:nvPr/>
          </p:nvSpPr>
          <p:spPr>
            <a:xfrm>
              <a:off x="6814562" y="514919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Ellipse 246"/>
            <p:cNvSpPr/>
            <p:nvPr/>
          </p:nvSpPr>
          <p:spPr>
            <a:xfrm>
              <a:off x="6814562" y="5491350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8" name="Ellipse 247"/>
            <p:cNvSpPr/>
            <p:nvPr/>
          </p:nvSpPr>
          <p:spPr>
            <a:xfrm>
              <a:off x="7198758" y="563045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Ellipse 248"/>
            <p:cNvSpPr/>
            <p:nvPr/>
          </p:nvSpPr>
          <p:spPr>
            <a:xfrm>
              <a:off x="7198758" y="540664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0" name="Ellipse 249"/>
            <p:cNvSpPr/>
            <p:nvPr/>
          </p:nvSpPr>
          <p:spPr>
            <a:xfrm>
              <a:off x="7198759" y="495497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1" name="Ellipse 250"/>
            <p:cNvSpPr/>
            <p:nvPr/>
          </p:nvSpPr>
          <p:spPr>
            <a:xfrm>
              <a:off x="7198758" y="5180361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2" name="Ellipse 251"/>
            <p:cNvSpPr/>
            <p:nvPr/>
          </p:nvSpPr>
          <p:spPr>
            <a:xfrm>
              <a:off x="7565313" y="5321363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3985918" y="3006070"/>
            <a:ext cx="1065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/>
              <a:t>(fitness)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1202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88" grpId="0"/>
      <p:bldP spid="94" grpId="0"/>
      <p:bldP spid="97" grpId="0" animBg="1"/>
      <p:bldP spid="103" grpId="0"/>
      <p:bldP spid="111" grpId="0"/>
      <p:bldP spid="113" grpId="0"/>
      <p:bldP spid="114" grpId="0"/>
      <p:bldP spid="116" grpId="0" animBg="1"/>
      <p:bldP spid="117" grpId="0" animBg="1"/>
      <p:bldP spid="125" grpId="0"/>
      <p:bldP spid="127" grpId="0"/>
      <p:bldP spid="128" grpId="0"/>
      <p:bldP spid="129" grpId="0"/>
      <p:bldP spid="132" grpId="0"/>
      <p:bldP spid="1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Prototype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/>
              <a:t>23 mai 2016</a:t>
            </a:r>
            <a:endParaRPr lang="fr-FR" sz="1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/>
              <a:t>Soutenance Finale - Etude pratique</a:t>
            </a:r>
            <a:endParaRPr lang="fr-FR" sz="1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21</a:t>
            </a:fld>
            <a:r>
              <a:rPr lang="fr-FR" sz="1800" dirty="0"/>
              <a:t>/24</a:t>
            </a:r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408" y="522822"/>
            <a:ext cx="2422084" cy="242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60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/>
              <a:t>23 mai 2016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/>
              <a:t>Soutenance Finale - Etude pratique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22</a:t>
            </a:fld>
            <a:r>
              <a:rPr lang="fr-FR" sz="1800" dirty="0"/>
              <a:t>/24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097280" y="2278743"/>
            <a:ext cx="10115203" cy="3814648"/>
          </a:xfrm>
        </p:spPr>
        <p:txBody>
          <a:bodyPr>
            <a:normAutofit/>
          </a:bodyPr>
          <a:lstStyle/>
          <a:p>
            <a:pPr lvl="1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Projet expérimental (premier essai)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 Les processus de la classification supervisée et de l’algorithme génétique fonctionnent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Problème de la stratégie du robot</a:t>
            </a:r>
          </a:p>
        </p:txBody>
      </p:sp>
    </p:spTree>
    <p:extLst>
      <p:ext uri="{BB962C8B-B14F-4D97-AF65-F5344CB8AC3E}">
        <p14:creationId xmlns:p14="http://schemas.microsoft.com/office/powerpoint/2010/main" val="287199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/>
              <a:t>23 mai 2016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/>
              <a:t>Soutenance Finale - Etude pratique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23</a:t>
            </a:fld>
            <a:r>
              <a:rPr lang="fr-FR" sz="1800" dirty="0"/>
              <a:t>/24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3315"/>
            <a:ext cx="10115203" cy="439782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 Améliorations 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 Modifier la stratégie de base du robot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Changer les données d’entrée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Rendre plus précis l’acquisition des données d’environnement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Modifier les paramètres de l’algorithme génétique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Changer les données de sortie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Améliorer le réseau de neurones</a:t>
            </a:r>
          </a:p>
        </p:txBody>
      </p:sp>
    </p:spTree>
    <p:extLst>
      <p:ext uri="{BB962C8B-B14F-4D97-AF65-F5344CB8AC3E}">
        <p14:creationId xmlns:p14="http://schemas.microsoft.com/office/powerpoint/2010/main" val="307540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4" y="1927818"/>
            <a:ext cx="4873625" cy="440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questions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/>
              <a:t>23 mai 2016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/>
              <a:t>Soutenance Finale - Etude pratique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24</a:t>
            </a:fld>
            <a:r>
              <a:rPr lang="fr-FR" sz="1800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356548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Robocode</a:t>
            </a:r>
            <a:r>
              <a:rPr lang="fr-FR" dirty="0"/>
              <a:t>, </a:t>
            </a:r>
            <a:r>
              <a:rPr lang="fr-FR" dirty="0" err="1"/>
              <a:t>késako</a:t>
            </a:r>
            <a:r>
              <a:rPr lang="fr-FR" dirty="0"/>
              <a:t>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/>
              <a:t>23 mai 2016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/>
              <a:t>Soutenance Finale - Etude pratique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3</a:t>
            </a:fld>
            <a:r>
              <a:rPr lang="fr-FR" sz="1800" dirty="0"/>
              <a:t>/24</a:t>
            </a:r>
          </a:p>
        </p:txBody>
      </p:sp>
      <p:graphicFrame>
        <p:nvGraphicFramePr>
          <p:cNvPr id="7" name="Diagram 23"/>
          <p:cNvGraphicFramePr/>
          <p:nvPr>
            <p:extLst>
              <p:ext uri="{D42A27DB-BD31-4B8C-83A1-F6EECF244321}">
                <p14:modId xmlns:p14="http://schemas.microsoft.com/office/powerpoint/2010/main" val="329023820"/>
              </p:ext>
            </p:extLst>
          </p:nvPr>
        </p:nvGraphicFramePr>
        <p:xfrm>
          <a:off x="-38101" y="286600"/>
          <a:ext cx="12385676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382078"/>
            <a:ext cx="4612419" cy="3705014"/>
          </a:xfrm>
        </p:spPr>
        <p:txBody>
          <a:bodyPr>
            <a:normAutofit/>
          </a:bodyPr>
          <a:lstStyle/>
          <a:p>
            <a:pPr lvl="1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Application java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Un jeu pour apprendre à coder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Simulation de robot de combat</a:t>
            </a:r>
          </a:p>
          <a:p>
            <a:pPr lvl="1">
              <a:lnSpc>
                <a:spcPct val="250000"/>
              </a:lnSpc>
              <a:buNone/>
            </a:pPr>
            <a:endParaRPr lang="fr-FR" sz="2000" dirty="0"/>
          </a:p>
        </p:txBody>
      </p:sp>
      <p:pic>
        <p:nvPicPr>
          <p:cNvPr id="1028" name="Picture 4" descr="http://fatvat.co.uk/uploaded_images/robot-73787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89" y="1810656"/>
            <a:ext cx="6123341" cy="451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96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Règles</a:t>
            </a:r>
            <a:r>
              <a:rPr lang="en-GB" dirty="0"/>
              <a:t> de </a:t>
            </a:r>
            <a:r>
              <a:rPr lang="en-GB" dirty="0" err="1"/>
              <a:t>Robocode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69551" y="2019301"/>
            <a:ext cx="7586129" cy="4136570"/>
          </a:xfrm>
        </p:spPr>
        <p:txBody>
          <a:bodyPr>
            <a:noAutofit/>
          </a:bodyPr>
          <a:lstStyle/>
          <a:p>
            <a:pPr marL="201168" lvl="1" indent="0">
              <a:lnSpc>
                <a:spcPct val="200000"/>
              </a:lnSpc>
              <a:buNone/>
            </a:pPr>
            <a:r>
              <a:rPr lang="en-GB" sz="2400" dirty="0" err="1"/>
              <a:t>Chaque</a:t>
            </a:r>
            <a:r>
              <a:rPr lang="en-GB" sz="2400" dirty="0"/>
              <a:t> robot a </a:t>
            </a:r>
            <a:r>
              <a:rPr lang="en-GB" sz="2400" dirty="0" err="1"/>
              <a:t>une</a:t>
            </a:r>
            <a:r>
              <a:rPr lang="en-GB" sz="2400" dirty="0"/>
              <a:t> barre </a:t>
            </a:r>
            <a:r>
              <a:rPr lang="en-GB" sz="2400" dirty="0" err="1"/>
              <a:t>d’énergie</a:t>
            </a:r>
            <a:endParaRPr lang="en-GB" sz="2400" dirty="0"/>
          </a:p>
          <a:p>
            <a:pPr marL="201168" lvl="1" indent="0">
              <a:lnSpc>
                <a:spcPct val="150000"/>
              </a:lnSpc>
              <a:buNone/>
            </a:pPr>
            <a:r>
              <a:rPr lang="en-GB" sz="2400" dirty="0"/>
              <a:t>Un robot </a:t>
            </a:r>
            <a:r>
              <a:rPr lang="en-GB" sz="2400" dirty="0" err="1"/>
              <a:t>perd</a:t>
            </a:r>
            <a:r>
              <a:rPr lang="en-GB" sz="2400" dirty="0"/>
              <a:t> de </a:t>
            </a:r>
            <a:r>
              <a:rPr lang="en-GB" sz="2400" dirty="0" err="1"/>
              <a:t>l’énergie</a:t>
            </a:r>
            <a:r>
              <a:rPr lang="en-GB" sz="2400" dirty="0"/>
              <a:t> </a:t>
            </a:r>
            <a:r>
              <a:rPr lang="en-GB" sz="2400" dirty="0" err="1"/>
              <a:t>quand</a:t>
            </a:r>
            <a:r>
              <a:rPr lang="en-GB" sz="2400" dirty="0"/>
              <a:t> :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 Il tire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 Il se fait toucher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Après un “</a:t>
            </a:r>
            <a:r>
              <a:rPr lang="en-GB" sz="2400" dirty="0" err="1"/>
              <a:t>rentre</a:t>
            </a:r>
            <a:r>
              <a:rPr lang="en-GB" sz="2400" dirty="0"/>
              <a:t> dedans”</a:t>
            </a:r>
          </a:p>
          <a:p>
            <a:pPr marL="201168" lvl="1" indent="0">
              <a:lnSpc>
                <a:spcPct val="200000"/>
              </a:lnSpc>
              <a:buNone/>
            </a:pPr>
            <a:r>
              <a:rPr lang="en-GB" sz="2400" dirty="0"/>
              <a:t>Un robot </a:t>
            </a:r>
            <a:r>
              <a:rPr lang="en-GB" sz="2400" dirty="0" err="1"/>
              <a:t>gagne</a:t>
            </a:r>
            <a:r>
              <a:rPr lang="en-GB" sz="2400" dirty="0"/>
              <a:t> de </a:t>
            </a:r>
            <a:r>
              <a:rPr lang="en-GB" sz="2400" dirty="0" err="1"/>
              <a:t>l’énergie</a:t>
            </a:r>
            <a:r>
              <a:rPr lang="en-GB" sz="2400" dirty="0"/>
              <a:t> </a:t>
            </a:r>
            <a:r>
              <a:rPr lang="en-GB" sz="2400" dirty="0" err="1"/>
              <a:t>quand</a:t>
            </a:r>
            <a:r>
              <a:rPr lang="en-GB" sz="2400" dirty="0"/>
              <a:t> </a:t>
            </a:r>
            <a:r>
              <a:rPr lang="en-GB" sz="2400" dirty="0" err="1"/>
              <a:t>il</a:t>
            </a:r>
            <a:r>
              <a:rPr lang="en-GB" sz="2400" dirty="0"/>
              <a:t> </a:t>
            </a:r>
            <a:r>
              <a:rPr lang="en-GB" sz="2400" dirty="0" err="1"/>
              <a:t>touche</a:t>
            </a:r>
            <a:r>
              <a:rPr lang="en-GB" sz="2400" dirty="0"/>
              <a:t> un </a:t>
            </a:r>
            <a:r>
              <a:rPr lang="en-GB" sz="2400" dirty="0" err="1"/>
              <a:t>adversaire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/>
              <a:t>23 mai 2016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/>
              <a:t>Soutenance Finale - Etude pratique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4</a:t>
            </a:fld>
            <a:r>
              <a:rPr lang="fr-FR" sz="1800" dirty="0"/>
              <a:t>/24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249" y="3688345"/>
            <a:ext cx="1747723" cy="2000683"/>
          </a:xfrm>
          <a:prstGeom prst="rect">
            <a:avLst/>
          </a:prstGeom>
        </p:spPr>
      </p:pic>
      <p:pic>
        <p:nvPicPr>
          <p:cNvPr id="8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68955" y="2260144"/>
            <a:ext cx="1314887" cy="131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9725891" y="6054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11" name="Diagram 23"/>
          <p:cNvGraphicFramePr/>
          <p:nvPr>
            <p:extLst>
              <p:ext uri="{D42A27DB-BD31-4B8C-83A1-F6EECF244321}">
                <p14:modId xmlns:p14="http://schemas.microsoft.com/office/powerpoint/2010/main" val="628701923"/>
              </p:ext>
            </p:extLst>
          </p:nvPr>
        </p:nvGraphicFramePr>
        <p:xfrm>
          <a:off x="-38101" y="286600"/>
          <a:ext cx="12385676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5718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résumé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/>
              <a:t>23 mai 2016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/>
              <a:t>Soutenance Finale - Etude pratique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5</a:t>
            </a:fld>
            <a:r>
              <a:rPr lang="fr-FR" sz="1800" dirty="0"/>
              <a:t>/24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248900" y="2487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11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66651">
            <a:off x="1480835" y="2376744"/>
            <a:ext cx="2530856" cy="255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4100972" y="2146491"/>
            <a:ext cx="7111512" cy="387717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Passer des règles manuelles à des règles générées automatiquement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Trouver la meilleure stratégie possible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Création d’une intelligence artificielle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§"/>
            </a:pPr>
            <a:endParaRPr lang="fr-FR" sz="2400" dirty="0"/>
          </a:p>
        </p:txBody>
      </p:sp>
      <p:pic>
        <p:nvPicPr>
          <p:cNvPr id="10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39091">
            <a:off x="1417262" y="2595236"/>
            <a:ext cx="2282538" cy="230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14169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/>
              <a:t>23 mai 2016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/>
              <a:t>Soutenance Finale - Etude pratique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6</a:t>
            </a:fld>
            <a:r>
              <a:rPr lang="fr-FR" sz="1800" dirty="0"/>
              <a:t>/24</a:t>
            </a:r>
          </a:p>
        </p:txBody>
      </p:sp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958" y="434038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31950">
            <a:off x="1233165" y="187324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e 19"/>
          <p:cNvGrpSpPr/>
          <p:nvPr/>
        </p:nvGrpSpPr>
        <p:grpSpPr>
          <a:xfrm>
            <a:off x="2337863" y="3307335"/>
            <a:ext cx="1522937" cy="903076"/>
            <a:chOff x="2337863" y="3307335"/>
            <a:chExt cx="1522937" cy="903076"/>
          </a:xfrm>
        </p:grpSpPr>
        <p:sp>
          <p:nvSpPr>
            <p:cNvPr id="10" name="Pensées 9"/>
            <p:cNvSpPr/>
            <p:nvPr/>
          </p:nvSpPr>
          <p:spPr>
            <a:xfrm>
              <a:off x="2337863" y="3307335"/>
              <a:ext cx="1522937" cy="903076"/>
            </a:xfrm>
            <a:prstGeom prst="cloudCallout">
              <a:avLst>
                <a:gd name="adj1" fmla="val -47812"/>
                <a:gd name="adj2" fmla="val 84199"/>
              </a:avLst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3623" y="3478452"/>
              <a:ext cx="431416" cy="560841"/>
            </a:xfrm>
            <a:prstGeom prst="rect">
              <a:avLst/>
            </a:prstGeom>
          </p:spPr>
        </p:pic>
      </p:grpSp>
      <p:pic>
        <p:nvPicPr>
          <p:cNvPr id="12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999" y="4149123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353962" y="186445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ce réservé du contenu 7"/>
          <p:cNvSpPr>
            <a:spLocks noGrp="1"/>
          </p:cNvSpPr>
          <p:nvPr>
            <p:ph idx="1"/>
          </p:nvPr>
        </p:nvSpPr>
        <p:spPr>
          <a:xfrm>
            <a:off x="9042979" y="5718816"/>
            <a:ext cx="2112701" cy="360442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FIRE MY CAPTAIN !</a:t>
            </a:r>
          </a:p>
        </p:txBody>
      </p:sp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588489" y="4063503"/>
            <a:ext cx="952031" cy="55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424" y="1046224"/>
            <a:ext cx="2590604" cy="259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avec flèche 16"/>
          <p:cNvCxnSpPr/>
          <p:nvPr/>
        </p:nvCxnSpPr>
        <p:spPr>
          <a:xfrm>
            <a:off x="4038600" y="3652017"/>
            <a:ext cx="1155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7443094" y="3652017"/>
            <a:ext cx="1155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909277" y="5638521"/>
            <a:ext cx="4882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Exemple : </a:t>
            </a:r>
            <a:r>
              <a:rPr lang="fr-FR" sz="2400" dirty="0"/>
              <a:t>tirer ou pas tirer ?</a:t>
            </a:r>
          </a:p>
        </p:txBody>
      </p:sp>
      <p:sp>
        <p:nvSpPr>
          <p:cNvPr id="30" name="Espace réservé du contenu 7"/>
          <p:cNvSpPr txBox="1">
            <a:spLocks/>
          </p:cNvSpPr>
          <p:nvPr/>
        </p:nvSpPr>
        <p:spPr>
          <a:xfrm>
            <a:off x="4512424" y="4506653"/>
            <a:ext cx="3559393" cy="3604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 err="1"/>
              <a:t>Classifieur</a:t>
            </a:r>
            <a:endParaRPr lang="fr-FR" sz="2800" dirty="0"/>
          </a:p>
        </p:txBody>
      </p:sp>
      <p:graphicFrame>
        <p:nvGraphicFramePr>
          <p:cNvPr id="41" name="Diagram 23"/>
          <p:cNvGraphicFramePr/>
          <p:nvPr>
            <p:extLst>
              <p:ext uri="{D42A27DB-BD31-4B8C-83A1-F6EECF244321}">
                <p14:modId xmlns:p14="http://schemas.microsoft.com/office/powerpoint/2010/main" val="628701923"/>
              </p:ext>
            </p:extLst>
          </p:nvPr>
        </p:nvGraphicFramePr>
        <p:xfrm>
          <a:off x="-38101" y="286600"/>
          <a:ext cx="12385676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42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7" t="5686" r="3964" b="7949"/>
          <a:stretch/>
        </p:blipFill>
        <p:spPr bwMode="auto">
          <a:xfrm>
            <a:off x="5420965" y="2616165"/>
            <a:ext cx="1795463" cy="18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71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0.00261 -0.28518 " pathEditMode="relative" rAng="0" ptsTypes="AA">
                                      <p:cBhvr>
                                        <p:cTn id="72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7" grpId="0"/>
      <p:bldP spid="3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 général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/>
              <a:t>23 mai 2016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/>
              <a:t>Soutenance Finale - Etude pratique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7</a:t>
            </a:fld>
            <a:r>
              <a:rPr lang="fr-FR" sz="1800" dirty="0"/>
              <a:t>/24</a:t>
            </a:r>
          </a:p>
        </p:txBody>
      </p:sp>
      <p:pic>
        <p:nvPicPr>
          <p:cNvPr id="58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59416" y="2262732"/>
            <a:ext cx="1674581" cy="16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Connecteur droit avec flèche 58"/>
          <p:cNvCxnSpPr/>
          <p:nvPr/>
        </p:nvCxnSpPr>
        <p:spPr>
          <a:xfrm flipH="1" flipV="1">
            <a:off x="3575513" y="3099398"/>
            <a:ext cx="5227150" cy="2416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4646045" y="2547879"/>
            <a:ext cx="348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Décisions (tirer, tourner…)</a:t>
            </a:r>
          </a:p>
        </p:txBody>
      </p:sp>
      <p:cxnSp>
        <p:nvCxnSpPr>
          <p:cNvPr id="61" name="Connecteur droit avec flèche 60"/>
          <p:cNvCxnSpPr/>
          <p:nvPr/>
        </p:nvCxnSpPr>
        <p:spPr>
          <a:xfrm>
            <a:off x="3164043" y="3787431"/>
            <a:ext cx="1960587" cy="1639157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7887187" y="4517114"/>
            <a:ext cx="3367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Données d’environnement (position, orientation…)</a:t>
            </a:r>
          </a:p>
        </p:txBody>
      </p:sp>
      <p:grpSp>
        <p:nvGrpSpPr>
          <p:cNvPr id="63" name="Groupe 62"/>
          <p:cNvGrpSpPr/>
          <p:nvPr/>
        </p:nvGrpSpPr>
        <p:grpSpPr>
          <a:xfrm>
            <a:off x="5320002" y="3571271"/>
            <a:ext cx="720000" cy="720000"/>
            <a:chOff x="9530765" y="4137943"/>
            <a:chExt cx="580537" cy="564054"/>
          </a:xfrm>
          <a:solidFill>
            <a:schemeClr val="bg2">
              <a:lumMod val="50000"/>
            </a:schemeClr>
          </a:solidFill>
        </p:grpSpPr>
        <p:sp>
          <p:nvSpPr>
            <p:cNvPr id="64" name="Flèche en arc 63"/>
            <p:cNvSpPr/>
            <p:nvPr/>
          </p:nvSpPr>
          <p:spPr>
            <a:xfrm>
              <a:off x="9530765" y="4137943"/>
              <a:ext cx="580536" cy="529613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335042"/>
                <a:gd name="adj5" fmla="val 125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5" name="Flèche en arc 64"/>
            <p:cNvSpPr/>
            <p:nvPr/>
          </p:nvSpPr>
          <p:spPr>
            <a:xfrm flipH="1" flipV="1">
              <a:off x="9530766" y="4172384"/>
              <a:ext cx="580536" cy="529613"/>
            </a:xfrm>
            <a:prstGeom prst="circularArrow">
              <a:avLst>
                <a:gd name="adj1" fmla="val 12500"/>
                <a:gd name="adj2" fmla="val 1076308"/>
                <a:gd name="adj3" fmla="val 20457681"/>
                <a:gd name="adj4" fmla="val 11482917"/>
                <a:gd name="adj5" fmla="val 125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Connecteur droit avec flèche 65"/>
          <p:cNvCxnSpPr/>
          <p:nvPr/>
        </p:nvCxnSpPr>
        <p:spPr>
          <a:xfrm flipV="1">
            <a:off x="7542264" y="4248344"/>
            <a:ext cx="1670902" cy="124196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8508989" y="1852799"/>
            <a:ext cx="3193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>
                <a:solidFill>
                  <a:schemeClr val="bg2">
                    <a:lumMod val="50000"/>
                  </a:schemeClr>
                </a:solidFill>
              </a:rPr>
              <a:t>Classifieur</a:t>
            </a:r>
            <a:endParaRPr lang="fr-FR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6040001" y="3656993"/>
            <a:ext cx="224260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À chaque tour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1653741" y="1851292"/>
            <a:ext cx="1359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rgbClr val="618197"/>
                </a:solidFill>
              </a:rPr>
              <a:t>Darwini</a:t>
            </a:r>
            <a:endParaRPr lang="fr-FR" sz="2800" b="1" dirty="0">
              <a:solidFill>
                <a:srgbClr val="618197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1895062" y="4518817"/>
            <a:ext cx="21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Nouvelle action</a:t>
            </a:r>
          </a:p>
        </p:txBody>
      </p:sp>
      <p:pic>
        <p:nvPicPr>
          <p:cNvPr id="71" name="Picture 4" descr="http://fatvat.co.uk/uploaded_images/robot-73787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043" y="4673710"/>
            <a:ext cx="2098808" cy="154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e 24"/>
          <p:cNvGrpSpPr/>
          <p:nvPr/>
        </p:nvGrpSpPr>
        <p:grpSpPr>
          <a:xfrm>
            <a:off x="9181839" y="2510296"/>
            <a:ext cx="1745818" cy="1607077"/>
            <a:chOff x="6814562" y="4954977"/>
            <a:chExt cx="947151" cy="871880"/>
          </a:xfrm>
        </p:grpSpPr>
        <p:cxnSp>
          <p:nvCxnSpPr>
            <p:cNvPr id="26" name="Connecteur droit 25"/>
            <p:cNvCxnSpPr>
              <a:stCxn id="39" idx="6"/>
              <a:endCxn id="43" idx="2"/>
            </p:cNvCxnSpPr>
            <p:nvPr/>
          </p:nvCxnSpPr>
          <p:spPr>
            <a:xfrm flipV="1">
              <a:off x="7010962" y="5053177"/>
              <a:ext cx="187797" cy="194219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>
              <a:stCxn id="39" idx="6"/>
              <a:endCxn id="44" idx="2"/>
            </p:cNvCxnSpPr>
            <p:nvPr/>
          </p:nvCxnSpPr>
          <p:spPr>
            <a:xfrm>
              <a:off x="7010962" y="5247397"/>
              <a:ext cx="187796" cy="31165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>
              <a:stCxn id="39" idx="6"/>
              <a:endCxn id="42" idx="2"/>
            </p:cNvCxnSpPr>
            <p:nvPr/>
          </p:nvCxnSpPr>
          <p:spPr>
            <a:xfrm>
              <a:off x="7010962" y="5247397"/>
              <a:ext cx="187796" cy="25745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>
              <a:stCxn id="39" idx="6"/>
              <a:endCxn id="41" idx="2"/>
            </p:cNvCxnSpPr>
            <p:nvPr/>
          </p:nvCxnSpPr>
          <p:spPr>
            <a:xfrm>
              <a:off x="7010962" y="5247397"/>
              <a:ext cx="187796" cy="481261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>
              <a:stCxn id="40" idx="6"/>
              <a:endCxn id="43" idx="2"/>
            </p:cNvCxnSpPr>
            <p:nvPr/>
          </p:nvCxnSpPr>
          <p:spPr>
            <a:xfrm flipV="1">
              <a:off x="7010962" y="5053177"/>
              <a:ext cx="187797" cy="536373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>
              <a:stCxn id="40" idx="6"/>
              <a:endCxn id="44" idx="2"/>
            </p:cNvCxnSpPr>
            <p:nvPr/>
          </p:nvCxnSpPr>
          <p:spPr>
            <a:xfrm flipV="1">
              <a:off x="7010962" y="5278561"/>
              <a:ext cx="187796" cy="31098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>
              <a:stCxn id="40" idx="6"/>
              <a:endCxn id="42" idx="2"/>
            </p:cNvCxnSpPr>
            <p:nvPr/>
          </p:nvCxnSpPr>
          <p:spPr>
            <a:xfrm flipV="1">
              <a:off x="7010962" y="5504847"/>
              <a:ext cx="187796" cy="84704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>
              <a:stCxn id="40" idx="6"/>
              <a:endCxn id="41" idx="2"/>
            </p:cNvCxnSpPr>
            <p:nvPr/>
          </p:nvCxnSpPr>
          <p:spPr>
            <a:xfrm>
              <a:off x="7010962" y="5589550"/>
              <a:ext cx="187796" cy="13910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>
              <a:stCxn id="43" idx="6"/>
              <a:endCxn id="45" idx="2"/>
            </p:cNvCxnSpPr>
            <p:nvPr/>
          </p:nvCxnSpPr>
          <p:spPr>
            <a:xfrm>
              <a:off x="7395159" y="5053177"/>
              <a:ext cx="170153" cy="366386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>
              <a:stCxn id="44" idx="6"/>
              <a:endCxn id="45" idx="2"/>
            </p:cNvCxnSpPr>
            <p:nvPr/>
          </p:nvCxnSpPr>
          <p:spPr>
            <a:xfrm>
              <a:off x="7395158" y="5278561"/>
              <a:ext cx="170154" cy="14100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>
              <a:stCxn id="42" idx="6"/>
              <a:endCxn id="45" idx="2"/>
            </p:cNvCxnSpPr>
            <p:nvPr/>
          </p:nvCxnSpPr>
          <p:spPr>
            <a:xfrm flipV="1">
              <a:off x="7395158" y="5419563"/>
              <a:ext cx="170154" cy="8528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>
              <a:stCxn id="41" idx="6"/>
              <a:endCxn id="45" idx="2"/>
            </p:cNvCxnSpPr>
            <p:nvPr/>
          </p:nvCxnSpPr>
          <p:spPr>
            <a:xfrm flipV="1">
              <a:off x="7395158" y="5419563"/>
              <a:ext cx="170154" cy="309094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6814562" y="514919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>
              <a:off x="6814562" y="5491350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Ellipse 40"/>
            <p:cNvSpPr/>
            <p:nvPr/>
          </p:nvSpPr>
          <p:spPr>
            <a:xfrm>
              <a:off x="7198758" y="563045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7198758" y="540664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7198759" y="495497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7198758" y="5180361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7565313" y="5321363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6" name="Diagram 23"/>
          <p:cNvGraphicFramePr/>
          <p:nvPr>
            <p:extLst>
              <p:ext uri="{D42A27DB-BD31-4B8C-83A1-F6EECF244321}">
                <p14:modId xmlns:p14="http://schemas.microsoft.com/office/powerpoint/2010/main" val="628701923"/>
              </p:ext>
            </p:extLst>
          </p:nvPr>
        </p:nvGraphicFramePr>
        <p:xfrm>
          <a:off x="-38101" y="286600"/>
          <a:ext cx="12385676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8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7" t="5686" r="3964" b="7949"/>
          <a:stretch/>
        </p:blipFill>
        <p:spPr bwMode="auto">
          <a:xfrm>
            <a:off x="9157017" y="2406591"/>
            <a:ext cx="1795463" cy="18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ZoneTexte 48"/>
          <p:cNvSpPr txBox="1"/>
          <p:nvPr/>
        </p:nvSpPr>
        <p:spPr>
          <a:xfrm>
            <a:off x="8508989" y="1854427"/>
            <a:ext cx="3193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2">
                    <a:lumMod val="50000"/>
                  </a:schemeClr>
                </a:solidFill>
              </a:rPr>
              <a:t>Réseau de neurones</a:t>
            </a:r>
          </a:p>
        </p:txBody>
      </p:sp>
    </p:spTree>
    <p:extLst>
      <p:ext uri="{BB962C8B-B14F-4D97-AF65-F5344CB8AC3E}">
        <p14:creationId xmlns:p14="http://schemas.microsoft.com/office/powerpoint/2010/main" val="391005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  <p:bldP spid="67" grpId="0"/>
      <p:bldP spid="67" grpId="1"/>
      <p:bldP spid="68" grpId="0"/>
      <p:bldP spid="69" grpId="0"/>
      <p:bldP spid="70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Réseau de neurones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/>
              <a:t>23 mai 2016</a:t>
            </a:r>
            <a:endParaRPr lang="fr-FR" sz="1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/>
              <a:t>Soutenance Finale - Etude pratique</a:t>
            </a:r>
            <a:endParaRPr lang="fr-FR" sz="1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8</a:t>
            </a:fld>
            <a:r>
              <a:rPr lang="fr-FR" sz="1800" dirty="0"/>
              <a:t>/24</a:t>
            </a:r>
          </a:p>
        </p:txBody>
      </p:sp>
      <p:grpSp>
        <p:nvGrpSpPr>
          <p:cNvPr id="51" name="Groupe 50"/>
          <p:cNvGrpSpPr/>
          <p:nvPr/>
        </p:nvGrpSpPr>
        <p:grpSpPr>
          <a:xfrm>
            <a:off x="4120377" y="517049"/>
            <a:ext cx="4012205" cy="2397229"/>
            <a:chOff x="6570189" y="4954977"/>
            <a:chExt cx="1459252" cy="871880"/>
          </a:xfrm>
        </p:grpSpPr>
        <p:cxnSp>
          <p:nvCxnSpPr>
            <p:cNvPr id="70" name="Connecteur droit 69"/>
            <p:cNvCxnSpPr>
              <a:stCxn id="55" idx="6"/>
              <a:endCxn id="66" idx="2"/>
            </p:cNvCxnSpPr>
            <p:nvPr/>
          </p:nvCxnSpPr>
          <p:spPr>
            <a:xfrm flipV="1">
              <a:off x="6766589" y="5053177"/>
              <a:ext cx="432170" cy="204382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>
              <a:stCxn id="55" idx="6"/>
              <a:endCxn id="68" idx="2"/>
            </p:cNvCxnSpPr>
            <p:nvPr/>
          </p:nvCxnSpPr>
          <p:spPr>
            <a:xfrm>
              <a:off x="6766589" y="5257559"/>
              <a:ext cx="432169" cy="21002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stCxn id="55" idx="6"/>
              <a:endCxn id="62" idx="2"/>
            </p:cNvCxnSpPr>
            <p:nvPr/>
          </p:nvCxnSpPr>
          <p:spPr>
            <a:xfrm>
              <a:off x="6766589" y="5257559"/>
              <a:ext cx="432169" cy="247287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>
              <a:stCxn id="55" idx="6"/>
              <a:endCxn id="61" idx="2"/>
            </p:cNvCxnSpPr>
            <p:nvPr/>
          </p:nvCxnSpPr>
          <p:spPr>
            <a:xfrm>
              <a:off x="6766589" y="5257559"/>
              <a:ext cx="432169" cy="471098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>
              <a:stCxn id="59" idx="6"/>
              <a:endCxn id="66" idx="2"/>
            </p:cNvCxnSpPr>
            <p:nvPr/>
          </p:nvCxnSpPr>
          <p:spPr>
            <a:xfrm flipV="1">
              <a:off x="6780464" y="5053177"/>
              <a:ext cx="418295" cy="522458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>
              <a:stCxn id="59" idx="6"/>
              <a:endCxn id="68" idx="2"/>
            </p:cNvCxnSpPr>
            <p:nvPr/>
          </p:nvCxnSpPr>
          <p:spPr>
            <a:xfrm flipV="1">
              <a:off x="6780464" y="5278561"/>
              <a:ext cx="418294" cy="297074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>
              <a:stCxn id="59" idx="6"/>
              <a:endCxn id="62" idx="2"/>
            </p:cNvCxnSpPr>
            <p:nvPr/>
          </p:nvCxnSpPr>
          <p:spPr>
            <a:xfrm flipV="1">
              <a:off x="6780464" y="5504846"/>
              <a:ext cx="418294" cy="7078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>
              <a:stCxn id="59" idx="6"/>
              <a:endCxn id="61" idx="2"/>
            </p:cNvCxnSpPr>
            <p:nvPr/>
          </p:nvCxnSpPr>
          <p:spPr>
            <a:xfrm>
              <a:off x="6780464" y="5575635"/>
              <a:ext cx="418294" cy="153022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>
              <a:stCxn id="66" idx="6"/>
              <a:endCxn id="89" idx="2"/>
            </p:cNvCxnSpPr>
            <p:nvPr/>
          </p:nvCxnSpPr>
          <p:spPr>
            <a:xfrm>
              <a:off x="7395159" y="5053177"/>
              <a:ext cx="437882" cy="360487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>
              <a:stCxn id="68" idx="6"/>
              <a:endCxn id="89" idx="2"/>
            </p:cNvCxnSpPr>
            <p:nvPr/>
          </p:nvCxnSpPr>
          <p:spPr>
            <a:xfrm>
              <a:off x="7395158" y="5278561"/>
              <a:ext cx="437883" cy="13510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>
              <a:stCxn id="62" idx="6"/>
              <a:endCxn id="89" idx="2"/>
            </p:cNvCxnSpPr>
            <p:nvPr/>
          </p:nvCxnSpPr>
          <p:spPr>
            <a:xfrm flipV="1">
              <a:off x="7395158" y="5413664"/>
              <a:ext cx="437883" cy="9118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>
              <a:stCxn id="61" idx="6"/>
              <a:endCxn id="89" idx="2"/>
            </p:cNvCxnSpPr>
            <p:nvPr/>
          </p:nvCxnSpPr>
          <p:spPr>
            <a:xfrm flipV="1">
              <a:off x="7395158" y="5413664"/>
              <a:ext cx="437883" cy="31499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/>
            <p:cNvSpPr/>
            <p:nvPr/>
          </p:nvSpPr>
          <p:spPr>
            <a:xfrm>
              <a:off x="6570189" y="5159359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/>
            <p:cNvSpPr/>
            <p:nvPr/>
          </p:nvSpPr>
          <p:spPr>
            <a:xfrm>
              <a:off x="6584064" y="5477435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/>
            <p:cNvSpPr/>
            <p:nvPr/>
          </p:nvSpPr>
          <p:spPr>
            <a:xfrm>
              <a:off x="7198758" y="563045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/>
            <p:cNvSpPr/>
            <p:nvPr/>
          </p:nvSpPr>
          <p:spPr>
            <a:xfrm>
              <a:off x="7198758" y="540664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/>
            <p:cNvSpPr/>
            <p:nvPr/>
          </p:nvSpPr>
          <p:spPr>
            <a:xfrm>
              <a:off x="7198759" y="495497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Ellipse 67"/>
            <p:cNvSpPr/>
            <p:nvPr/>
          </p:nvSpPr>
          <p:spPr>
            <a:xfrm>
              <a:off x="7198758" y="5180361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Ellipse 88"/>
            <p:cNvSpPr/>
            <p:nvPr/>
          </p:nvSpPr>
          <p:spPr>
            <a:xfrm>
              <a:off x="7833041" y="5315464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20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/>
              <a:t>23 mai 2016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/>
              <a:t>Soutenance Finale - Etude pratique</a:t>
            </a:r>
            <a:endParaRPr lang="fr-FR" sz="1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1F3E-A700-486C-A610-8EF419C0F303}" type="slidenum">
              <a:rPr lang="fr-FR" sz="1800" smtClean="0"/>
              <a:pPr/>
              <a:t>9</a:t>
            </a:fld>
            <a:r>
              <a:rPr lang="fr-FR" sz="1800" dirty="0"/>
              <a:t>/24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097280" y="2836157"/>
            <a:ext cx="33051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Distance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Notre énergie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Notre vitesse</a:t>
            </a:r>
          </a:p>
          <a:p>
            <a:pPr algn="ctr">
              <a:lnSpc>
                <a:spcPct val="150000"/>
              </a:lnSpc>
            </a:pPr>
            <a:r>
              <a:rPr lang="fr-F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Vitesse de l’adversaire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097280" y="1882050"/>
            <a:ext cx="2901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2">
                    <a:lumMod val="50000"/>
                  </a:schemeClr>
                </a:solidFill>
              </a:rPr>
              <a:t>Données d’environnement</a:t>
            </a:r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Concept général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675467" y="2094054"/>
            <a:ext cx="3572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2">
                    <a:lumMod val="50000"/>
                  </a:schemeClr>
                </a:solidFill>
              </a:rPr>
              <a:t>Réseau de neurones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8247880" y="3113156"/>
            <a:ext cx="290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Tirer 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Tourner à gauche 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Tourner à droite ?</a:t>
            </a:r>
          </a:p>
          <a:p>
            <a:pPr algn="ctr">
              <a:lnSpc>
                <a:spcPct val="150000"/>
              </a:lnSpc>
            </a:pPr>
            <a:r>
              <a:rPr lang="fr-F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8574424" y="2097493"/>
            <a:ext cx="225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2">
                    <a:lumMod val="50000"/>
                  </a:schemeClr>
                </a:solidFill>
              </a:rPr>
              <a:t>Décisions</a:t>
            </a:r>
          </a:p>
        </p:txBody>
      </p:sp>
      <p:graphicFrame>
        <p:nvGraphicFramePr>
          <p:cNvPr id="56" name="Diagram 23"/>
          <p:cNvGraphicFramePr/>
          <p:nvPr>
            <p:extLst>
              <p:ext uri="{D42A27DB-BD31-4B8C-83A1-F6EECF244321}">
                <p14:modId xmlns:p14="http://schemas.microsoft.com/office/powerpoint/2010/main" val="2504817362"/>
              </p:ext>
            </p:extLst>
          </p:nvPr>
        </p:nvGraphicFramePr>
        <p:xfrm>
          <a:off x="-38101" y="286600"/>
          <a:ext cx="12385676" cy="27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8" name="Groupe 77"/>
          <p:cNvGrpSpPr/>
          <p:nvPr/>
        </p:nvGrpSpPr>
        <p:grpSpPr>
          <a:xfrm>
            <a:off x="4914244" y="2982296"/>
            <a:ext cx="2821827" cy="2597575"/>
            <a:chOff x="6814562" y="4954977"/>
            <a:chExt cx="947151" cy="871880"/>
          </a:xfrm>
        </p:grpSpPr>
        <p:cxnSp>
          <p:nvCxnSpPr>
            <p:cNvPr id="79" name="Connecteur droit 78"/>
            <p:cNvCxnSpPr>
              <a:stCxn id="91" idx="6"/>
              <a:endCxn id="95" idx="2"/>
            </p:cNvCxnSpPr>
            <p:nvPr/>
          </p:nvCxnSpPr>
          <p:spPr>
            <a:xfrm flipV="1">
              <a:off x="7010962" y="5053177"/>
              <a:ext cx="187797" cy="194219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>
              <a:stCxn id="91" idx="6"/>
              <a:endCxn id="96" idx="2"/>
            </p:cNvCxnSpPr>
            <p:nvPr/>
          </p:nvCxnSpPr>
          <p:spPr>
            <a:xfrm>
              <a:off x="7010962" y="5247397"/>
              <a:ext cx="187796" cy="31165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>
              <a:stCxn id="91" idx="6"/>
              <a:endCxn id="94" idx="2"/>
            </p:cNvCxnSpPr>
            <p:nvPr/>
          </p:nvCxnSpPr>
          <p:spPr>
            <a:xfrm>
              <a:off x="7010962" y="5247397"/>
              <a:ext cx="187796" cy="25745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>
              <a:stCxn id="91" idx="6"/>
              <a:endCxn id="93" idx="2"/>
            </p:cNvCxnSpPr>
            <p:nvPr/>
          </p:nvCxnSpPr>
          <p:spPr>
            <a:xfrm>
              <a:off x="7010962" y="5247397"/>
              <a:ext cx="187796" cy="481261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>
              <a:stCxn id="92" idx="6"/>
              <a:endCxn id="95" idx="2"/>
            </p:cNvCxnSpPr>
            <p:nvPr/>
          </p:nvCxnSpPr>
          <p:spPr>
            <a:xfrm flipV="1">
              <a:off x="7010962" y="5053177"/>
              <a:ext cx="187797" cy="536373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>
              <a:stCxn id="92" idx="6"/>
              <a:endCxn id="96" idx="2"/>
            </p:cNvCxnSpPr>
            <p:nvPr/>
          </p:nvCxnSpPr>
          <p:spPr>
            <a:xfrm flipV="1">
              <a:off x="7010962" y="5278561"/>
              <a:ext cx="187796" cy="31098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>
              <a:stCxn id="92" idx="6"/>
              <a:endCxn id="94" idx="2"/>
            </p:cNvCxnSpPr>
            <p:nvPr/>
          </p:nvCxnSpPr>
          <p:spPr>
            <a:xfrm flipV="1">
              <a:off x="7010962" y="5504847"/>
              <a:ext cx="187796" cy="84704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>
              <a:stCxn id="92" idx="6"/>
              <a:endCxn id="93" idx="2"/>
            </p:cNvCxnSpPr>
            <p:nvPr/>
          </p:nvCxnSpPr>
          <p:spPr>
            <a:xfrm>
              <a:off x="7010962" y="5589550"/>
              <a:ext cx="187796" cy="13910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>
              <a:stCxn id="95" idx="6"/>
              <a:endCxn id="97" idx="2"/>
            </p:cNvCxnSpPr>
            <p:nvPr/>
          </p:nvCxnSpPr>
          <p:spPr>
            <a:xfrm>
              <a:off x="7395159" y="5053177"/>
              <a:ext cx="170153" cy="366386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>
              <a:stCxn id="96" idx="6"/>
              <a:endCxn id="97" idx="2"/>
            </p:cNvCxnSpPr>
            <p:nvPr/>
          </p:nvCxnSpPr>
          <p:spPr>
            <a:xfrm>
              <a:off x="7395158" y="5278561"/>
              <a:ext cx="170154" cy="14100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>
              <a:stCxn id="94" idx="6"/>
              <a:endCxn id="97" idx="2"/>
            </p:cNvCxnSpPr>
            <p:nvPr/>
          </p:nvCxnSpPr>
          <p:spPr>
            <a:xfrm flipV="1">
              <a:off x="7395158" y="5419563"/>
              <a:ext cx="170154" cy="8528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>
              <a:stCxn id="93" idx="6"/>
              <a:endCxn id="97" idx="2"/>
            </p:cNvCxnSpPr>
            <p:nvPr/>
          </p:nvCxnSpPr>
          <p:spPr>
            <a:xfrm flipV="1">
              <a:off x="7395158" y="5419563"/>
              <a:ext cx="170154" cy="309094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Ellipse 90"/>
            <p:cNvSpPr/>
            <p:nvPr/>
          </p:nvSpPr>
          <p:spPr>
            <a:xfrm>
              <a:off x="6814562" y="514919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Ellipse 91"/>
            <p:cNvSpPr/>
            <p:nvPr/>
          </p:nvSpPr>
          <p:spPr>
            <a:xfrm>
              <a:off x="6814562" y="5491350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7198758" y="563045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Ellipse 93"/>
            <p:cNvSpPr/>
            <p:nvPr/>
          </p:nvSpPr>
          <p:spPr>
            <a:xfrm>
              <a:off x="7198758" y="5406646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Ellipse 94"/>
            <p:cNvSpPr/>
            <p:nvPr/>
          </p:nvSpPr>
          <p:spPr>
            <a:xfrm>
              <a:off x="7198759" y="4954977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Ellipse 95"/>
            <p:cNvSpPr/>
            <p:nvPr/>
          </p:nvSpPr>
          <p:spPr>
            <a:xfrm>
              <a:off x="7198758" y="5180361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Ellipse 96"/>
            <p:cNvSpPr/>
            <p:nvPr/>
          </p:nvSpPr>
          <p:spPr>
            <a:xfrm>
              <a:off x="7565313" y="5321363"/>
              <a:ext cx="196400" cy="19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3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6361</TotalTime>
  <Words>988</Words>
  <Application>Microsoft Office PowerPoint</Application>
  <PresentationFormat>Grand écran</PresentationFormat>
  <Paragraphs>379</Paragraphs>
  <Slides>24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Wingdings</vt:lpstr>
      <vt:lpstr>Rétrospective</vt:lpstr>
      <vt:lpstr>Projet Darwini</vt:lpstr>
      <vt:lpstr>Présentation PowerPoint</vt:lpstr>
      <vt:lpstr>Robocode, késako ?</vt:lpstr>
      <vt:lpstr>Règles de Robocode</vt:lpstr>
      <vt:lpstr>En résumé</vt:lpstr>
      <vt:lpstr>Problématique</vt:lpstr>
      <vt:lpstr>Concept général</vt:lpstr>
      <vt:lpstr>Réseau de neurones</vt:lpstr>
      <vt:lpstr>Concept général</vt:lpstr>
      <vt:lpstr>Données d’entrée</vt:lpstr>
      <vt:lpstr>Données de sortie (décisions)</vt:lpstr>
      <vt:lpstr>Fonctionnement du réseau de neurones</vt:lpstr>
      <vt:lpstr>Implémentation</vt:lpstr>
      <vt:lpstr>Problème</vt:lpstr>
      <vt:lpstr>Solution</vt:lpstr>
      <vt:lpstr>Algorithme Génétique</vt:lpstr>
      <vt:lpstr>Concept général</vt:lpstr>
      <vt:lpstr>Fonctionnement général</vt:lpstr>
      <vt:lpstr>Représentation d’un perceptron</vt:lpstr>
      <vt:lpstr>Implémentation</vt:lpstr>
      <vt:lpstr>Prototype</vt:lpstr>
      <vt:lpstr>Bilan</vt:lpstr>
      <vt:lpstr>Bilan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Darwini Project</dc:title>
  <dc:creator>Alexis</dc:creator>
  <cp:lastModifiedBy>Alexis</cp:lastModifiedBy>
  <cp:revision>297</cp:revision>
  <dcterms:created xsi:type="dcterms:W3CDTF">2015-12-11T07:10:40Z</dcterms:created>
  <dcterms:modified xsi:type="dcterms:W3CDTF">2016-05-21T13:23:42Z</dcterms:modified>
</cp:coreProperties>
</file>