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6.wmf" ContentType="image/x-wmf"/>
  <Override PartName="/ppt/media/image5.png" ContentType="image/png"/>
  <Override PartName="/ppt/media/image9.png" ContentType="image/png"/>
  <Override PartName="/ppt/media/image10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8.wmf" ContentType="image/x-wmf"/>
  <Override PartName="/ppt/media/image3.wmf" ContentType="image/x-wmf"/>
  <Override PartName="/ppt/media/image2.png" ContentType="image/png"/>
  <Override PartName="/ppt/media/image1.png" ContentType="image/png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A3509FC-7BE3-4888-BC07-19AF9D3598B5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BF4BF3-2FE5-4DFE-84BC-D2E88F3E95D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4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423720"/>
            <a:ext cx="4571280" cy="873720"/>
          </a:xfrm>
          <a:prstGeom prst="rect">
            <a:avLst/>
          </a:prstGeom>
          <a:ln>
            <a:noFill/>
          </a:ln>
        </p:spPr>
      </p:pic>
      <p:pic>
        <p:nvPicPr>
          <p:cNvPr id="1" name="Image 9" descr=""/>
          <p:cNvPicPr/>
          <p:nvPr/>
        </p:nvPicPr>
        <p:blipFill>
          <a:blip r:embed="rId3"/>
          <a:stretch/>
        </p:blipFill>
        <p:spPr>
          <a:xfrm>
            <a:off x="2984400" y="-1173240"/>
            <a:ext cx="4139280" cy="3405240"/>
          </a:xfrm>
          <a:prstGeom prst="rect">
            <a:avLst/>
          </a:prstGeom>
          <a:ln>
            <a:noFill/>
          </a:ln>
        </p:spPr>
      </p:pic>
      <p:pic>
        <p:nvPicPr>
          <p:cNvPr id="2" name="Image 15" descr=""/>
          <p:cNvPicPr/>
          <p:nvPr/>
        </p:nvPicPr>
        <p:blipFill>
          <a:blip r:embed="rId4"/>
          <a:stretch/>
        </p:blipFill>
        <p:spPr>
          <a:xfrm flipH="1">
            <a:off x="3206160" y="-90000"/>
            <a:ext cx="3498120" cy="1422720"/>
          </a:xfrm>
          <a:prstGeom prst="rect">
            <a:avLst/>
          </a:prstGeom>
          <a:ln>
            <a:noFill/>
          </a:ln>
          <a:effectLst>
            <a:outerShdw algn="tl" blurRad="63500" dir="4820148" dist="100790" rotWithShape="0">
              <a:srgbClr val="000000">
                <a:alpha val="40000"/>
              </a:srgbClr>
            </a:outerShdw>
          </a:effectLst>
        </p:spPr>
      </p:pic>
      <p:sp>
        <p:nvSpPr>
          <p:cNvPr id="3" name="CustomShape 1"/>
          <p:cNvSpPr/>
          <p:nvPr/>
        </p:nvSpPr>
        <p:spPr>
          <a:xfrm>
            <a:off x="3352680" y="621720"/>
            <a:ext cx="24375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2060"/>
                </a:solidFill>
                <a:latin typeface="Saira"/>
                <a:ea typeface="Saira ExtraLight"/>
              </a:rPr>
              <a:t>Institut de Recherche en Informatique et Systèmes Aléatoires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8737560" y="-363960"/>
            <a:ext cx="18396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 2" descr=""/>
          <p:cNvPicPr/>
          <p:nvPr/>
        </p:nvPicPr>
        <p:blipFill>
          <a:blip r:embed="rId5"/>
          <a:stretch/>
        </p:blipFill>
        <p:spPr>
          <a:xfrm>
            <a:off x="3481920" y="100440"/>
            <a:ext cx="2194920" cy="615240"/>
          </a:xfrm>
          <a:prstGeom prst="rect">
            <a:avLst/>
          </a:prstGeom>
          <a:ln>
            <a:noFill/>
          </a:ln>
        </p:spPr>
      </p:pic>
      <p:pic>
        <p:nvPicPr>
          <p:cNvPr id="6" name="Image 13" descr=""/>
          <p:cNvPicPr/>
          <p:nvPr/>
        </p:nvPicPr>
        <p:blipFill>
          <a:blip r:embed="rId6">
            <a:alphaModFix amt="35000"/>
          </a:blip>
          <a:stretch/>
        </p:blipFill>
        <p:spPr>
          <a:xfrm>
            <a:off x="4572000" y="484920"/>
            <a:ext cx="4550760" cy="86976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9360" y="0"/>
            <a:ext cx="8323920" cy="698040"/>
          </a:xfrm>
          <a:prstGeom prst="rect">
            <a:avLst/>
          </a:prstGeom>
          <a:solidFill>
            <a:srgbClr val="052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 3" descr=""/>
          <p:cNvPicPr/>
          <p:nvPr/>
        </p:nvPicPr>
        <p:blipFill>
          <a:blip r:embed="rId2"/>
          <a:srcRect l="3467" t="14548" r="0" b="0"/>
          <a:stretch/>
        </p:blipFill>
        <p:spPr>
          <a:xfrm>
            <a:off x="0" y="0"/>
            <a:ext cx="1850760" cy="860040"/>
          </a:xfrm>
          <a:prstGeom prst="rect">
            <a:avLst/>
          </a:prstGeom>
          <a:ln>
            <a:noFill/>
          </a:ln>
          <a:effectLst>
            <a:outerShdw algn="tl" blurRad="50800" dir="6569167" dist="24821" rotWithShape="0">
              <a:srgbClr val="000000">
                <a:alpha val="40000"/>
              </a:srgbClr>
            </a:outerShdw>
          </a:effectLst>
        </p:spPr>
      </p:pic>
      <p:pic>
        <p:nvPicPr>
          <p:cNvPr id="47" name="Image 2" descr=""/>
          <p:cNvPicPr/>
          <p:nvPr/>
        </p:nvPicPr>
        <p:blipFill>
          <a:blip r:embed="rId3"/>
          <a:stretch/>
        </p:blipFill>
        <p:spPr>
          <a:xfrm>
            <a:off x="110160" y="117360"/>
            <a:ext cx="1564200" cy="43812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0" y="4621680"/>
            <a:ext cx="9144000" cy="0"/>
          </a:xfrm>
          <a:prstGeom prst="line">
            <a:avLst/>
          </a:prstGeom>
          <a:ln w="9360"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87" name="Image 3" descr=""/>
          <p:cNvPicPr/>
          <p:nvPr/>
        </p:nvPicPr>
        <p:blipFill>
          <a:blip r:embed="rId2"/>
          <a:stretch/>
        </p:blipFill>
        <p:spPr>
          <a:xfrm>
            <a:off x="7461720" y="4615560"/>
            <a:ext cx="1407960" cy="470160"/>
          </a:xfrm>
          <a:prstGeom prst="rect">
            <a:avLst/>
          </a:prstGeom>
          <a:ln>
            <a:noFill/>
          </a:ln>
          <a:effectLst>
            <a:outerShdw algn="tl" blurRad="12700" dir="0" rotWithShape="0">
              <a:srgbClr val="000000">
                <a:alpha val="40000"/>
              </a:srgbClr>
            </a:outerShdw>
          </a:effectLst>
        </p:spPr>
      </p:pic>
      <p:pic>
        <p:nvPicPr>
          <p:cNvPr id="88" name="Image 2" descr=""/>
          <p:cNvPicPr/>
          <p:nvPr/>
        </p:nvPicPr>
        <p:blipFill>
          <a:blip r:embed="rId3"/>
          <a:stretch/>
        </p:blipFill>
        <p:spPr>
          <a:xfrm>
            <a:off x="7791480" y="4674600"/>
            <a:ext cx="1013760" cy="253800"/>
          </a:xfrm>
          <a:prstGeom prst="rect">
            <a:avLst/>
          </a:prstGeom>
          <a:ln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 1" descr=""/>
          <p:cNvPicPr/>
          <p:nvPr/>
        </p:nvPicPr>
        <p:blipFill>
          <a:blip r:embed="rId2"/>
          <a:stretch/>
        </p:blipFill>
        <p:spPr>
          <a:xfrm>
            <a:off x="-9360" y="3878280"/>
            <a:ext cx="9143280" cy="12596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63360" y="4211640"/>
            <a:ext cx="915264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latin typeface="Saira ExtraLight"/>
                <a:ea typeface="Saira ExtraLight"/>
              </a:rPr>
              <a:t>Institut de Recherche en Informatique et Systèmes Aléatoires</a:t>
            </a:r>
            <a:endParaRPr b="0" lang="fr-FR" sz="1100" spc="-1" strike="noStrike">
              <a:latin typeface="Arial"/>
            </a:endParaRPr>
          </a:p>
        </p:txBody>
      </p:sp>
      <p:grpSp>
        <p:nvGrpSpPr>
          <p:cNvPr id="129" name="Group 2"/>
          <p:cNvGrpSpPr/>
          <p:nvPr/>
        </p:nvGrpSpPr>
        <p:grpSpPr>
          <a:xfrm>
            <a:off x="4734360" y="3105360"/>
            <a:ext cx="1404360" cy="576360"/>
            <a:chOff x="4734360" y="3105360"/>
            <a:chExt cx="1404360" cy="576360"/>
          </a:xfrm>
        </p:grpSpPr>
        <p:pic>
          <p:nvPicPr>
            <p:cNvPr id="130" name="Image 13" descr=""/>
            <p:cNvPicPr/>
            <p:nvPr/>
          </p:nvPicPr>
          <p:blipFill>
            <a:blip r:embed="rId3"/>
            <a:stretch/>
          </p:blipFill>
          <p:spPr>
            <a:xfrm>
              <a:off x="4734360" y="3156120"/>
              <a:ext cx="277200" cy="22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CustomShape 3"/>
            <p:cNvSpPr/>
            <p:nvPr/>
          </p:nvSpPr>
          <p:spPr>
            <a:xfrm>
              <a:off x="4940280" y="3105360"/>
              <a:ext cx="11984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2060"/>
                  </a:solidFill>
                  <a:latin typeface="Saira"/>
                  <a:ea typeface="ＭＳ Ｐゴシック"/>
                </a:rPr>
                <a:t>@irisa_lab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132" name="CustomShape 4"/>
          <p:cNvSpPr/>
          <p:nvPr/>
        </p:nvSpPr>
        <p:spPr>
          <a:xfrm>
            <a:off x="3295080" y="3114360"/>
            <a:ext cx="1438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2060"/>
                </a:solidFill>
                <a:latin typeface="Saira"/>
                <a:ea typeface="ＭＳ Ｐゴシック"/>
              </a:rPr>
              <a:t>www.irisa.fr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33" name="Image 2" descr=""/>
          <p:cNvPicPr/>
          <p:nvPr/>
        </p:nvPicPr>
        <p:blipFill>
          <a:blip r:embed="rId4"/>
          <a:stretch/>
        </p:blipFill>
        <p:spPr>
          <a:xfrm>
            <a:off x="2626200" y="3631680"/>
            <a:ext cx="4027320" cy="503280"/>
          </a:xfrm>
          <a:prstGeom prst="rect">
            <a:avLst/>
          </a:prstGeom>
          <a:ln>
            <a:noFill/>
          </a:ln>
        </p:spPr>
      </p:pic>
      <p:sp>
        <p:nvSpPr>
          <p:cNvPr id="13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04400" y="2225880"/>
            <a:ext cx="5334480" cy="6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2060"/>
                </a:solidFill>
                <a:latin typeface="Saira"/>
                <a:ea typeface="Saira"/>
              </a:rPr>
              <a:t>Scientist who joined IRISA</a:t>
            </a:r>
            <a:br/>
            <a:endParaRPr b="0" lang="fr-FR" sz="2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695960" y="3003120"/>
            <a:ext cx="578196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336699"/>
                </a:solidFill>
                <a:latin typeface="Saira"/>
                <a:ea typeface="Saira"/>
              </a:rPr>
              <a:t>2019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0" name="Image 5" descr=""/>
          <p:cNvPicPr/>
          <p:nvPr/>
        </p:nvPicPr>
        <p:blipFill>
          <a:blip r:embed="rId1"/>
          <a:stretch/>
        </p:blipFill>
        <p:spPr>
          <a:xfrm>
            <a:off x="3000960" y="4381920"/>
            <a:ext cx="3141000" cy="3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848680" y="0"/>
            <a:ext cx="61401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Lilian BESSON - AGPR – ENS  de Rennes -</a:t>
            </a:r>
            <a:br/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 N° 5 « Signaux et images numériques, robotique » (DSIR) - PANAMA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13280" y="864000"/>
            <a:ext cx="827280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70c0"/>
                </a:solidFill>
                <a:latin typeface="Saira"/>
                <a:ea typeface="Saira"/>
              </a:rPr>
              <a:t>Brève bio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Scolarité : 2011 – 2016 élève normalien à l’ENS de Paris-Saclay (ex. Cachan)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Licences (L3) maths &amp; info, M1 maths &amp; info 2011-2013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Agrégation de mathématiques (option informatique) en 2014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Césure d’un an pour enseigner et participer à la création de l’école 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Mahindra Ecole Centrale 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à Hyderabad en Inde (partenariat avec l’École Centrale de Paris) en 2014-2015 (~250h de CM, TD et TP au niveau ~+1 post bac)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Master « Mathématiques Vision Apprentissage » en 2015-2016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Stages de recherche : CMLA à Cachan en 2012, UCL à Londres en 2013, EPFL à Lausanne en 2016.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(plus de détails sur </a:t>
            </a:r>
            <a:r>
              <a:rPr b="0" lang="fr-FR" sz="1600" spc="-1" strike="noStrike">
                <a:solidFill>
                  <a:srgbClr val="2a6099"/>
                </a:solidFill>
                <a:latin typeface="Ubuntu Mono"/>
                <a:ea typeface="Saira"/>
              </a:rPr>
              <a:t>https://perso.crans.org/besson/me/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2880000" y="1944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TextShape 4"/>
          <p:cNvSpPr txBox="1"/>
          <p:nvPr/>
        </p:nvSpPr>
        <p:spPr>
          <a:xfrm>
            <a:off x="8839440" y="468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058BCF0B-E814-4399-AB38-5F4F7982088F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848680" y="0"/>
            <a:ext cx="61401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Lilian BESSON - AGPR – ENS  de Rennes -</a:t>
            </a:r>
            <a:br/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 N° 5 « Signaux et images numériques, robotique » (DSIR) - PANAMA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13280" y="864000"/>
            <a:ext cx="827280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70c0"/>
                </a:solidFill>
                <a:latin typeface="Saira"/>
                <a:ea typeface="Saira"/>
              </a:rPr>
              <a:t>Brève bio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Sept 2016 – août 2019 : doctorant, équipe SCEE à CentraleSupélec et IETR, Rennes, et équipe SequeL à Inria, Lille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Encadré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 par Pr. Christophe Moy (IETR) et Dr Émilie Kaufmann (CNRS) ;</a:t>
            </a:r>
            <a:endParaRPr b="0" lang="fr-F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Thèse 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« Algorithmes de bandits multi-joueurs pour les réseaux de l’Internet des Objets », soutenue le 20 novembre 2019 ;</a:t>
            </a:r>
            <a:endParaRPr b="0" lang="fr-F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Thèmes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 : télécommunications, réseaux sans fils décentralisés, apprentissage par renforcement, statistique (informatique et maths).</a:t>
            </a:r>
            <a:endParaRPr b="0" lang="fr-F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Publications :</a:t>
            </a:r>
            <a:endParaRPr b="0" lang="fr-FR" sz="15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6 conférences internationales (dont </a:t>
            </a:r>
            <a:r>
              <a:rPr b="0" i="1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1 best paper award</a:t>
            </a: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) ;</a:t>
            </a:r>
            <a:endParaRPr b="0" lang="fr-FR" sz="1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3+1 publications ou présentations en conférences nationales ;</a:t>
            </a:r>
            <a:endParaRPr b="0" lang="fr-FR" sz="1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3 soumissions en cours (journaux + conférence) ;</a:t>
            </a:r>
            <a:endParaRPr b="0" lang="fr-FR" sz="1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1 bibliothèque logiciel open-source (en Python, publiée sur </a:t>
            </a:r>
            <a:r>
              <a:rPr b="0" lang="fr-FR" sz="1200" spc="-1" strike="noStrike">
                <a:solidFill>
                  <a:srgbClr val="2a6099"/>
                </a:solidFill>
                <a:latin typeface="Ubuntu Mono"/>
                <a:ea typeface="Saira"/>
              </a:rPr>
              <a:t>https://SMPyBandits.GitHub.io/</a:t>
            </a: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).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8839440" y="468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57F885BC-2BC4-48E1-A2B5-BB38DDDED0D7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848680" y="0"/>
            <a:ext cx="61401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Lilian BESSON - AGPR – ENS  de Rennes -</a:t>
            </a:r>
            <a:br/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 N° 5 « Signaux et images numériques, robotique » (DSIR) - PANAMA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2000" y="864000"/>
            <a:ext cx="827280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70c0"/>
                </a:solidFill>
                <a:latin typeface="Saira"/>
                <a:ea typeface="Saira"/>
              </a:rPr>
              <a:t>Brève bio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Depuis sept 2019 : AGPR au département Informatique de l'ENS de Rennes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Enseignements :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CM d’introduction à l’algorithmique en L3 (ALGO1), 20h sept – déc 2019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TD d’algorithmique avancée en L3 (ALGO2), 20h janv – avril 2020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TP, oraux blancs, leçons, TD pour les agrégatifs, 60h sept 2019 – juin 2020.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Responsabilités :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Responsable de la préparation à l’agrég’ de maths option info (11 élèves)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Organisation des séminaires bi-mensuels du DIT : 12 intervenants par an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Visite de laboratoire : au LABRI à Bordeaux (janvier 2020)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Supervision et gestion des stages des élèves de L3.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835120" y="46612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DCFE333-6C6A-44EC-9CC1-3DADCDE2CEBB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848680" y="0"/>
            <a:ext cx="61401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Lilian BESSON - AGPR – ENS  de Rennes -</a:t>
            </a:r>
            <a:br/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 N° 5 « Signaux et images numériques, robotique » (DSIR) - PANAMA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2320" y="877680"/>
            <a:ext cx="827280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70c0"/>
                </a:solidFill>
                <a:latin typeface="Cabin"/>
                <a:ea typeface="Saira"/>
              </a:rPr>
              <a:t>Projet scientifique : à l’IRISA de décembre 2019 à août 2022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abin"/>
                <a:ea typeface="Saira"/>
              </a:rPr>
              <a:t>1) Fin de mes projets de thèse :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Avec Émilie Kaufmann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 : encore du travail mathématiques sur un article refusé en 2018 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(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«doubling tricks for MAB…»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) ;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Avec É. K. et J. S. (thèse à </a:t>
            </a:r>
            <a:r>
              <a:rPr b="0" i="1" lang="fr-FR" sz="1600" spc="-1" strike="noStrike">
                <a:solidFill>
                  <a:srgbClr val="2a6099"/>
                </a:solidFill>
                <a:latin typeface="Cabin"/>
                <a:ea typeface="Saira"/>
              </a:rPr>
              <a:t>LeLivreScolaire.fr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) et O-A. M. (Inria Lille)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 : maths et simulations pour 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terminer un article sur les bandits non stationnaires (→ soumission JMLR 2020 ?)</a:t>
            </a:r>
            <a:endParaRPr b="0" lang="fr-F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Seul 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: des idées de travaux pour étudier des perspectives ouvertes par ma thèse</a:t>
            </a: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Bandits multi-joueurs non-stationnaires ;</a:t>
            </a: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Affiner nos contributions sur les bandits non-stationnaires : ajouter la localisation en 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plus de la détection des points de changements ;</a:t>
            </a: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Encore du développement sur ma librairie </a:t>
            </a:r>
            <a:r>
              <a:rPr b="0" lang="fr-FR" sz="1600" spc="-1" strike="noStrike">
                <a:solidFill>
                  <a:srgbClr val="2a6099"/>
                </a:solidFill>
                <a:latin typeface="Cabin"/>
                <a:ea typeface="Saira"/>
              </a:rPr>
              <a:t>SMPyBandits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 → peut-être avec un-e 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stagiaire ?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8839440" y="468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7C3A9D73-E7A7-43F6-9A9B-8079E30474AD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848680" y="0"/>
            <a:ext cx="61401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Lilian BESSON - AGPR – ENS  de Rennes -</a:t>
            </a:r>
            <a:br/>
            <a:r>
              <a:rPr b="1" lang="fr-FR" sz="1500" spc="-1" strike="noStrike">
                <a:solidFill>
                  <a:srgbClr val="ffffff"/>
                </a:solidFill>
                <a:latin typeface="Saira"/>
              </a:rPr>
              <a:t> N° 5 « Signaux et images numériques, robotique » (DSIR) - PANAMA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13280" y="904320"/>
            <a:ext cx="827280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70c0"/>
                </a:solidFill>
                <a:latin typeface="Cabin"/>
                <a:ea typeface="Saira"/>
              </a:rPr>
              <a:t>Projet scientifique : à l’IRISA de décembre 2019 jusqu’à août 2022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abin"/>
                <a:ea typeface="Saira"/>
              </a:rPr>
              <a:t>2) Nouveaux projets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Au sein de l’équipe-projet </a:t>
            </a:r>
            <a:r>
              <a:rPr b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PANAMA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 : avec 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Jérémy Cohen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 :</a:t>
            </a: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Méthodes de décomposition tensorielles et matricielles appliquées et étudiées dans un cadre séquentiel ;</a:t>
            </a:r>
            <a:endParaRPr b="0" lang="fr-FR" sz="15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Comment gérer des non-stationnarités de différents types : adaptation passive ou active ?</a:t>
            </a:r>
            <a:endParaRPr b="0" lang="fr-F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Collaboration avec 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Romaric Gaudel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 et 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Élisa Fromond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 (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équipe-projet </a:t>
            </a:r>
            <a:r>
              <a:rPr b="1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LACODAM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)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,</a:t>
            </a:r>
            <a:br/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pour aider </a:t>
            </a:r>
            <a:r>
              <a:rPr b="0" i="1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Camille-Sovanneary Gauthier</a:t>
            </a:r>
            <a:r>
              <a:rPr b="0" lang="fr-FR" sz="1600" spc="-1" strike="noStrike">
                <a:solidFill>
                  <a:srgbClr val="000000"/>
                </a:solidFill>
                <a:latin typeface="Cabin"/>
                <a:ea typeface="Saira"/>
              </a:rPr>
              <a:t> actuellement en thèse à Louis Vitton (2019-2022)</a:t>
            </a: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Comment adapter les systèmes de recommandation </a:t>
            </a:r>
            <a:r>
              <a:rPr b="0" lang="fr-FR" sz="1400" spc="-1" strike="noStrike">
                <a:solidFill>
                  <a:srgbClr val="000000"/>
                </a:solidFill>
                <a:latin typeface="Cabin"/>
                <a:ea typeface="Saira"/>
              </a:rPr>
              <a:t>de produits (boutique en ligne Louis Vitton)</a:t>
            </a:r>
            <a:r>
              <a:rPr b="0" lang="fr-FR" sz="1500" spc="-1" strike="noStrike">
                <a:solidFill>
                  <a:srgbClr val="000000"/>
                </a:solidFill>
                <a:latin typeface="Cabin"/>
                <a:ea typeface="Saira"/>
              </a:rPr>
              <a:t> construits à base d’algorithmes de bandits pour les rendre robuste face à plusieurs types de non-stationnarité (abruptes, saisonnières, continues…).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839440" y="468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0106063A-63C3-4B4F-BEA5-8274CC632D05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1999</TotalTime>
  <Application>LibreOffice/6.3.3.2$Linux_X86_64 LibreOffice_project/30$Build-2</Application>
  <Words>47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2018-09-04T15:02:27Z</dcterms:created>
  <dc:creator>Utilisateur Microsoft Office</dc:creator>
  <dc:description/>
  <dc:language>fr-FR</dc:language>
  <cp:lastModifiedBy/>
  <dcterms:modified xsi:type="dcterms:W3CDTF">2019-11-28T17:06:42Z</dcterms:modified>
  <cp:revision>300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