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0" r:id="rId4"/>
    <p:sldId id="280" r:id="rId5"/>
    <p:sldId id="281" r:id="rId6"/>
    <p:sldId id="282" r:id="rId7"/>
    <p:sldId id="257" r:id="rId8"/>
    <p:sldId id="261" r:id="rId9"/>
    <p:sldId id="284" r:id="rId10"/>
    <p:sldId id="258" r:id="rId11"/>
    <p:sldId id="259" r:id="rId12"/>
    <p:sldId id="285" r:id="rId13"/>
    <p:sldId id="260" r:id="rId14"/>
    <p:sldId id="263" r:id="rId15"/>
    <p:sldId id="264" r:id="rId16"/>
    <p:sldId id="262" r:id="rId17"/>
    <p:sldId id="265" r:id="rId18"/>
    <p:sldId id="266" r:id="rId19"/>
    <p:sldId id="267" r:id="rId20"/>
    <p:sldId id="268" r:id="rId21"/>
    <p:sldId id="269" r:id="rId22"/>
    <p:sldId id="272" r:id="rId23"/>
    <p:sldId id="273" r:id="rId24"/>
    <p:sldId id="274" r:id="rId25"/>
    <p:sldId id="275" r:id="rId26"/>
    <p:sldId id="276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003040" y="7462"/>
            <a:ext cx="405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DS101-2024-01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553940" y="6188818"/>
            <a:ext cx="1144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Lec</a:t>
            </a:r>
            <a:r>
              <a:rPr lang="en-US" sz="2000" b="1" dirty="0"/>
              <a:t>. </a:t>
            </a:r>
            <a:r>
              <a:rPr lang="en-US" sz="2000" b="1" dirty="0" err="1"/>
              <a:t>Phd</a:t>
            </a:r>
            <a:r>
              <a:rPr lang="en-US" sz="2000" b="1" dirty="0"/>
              <a:t>. Eng. Andrei </a:t>
            </a:r>
            <a:r>
              <a:rPr lang="en-US" sz="2000" b="1" dirty="0" err="1"/>
              <a:t>Ionut</a:t>
            </a:r>
            <a:r>
              <a:rPr lang="en-US" sz="2000" b="1" dirty="0"/>
              <a:t> DAMIAN, As. Eng. Stefan SARAEV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9348-143B-4200-8AA9-A57BDD11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6121-1021-4982-89FD-5C997367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6" y="1566408"/>
            <a:ext cx="11298804" cy="52240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Linear algebra: tensors, matrix </a:t>
            </a:r>
            <a:r>
              <a:rPr lang="en-US" sz="3600" dirty="0" err="1"/>
              <a:t>mul</a:t>
            </a:r>
            <a:r>
              <a:rPr lang="en-US" sz="3600" dirty="0"/>
              <a:t>, inverse, broadcast, </a:t>
            </a:r>
            <a:r>
              <a:rPr lang="en-US" sz="3600" dirty="0" err="1"/>
              <a:t>etc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Partial derivatives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Python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 (optional)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web-scrapping skills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Data structures understating (SQL 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Machine Learning optional (linear models, decision trees)</a:t>
            </a:r>
          </a:p>
          <a:p>
            <a:pPr lvl="1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456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D0F-8168-4729-B6E3-44CE37B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152A-54CC-427D-BFD8-D26BA05B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1" y="1550504"/>
            <a:ext cx="11354463" cy="5216055"/>
          </a:xfrm>
        </p:spPr>
        <p:txBody>
          <a:bodyPr>
            <a:normAutofit/>
          </a:bodyPr>
          <a:lstStyle/>
          <a:p>
            <a:r>
              <a:rPr lang="en-US" sz="3200" dirty="0"/>
              <a:t>Overview basic Machine Learning: all eyes on optimization</a:t>
            </a:r>
          </a:p>
          <a:p>
            <a:r>
              <a:rPr lang="en-US" sz="3200" dirty="0"/>
              <a:t>Understand How to Frame a Data Science Real Life Problem</a:t>
            </a:r>
          </a:p>
          <a:p>
            <a:r>
              <a:rPr lang="en-US" sz="3200" dirty="0"/>
              <a:t>Use modern dev tools</a:t>
            </a:r>
          </a:p>
          <a:p>
            <a:r>
              <a:rPr lang="en-US" sz="3200" dirty="0"/>
              <a:t>Apply main stages of a Data Science project to various problems</a:t>
            </a:r>
          </a:p>
          <a:p>
            <a:pPr lvl="1"/>
            <a:r>
              <a:rPr lang="en-US" sz="2800" dirty="0"/>
              <a:t>ETL </a:t>
            </a:r>
            <a:r>
              <a:rPr lang="en-US" sz="2800" dirty="0">
                <a:sym typeface="Wingdings" panose="05000000000000000000" pitchFamily="2" charset="2"/>
              </a:rPr>
              <a:t>, </a:t>
            </a:r>
            <a:r>
              <a:rPr lang="en-US" sz="2800" dirty="0"/>
              <a:t>Exploration &amp; Visualization, Model architecture </a:t>
            </a:r>
            <a:r>
              <a:rPr lang="en-US" sz="2800" dirty="0">
                <a:sym typeface="Wingdings" panose="05000000000000000000" pitchFamily="2" charset="2"/>
              </a:rPr>
              <a:t>, Presentation of results</a:t>
            </a:r>
          </a:p>
          <a:p>
            <a:r>
              <a:rPr lang="en-US" sz="3200" b="1" dirty="0">
                <a:sym typeface="Wingdings" panose="05000000000000000000" pitchFamily="2" charset="2"/>
              </a:rPr>
              <a:t>Apply Deep Learning cross-domain knowledge and model architecture</a:t>
            </a:r>
          </a:p>
          <a:p>
            <a:r>
              <a:rPr lang="en-US" sz="3200" dirty="0">
                <a:sym typeface="Wingdings" panose="05000000000000000000" pitchFamily="2" charset="2"/>
              </a:rPr>
              <a:t>Use LLMs in Data Science</a:t>
            </a:r>
          </a:p>
          <a:p>
            <a:r>
              <a:rPr lang="en-US" sz="3200" dirty="0">
                <a:sym typeface="Wingdings" panose="05000000000000000000" pitchFamily="2" charset="2"/>
              </a:rPr>
              <a:t>Maybe contribute to state-of-the-art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335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D0F-8168-4729-B6E3-44CE37B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152A-54CC-427D-BFD8-D26BA05B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1" y="1162594"/>
            <a:ext cx="11354463" cy="569540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Overall course structure (not the lecture sequence):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Introductory lecture(s)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Data Scientist dev environment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End-to-end experiment: naïve price inference on real-world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Understanding use-cases: a real-world pharma project journey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Representational learning: embedding for the win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End-to-end experiment: from restaurant reviews to restaurant prices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Customer churn: another real-world Data Science problem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Deep learning tools bags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Demand forecasting 101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Recommender systems and beyond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Paper presentations and take aways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Project presentations and take aways</a:t>
            </a:r>
          </a:p>
        </p:txBody>
      </p:sp>
    </p:spTree>
    <p:extLst>
      <p:ext uri="{BB962C8B-B14F-4D97-AF65-F5344CB8AC3E}">
        <p14:creationId xmlns:p14="http://schemas.microsoft.com/office/powerpoint/2010/main" val="210877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0637-C3AB-49AF-BC6B-5118EF64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00899"/>
            <a:ext cx="11658600" cy="695483"/>
          </a:xfrm>
        </p:spPr>
        <p:txBody>
          <a:bodyPr/>
          <a:lstStyle/>
          <a:p>
            <a:r>
              <a:rPr lang="en-US" dirty="0"/>
              <a:t>Basic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8F84-6205-43B3-9B98-9E033E9E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92" y="1391478"/>
            <a:ext cx="11510507" cy="526562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Tools, tools, tools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Classification vs Regression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Deterministic vs Generative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Supervised vs Unsupervised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“Do not underestimate the power of the Linear Model”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63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A48E-3EFE-4E63-9CC6-A2885EB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260D-DA8C-4BE0-884E-27689AA4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455088"/>
            <a:ext cx="11658600" cy="5335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STEP 1.1: Extraction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1.2: Transformation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1.3: Loading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2.1: Analysis (manual / automated) and sanity-checks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2.2: Cleaning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2.3: Visuals of loaded data (histograms,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2.4: Batch-</a:t>
            </a:r>
            <a:r>
              <a:rPr lang="en-US" b="1" dirty="0" err="1"/>
              <a:t>ification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STEP 3.1: Design model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3.2: Train model (try to overfit maybe)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3.3: Validate – Tune – Validate – Tune ….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4: Prepare and present results</a:t>
            </a:r>
          </a:p>
        </p:txBody>
      </p:sp>
    </p:spTree>
    <p:extLst>
      <p:ext uri="{BB962C8B-B14F-4D97-AF65-F5344CB8AC3E}">
        <p14:creationId xmlns:p14="http://schemas.microsoft.com/office/powerpoint/2010/main" val="167705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7986-FB14-45E2-9BFA-6A8EB6DC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5E9F-8671-4F10-A9E9-DEFE61EE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i="1" dirty="0"/>
              <a:t>How good we are at our task?</a:t>
            </a:r>
          </a:p>
          <a:p>
            <a:pPr marL="0" indent="0" algn="ctr">
              <a:buNone/>
            </a:pPr>
            <a:r>
              <a:rPr lang="en-US" sz="5400" dirty="0"/>
              <a:t>100 observations with 80 false and 20 positives</a:t>
            </a:r>
          </a:p>
        </p:txBody>
      </p:sp>
    </p:spTree>
    <p:extLst>
      <p:ext uri="{BB962C8B-B14F-4D97-AF65-F5344CB8AC3E}">
        <p14:creationId xmlns:p14="http://schemas.microsoft.com/office/powerpoint/2010/main" val="18258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524E-5D1D-4676-B5D0-4321B1D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4E245A-B4E7-4003-A63F-816FFEA5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208598"/>
            <a:ext cx="11644324" cy="4913905"/>
          </a:xfrm>
        </p:spPr>
      </p:pic>
    </p:spTree>
    <p:extLst>
      <p:ext uri="{BB962C8B-B14F-4D97-AF65-F5344CB8AC3E}">
        <p14:creationId xmlns:p14="http://schemas.microsoft.com/office/powerpoint/2010/main" val="277884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Data: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should look 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looks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Purpose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objectives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8058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ETL: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Who?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When?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rule: “</a:t>
            </a:r>
            <a:r>
              <a:rPr lang="en-US" sz="4400" b="1" u="sng" dirty="0"/>
              <a:t>Sanity Check</a:t>
            </a:r>
            <a:r>
              <a:rPr lang="en-US" sz="4400" dirty="0"/>
              <a:t>”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7200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Exploration: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Is separable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Can we run some Euclidean </a:t>
            </a:r>
            <a:r>
              <a:rPr lang="en-US" sz="4400" dirty="0" err="1"/>
              <a:t>dist</a:t>
            </a:r>
            <a:r>
              <a:rPr lang="en-US" sz="4400" dirty="0"/>
              <a:t> stuff?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Do we have inconsistencies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MORE SANITY CHECKS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8858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Just Neural Networks? Not really…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 specific</a:t>
            </a:r>
          </a:p>
          <a:p>
            <a:pPr>
              <a:lnSpc>
                <a:spcPct val="150000"/>
              </a:lnSpc>
            </a:pPr>
            <a:r>
              <a:rPr lang="en-US" dirty="0"/>
              <a:t>No “Neural Network to bind them all and rule them all”</a:t>
            </a:r>
          </a:p>
          <a:p>
            <a:pPr>
              <a:lnSpc>
                <a:spcPct val="150000"/>
              </a:lnSpc>
            </a:pPr>
            <a:r>
              <a:rPr lang="en-US" dirty="0"/>
              <a:t>Complex neural graphs based on connected components 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no boundary anymore between Computer Vision, Natural Language Processing and/or other areas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Looks: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matplolib</a:t>
            </a:r>
            <a:r>
              <a:rPr lang="en-US" sz="4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(bokeh)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plotly</a:t>
            </a:r>
            <a:r>
              <a:rPr lang="en-US" sz="4400" dirty="0"/>
              <a:t>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9289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Brain: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General architecture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Hyperparameter search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Actual parameter search (optimization)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86065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Results: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Start again with … Sanity Check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Visualize the results (label your graphs!)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 P E R A T I O N A L I Z E !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91291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437C-84AA-4D6C-B6C8-AE91FDF5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actual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8705-81EE-4BFC-BE8A-D9CD5D9D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What do we aim for: Create a function that can approximate our cognitive process.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How we do it: basically same as 40 years ago…</a:t>
            </a:r>
          </a:p>
        </p:txBody>
      </p:sp>
    </p:spTree>
    <p:extLst>
      <p:ext uri="{BB962C8B-B14F-4D97-AF65-F5344CB8AC3E}">
        <p14:creationId xmlns:p14="http://schemas.microsoft.com/office/powerpoint/2010/main" val="2613606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01B-3CD8-48B0-BBBC-3E017CF4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cornerstones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9516-BABC-4B09-BB90-16462537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b="1" i="1" dirty="0"/>
              <a:t>Our goal:</a:t>
            </a:r>
          </a:p>
          <a:p>
            <a:pPr marL="0" indent="0" algn="ctr">
              <a:buNone/>
            </a:pPr>
            <a:r>
              <a:rPr lang="en-US" sz="4800" dirty="0"/>
              <a:t> Find the optimal coefficients W of the function F(X | W) that reads our input X &amp; infers a …“conclusion”. 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3200" i="1" dirty="0"/>
              <a:t>“</a:t>
            </a:r>
            <a:r>
              <a:rPr lang="en-US" sz="3200" dirty="0"/>
              <a:t>conclusion</a:t>
            </a:r>
            <a:r>
              <a:rPr lang="en-US" sz="3200" i="1" dirty="0"/>
              <a:t>”, whatever is that… (not necessarily we do have a ground truth)</a:t>
            </a:r>
          </a:p>
        </p:txBody>
      </p:sp>
    </p:spTree>
    <p:extLst>
      <p:ext uri="{BB962C8B-B14F-4D97-AF65-F5344CB8AC3E}">
        <p14:creationId xmlns:p14="http://schemas.microsoft.com/office/powerpoint/2010/main" val="16932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B613-03E8-41D9-A38B-D0FC812E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590D-C364-43C3-A22F-F1308F25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How do we most basically do that:</a:t>
            </a:r>
          </a:p>
          <a:p>
            <a:pPr marL="0" indent="0">
              <a:buNone/>
            </a:pPr>
            <a:r>
              <a:rPr lang="en-US" sz="3600" dirty="0"/>
              <a:t>Find W*, the coefficients that minimize a function L (loss) that tells us how “off” our function F(X|W) is from what it should infer or predict.</a:t>
            </a:r>
          </a:p>
          <a:p>
            <a:endParaRPr lang="en-US" sz="3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/>
              <a:t>W* = </a:t>
            </a:r>
            <a:r>
              <a:rPr lang="en-US" sz="3600" dirty="0" err="1"/>
              <a:t>argmin</a:t>
            </a:r>
            <a:r>
              <a:rPr lang="en-US" sz="3600" dirty="0"/>
              <a:t> L(F(X)|Y)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/>
              <a:t>                                             </a:t>
            </a:r>
            <a:r>
              <a:rPr lang="en-US" dirty="0"/>
              <a:t>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3303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C9E1-A63C-4198-BB19-3C9A4E82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7D0A-B2B6-4311-B99C-FF9E7EFC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Classical regression problem: real estate is quite linear</a:t>
            </a:r>
          </a:p>
          <a:p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Normal eq: W* = (X</a:t>
            </a:r>
            <a:r>
              <a:rPr lang="en-US" sz="3600" baseline="30000" dirty="0"/>
              <a:t>T</a:t>
            </a:r>
            <a:r>
              <a:rPr lang="en-US" sz="3600" dirty="0"/>
              <a:t>X)</a:t>
            </a:r>
            <a:r>
              <a:rPr lang="en-US" sz="3600" baseline="30000" dirty="0"/>
              <a:t>-1</a:t>
            </a:r>
            <a:r>
              <a:rPr lang="en-US" sz="3600" dirty="0"/>
              <a:t>X</a:t>
            </a:r>
            <a:r>
              <a:rPr lang="en-US" sz="3600" baseline="30000" dirty="0"/>
              <a:t>T</a:t>
            </a:r>
            <a:r>
              <a:rPr lang="en-US" sz="3600" dirty="0"/>
              <a:t>Y</a:t>
            </a:r>
          </a:p>
          <a:p>
            <a:pPr marL="0" indent="0" algn="ctr">
              <a:buNone/>
            </a:pPr>
            <a:r>
              <a:rPr lang="en-US" sz="3600" dirty="0"/>
              <a:t>and/or</a:t>
            </a:r>
          </a:p>
          <a:p>
            <a:pPr marL="0" indent="0" algn="ctr">
              <a:buNone/>
            </a:pPr>
            <a:r>
              <a:rPr lang="en-US" sz="3600" dirty="0"/>
              <a:t>Gradient Descent: W* = W* - </a:t>
            </a:r>
            <a:r>
              <a:rPr lang="el-GR" sz="3600" dirty="0"/>
              <a:t>α</a:t>
            </a:r>
            <a:r>
              <a:rPr lang="en-US" sz="3600" dirty="0"/>
              <a:t>(dL/</a:t>
            </a:r>
            <a:r>
              <a:rPr lang="en-US" sz="3600" dirty="0" err="1"/>
              <a:t>dW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98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E035-D8F1-44B9-ABB8-B3E1230D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95FCA-8D58-48CD-B801-10AF8AD1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13" y="1066661"/>
            <a:ext cx="86391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FD28-AAB4-4A18-A06F-FE683FF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15D7-755C-4A18-BBBB-CD0305B9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1327868"/>
            <a:ext cx="11513489" cy="532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www.imobiliare.ro: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Scrap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Clean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See!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Transform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Calculate (model)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/>
              <a:t>Production!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2DA8-C7D2-4F43-B1E2-051CFC4F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Programmers: around 26-30 millions in the world</a:t>
            </a:r>
          </a:p>
          <a:p>
            <a:r>
              <a:rPr lang="en-US" dirty="0"/>
              <a:t>Data Scientists: ~1.5M “declared” and ~250k with degrees</a:t>
            </a:r>
          </a:p>
          <a:p>
            <a:r>
              <a:rPr lang="en-US" dirty="0"/>
              <a:t>Deep Learning Data Scientists: less then 25% of above…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And yes, we can do incredible magic-like stuff!</a:t>
            </a:r>
          </a:p>
        </p:txBody>
      </p:sp>
    </p:spTree>
    <p:extLst>
      <p:ext uri="{BB962C8B-B14F-4D97-AF65-F5344CB8AC3E}">
        <p14:creationId xmlns:p14="http://schemas.microsoft.com/office/powerpoint/2010/main" val="42616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701B5C-B263-F5AE-79B5-B53945EB2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1" y="1056401"/>
            <a:ext cx="74676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5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FE971-4322-6E4D-ABFC-3D1DD7A54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33" y="1685788"/>
            <a:ext cx="8761580" cy="44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5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3978B-05BB-D587-A1E1-E395CEC24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87" y="1390512"/>
            <a:ext cx="8959226" cy="512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9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8133-89E7-4595-A8E6-E5D6A8EB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BDCB-759F-4B8D-A65A-91CB06AC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82" y="1452399"/>
            <a:ext cx="11685436" cy="4877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Graded project </a:t>
            </a:r>
            <a:r>
              <a:rPr lang="en-US" sz="4000" dirty="0"/>
              <a:t>- real-life problem: 70% </a:t>
            </a:r>
            <a:r>
              <a:rPr lang="en-US" sz="4000" i="1" dirty="0"/>
              <a:t>(minimum 30% for grading)</a:t>
            </a:r>
          </a:p>
          <a:p>
            <a:pPr>
              <a:lnSpc>
                <a:spcPct val="200000"/>
              </a:lnSpc>
            </a:pPr>
            <a:r>
              <a:rPr lang="en-US" sz="4000" b="1" dirty="0"/>
              <a:t>Research paper </a:t>
            </a:r>
            <a:r>
              <a:rPr lang="en-US" sz="4000" dirty="0"/>
              <a:t>(important) presentation individual: 30%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Secondary project (</a:t>
            </a:r>
            <a:r>
              <a:rPr lang="en-US" sz="4000" b="1" dirty="0"/>
              <a:t>optional </a:t>
            </a:r>
            <a:r>
              <a:rPr lang="en-US" sz="4000" dirty="0"/>
              <a:t>extra-credit): 15%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2</a:t>
            </a:r>
            <a:r>
              <a:rPr lang="en-US" sz="4000" baseline="30000" dirty="0"/>
              <a:t>nd</a:t>
            </a:r>
            <a:r>
              <a:rPr lang="en-US" sz="4000" dirty="0"/>
              <a:t> Research paper (</a:t>
            </a:r>
            <a:r>
              <a:rPr lang="en-US" sz="4000" b="1" dirty="0"/>
              <a:t>optional</a:t>
            </a:r>
            <a:r>
              <a:rPr lang="en-US" sz="4000" dirty="0"/>
              <a:t> research highlight pres.): 15%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4000" dirty="0"/>
              <a:t>Important: </a:t>
            </a:r>
            <a:r>
              <a:rPr lang="en-US" sz="4000" b="1" u="sng" dirty="0"/>
              <a:t>https://github.com/NaeuralEdgeProtocol/DS101-2024</a:t>
            </a:r>
          </a:p>
          <a:p>
            <a:pPr>
              <a:lnSpc>
                <a:spcPct val="200000"/>
              </a:lnSpc>
            </a:pPr>
            <a:endParaRPr lang="en-US" sz="4000" dirty="0"/>
          </a:p>
          <a:p>
            <a:pPr>
              <a:lnSpc>
                <a:spcPct val="20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316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C67-3155-4CE6-B501-9905244F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A3BC-AE51-47CD-93FF-B122D18C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Mon 17h00-19h00 – Teams (will be recorded)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Maybe or maybe not split lecture and project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Mand. Paper presentation planning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Final 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193899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C67-3155-4CE6-B501-9905244F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A3BC-AE51-47CD-93FF-B122D18C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Stefan SARAEV: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Paper presentations – Google Docs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Project – Google Docs</a:t>
            </a:r>
          </a:p>
          <a:p>
            <a:pPr>
              <a:lnSpc>
                <a:spcPct val="150000"/>
              </a:lnSpc>
            </a:pPr>
            <a:r>
              <a:rPr lang="en-US" sz="4000" dirty="0" err="1"/>
              <a:t>MsC</a:t>
            </a:r>
            <a:r>
              <a:rPr lang="en-US" sz="4000" dirty="0"/>
              <a:t> Projects registrations – Google Docs</a:t>
            </a:r>
          </a:p>
        </p:txBody>
      </p:sp>
    </p:spTree>
    <p:extLst>
      <p:ext uri="{BB962C8B-B14F-4D97-AF65-F5344CB8AC3E}">
        <p14:creationId xmlns:p14="http://schemas.microsoft.com/office/powerpoint/2010/main" val="266651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898</Words>
  <Application>Microsoft Office PowerPoint</Application>
  <PresentationFormat>Widescreen</PresentationFormat>
  <Paragraphs>154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Wingdings</vt:lpstr>
      <vt:lpstr>Office Theme</vt:lpstr>
      <vt:lpstr>Data Science  with  Deep Learning</vt:lpstr>
      <vt:lpstr>What is Deep Learning</vt:lpstr>
      <vt:lpstr>Data Scientist</vt:lpstr>
      <vt:lpstr>Data Scientist</vt:lpstr>
      <vt:lpstr>Data Scientist</vt:lpstr>
      <vt:lpstr>Data Scientist</vt:lpstr>
      <vt:lpstr>Operational stuff</vt:lpstr>
      <vt:lpstr>Operational stuff</vt:lpstr>
      <vt:lpstr>Operational stuff</vt:lpstr>
      <vt:lpstr>Prerequisites</vt:lpstr>
      <vt:lpstr>What we will do</vt:lpstr>
      <vt:lpstr>What we will do</vt:lpstr>
      <vt:lpstr>Basic Machine Learning</vt:lpstr>
      <vt:lpstr>Basic Machine Learning - Pipeline</vt:lpstr>
      <vt:lpstr>Basic Machine Learning - Metrics</vt:lpstr>
      <vt:lpstr>Basic Machine Learning 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Back to actual science</vt:lpstr>
      <vt:lpstr>The cornerstones </vt:lpstr>
      <vt:lpstr>Optimization</vt:lpstr>
      <vt:lpstr>Optimization</vt:lpstr>
      <vt:lpstr>Summary</vt:lpstr>
      <vt:lpstr>1st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</cp:lastModifiedBy>
  <cp:revision>49</cp:revision>
  <dcterms:created xsi:type="dcterms:W3CDTF">2018-10-02T06:38:21Z</dcterms:created>
  <dcterms:modified xsi:type="dcterms:W3CDTF">2024-10-07T10:56:11Z</dcterms:modified>
</cp:coreProperties>
</file>