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87" r:id="rId3"/>
    <p:sldId id="286" r:id="rId4"/>
    <p:sldId id="271" r:id="rId5"/>
    <p:sldId id="272" r:id="rId6"/>
    <p:sldId id="273" r:id="rId7"/>
    <p:sldId id="274" r:id="rId8"/>
    <p:sldId id="284" r:id="rId9"/>
    <p:sldId id="282" r:id="rId10"/>
    <p:sldId id="275" r:id="rId11"/>
    <p:sldId id="283" r:id="rId12"/>
    <p:sldId id="285" r:id="rId13"/>
    <p:sldId id="276" r:id="rId14"/>
    <p:sldId id="288" r:id="rId15"/>
    <p:sldId id="277" r:id="rId16"/>
    <p:sldId id="278" r:id="rId17"/>
    <p:sldId id="279" r:id="rId18"/>
    <p:sldId id="280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7764-CFF0-4137-88A3-796C2412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83369-CEB4-4D79-8016-718176002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C6735-83CD-4E8B-A947-A6EE1B7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20F28-4F98-4C50-A895-BC6E2D4E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1595-424B-4F2D-9966-1D3FFDFC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4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9EA5-1F88-4979-8101-C8CF8ED1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C6765-5427-4720-8927-FB5D49DC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7A9C9-A1E9-4532-A3CF-BD1EBA82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AEF39-0A88-4E53-A3FE-D6CBC707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A4DBA-CE95-4F9D-BA6D-50190DF4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EBA4-BDB4-4FE7-A23A-7796A75E3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5FC6E-3E6F-49CB-9DC6-7F3C9A7D86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5A6B6-3164-4BB9-82D5-2809B1C9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41173-75E1-4B83-9628-5B9BECB13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045E-0952-45E4-BC69-F62C0D734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0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76D7-A30E-4E3F-A036-39899B199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00899"/>
            <a:ext cx="11658600" cy="6954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F24D8-2B01-431F-B507-4B40D51B8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0CB36-3D63-4CED-9869-A87AA91A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888-C8D7-4B04-A1C1-86AF08B1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8E90E-AC3F-4CA9-BA81-F115C54F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CDE7180-2E6F-4E9A-A488-B752BCD1B03F}"/>
              </a:ext>
            </a:extLst>
          </p:cNvPr>
          <p:cNvCxnSpPr>
            <a:cxnSpLocks/>
          </p:cNvCxnSpPr>
          <p:nvPr userDrawn="1"/>
        </p:nvCxnSpPr>
        <p:spPr>
          <a:xfrm>
            <a:off x="297180" y="898446"/>
            <a:ext cx="1165860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39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F922-93E1-4CC3-9F39-02A751BC1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D2EC-3D86-4EE0-A43D-2FF83B332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B7C93-9018-4BC3-8A17-A9B56A6FD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63B4A-1ACB-40FF-8BCE-D08DF7C2A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0C05E-BFFA-4219-ADA1-F751624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6460-A6E6-4E89-9BC1-949D9FCC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F3B-A6A5-4696-9F7F-DBDC93E8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2DB95-D18F-41AA-B2D9-E1DE12944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C2693-399E-4C76-BEFC-4DF0F3FD3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00030-6F0F-4EE8-8C5E-1F6120FDD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359D3-363D-4084-86D3-CD41380B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4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09D16-7081-4D47-881C-D4E3DA57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A32A7-0AA8-4410-8CB3-D9CDA3E59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32322-BA83-4E1B-881E-62B0353E3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40A6-59C4-4745-9ABB-469BDF0CE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FE9302-8AC5-4767-873C-E14E91D96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8DC61B-BA3B-4800-98B7-46084A2E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2915EB-6A6F-4A25-AE61-DA335AFBA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E3E0E-DE42-4FD0-A4FE-C5CE9F9AA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0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F037-4D84-44D7-ADB3-63B3738E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DA5E9-37B2-464D-A9C2-9E009B099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03BF40-CDB7-4E16-973A-6A8EE7F8F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B95D3-325B-4C81-A3A0-CEEE298DE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8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36732C-DD5F-45DF-9B52-6790E257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0BEB8-40A5-4A44-97D9-ADB84373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0CE3B-5BC1-47D8-B914-2554D1A4E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9CE72-831A-4476-B890-6A3054E4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762-24EC-4823-A3DB-DB1D747C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6B0AF-2C40-4659-A5E7-177B6795F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F0696-7864-48FB-B517-676A479A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1579A-7E8C-4F93-96EE-7B00889A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B11B8-7009-4B58-94B8-ED7198DE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59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2CD9-6646-4067-8158-1D0DF41E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3567E3-3FDD-47C0-81F3-97D66224F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DB52F-266A-4105-92DF-F7C4C9B7E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DC5B1-6145-45E0-9C47-D32BF5F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03484-8B3B-4DED-8600-1CD0E5A86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D03D-45D5-4634-AB62-F0C43B9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895B76-BFE6-47F0-8B81-653E4C75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" y="260509"/>
            <a:ext cx="11658600" cy="983615"/>
          </a:xfrm>
          <a:prstGeom prst="rect">
            <a:avLst/>
          </a:prstGeom>
          <a:solidFill>
            <a:srgbClr val="FFFBEF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0B86C-4FF2-4534-A816-2E075E130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F02CE-3EA0-4DE8-9666-907C264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7168-93E5-4C47-869C-987DB890A332}" type="datetimeFigureOut">
              <a:rPr lang="en-US" smtClean="0"/>
              <a:t>2024-10-28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934-E0ED-4C3E-8BE9-59CAC9984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FDB5-68BC-4598-83DC-09B41977C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69CC7-68C8-4DA7-B90D-C41C66858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3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euralEdgeProtocol/DS101-20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838F-25CA-4100-B559-8E8F7DCD8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940" y="469127"/>
            <a:ext cx="11084119" cy="3935895"/>
          </a:xfrm>
        </p:spPr>
        <p:txBody>
          <a:bodyPr anchor="ctr" anchorCtr="1">
            <a:norm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Data Science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with 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rial Black" panose="020B0A04020102020204" pitchFamily="34" charset="0"/>
              </a:rPr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85B46-8132-4E5F-ACE7-11FF1EEC9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7123" y="4309606"/>
            <a:ext cx="9144000" cy="1518699"/>
          </a:xfrm>
        </p:spPr>
        <p:txBody>
          <a:bodyPr>
            <a:normAutofit/>
          </a:bodyPr>
          <a:lstStyle/>
          <a:p>
            <a:r>
              <a:rPr lang="en-US" sz="3200" b="1" dirty="0"/>
              <a:t>From dataset understanding to result presentation and how to employ deep acyclic graph models in Predictive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D0C8E-DD29-4753-A269-63E83576B176}"/>
              </a:ext>
            </a:extLst>
          </p:cNvPr>
          <p:cNvSpPr txBox="1"/>
          <p:nvPr/>
        </p:nvSpPr>
        <p:spPr>
          <a:xfrm>
            <a:off x="4558453" y="7462"/>
            <a:ext cx="295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DS101-2024-02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2071C-300F-4785-90F7-15BFE228FD08}"/>
              </a:ext>
            </a:extLst>
          </p:cNvPr>
          <p:cNvSpPr txBox="1"/>
          <p:nvPr/>
        </p:nvSpPr>
        <p:spPr>
          <a:xfrm>
            <a:off x="2565875" y="6188818"/>
            <a:ext cx="73464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Lec</a:t>
            </a:r>
            <a:r>
              <a:rPr lang="en-US" sz="2000" b="1" dirty="0"/>
              <a:t>. PhD. Eng. Andrei </a:t>
            </a:r>
            <a:r>
              <a:rPr lang="en-US" sz="2000" b="1" dirty="0" err="1"/>
              <a:t>Ionut</a:t>
            </a:r>
            <a:r>
              <a:rPr lang="en-US" sz="2000" b="1" dirty="0"/>
              <a:t> DAMIAN, 	As. Eng. Stefan SARAEV</a:t>
            </a:r>
          </a:p>
        </p:txBody>
      </p:sp>
    </p:spTree>
    <p:extLst>
      <p:ext uri="{BB962C8B-B14F-4D97-AF65-F5344CB8AC3E}">
        <p14:creationId xmlns:p14="http://schemas.microsoft.com/office/powerpoint/2010/main" val="3420012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43F76-088A-40A9-ABF5-AD033E130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10000"/>
              </a:lnSpc>
            </a:pPr>
            <a:r>
              <a:rPr lang="en-US" sz="3200" dirty="0"/>
              <a:t>Clustering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Finally some Machine Learning: </a:t>
            </a:r>
            <a:r>
              <a:rPr lang="en-US" sz="2800" dirty="0" err="1"/>
              <a:t>kMeans</a:t>
            </a:r>
            <a:r>
              <a:rPr lang="en-US" sz="2800" dirty="0"/>
              <a:t> 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Curse of dimensionality? Use t-SNE visualization!</a:t>
            </a:r>
          </a:p>
          <a:p>
            <a:pPr lvl="1">
              <a:lnSpc>
                <a:spcPct val="210000"/>
              </a:lnSpc>
            </a:pPr>
            <a:r>
              <a:rPr lang="en-US" sz="2800" dirty="0"/>
              <a:t>Do we need dimensionality reduction?</a:t>
            </a:r>
          </a:p>
          <a:p>
            <a:pPr lvl="1">
              <a:lnSpc>
                <a:spcPct val="210000"/>
              </a:lnSpc>
            </a:pPr>
            <a:r>
              <a:rPr lang="en-US" sz="2800" b="1" dirty="0"/>
              <a:t>How can we actually get valuable information</a:t>
            </a:r>
          </a:p>
          <a:p>
            <a:pPr lvl="1">
              <a:lnSpc>
                <a:spcPct val="21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480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EBB90-AF89-473D-B560-6D2B4CBF6407}"/>
              </a:ext>
            </a:extLst>
          </p:cNvPr>
          <p:cNvSpPr txBox="1"/>
          <p:nvPr/>
        </p:nvSpPr>
        <p:spPr>
          <a:xfrm>
            <a:off x="4128247" y="1069041"/>
            <a:ext cx="47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T-SNE projection of the clustering results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87516C1-DB13-4B94-AF48-F46523FE1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76" y="1563407"/>
            <a:ext cx="10855000" cy="5193740"/>
          </a:xfrm>
        </p:spPr>
      </p:pic>
    </p:spTree>
    <p:extLst>
      <p:ext uri="{BB962C8B-B14F-4D97-AF65-F5344CB8AC3E}">
        <p14:creationId xmlns:p14="http://schemas.microsoft.com/office/powerpoint/2010/main" val="242802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99176-726D-41BB-980E-21F40FE5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with augmented t-SNE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7DCCE-75E9-4957-9E05-3B95B85E4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AAC80-D2B3-4B20-AC89-7BF4744BF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0" y="1060292"/>
            <a:ext cx="10719546" cy="57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1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Baseline recommender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Regression time!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You get what you engineer…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Get more features – Can we “mine” text data ?</a:t>
            </a:r>
          </a:p>
        </p:txBody>
      </p:sp>
    </p:spTree>
    <p:extLst>
      <p:ext uri="{BB962C8B-B14F-4D97-AF65-F5344CB8AC3E}">
        <p14:creationId xmlns:p14="http://schemas.microsoft.com/office/powerpoint/2010/main" val="2618678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0DEBB-CAA5-4CD7-A5C5-F2B46F4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03331-82C6-4CA0-84D7-580A44B8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Hands-on Experiment: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Regression for imobiliare.ro basically the same as for a buying propensity prediction system (pharma recommender)</a:t>
            </a:r>
          </a:p>
        </p:txBody>
      </p:sp>
    </p:spTree>
    <p:extLst>
      <p:ext uri="{BB962C8B-B14F-4D97-AF65-F5344CB8AC3E}">
        <p14:creationId xmlns:p14="http://schemas.microsoft.com/office/powerpoint/2010/main" val="396176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FAE8-CA9F-4539-A191-B13E7436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DCAD7-38E8-4D8F-96AB-0BCFEB3A1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More feature engineering..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Business Text Corpus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Tokenization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Top features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Retrain 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Validate</a:t>
            </a:r>
          </a:p>
        </p:txBody>
      </p:sp>
    </p:spTree>
    <p:extLst>
      <p:ext uri="{BB962C8B-B14F-4D97-AF65-F5344CB8AC3E}">
        <p14:creationId xmlns:p14="http://schemas.microsoft.com/office/powerpoint/2010/main" val="420697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D29C-1A5E-411D-934A-FC7AD44B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Engineered features and modeling on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AA20C-74EA-4B24-8242-12F56416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Project – Real estate revisited!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Add more features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Location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…?</a:t>
            </a:r>
          </a:p>
          <a:p>
            <a:pPr lvl="1">
              <a:lnSpc>
                <a:spcPct val="110000"/>
              </a:lnSpc>
            </a:pPr>
            <a:r>
              <a:rPr lang="en-US" sz="3600" dirty="0"/>
              <a:t>TensorFlow</a:t>
            </a:r>
          </a:p>
          <a:p>
            <a:pPr lvl="1">
              <a:lnSpc>
                <a:spcPct val="110000"/>
              </a:lnSpc>
            </a:pPr>
            <a:r>
              <a:rPr lang="en-US" sz="3600" dirty="0" err="1"/>
              <a:t>Keras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 err="1"/>
              <a:t>Sklearn</a:t>
            </a:r>
            <a:endParaRPr lang="en-US" sz="3600" dirty="0"/>
          </a:p>
          <a:p>
            <a:pPr lvl="1">
              <a:lnSpc>
                <a:spcPct val="110000"/>
              </a:lnSpc>
            </a:pPr>
            <a:r>
              <a:rPr lang="en-US" sz="3600" dirty="0"/>
              <a:t>Compare!</a:t>
            </a:r>
          </a:p>
        </p:txBody>
      </p:sp>
    </p:spTree>
    <p:extLst>
      <p:ext uri="{BB962C8B-B14F-4D97-AF65-F5344CB8AC3E}">
        <p14:creationId xmlns:p14="http://schemas.microsoft.com/office/powerpoint/2010/main" val="389578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BDE9-F2E6-4A81-BB57-1CEA4B56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D26B-B7F6-4B98-9664-057EF4150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147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Next level of feature engineering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Get secondary results out of your training process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DAG-only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Word2Vect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Visualization t-SNE</a:t>
            </a:r>
          </a:p>
        </p:txBody>
      </p:sp>
    </p:spTree>
    <p:extLst>
      <p:ext uri="{BB962C8B-B14F-4D97-AF65-F5344CB8AC3E}">
        <p14:creationId xmlns:p14="http://schemas.microsoft.com/office/powerpoint/2010/main" val="1811442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6759D-7C9F-41A5-BD8F-4A4C00B0B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009312"/>
            <a:ext cx="7724030" cy="5793023"/>
          </a:xfrm>
        </p:spPr>
      </p:pic>
    </p:spTree>
    <p:extLst>
      <p:ext uri="{BB962C8B-B14F-4D97-AF65-F5344CB8AC3E}">
        <p14:creationId xmlns:p14="http://schemas.microsoft.com/office/powerpoint/2010/main" val="2752144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7655-4BFD-4DF3-A52F-F43FDB57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Embeddings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6501-C63D-4745-9588-850019B5F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2C475-CFD5-4B06-A01D-E38313A8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1095477"/>
            <a:ext cx="12192000" cy="560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57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BBD7-C57C-42BB-ABC1-ECE6B66D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486EA-B1AC-4E9E-BCDE-D930F3405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36" y="1624726"/>
            <a:ext cx="11353800" cy="5032375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Project: assigned or based on work data decision ___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Mandatory research reviews: lists until ___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Optional research highlight: lists until ___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900" dirty="0"/>
              <a:t>	*see </a:t>
            </a:r>
            <a:r>
              <a:rPr lang="en-US" sz="1900" dirty="0">
                <a:hlinkClick r:id="rId2"/>
              </a:rPr>
              <a:t>https://github.com/NaeuralEdgeProtocol/DS101-2024</a:t>
            </a:r>
            <a:r>
              <a:rPr lang="en-US" sz="1900" dirty="0"/>
              <a:t> for dates</a:t>
            </a:r>
          </a:p>
          <a:p>
            <a:pPr>
              <a:lnSpc>
                <a:spcPct val="150000"/>
              </a:lnSpc>
            </a:pPr>
            <a:r>
              <a:rPr lang="en-US" sz="3600" dirty="0"/>
              <a:t>Everything related to project data, mandatory research, optional research can be discussed on group / chat (Teams)</a:t>
            </a:r>
          </a:p>
        </p:txBody>
      </p:sp>
    </p:spTree>
    <p:extLst>
      <p:ext uri="{BB962C8B-B14F-4D97-AF65-F5344CB8AC3E}">
        <p14:creationId xmlns:p14="http://schemas.microsoft.com/office/powerpoint/2010/main" val="12584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20F1-1234-4930-8EE2-81F1A8F0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operational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3B8BA-7B5A-4362-B51F-74BCA371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894"/>
            <a:ext cx="10515600" cy="517020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Environment:</a:t>
            </a:r>
          </a:p>
          <a:p>
            <a:pPr lvl="1">
              <a:lnSpc>
                <a:spcPct val="200000"/>
              </a:lnSpc>
            </a:pPr>
            <a:r>
              <a:rPr lang="en-US" sz="3200" dirty="0" err="1"/>
              <a:t>VSCode</a:t>
            </a:r>
            <a:r>
              <a:rPr lang="en-US" sz="3200" dirty="0"/>
              <a:t> or PyCharm with dev-env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(image: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200000"/>
              </a:lnSpc>
            </a:pPr>
            <a:r>
              <a:rPr lang="en-US" sz="3200" dirty="0"/>
              <a:t>(Optional) Anaconda with TensorFlow</a:t>
            </a:r>
          </a:p>
        </p:txBody>
      </p:sp>
    </p:spTree>
    <p:extLst>
      <p:ext uri="{BB962C8B-B14F-4D97-AF65-F5344CB8AC3E}">
        <p14:creationId xmlns:p14="http://schemas.microsoft.com/office/powerpoint/2010/main" val="415847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Purpose of data and how it looks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Track transactions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Accounting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Legal/compliance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Big Data 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ID, CUSTOMER_ID, TRAN, PROD_ID, QTY, VALUE …</a:t>
            </a:r>
          </a:p>
        </p:txBody>
      </p:sp>
    </p:spTree>
    <p:extLst>
      <p:ext uri="{BB962C8B-B14F-4D97-AF65-F5344CB8AC3E}">
        <p14:creationId xmlns:p14="http://schemas.microsoft.com/office/powerpoint/2010/main" val="408698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Objectives of analysis: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metrics for analyzing the underlining business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Benchmark?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Over time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Executive decisions</a:t>
            </a:r>
          </a:p>
          <a:p>
            <a:pPr lvl="1">
              <a:lnSpc>
                <a:spcPct val="200000"/>
              </a:lnSpc>
            </a:pPr>
            <a:r>
              <a:rPr lang="en-US" sz="2800" b="1" dirty="0"/>
              <a:t>BEST: Actionable insights!</a:t>
            </a:r>
          </a:p>
        </p:txBody>
      </p:sp>
    </p:spTree>
    <p:extLst>
      <p:ext uri="{BB962C8B-B14F-4D97-AF65-F5344CB8AC3E}">
        <p14:creationId xmlns:p14="http://schemas.microsoft.com/office/powerpoint/2010/main" val="56717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Observations separation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Fundamental question: “What makes tick …”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How can we measure the pharma customers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Vertical vs horizontal</a:t>
            </a:r>
          </a:p>
          <a:p>
            <a:pPr lvl="1">
              <a:lnSpc>
                <a:spcPct val="200000"/>
              </a:lnSpc>
            </a:pPr>
            <a:r>
              <a:rPr lang="en-US" sz="2800" dirty="0"/>
              <a:t>Simple approach</a:t>
            </a:r>
          </a:p>
        </p:txBody>
      </p:sp>
    </p:spTree>
    <p:extLst>
      <p:ext uri="{BB962C8B-B14F-4D97-AF65-F5344CB8AC3E}">
        <p14:creationId xmlns:p14="http://schemas.microsoft.com/office/powerpoint/2010/main" val="3030128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43B-9DC6-4BA0-8052-438EE29F9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0935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3600" dirty="0"/>
              <a:t>Preprocessing – from transactional data to actual variables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RFM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Other features</a:t>
            </a:r>
          </a:p>
          <a:p>
            <a:pPr lvl="1">
              <a:lnSpc>
                <a:spcPct val="200000"/>
              </a:lnSpc>
            </a:pPr>
            <a:r>
              <a:rPr lang="en-US" sz="3200" dirty="0"/>
              <a:t>NLP ?</a:t>
            </a:r>
          </a:p>
        </p:txBody>
      </p:sp>
    </p:spTree>
    <p:extLst>
      <p:ext uri="{BB962C8B-B14F-4D97-AF65-F5344CB8AC3E}">
        <p14:creationId xmlns:p14="http://schemas.microsoft.com/office/powerpoint/2010/main" val="21467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B1D2-868C-438E-984D-C552BA1CA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Machine Learning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5E14BB-B38F-4E57-9CC6-B9E772C1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413" y="1758778"/>
            <a:ext cx="7944190" cy="50992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67E29-CD30-4938-BFAF-8668F1101F52}"/>
              </a:ext>
            </a:extLst>
          </p:cNvPr>
          <p:cNvSpPr txBox="1"/>
          <p:nvPr/>
        </p:nvSpPr>
        <p:spPr>
          <a:xfrm>
            <a:off x="2669241" y="1277471"/>
            <a:ext cx="566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2D Plot of FR from RFM clustering</a:t>
            </a:r>
          </a:p>
        </p:txBody>
      </p:sp>
    </p:spTree>
    <p:extLst>
      <p:ext uri="{BB962C8B-B14F-4D97-AF65-F5344CB8AC3E}">
        <p14:creationId xmlns:p14="http://schemas.microsoft.com/office/powerpoint/2010/main" val="402815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2802-3B57-43BA-B11B-FEF6ABD1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Case Study – Pharma Industry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50C945-E90A-42EE-976A-DCC19BA21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794" y="1002442"/>
            <a:ext cx="6124779" cy="5855558"/>
          </a:xfrm>
        </p:spPr>
      </p:pic>
    </p:spTree>
    <p:extLst>
      <p:ext uri="{BB962C8B-B14F-4D97-AF65-F5344CB8AC3E}">
        <p14:creationId xmlns:p14="http://schemas.microsoft.com/office/powerpoint/2010/main" val="57016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526</TotalTime>
  <Words>428</Words>
  <Application>Microsoft Office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Courier New</vt:lpstr>
      <vt:lpstr>Office Theme</vt:lpstr>
      <vt:lpstr>Data Science  with  Deep Learning</vt:lpstr>
      <vt:lpstr>Operational stuff</vt:lpstr>
      <vt:lpstr>More operational stuff</vt:lpstr>
      <vt:lpstr>Data Case Study – Pharma Industry</vt:lpstr>
      <vt:lpstr>Data Case Study – Pharma Industry</vt:lpstr>
      <vt:lpstr>Data Case Study – Pharma Industry</vt:lpstr>
      <vt:lpstr>Data Case Study – Pharma Industry</vt:lpstr>
      <vt:lpstr>Basic Machine Learning – Pharma Industry</vt:lpstr>
      <vt:lpstr>Data Case Study – Pharma Industry</vt:lpstr>
      <vt:lpstr>Basic Machine Learning – Pharma Industry</vt:lpstr>
      <vt:lpstr>Basic Machine Learning – Pharma Industry</vt:lpstr>
      <vt:lpstr>Visualization with augmented t-SNE</vt:lpstr>
      <vt:lpstr>Basic Machine Learning – Pharma Industry</vt:lpstr>
      <vt:lpstr>Basic Machine Learning – Pharma Industry</vt:lpstr>
      <vt:lpstr>Basic Machine Learning – Pharma Industry</vt:lpstr>
      <vt:lpstr>Engineered features and modeling on them</vt:lpstr>
      <vt:lpstr>Neural Embeddings</vt:lpstr>
      <vt:lpstr>Neural Embeddings</vt:lpstr>
      <vt:lpstr>Neural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with Deep Learning</dc:title>
  <dc:creator>Andrei Damian</dc:creator>
  <cp:lastModifiedBy>A</cp:lastModifiedBy>
  <cp:revision>63</cp:revision>
  <dcterms:created xsi:type="dcterms:W3CDTF">2018-10-02T06:38:21Z</dcterms:created>
  <dcterms:modified xsi:type="dcterms:W3CDTF">2024-10-28T09:37:03Z</dcterms:modified>
</cp:coreProperties>
</file>