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60" r:id="rId3"/>
    <p:sldId id="274" r:id="rId4"/>
    <p:sldId id="276" r:id="rId5"/>
    <p:sldId id="275" r:id="rId6"/>
    <p:sldId id="280" r:id="rId7"/>
    <p:sldId id="281" r:id="rId8"/>
    <p:sldId id="284" r:id="rId9"/>
    <p:sldId id="282" r:id="rId10"/>
    <p:sldId id="277" r:id="rId11"/>
    <p:sldId id="285" r:id="rId12"/>
    <p:sldId id="28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p:restoredTop sz="73107"/>
  </p:normalViewPr>
  <p:slideViewPr>
    <p:cSldViewPr snapToGrid="0">
      <p:cViewPr varScale="1">
        <p:scale>
          <a:sx n="112" d="100"/>
          <a:sy n="112" d="100"/>
        </p:scale>
        <p:origin x="2528" y="184"/>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9F6BD-8235-BB47-BAF5-353B6E9850AD}" type="datetimeFigureOut">
              <a:rPr lang="en-SA" smtClean="0"/>
              <a:t>27/01/2025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F655B-8F76-3746-8967-F21D5711D257}" type="slidenum">
              <a:rPr lang="en-SA" smtClean="0"/>
              <a:t>‹#›</a:t>
            </a:fld>
            <a:endParaRPr lang="en-SA"/>
          </a:p>
        </p:txBody>
      </p:sp>
    </p:spTree>
    <p:extLst>
      <p:ext uri="{BB962C8B-B14F-4D97-AF65-F5344CB8AC3E}">
        <p14:creationId xmlns:p14="http://schemas.microsoft.com/office/powerpoint/2010/main" val="1497950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FaceNet was introduced in </a:t>
            </a:r>
            <a:r>
              <a:rPr lang="en-US" b="1" dirty="0"/>
              <a:t>2015</a:t>
            </a:r>
            <a:r>
              <a:rPr lang="en-US" dirty="0"/>
              <a:t> by researchers from Google in the paper titled </a:t>
            </a:r>
            <a:r>
              <a:rPr lang="en-US" i="1" dirty="0"/>
              <a:t>"FaceNet: A Unified Embedding for Face Recognition and Clustering"</a:t>
            </a:r>
            <a:r>
              <a:rPr lang="en-US" dirty="0"/>
              <a:t>. The system revolutionized face recognition by utilizing a deep convolutional neural network trained with </a:t>
            </a:r>
            <a:r>
              <a:rPr lang="en-US" b="1" dirty="0"/>
              <a:t>Triplet Loss</a:t>
            </a:r>
            <a:r>
              <a:rPr lang="en-US" dirty="0"/>
              <a:t> to produce highly discriminative embeddings for tasks like face verification, recognition, and clustering.</a:t>
            </a:r>
          </a:p>
          <a:p>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1</a:t>
            </a:fld>
            <a:endParaRPr lang="en-SA"/>
          </a:p>
        </p:txBody>
      </p:sp>
    </p:spTree>
    <p:extLst>
      <p:ext uri="{BB962C8B-B14F-4D97-AF65-F5344CB8AC3E}">
        <p14:creationId xmlns:p14="http://schemas.microsoft.com/office/powerpoint/2010/main" val="2926805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cross-functionality</a:t>
            </a:r>
            <a:r>
              <a:rPr lang="en-US" dirty="0"/>
              <a:t> of FaceNet refers to its ability to handle multiple face-related tasks using a single embedding-based framework. Its design is not limited to one specific application but instead provides a </a:t>
            </a:r>
            <a:r>
              <a:rPr lang="en-US" b="1" dirty="0"/>
              <a:t>versatile system</a:t>
            </a:r>
            <a:r>
              <a:rPr lang="en-US" dirty="0"/>
              <a:t> capable of addressing various face recognition and verification needs. Here’s how FaceNet demonstrates its cross-functionality:</a:t>
            </a:r>
          </a:p>
          <a:p>
            <a:r>
              <a:rPr lang="en-US" b="1" dirty="0"/>
              <a:t>1. Face Verification</a:t>
            </a:r>
          </a:p>
          <a:p>
            <a:pPr>
              <a:buFont typeface="Arial" panose="020B0604020202020204" pitchFamily="34" charset="0"/>
              <a:buChar char="•"/>
            </a:pPr>
            <a:r>
              <a:rPr lang="en-US" b="1" dirty="0"/>
              <a:t>Task</a:t>
            </a:r>
            <a:r>
              <a:rPr lang="en-US" dirty="0"/>
              <a:t>: Verifying whether two facial images belong to the same person.</a:t>
            </a:r>
          </a:p>
          <a:p>
            <a:pPr>
              <a:buFont typeface="Arial" panose="020B0604020202020204" pitchFamily="34" charset="0"/>
              <a:buChar char="•"/>
            </a:pPr>
            <a:r>
              <a:rPr lang="en-US" b="1" dirty="0"/>
              <a:t>How it Works</a:t>
            </a:r>
            <a:r>
              <a:rPr lang="en-US" dirty="0"/>
              <a:t>: FaceNet generates </a:t>
            </a:r>
            <a:r>
              <a:rPr lang="en-US" b="1" dirty="0"/>
              <a:t>128-dimensional embeddings</a:t>
            </a:r>
            <a:r>
              <a:rPr lang="en-US" dirty="0"/>
              <a:t> for both faces and computes the </a:t>
            </a:r>
            <a:r>
              <a:rPr lang="en-US" b="1" dirty="0"/>
              <a:t>Euclidean distance</a:t>
            </a:r>
            <a:r>
              <a:rPr lang="en-US" dirty="0"/>
              <a:t> between them. If the distance is below a threshold, the faces are considered to belong to the same individual.</a:t>
            </a:r>
          </a:p>
          <a:p>
            <a:pPr>
              <a:buFont typeface="Arial" panose="020B0604020202020204" pitchFamily="34" charset="0"/>
              <a:buChar char="•"/>
            </a:pPr>
            <a:r>
              <a:rPr lang="en-US" b="1" dirty="0"/>
              <a:t>Application</a:t>
            </a:r>
            <a:r>
              <a:rPr lang="en-US" dirty="0"/>
              <a:t>: Login authentication systems, access control, and identity verification.</a:t>
            </a:r>
          </a:p>
          <a:p>
            <a:r>
              <a:rPr lang="en-US" b="1" dirty="0"/>
              <a:t>2. Face Recognition</a:t>
            </a:r>
          </a:p>
          <a:p>
            <a:pPr>
              <a:buFont typeface="Arial" panose="020B0604020202020204" pitchFamily="34" charset="0"/>
              <a:buChar char="•"/>
            </a:pPr>
            <a:r>
              <a:rPr lang="en-US" b="1" dirty="0"/>
              <a:t>Task</a:t>
            </a:r>
            <a:r>
              <a:rPr lang="en-US" dirty="0"/>
              <a:t>: Identifying a person from a database of known faces.</a:t>
            </a:r>
          </a:p>
          <a:p>
            <a:pPr>
              <a:buFont typeface="Arial" panose="020B0604020202020204" pitchFamily="34" charset="0"/>
              <a:buChar char="•"/>
            </a:pPr>
            <a:r>
              <a:rPr lang="en-US" b="1" dirty="0"/>
              <a:t>How it Works</a:t>
            </a:r>
            <a:r>
              <a:rPr lang="en-US" dirty="0"/>
              <a:t>: FaceNet generates embeddings for an input face and compares them to embeddings stored in a </a:t>
            </a:r>
            <a:r>
              <a:rPr lang="en-US" b="1" dirty="0"/>
              <a:t>reference database</a:t>
            </a:r>
            <a:r>
              <a:rPr lang="en-US" dirty="0"/>
              <a:t>. The closest match based on similarity measures (e.g., Euclidean distance) determines the identity.</a:t>
            </a:r>
          </a:p>
          <a:p>
            <a:pPr>
              <a:buFont typeface="Arial" panose="020B0604020202020204" pitchFamily="34" charset="0"/>
              <a:buChar char="•"/>
            </a:pPr>
            <a:r>
              <a:rPr lang="en-US" b="1" dirty="0"/>
              <a:t>Application</a:t>
            </a:r>
            <a:r>
              <a:rPr lang="en-US" dirty="0"/>
              <a:t>: Surveillance systems, social media tagging, and photo organization.</a:t>
            </a:r>
          </a:p>
          <a:p>
            <a:r>
              <a:rPr lang="en-US" b="1" dirty="0"/>
              <a:t>3. Clustering</a:t>
            </a:r>
          </a:p>
          <a:p>
            <a:pPr>
              <a:buFont typeface="Arial" panose="020B0604020202020204" pitchFamily="34" charset="0"/>
              <a:buChar char="•"/>
            </a:pPr>
            <a:r>
              <a:rPr lang="en-US" b="1" dirty="0"/>
              <a:t>Task</a:t>
            </a:r>
            <a:r>
              <a:rPr lang="en-US" dirty="0"/>
              <a:t>: Grouping similar faces together into clusters.</a:t>
            </a:r>
          </a:p>
          <a:p>
            <a:pPr>
              <a:buFont typeface="Arial" panose="020B0604020202020204" pitchFamily="34" charset="0"/>
              <a:buChar char="•"/>
            </a:pPr>
            <a:r>
              <a:rPr lang="en-US" b="1" dirty="0"/>
              <a:t>How it Works</a:t>
            </a:r>
            <a:r>
              <a:rPr lang="en-US" dirty="0"/>
              <a:t>: Using the embedding space, FaceNet organizes faces based on proximity, where similar faces (same identity) are closer together, and different identities are farther apart.</a:t>
            </a:r>
          </a:p>
          <a:p>
            <a:pPr>
              <a:buFont typeface="Arial" panose="020B0604020202020204" pitchFamily="34" charset="0"/>
              <a:buChar char="•"/>
            </a:pPr>
            <a:r>
              <a:rPr lang="en-US" b="1" dirty="0"/>
              <a:t>Application</a:t>
            </a:r>
            <a:r>
              <a:rPr lang="en-US" dirty="0"/>
              <a:t>: Photo album grouping, large-scale facial dataset management, and social media recommendations.</a:t>
            </a:r>
          </a:p>
          <a:p>
            <a:r>
              <a:rPr lang="en-US" b="1" dirty="0"/>
              <a:t>4. Open-Set Recognition</a:t>
            </a:r>
          </a:p>
          <a:p>
            <a:pPr>
              <a:buFont typeface="Arial" panose="020B0604020202020204" pitchFamily="34" charset="0"/>
              <a:buChar char="•"/>
            </a:pPr>
            <a:r>
              <a:rPr lang="en-US" b="1" dirty="0"/>
              <a:t>Task</a:t>
            </a:r>
            <a:r>
              <a:rPr lang="en-US" dirty="0"/>
              <a:t>: Determining if a face belongs to a known identity or is entirely new.</a:t>
            </a:r>
          </a:p>
          <a:p>
            <a:pPr>
              <a:buFont typeface="Arial" panose="020B0604020202020204" pitchFamily="34" charset="0"/>
              <a:buChar char="•"/>
            </a:pPr>
            <a:r>
              <a:rPr lang="en-US" b="1" dirty="0"/>
              <a:t>How it Works</a:t>
            </a:r>
            <a:r>
              <a:rPr lang="en-US" dirty="0"/>
              <a:t>: FaceNet checks the distance between the input embedding and the closest embeddings in the database. If the distance exceeds a defined threshold, the face is classified as </a:t>
            </a:r>
            <a:r>
              <a:rPr lang="en-US" b="1" dirty="0"/>
              <a:t>unknown</a:t>
            </a:r>
            <a:r>
              <a:rPr lang="en-US" dirty="0"/>
              <a:t>.</a:t>
            </a:r>
          </a:p>
          <a:p>
            <a:pPr>
              <a:buFont typeface="Arial" panose="020B0604020202020204" pitchFamily="34" charset="0"/>
              <a:buChar char="•"/>
            </a:pPr>
            <a:r>
              <a:rPr lang="en-US" b="1" dirty="0"/>
              <a:t>Application</a:t>
            </a:r>
            <a:r>
              <a:rPr lang="en-US" dirty="0"/>
              <a:t>: Security and surveillance, fraud detection, and real-time monitoring.</a:t>
            </a:r>
          </a:p>
          <a:p>
            <a:r>
              <a:rPr lang="en-US" b="1" dirty="0"/>
              <a:t>5. Scalability</a:t>
            </a:r>
          </a:p>
          <a:p>
            <a:pPr>
              <a:buFont typeface="Arial" panose="020B0604020202020204" pitchFamily="34" charset="0"/>
              <a:buChar char="•"/>
            </a:pPr>
            <a:r>
              <a:rPr lang="en-US" b="1" dirty="0"/>
              <a:t>Task</a:t>
            </a:r>
            <a:r>
              <a:rPr lang="en-US" dirty="0"/>
              <a:t>: Supporting large-scale datasets and real-time processing.</a:t>
            </a:r>
          </a:p>
          <a:p>
            <a:pPr>
              <a:buFont typeface="Arial" panose="020B0604020202020204" pitchFamily="34" charset="0"/>
              <a:buChar char="•"/>
            </a:pPr>
            <a:r>
              <a:rPr lang="en-US" b="1" dirty="0"/>
              <a:t>How it Works</a:t>
            </a:r>
            <a:r>
              <a:rPr lang="en-US" dirty="0"/>
              <a:t>: </a:t>
            </a:r>
            <a:r>
              <a:rPr lang="en-US" dirty="0" err="1"/>
              <a:t>FaceNet’s</a:t>
            </a:r>
            <a:r>
              <a:rPr lang="en-US" dirty="0"/>
              <a:t> compact embeddings (128 dimensions) allow for efficient storage, fast comparisons, and scalability to handle millions of faces.</a:t>
            </a:r>
          </a:p>
          <a:p>
            <a:pPr>
              <a:buFont typeface="Arial" panose="020B0604020202020204" pitchFamily="34" charset="0"/>
              <a:buChar char="•"/>
            </a:pPr>
            <a:r>
              <a:rPr lang="en-US" b="1" dirty="0"/>
              <a:t>Application</a:t>
            </a:r>
            <a:r>
              <a:rPr lang="en-US" dirty="0"/>
              <a:t>: Enterprise-level systems like large-scale biometric authentication or global surveillance networks.</a:t>
            </a:r>
          </a:p>
          <a:p>
            <a:r>
              <a:rPr lang="en-US" b="1" dirty="0"/>
              <a:t>Key Strengths of Cross-Functionality</a:t>
            </a:r>
          </a:p>
          <a:p>
            <a:pPr>
              <a:buFont typeface="+mj-lt"/>
              <a:buAutoNum type="arabicPeriod"/>
            </a:pPr>
            <a:r>
              <a:rPr lang="en-US" b="1" dirty="0"/>
              <a:t>Embedding-Based Representation</a:t>
            </a:r>
            <a:r>
              <a:rPr lang="en-US" dirty="0"/>
              <a:t>: FaceNet focuses on creating universal embeddings that can be used for diverse tasks without retraining the network for each application.</a:t>
            </a:r>
          </a:p>
          <a:p>
            <a:pPr>
              <a:buFont typeface="+mj-lt"/>
              <a:buAutoNum type="arabicPeriod"/>
            </a:pPr>
            <a:r>
              <a:rPr lang="en-US" b="1" dirty="0"/>
              <a:t>Task-Agnostic Nature</a:t>
            </a:r>
            <a:r>
              <a:rPr lang="en-US" dirty="0"/>
              <a:t>: The same embeddings can support tasks like clustering, recognition, and verification.</a:t>
            </a:r>
          </a:p>
          <a:p>
            <a:pPr>
              <a:buFont typeface="+mj-lt"/>
              <a:buAutoNum type="arabicPeriod"/>
            </a:pPr>
            <a:r>
              <a:rPr lang="en-US" b="1" dirty="0"/>
              <a:t>Efficiency</a:t>
            </a:r>
            <a:r>
              <a:rPr lang="en-US" dirty="0"/>
              <a:t>: Embedding comparison (using Euclidean or cosine distance) is computationally lightweight, making it suitable for both real-time and large-scale applications.</a:t>
            </a:r>
          </a:p>
          <a:p>
            <a:r>
              <a:rPr lang="en-US" b="1" dirty="0"/>
              <a:t>Summary</a:t>
            </a:r>
          </a:p>
          <a:p>
            <a:r>
              <a:rPr lang="en-US" dirty="0" err="1"/>
              <a:t>FaceNet’s</a:t>
            </a:r>
            <a:r>
              <a:rPr lang="en-US" dirty="0"/>
              <a:t> cross-functionality lies in its ability to generate embeddings that serve as a foundation for multiple face-related tasks. Whether for </a:t>
            </a:r>
            <a:r>
              <a:rPr lang="en-US" b="1" dirty="0"/>
              <a:t>recognition</a:t>
            </a:r>
            <a:r>
              <a:rPr lang="en-US" dirty="0"/>
              <a:t>, </a:t>
            </a:r>
            <a:r>
              <a:rPr lang="en-US" b="1" dirty="0"/>
              <a:t>verification</a:t>
            </a:r>
            <a:r>
              <a:rPr lang="en-US" dirty="0"/>
              <a:t>, or </a:t>
            </a:r>
            <a:r>
              <a:rPr lang="en-US" b="1" dirty="0"/>
              <a:t>clustering</a:t>
            </a:r>
            <a:r>
              <a:rPr lang="en-US" dirty="0"/>
              <a:t>, its versatile design makes it adaptable to various domains while maintaining high accuracy and efficiency. This versatility has made it a benchmark in the field of face recognition.</a:t>
            </a:r>
          </a:p>
          <a:p>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11</a:t>
            </a:fld>
            <a:endParaRPr lang="en-SA"/>
          </a:p>
        </p:txBody>
      </p:sp>
    </p:spTree>
    <p:extLst>
      <p:ext uri="{BB962C8B-B14F-4D97-AF65-F5344CB8AC3E}">
        <p14:creationId xmlns:p14="http://schemas.microsoft.com/office/powerpoint/2010/main" val="314115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FaceNet’s</a:t>
            </a:r>
            <a:r>
              <a:rPr lang="en-US" dirty="0"/>
              <a:t> architecture is a powerful combination of </a:t>
            </a:r>
            <a:r>
              <a:rPr lang="en-US" b="1" dirty="0"/>
              <a:t>deep CNNs</a:t>
            </a:r>
            <a:r>
              <a:rPr lang="en-US" dirty="0"/>
              <a:t> and </a:t>
            </a:r>
            <a:r>
              <a:rPr lang="en-US" b="1" dirty="0"/>
              <a:t>efficient loss functions</a:t>
            </a:r>
            <a:r>
              <a:rPr lang="en-US" dirty="0"/>
              <a:t> (triplet loss). By leveraging scalable designs like Inception modules, it balances accuracy, efficiency, and compactness, making it a standout solution for face-related tasks in real-world applications.</a:t>
            </a:r>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12</a:t>
            </a:fld>
            <a:endParaRPr lang="en-SA"/>
          </a:p>
        </p:txBody>
      </p:sp>
    </p:spTree>
    <p:extLst>
      <p:ext uri="{BB962C8B-B14F-4D97-AF65-F5344CB8AC3E}">
        <p14:creationId xmlns:p14="http://schemas.microsoft.com/office/powerpoint/2010/main" val="2738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13</a:t>
            </a:fld>
            <a:endParaRPr lang="en-SA"/>
          </a:p>
        </p:txBody>
      </p:sp>
    </p:spTree>
    <p:extLst>
      <p:ext uri="{BB962C8B-B14F-4D97-AF65-F5344CB8AC3E}">
        <p14:creationId xmlns:p14="http://schemas.microsoft.com/office/powerpoint/2010/main" val="349269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FaceNet is a deep learning system designed for face verification, recognition, and clustering. It maps face images into a compact 128-dimensional embedding space, where the Euclidean distance directly represents face similarity.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Unlike earlier methods, FaceNet is highly efficient, eliminates the need for intermediate steps like PCA or SVM, and achieves state-of-the-art accuracy, making it ideal for large-scale, real-world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SA" sz="1800" kern="100" dirty="0">
                <a:effectLst/>
                <a:latin typeface="Aptos" panose="020B0004020202020204" pitchFamily="34" charset="0"/>
                <a:ea typeface="Aptos" panose="020B0004020202020204" pitchFamily="34" charset="0"/>
                <a:cs typeface="Arial" panose="020B0604020202020204" pitchFamily="34" charset="0"/>
              </a:rPr>
              <a:t>The loss function here encourages the projection of similar faces to cluster together in the embedding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A" sz="18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A" sz="1800" dirty="0">
                <a:effectLst/>
                <a:latin typeface="Aptos" panose="020B0004020202020204" pitchFamily="34" charset="0"/>
                <a:ea typeface="Aptos" panose="020B0004020202020204" pitchFamily="34" charset="0"/>
                <a:cs typeface="Arial" panose="020B0604020202020204" pitchFamily="34" charset="0"/>
              </a:rPr>
              <a:t>These loss functions are widely used in face recognition systems to create discriminative embeddings for clustering similar identities while separating different ones.</a:t>
            </a:r>
            <a:r>
              <a:rPr lang="en-SA" sz="2800" dirty="0">
                <a:effectLst/>
              </a:rPr>
              <a:t> </a:t>
            </a:r>
            <a:endParaRPr lang="en-SA" sz="1800" kern="100" dirty="0">
              <a:effectLst/>
              <a:latin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A" sz="18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FaceNet was introduced in 2015 by researchers from Google</a:t>
            </a:r>
            <a:endParaRPr lang="en-SA" sz="1800" b="1"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A" sz="18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endParaRPr lang="en-SA" sz="1200" dirty="0"/>
          </a:p>
        </p:txBody>
      </p:sp>
      <p:sp>
        <p:nvSpPr>
          <p:cNvPr id="4" name="Slide Number Placeholder 3"/>
          <p:cNvSpPr>
            <a:spLocks noGrp="1"/>
          </p:cNvSpPr>
          <p:nvPr>
            <p:ph type="sldNum" sz="quarter" idx="5"/>
          </p:nvPr>
        </p:nvSpPr>
        <p:spPr/>
        <p:txBody>
          <a:bodyPr/>
          <a:lstStyle/>
          <a:p>
            <a:fld id="{1CCF655B-8F76-3746-8967-F21D5711D257}" type="slidenum">
              <a:rPr lang="en-SA" smtClean="0"/>
              <a:t>2</a:t>
            </a:fld>
            <a:endParaRPr lang="en-SA"/>
          </a:p>
        </p:txBody>
      </p:sp>
    </p:spTree>
    <p:extLst>
      <p:ext uri="{BB962C8B-B14F-4D97-AF65-F5344CB8AC3E}">
        <p14:creationId xmlns:p14="http://schemas.microsoft.com/office/powerpoint/2010/main" val="403309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FaceNet achieved </a:t>
            </a:r>
            <a:r>
              <a:rPr lang="en-US" b="1" dirty="0"/>
              <a:t>99.63% accuracy</a:t>
            </a:r>
            <a:r>
              <a:rPr lang="en-US" dirty="0"/>
              <a:t> on LFW </a:t>
            </a:r>
            <a:r>
              <a:rPr lang="en-US" b="1" dirty="0"/>
              <a:t>(Labeled Faces in the Wild)</a:t>
            </a:r>
            <a:r>
              <a:rPr lang="en-US" dirty="0"/>
              <a:t>, surpassing many earlier methods like </a:t>
            </a:r>
            <a:r>
              <a:rPr lang="en-US" dirty="0" err="1"/>
              <a:t>DeepFace</a:t>
            </a:r>
            <a:r>
              <a:rPr lang="en-US" dirty="0"/>
              <a:t> and </a:t>
            </a:r>
            <a:r>
              <a:rPr lang="en-US" dirty="0" err="1"/>
              <a:t>DeepID</a:t>
            </a:r>
            <a:r>
              <a:rPr lang="en-US" dirty="0"/>
              <a:t>.</a:t>
            </a:r>
          </a:p>
          <a:p>
            <a:endParaRPr lang="en-US" b="1" dirty="0"/>
          </a:p>
          <a:p>
            <a:endParaRPr lang="en-US" b="1" dirty="0"/>
          </a:p>
          <a:p>
            <a:r>
              <a:rPr lang="en-US" b="1" dirty="0"/>
              <a:t>What is LFW (Labeled Faces in the Wild)?</a:t>
            </a:r>
          </a:p>
          <a:p>
            <a:r>
              <a:rPr lang="en-US" b="1" dirty="0"/>
              <a:t>Labeled Faces in the Wild (LFW)</a:t>
            </a:r>
            <a:r>
              <a:rPr lang="en-US" dirty="0"/>
              <a:t> is a publicly available benchmark dataset widely used in the field of face recognition research. It serves as a standard for evaluating and comparing the performance of face recognition models.</a:t>
            </a:r>
          </a:p>
          <a:p>
            <a:r>
              <a:rPr lang="en-US" b="1" dirty="0"/>
              <a:t>Key Features of LFW</a:t>
            </a:r>
          </a:p>
          <a:p>
            <a:pPr>
              <a:buFont typeface="+mj-lt"/>
              <a:buAutoNum type="arabicPeriod"/>
            </a:pPr>
            <a:r>
              <a:rPr lang="en-US" b="1" dirty="0"/>
              <a:t>Dataset Size</a:t>
            </a:r>
            <a:r>
              <a:rPr lang="en-US" dirty="0"/>
              <a:t>:</a:t>
            </a:r>
          </a:p>
          <a:p>
            <a:pPr marL="742950" lvl="1" indent="-285750">
              <a:buFont typeface="+mj-lt"/>
              <a:buAutoNum type="arabicPeriod"/>
            </a:pPr>
            <a:r>
              <a:rPr lang="en-US" dirty="0"/>
              <a:t>Contains </a:t>
            </a:r>
            <a:r>
              <a:rPr lang="en-US" b="1" dirty="0"/>
              <a:t>13,233 images</a:t>
            </a:r>
            <a:r>
              <a:rPr lang="en-US" dirty="0"/>
              <a:t> of faces.</a:t>
            </a:r>
          </a:p>
          <a:p>
            <a:pPr marL="742950" lvl="1" indent="-285750">
              <a:buFont typeface="+mj-lt"/>
              <a:buAutoNum type="arabicPeriod"/>
            </a:pPr>
            <a:r>
              <a:rPr lang="en-US" dirty="0"/>
              <a:t>Images represent </a:t>
            </a:r>
            <a:r>
              <a:rPr lang="en-US" b="1" dirty="0"/>
              <a:t>5,749 individuals</a:t>
            </a:r>
            <a:r>
              <a:rPr lang="en-US" dirty="0"/>
              <a:t>, with some individuals having multiple photos.</a:t>
            </a:r>
          </a:p>
          <a:p>
            <a:pPr>
              <a:buFont typeface="+mj-lt"/>
              <a:buAutoNum type="arabicPeriod"/>
            </a:pPr>
            <a:r>
              <a:rPr lang="en-US" b="1" dirty="0"/>
              <a:t>Variability</a:t>
            </a:r>
            <a:r>
              <a:rPr lang="en-US" dirty="0"/>
              <a:t>:</a:t>
            </a:r>
          </a:p>
          <a:p>
            <a:pPr marL="742950" lvl="1" indent="-285750">
              <a:buFont typeface="+mj-lt"/>
              <a:buAutoNum type="arabicPeriod"/>
            </a:pPr>
            <a:r>
              <a:rPr lang="en-US" dirty="0"/>
              <a:t>Includes faces with diverse variations such as:</a:t>
            </a:r>
          </a:p>
          <a:p>
            <a:pPr marL="1143000" lvl="2" indent="-228600">
              <a:buFont typeface="+mj-lt"/>
              <a:buAutoNum type="arabicPeriod"/>
            </a:pPr>
            <a:r>
              <a:rPr lang="en-US" b="1" dirty="0"/>
              <a:t>Lighting conditions</a:t>
            </a:r>
            <a:r>
              <a:rPr lang="en-US" dirty="0"/>
              <a:t>.</a:t>
            </a:r>
          </a:p>
          <a:p>
            <a:pPr marL="1143000" lvl="2" indent="-228600">
              <a:buFont typeface="+mj-lt"/>
              <a:buAutoNum type="arabicPeriod"/>
            </a:pPr>
            <a:r>
              <a:rPr lang="en-US" b="1" dirty="0"/>
              <a:t>Facial expressions</a:t>
            </a:r>
            <a:r>
              <a:rPr lang="en-US" dirty="0"/>
              <a:t>.</a:t>
            </a:r>
          </a:p>
          <a:p>
            <a:pPr marL="1143000" lvl="2" indent="-228600">
              <a:buFont typeface="+mj-lt"/>
              <a:buAutoNum type="arabicPeriod"/>
            </a:pPr>
            <a:r>
              <a:rPr lang="en-US" b="1" dirty="0"/>
              <a:t>Backgrounds</a:t>
            </a:r>
            <a:r>
              <a:rPr lang="en-US" dirty="0"/>
              <a:t>.</a:t>
            </a:r>
          </a:p>
          <a:p>
            <a:pPr marL="1143000" lvl="2" indent="-228600">
              <a:buFont typeface="+mj-lt"/>
              <a:buAutoNum type="arabicPeriod"/>
            </a:pPr>
            <a:r>
              <a:rPr lang="en-US" b="1" dirty="0"/>
              <a:t>Ages and ethnicities</a:t>
            </a:r>
            <a:r>
              <a:rPr lang="en-US" dirty="0"/>
              <a:t>.</a:t>
            </a:r>
          </a:p>
          <a:p>
            <a:pPr marL="742950" lvl="1" indent="-285750">
              <a:buFont typeface="+mj-lt"/>
              <a:buAutoNum type="arabicPeriod"/>
            </a:pPr>
            <a:r>
              <a:rPr lang="en-US" dirty="0"/>
              <a:t>Faces are collected from the internet and are largely </a:t>
            </a:r>
            <a:r>
              <a:rPr lang="en-US" b="1" dirty="0"/>
              <a:t>unconstrained</a:t>
            </a:r>
            <a:r>
              <a:rPr lang="en-US" dirty="0"/>
              <a:t> (e.g., different poses, lighting).</a:t>
            </a:r>
          </a:p>
          <a:p>
            <a:pPr>
              <a:buFont typeface="+mj-lt"/>
              <a:buAutoNum type="arabicPeriod"/>
            </a:pPr>
            <a:r>
              <a:rPr lang="en-US" b="1" dirty="0"/>
              <a:t>Purpose</a:t>
            </a:r>
            <a:r>
              <a:rPr lang="en-US" dirty="0"/>
              <a:t>:</a:t>
            </a:r>
          </a:p>
          <a:p>
            <a:pPr marL="742950" lvl="1" indent="-285750">
              <a:buFont typeface="+mj-lt"/>
              <a:buAutoNum type="arabicPeriod"/>
            </a:pPr>
            <a:r>
              <a:rPr lang="en-US" dirty="0"/>
              <a:t>Designed to test </a:t>
            </a:r>
            <a:r>
              <a:rPr lang="en-US" b="1" dirty="0"/>
              <a:t>face verification</a:t>
            </a:r>
            <a:r>
              <a:rPr lang="en-US" dirty="0"/>
              <a:t> systems, answering the question: </a:t>
            </a:r>
            <a:r>
              <a:rPr lang="en-US" i="1" dirty="0"/>
              <a:t>Are these two faces of the same person?</a:t>
            </a:r>
            <a:endParaRPr lang="en-US" dirty="0"/>
          </a:p>
          <a:p>
            <a:pPr>
              <a:buFont typeface="+mj-lt"/>
              <a:buAutoNum type="arabicPeriod"/>
            </a:pPr>
            <a:r>
              <a:rPr lang="en-US" b="1" dirty="0"/>
              <a:t>Standard Protocol</a:t>
            </a:r>
            <a:r>
              <a:rPr lang="en-US" dirty="0"/>
              <a:t>:</a:t>
            </a:r>
          </a:p>
          <a:p>
            <a:pPr marL="742950" lvl="1" indent="-285750">
              <a:buFont typeface="+mj-lt"/>
              <a:buAutoNum type="arabicPeriod"/>
            </a:pPr>
            <a:r>
              <a:rPr lang="en-US" dirty="0"/>
              <a:t>The dataset uses </a:t>
            </a:r>
            <a:r>
              <a:rPr lang="en-US" b="1" dirty="0"/>
              <a:t>6,000 face pairs</a:t>
            </a:r>
            <a:r>
              <a:rPr lang="en-US" dirty="0"/>
              <a:t>:</a:t>
            </a:r>
          </a:p>
          <a:p>
            <a:pPr marL="1143000" lvl="2" indent="-228600">
              <a:buFont typeface="+mj-lt"/>
              <a:buAutoNum type="arabicPeriod"/>
            </a:pPr>
            <a:r>
              <a:rPr lang="en-US" b="1" dirty="0"/>
              <a:t>3,000 matching pairs</a:t>
            </a:r>
            <a:r>
              <a:rPr lang="en-US" dirty="0"/>
              <a:t> (same identity).</a:t>
            </a:r>
          </a:p>
          <a:p>
            <a:pPr marL="1143000" lvl="2" indent="-228600">
              <a:buFont typeface="+mj-lt"/>
              <a:buAutoNum type="arabicPeriod"/>
            </a:pPr>
            <a:r>
              <a:rPr lang="en-US" b="1" dirty="0"/>
              <a:t>3,000 non-matching pairs</a:t>
            </a:r>
            <a:r>
              <a:rPr lang="en-US" dirty="0"/>
              <a:t> (different identities).</a:t>
            </a:r>
          </a:p>
          <a:p>
            <a:pPr marL="742950" lvl="1" indent="-285750">
              <a:buFont typeface="+mj-lt"/>
              <a:buAutoNum type="arabicPeriod"/>
            </a:pPr>
            <a:r>
              <a:rPr lang="en-US" dirty="0"/>
              <a:t>Models are evaluated based on their accuracy in predicting whether pairs match or not.</a:t>
            </a:r>
          </a:p>
          <a:p>
            <a:r>
              <a:rPr lang="en-US" b="1" dirty="0"/>
              <a:t>Why is LFW Important for FaceNet?</a:t>
            </a:r>
          </a:p>
          <a:p>
            <a:pPr>
              <a:buFont typeface="+mj-lt"/>
              <a:buAutoNum type="arabicPeriod"/>
            </a:pPr>
            <a:r>
              <a:rPr lang="en-US" b="1" dirty="0"/>
              <a:t>Benchmark for Accuracy</a:t>
            </a:r>
            <a:r>
              <a:rPr lang="en-US" dirty="0"/>
              <a:t>:</a:t>
            </a:r>
          </a:p>
          <a:p>
            <a:pPr marL="742950" lvl="1" indent="-285750">
              <a:buFont typeface="+mj-lt"/>
              <a:buAutoNum type="arabicPeriod"/>
            </a:pPr>
            <a:r>
              <a:rPr lang="en-US" dirty="0"/>
              <a:t>FaceNet achieved </a:t>
            </a:r>
            <a:r>
              <a:rPr lang="en-US" b="1" dirty="0"/>
              <a:t>99.63% accuracy</a:t>
            </a:r>
            <a:r>
              <a:rPr lang="en-US" dirty="0"/>
              <a:t> on LFW, surpassing many earlier methods like </a:t>
            </a:r>
            <a:r>
              <a:rPr lang="en-US" dirty="0" err="1"/>
              <a:t>DeepFace</a:t>
            </a:r>
            <a:r>
              <a:rPr lang="en-US" dirty="0"/>
              <a:t> and </a:t>
            </a:r>
            <a:r>
              <a:rPr lang="en-US" dirty="0" err="1"/>
              <a:t>DeepID</a:t>
            </a:r>
            <a:r>
              <a:rPr lang="en-US" dirty="0"/>
              <a:t>.</a:t>
            </a:r>
          </a:p>
          <a:p>
            <a:pPr>
              <a:buFont typeface="+mj-lt"/>
              <a:buAutoNum type="arabicPeriod"/>
            </a:pPr>
            <a:r>
              <a:rPr lang="en-US" b="1" dirty="0"/>
              <a:t>Real-World Variability</a:t>
            </a:r>
            <a:r>
              <a:rPr lang="en-US" dirty="0"/>
              <a:t>:</a:t>
            </a:r>
          </a:p>
          <a:p>
            <a:pPr marL="742950" lvl="1" indent="-285750">
              <a:buFont typeface="+mj-lt"/>
              <a:buAutoNum type="arabicPeriod"/>
            </a:pPr>
            <a:r>
              <a:rPr lang="en-US" dirty="0"/>
              <a:t>The dataset’s diversity ensures that models like FaceNet perform well under real-world conditions, such as variations in pose and lighting.</a:t>
            </a:r>
          </a:p>
          <a:p>
            <a:pPr>
              <a:buFont typeface="+mj-lt"/>
              <a:buAutoNum type="arabicPeriod"/>
            </a:pPr>
            <a:r>
              <a:rPr lang="en-US" b="1" dirty="0"/>
              <a:t>Simplified Comparison</a:t>
            </a:r>
            <a:r>
              <a:rPr lang="en-US" dirty="0"/>
              <a:t>:</a:t>
            </a:r>
          </a:p>
          <a:p>
            <a:pPr marL="742950" lvl="1" indent="-285750">
              <a:buFont typeface="+mj-lt"/>
              <a:buAutoNum type="arabicPeriod"/>
            </a:pPr>
            <a:r>
              <a:rPr lang="en-US" dirty="0"/>
              <a:t>Provides a standardized protocol, making it easier to compare </a:t>
            </a:r>
            <a:r>
              <a:rPr lang="en-US" dirty="0" err="1"/>
              <a:t>FaceNet’s</a:t>
            </a:r>
            <a:r>
              <a:rPr lang="en-US" dirty="0"/>
              <a:t> performance to other models.</a:t>
            </a:r>
          </a:p>
          <a:p>
            <a:r>
              <a:rPr lang="en-US" b="1" dirty="0"/>
              <a:t>Interactive Example for LFW</a:t>
            </a:r>
          </a:p>
          <a:p>
            <a:pPr>
              <a:buFont typeface="Arial" panose="020B0604020202020204" pitchFamily="34" charset="0"/>
              <a:buChar char="•"/>
            </a:pPr>
            <a:r>
              <a:rPr lang="en-US" dirty="0"/>
              <a:t>Imagine you have two photos:</a:t>
            </a:r>
          </a:p>
          <a:p>
            <a:pPr marL="742950" lvl="1" indent="-285750">
              <a:buFont typeface="Arial" panose="020B0604020202020204" pitchFamily="34" charset="0"/>
              <a:buChar char="•"/>
            </a:pPr>
            <a:r>
              <a:rPr lang="en-US" dirty="0"/>
              <a:t>A passport photo.</a:t>
            </a:r>
          </a:p>
          <a:p>
            <a:pPr marL="742950" lvl="1" indent="-285750">
              <a:buFont typeface="Arial" panose="020B0604020202020204" pitchFamily="34" charset="0"/>
              <a:buChar char="•"/>
            </a:pPr>
            <a:r>
              <a:rPr lang="en-US" dirty="0"/>
              <a:t>A candid photo from a party.</a:t>
            </a:r>
          </a:p>
          <a:p>
            <a:pPr>
              <a:buFont typeface="Arial" panose="020B0604020202020204" pitchFamily="34" charset="0"/>
              <a:buChar char="•"/>
            </a:pPr>
            <a:r>
              <a:rPr lang="en-US" dirty="0"/>
              <a:t>LFW tests whether FaceNet can correctly determine if both photos represent the same person despite differences in lighting, pose, or background.</a:t>
            </a:r>
          </a:p>
          <a:p>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3</a:t>
            </a:fld>
            <a:endParaRPr lang="en-SA"/>
          </a:p>
        </p:txBody>
      </p:sp>
    </p:spTree>
    <p:extLst>
      <p:ext uri="{BB962C8B-B14F-4D97-AF65-F5344CB8AC3E}">
        <p14:creationId xmlns:p14="http://schemas.microsoft.com/office/powerpoint/2010/main" val="290149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FaceNet’s</a:t>
            </a:r>
            <a:r>
              <a:rPr lang="en-US" dirty="0"/>
              <a:t> architecture is designed to map input face images directly into a </a:t>
            </a:r>
            <a:r>
              <a:rPr lang="en-US" b="1" dirty="0"/>
              <a:t>128-dimensional embedding space</a:t>
            </a:r>
            <a:r>
              <a:rPr lang="en-US" dirty="0"/>
              <a:t> where distances reflect face similarity. It is based on </a:t>
            </a:r>
            <a:r>
              <a:rPr lang="en-US" b="1" dirty="0"/>
              <a:t>deep convolutional neural networks (CNNs)</a:t>
            </a:r>
            <a:r>
              <a:rPr lang="en-US" dirty="0"/>
              <a:t> and optimized for tasks like face recognition, verification, and clustering.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A" sz="1200" b="1" kern="100" dirty="0">
                <a:effectLst/>
                <a:latin typeface="Aptos" panose="020B0004020202020204" pitchFamily="34" charset="0"/>
                <a:ea typeface="Aptos" panose="020B0004020202020204" pitchFamily="34" charset="0"/>
                <a:cs typeface="Arial" panose="020B0604020202020204" pitchFamily="34" charset="0"/>
              </a:rPr>
              <a:t>The loss function here encourages the projection of similar faces to cluster together in the embedding space.</a:t>
            </a:r>
          </a:p>
          <a:p>
            <a:endParaRPr lang="en-US" dirty="0"/>
          </a:p>
          <a:p>
            <a:pPr marL="342900" lvl="0" indent="-342900">
              <a:buSzPts val="1000"/>
              <a:buFont typeface="Symbol" pitchFamily="2" charset="2"/>
              <a:buChar char=""/>
              <a:tabLst>
                <a:tab pos="457200" algn="l"/>
              </a:tabLst>
            </a:pPr>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Utilization</a:t>
            </a:r>
            <a:r>
              <a:rPr lang="en-SA" sz="120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buSzPts val="1000"/>
              <a:buFont typeface="Courier New" panose="02070309020205020404" pitchFamily="49" charset="0"/>
              <a:buChar char="o"/>
              <a:tabLst>
                <a:tab pos="914400" algn="l"/>
              </a:tabLst>
            </a:pPr>
            <a:r>
              <a:rPr lang="en-SA" sz="1200" b="1" kern="0" dirty="0">
                <a:effectLst/>
                <a:latin typeface="Times New Roman" panose="02020603050405020304" pitchFamily="18" charset="0"/>
                <a:ea typeface="Times New Roman" panose="02020603050405020304" pitchFamily="18" charset="0"/>
                <a:cs typeface="Times New Roman" panose="02020603050405020304" pitchFamily="18" charset="0"/>
              </a:rPr>
              <a:t>Verification</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 Thresholding the Euclidean distance between embeddings to verify if two faces belong to the same person.</a:t>
            </a:r>
            <a:endParaRPr lang="en-SA"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SA" sz="1200" b="1" kern="0" dirty="0">
                <a:effectLst/>
                <a:latin typeface="Times New Roman" panose="02020603050405020304" pitchFamily="18" charset="0"/>
                <a:ea typeface="Times New Roman" panose="02020603050405020304" pitchFamily="18" charset="0"/>
                <a:cs typeface="Times New Roman" panose="02020603050405020304" pitchFamily="18" charset="0"/>
              </a:rPr>
              <a:t>Recognition</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 Using a k-nearest neighbor (k-NN) classifier in embedding space.</a:t>
            </a:r>
            <a:endParaRPr lang="en-SA"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SA" sz="1200" b="1" kern="0" dirty="0">
                <a:effectLst/>
                <a:latin typeface="Times New Roman" panose="02020603050405020304" pitchFamily="18" charset="0"/>
                <a:ea typeface="Times New Roman" panose="02020603050405020304" pitchFamily="18" charset="0"/>
                <a:cs typeface="Times New Roman" panose="02020603050405020304" pitchFamily="18" charset="0"/>
              </a:rPr>
              <a:t>Clustering</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 Applying clustering techniques like k-means or agglomerative clustering to group similar faces.</a:t>
            </a:r>
            <a:endParaRPr lang="en-SA"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a:p>
            <a:pPr>
              <a:buFont typeface="Arial" panose="020B0604020202020204" pitchFamily="34" charset="0"/>
              <a:buNone/>
            </a:pPr>
            <a:r>
              <a:rPr lang="en-US" dirty="0"/>
              <a:t>Evaluated two CNN architectures:</a:t>
            </a:r>
          </a:p>
          <a:p>
            <a:pPr>
              <a:buFont typeface="Arial" panose="020B0604020202020204" pitchFamily="34" charset="0"/>
              <a:buNone/>
            </a:pPr>
            <a:endParaRPr lang="en-US" dirty="0"/>
          </a:p>
          <a:p>
            <a:pPr>
              <a:buFont typeface="Arial" panose="020B0604020202020204" pitchFamily="34" charset="0"/>
              <a:buNone/>
            </a:pPr>
            <a:r>
              <a:rPr lang="en-US" dirty="0"/>
              <a:t>*******************</a:t>
            </a:r>
          </a:p>
          <a:p>
            <a:pPr>
              <a:buFont typeface="Arial" panose="020B0604020202020204" pitchFamily="34" charset="0"/>
              <a:buChar char="•"/>
            </a:pPr>
            <a:r>
              <a:rPr lang="en-US" dirty="0"/>
              <a:t>A model based on Zeiler &amp; Fergus with 140 million parameters.</a:t>
            </a:r>
          </a:p>
          <a:p>
            <a:pPr>
              <a:buFont typeface="Arial" panose="020B0604020202020204" pitchFamily="34" charset="0"/>
              <a:buChar char="•"/>
            </a:pPr>
            <a:r>
              <a:rPr lang="en-US" dirty="0"/>
              <a:t>A lightweight Inception-style model with significantly fewer parameters and computational cost, suitable for mobile applications.</a:t>
            </a:r>
          </a:p>
          <a:p>
            <a:r>
              <a:rPr lang="en-US" dirty="0"/>
              <a:t>Both architectures achieved comparable high performance.</a:t>
            </a:r>
          </a:p>
          <a:p>
            <a:r>
              <a:rPr lang="en-US" dirty="0"/>
              <a:t>*******************</a:t>
            </a:r>
          </a:p>
          <a:p>
            <a:endParaRPr lang="en-US" dirty="0"/>
          </a:p>
          <a:p>
            <a:endParaRPr lang="en-US" dirty="0"/>
          </a:p>
          <a:p>
            <a:r>
              <a:rPr lang="en-US" b="1" dirty="0"/>
              <a:t>What Are Parameters?</a:t>
            </a:r>
          </a:p>
          <a:p>
            <a:pPr>
              <a:buFont typeface="Arial" panose="020B0604020202020204" pitchFamily="34" charset="0"/>
              <a:buChar char="•"/>
            </a:pPr>
            <a:r>
              <a:rPr lang="en-US" b="1" dirty="0"/>
              <a:t>Parameters</a:t>
            </a:r>
            <a:r>
              <a:rPr lang="en-US" dirty="0"/>
              <a:t>: The weights and biases in the neural network that are learned during training.</a:t>
            </a:r>
          </a:p>
          <a:p>
            <a:pPr marL="742950" lvl="1" indent="-285750">
              <a:buFont typeface="Arial" panose="020B0604020202020204" pitchFamily="34" charset="0"/>
              <a:buChar char="•"/>
            </a:pPr>
            <a:r>
              <a:rPr lang="en-US" b="1" dirty="0"/>
              <a:t>Weights</a:t>
            </a:r>
            <a:r>
              <a:rPr lang="en-US" dirty="0"/>
              <a:t>: Define the connections between neurons.</a:t>
            </a:r>
          </a:p>
          <a:p>
            <a:pPr marL="742950" lvl="1" indent="-285750">
              <a:buFont typeface="Arial" panose="020B0604020202020204" pitchFamily="34" charset="0"/>
              <a:buChar char="•"/>
            </a:pPr>
            <a:r>
              <a:rPr lang="en-US" b="1" dirty="0"/>
              <a:t>Biases</a:t>
            </a:r>
            <a:r>
              <a:rPr lang="en-US" dirty="0"/>
              <a:t>: Adjust the output of neurons.</a:t>
            </a:r>
          </a:p>
          <a:p>
            <a:pPr>
              <a:buFont typeface="Arial" panose="020B0604020202020204" pitchFamily="34" charset="0"/>
              <a:buChar char="•"/>
            </a:pPr>
            <a:r>
              <a:rPr lang="en-US" b="1" dirty="0"/>
              <a:t>Impact</a:t>
            </a:r>
            <a:r>
              <a:rPr lang="en-US" dirty="0"/>
              <a:t>: The number of parameters determines the </a:t>
            </a:r>
            <a:r>
              <a:rPr lang="en-US" b="1" dirty="0"/>
              <a:t>model size</a:t>
            </a:r>
            <a:r>
              <a:rPr lang="en-US" dirty="0"/>
              <a:t> and how much memory the model consumes.</a:t>
            </a:r>
          </a:p>
          <a:p>
            <a:pPr marL="742950" lvl="1" indent="-285750">
              <a:buFont typeface="Arial" panose="020B0604020202020204" pitchFamily="34" charset="0"/>
              <a:buChar char="•"/>
            </a:pPr>
            <a:r>
              <a:rPr lang="en-US" dirty="0"/>
              <a:t>Models with more parameters can capture more complex patterns but may require more computational resources and are prone to overfitting.</a:t>
            </a:r>
          </a:p>
          <a:p>
            <a:r>
              <a:rPr lang="en-US" b="1" dirty="0"/>
              <a:t>2. What Are FLOPS?</a:t>
            </a:r>
          </a:p>
          <a:p>
            <a:pPr>
              <a:buFont typeface="Arial" panose="020B0604020202020204" pitchFamily="34" charset="0"/>
              <a:buChar char="•"/>
            </a:pPr>
            <a:r>
              <a:rPr lang="en-US" b="1" dirty="0"/>
              <a:t>FLOPS (Floating Point Operations Per Second)</a:t>
            </a:r>
            <a:r>
              <a:rPr lang="en-US" dirty="0"/>
              <a:t>: Measure the computational complexity of the model.</a:t>
            </a:r>
          </a:p>
          <a:p>
            <a:pPr marL="742950" lvl="1" indent="-285750">
              <a:buFont typeface="Arial" panose="020B0604020202020204" pitchFamily="34" charset="0"/>
              <a:buChar char="•"/>
            </a:pPr>
            <a:r>
              <a:rPr lang="en-US" dirty="0"/>
              <a:t>Refers to the total number of floating-point operations (additions, multiplications, etc.) required to process a single input.</a:t>
            </a:r>
          </a:p>
          <a:p>
            <a:pPr>
              <a:buFont typeface="Arial" panose="020B0604020202020204" pitchFamily="34" charset="0"/>
              <a:buChar char="•"/>
            </a:pPr>
            <a:r>
              <a:rPr lang="en-US" b="1" dirty="0"/>
              <a:t>Impact</a:t>
            </a:r>
            <a:r>
              <a:rPr lang="en-US" dirty="0"/>
              <a:t>:</a:t>
            </a:r>
          </a:p>
          <a:p>
            <a:pPr marL="742950" lvl="1" indent="-285750">
              <a:buFont typeface="Arial" panose="020B0604020202020204" pitchFamily="34" charset="0"/>
              <a:buChar char="•"/>
            </a:pPr>
            <a:r>
              <a:rPr lang="en-US" dirty="0"/>
              <a:t>Determines the </a:t>
            </a:r>
            <a:r>
              <a:rPr lang="en-US" b="1" dirty="0"/>
              <a:t>speed</a:t>
            </a:r>
            <a:r>
              <a:rPr lang="en-US" dirty="0"/>
              <a:t> of inference.</a:t>
            </a:r>
          </a:p>
          <a:p>
            <a:pPr marL="742950" lvl="1" indent="-285750">
              <a:buFont typeface="Arial" panose="020B0604020202020204" pitchFamily="34" charset="0"/>
              <a:buChar char="•"/>
            </a:pPr>
            <a:r>
              <a:rPr lang="en-US" dirty="0"/>
              <a:t>High FLOPS = More computation per input, meaning higher resource demand.</a:t>
            </a:r>
          </a:p>
          <a:p>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4</a:t>
            </a:fld>
            <a:endParaRPr lang="en-SA"/>
          </a:p>
        </p:txBody>
      </p:sp>
    </p:spTree>
    <p:extLst>
      <p:ext uri="{BB962C8B-B14F-4D97-AF65-F5344CB8AC3E}">
        <p14:creationId xmlns:p14="http://schemas.microsoft.com/office/powerpoint/2010/main" val="395951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sz="1800" b="1" kern="0" dirty="0">
                <a:effectLst/>
                <a:latin typeface="Times New Roman" panose="02020603050405020304" pitchFamily="18" charset="0"/>
                <a:ea typeface="Times New Roman" panose="02020603050405020304" pitchFamily="18" charset="0"/>
                <a:cs typeface="Arial" panose="020B0604020202020204" pitchFamily="34" charset="0"/>
              </a:rPr>
              <a:t>Triplet Loss</a:t>
            </a:r>
            <a:endParaRPr lang="en-SA" sz="1800" kern="100" dirty="0">
              <a:effectLst/>
              <a:latin typeface="Aptos" panose="020B0004020202020204" pitchFamily="34" charset="0"/>
              <a:ea typeface="Aptos" panose="020B0004020202020204" pitchFamily="34" charset="0"/>
              <a:cs typeface="Arial" panose="020B0604020202020204" pitchFamily="34" charset="0"/>
            </a:endParaRPr>
          </a:p>
          <a:p>
            <a:r>
              <a:rPr lang="en-SA" sz="1800" kern="0" dirty="0">
                <a:effectLst/>
                <a:latin typeface="Times New Roman" panose="02020603050405020304" pitchFamily="18" charset="0"/>
                <a:ea typeface="Times New Roman" panose="02020603050405020304" pitchFamily="18" charset="0"/>
                <a:cs typeface="Arial" panose="020B0604020202020204" pitchFamily="34" charset="0"/>
              </a:rPr>
              <a:t>Triplet Loss is the core of the </a:t>
            </a:r>
            <a:r>
              <a:rPr lang="en-SA" sz="1800" b="1" kern="0" dirty="0">
                <a:effectLst/>
                <a:latin typeface="Times New Roman" panose="02020603050405020304" pitchFamily="18" charset="0"/>
                <a:ea typeface="Times New Roman" panose="02020603050405020304" pitchFamily="18" charset="0"/>
                <a:cs typeface="Arial" panose="020B0604020202020204" pitchFamily="34" charset="0"/>
              </a:rPr>
              <a:t>FaceNet</a:t>
            </a:r>
            <a:r>
              <a:rPr lang="en-SA" sz="1800" kern="0" dirty="0">
                <a:effectLst/>
                <a:latin typeface="Times New Roman" panose="02020603050405020304" pitchFamily="18" charset="0"/>
                <a:ea typeface="Times New Roman" panose="02020603050405020304" pitchFamily="18" charset="0"/>
                <a:cs typeface="Arial" panose="020B0604020202020204" pitchFamily="34" charset="0"/>
              </a:rPr>
              <a:t> model and works by minimizing the distance between embeddings of the same identity and maximizing the distance between embeddings of different identities.</a:t>
            </a:r>
            <a:endParaRPr lang="en-SA"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SA" sz="1200" b="1" kern="100" dirty="0">
                <a:effectLst/>
                <a:latin typeface="Aptos" panose="020B0004020202020204" pitchFamily="34" charset="0"/>
                <a:ea typeface="Aptos" panose="020B0004020202020204" pitchFamily="34" charset="0"/>
                <a:cs typeface="Arial" panose="020B0604020202020204" pitchFamily="34" charset="0"/>
              </a:rPr>
              <a:t>The loss function here encourages the projection of similar faces to cluster together in the embedding space.</a:t>
            </a:r>
          </a:p>
          <a:p>
            <a:endParaRPr lang="en-US" b="1" dirty="0"/>
          </a:p>
          <a:p>
            <a:pPr marL="742950" lvl="1" indent="-285750">
              <a:buSzPts val="1000"/>
              <a:buFont typeface="Courier New" panose="02070309020205020404" pitchFamily="49" charset="0"/>
              <a:buChar char="o"/>
              <a:tabLst>
                <a:tab pos="914400" algn="l"/>
              </a:tabLst>
            </a:pP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Triplet components:</a:t>
            </a:r>
            <a:endParaRPr lang="en-SA"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Anchor</a:t>
            </a:r>
            <a:r>
              <a:rPr lang="en-SA" sz="1200" kern="0" dirty="0">
                <a:effectLst/>
                <a:latin typeface="Times New Roman" panose="02020603050405020304" pitchFamily="18" charset="0"/>
                <a:ea typeface="Times New Roman" panose="02020603050405020304" pitchFamily="18" charset="0"/>
                <a:cs typeface="Arial" panose="020B0604020202020204" pitchFamily="34" charset="0"/>
              </a:rPr>
              <a:t>: The reference image.</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pPr marL="1143000" lvl="2" indent="-228600">
              <a:buSzPts val="1000"/>
              <a:buFont typeface="Wingdings" pitchFamily="2" charset="2"/>
              <a:buChar char=""/>
              <a:tabLst>
                <a:tab pos="1371600" algn="l"/>
              </a:tabLst>
            </a:pPr>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Positive</a:t>
            </a:r>
            <a:r>
              <a:rPr lang="en-SA" sz="1200" kern="0" dirty="0">
                <a:effectLst/>
                <a:latin typeface="Times New Roman" panose="02020603050405020304" pitchFamily="18" charset="0"/>
                <a:ea typeface="Times New Roman" panose="02020603050405020304" pitchFamily="18" charset="0"/>
                <a:cs typeface="Arial" panose="020B0604020202020204" pitchFamily="34" charset="0"/>
              </a:rPr>
              <a:t>: An image of the same person.</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pPr marL="1143000" lvl="2" indent="-228600">
              <a:buSzPts val="1000"/>
              <a:buFont typeface="Wingdings" pitchFamily="2" charset="2"/>
              <a:buChar char=""/>
              <a:tabLst>
                <a:tab pos="1371600" algn="l"/>
              </a:tabLst>
            </a:pPr>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Negative</a:t>
            </a:r>
            <a:r>
              <a:rPr lang="en-SA" sz="1200" kern="0" dirty="0">
                <a:effectLst/>
                <a:latin typeface="Times New Roman" panose="02020603050405020304" pitchFamily="18" charset="0"/>
                <a:ea typeface="Times New Roman" panose="02020603050405020304" pitchFamily="18" charset="0"/>
                <a:cs typeface="Arial" panose="020B0604020202020204" pitchFamily="34" charset="0"/>
              </a:rPr>
              <a:t>: An image of a different person.</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endParaRPr lang="en-US" b="1" dirty="0"/>
          </a:p>
          <a:p>
            <a:r>
              <a:rPr lang="en-US" b="1" dirty="0"/>
              <a:t>Training the Network</a:t>
            </a:r>
          </a:p>
          <a:p>
            <a:r>
              <a:rPr lang="en-US" dirty="0"/>
              <a:t>FaceNet uses </a:t>
            </a:r>
            <a:r>
              <a:rPr lang="en-US" b="1" dirty="0"/>
              <a:t>triplet loss</a:t>
            </a:r>
            <a:r>
              <a:rPr lang="en-US" dirty="0"/>
              <a:t> to optimize embeddings:</a:t>
            </a:r>
          </a:p>
          <a:p>
            <a:pPr>
              <a:buFont typeface="Arial" panose="020B0604020202020204" pitchFamily="34" charset="0"/>
              <a:buChar char="•"/>
            </a:pPr>
            <a:r>
              <a:rPr lang="en-US" b="1" dirty="0"/>
              <a:t>Input</a:t>
            </a:r>
            <a:r>
              <a:rPr lang="en-US" dirty="0"/>
              <a:t>:</a:t>
            </a:r>
          </a:p>
          <a:p>
            <a:pPr marL="742950" lvl="1" indent="-285750">
              <a:buFont typeface="Arial" panose="020B0604020202020204" pitchFamily="34" charset="0"/>
              <a:buChar char="•"/>
            </a:pPr>
            <a:r>
              <a:rPr lang="en-US" dirty="0"/>
              <a:t>A triplet of images: Anchor, Positive (same identity), and Negative (different identity).</a:t>
            </a:r>
          </a:p>
          <a:p>
            <a:pPr>
              <a:buFont typeface="Arial" panose="020B0604020202020204" pitchFamily="34" charset="0"/>
              <a:buChar char="•"/>
            </a:pPr>
            <a:r>
              <a:rPr lang="en-US" b="1" dirty="0"/>
              <a:t>Optimization</a:t>
            </a:r>
            <a:r>
              <a:rPr lang="en-US" dirty="0"/>
              <a:t>:</a:t>
            </a:r>
          </a:p>
          <a:p>
            <a:pPr marL="742950" lvl="1" indent="-285750">
              <a:buFont typeface="Arial" panose="020B0604020202020204" pitchFamily="34" charset="0"/>
              <a:buChar char="•"/>
            </a:pPr>
            <a:r>
              <a:rPr lang="en-US" dirty="0"/>
              <a:t>Minimizes the distance between Anchor and Positive embeddings.</a:t>
            </a:r>
          </a:p>
          <a:p>
            <a:pPr marL="742950" lvl="1" indent="-285750">
              <a:buFont typeface="Arial" panose="020B0604020202020204" pitchFamily="34" charset="0"/>
              <a:buChar char="•"/>
            </a:pPr>
            <a:r>
              <a:rPr lang="en-US" dirty="0"/>
              <a:t>Maximizes the distance between Anchor and Negative embeddings by at least a margin.</a:t>
            </a:r>
          </a:p>
          <a:p>
            <a:endParaRPr lang="en-SA" dirty="0"/>
          </a:p>
          <a:p>
            <a:r>
              <a:rPr lang="en-SA" dirty="0"/>
              <a:t>------------------</a:t>
            </a:r>
          </a:p>
          <a:p>
            <a:r>
              <a:rPr lang="en-US" b="1" dirty="0"/>
              <a:t>Hard-Negative Mining</a:t>
            </a:r>
          </a:p>
          <a:p>
            <a:r>
              <a:rPr lang="en-US" dirty="0"/>
              <a:t>Here, </a:t>
            </a:r>
            <a:r>
              <a:rPr lang="en-US" b="1" dirty="0"/>
              <a:t>hard-negative mining</a:t>
            </a:r>
            <a:r>
              <a:rPr lang="en-US" dirty="0"/>
              <a:t> refers to a strategy used during training to select challenging samples (negatives) that improve the model's ability to distinguish between similar-looking faces.</a:t>
            </a:r>
          </a:p>
          <a:p>
            <a:r>
              <a:rPr lang="en-SA" dirty="0"/>
              <a:t>-----------------</a:t>
            </a:r>
          </a:p>
          <a:p>
            <a:endParaRPr lang="en-SA" dirty="0"/>
          </a:p>
          <a:p>
            <a:r>
              <a:rPr lang="en-SA" sz="1350" b="1" kern="0" dirty="0">
                <a:effectLst/>
                <a:latin typeface="Times New Roman" panose="02020603050405020304" pitchFamily="18" charset="0"/>
                <a:ea typeface="Times New Roman" panose="02020603050405020304" pitchFamily="18" charset="0"/>
                <a:cs typeface="Arial" panose="020B0604020202020204" pitchFamily="34" charset="0"/>
              </a:rPr>
              <a:t>Triplet loss, and why was it chosen?</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buSzPts val="1000"/>
              <a:buFont typeface="Symbol" pitchFamily="2" charset="2"/>
              <a:buChar char=""/>
              <a:tabLst>
                <a:tab pos="457200" algn="l"/>
              </a:tabLst>
            </a:pPr>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Definition</a:t>
            </a:r>
            <a:r>
              <a:rPr lang="en-SA" sz="1200" kern="0" dirty="0">
                <a:effectLst/>
                <a:latin typeface="Times New Roman" panose="02020603050405020304" pitchFamily="18" charset="0"/>
                <a:ea typeface="Times New Roman" panose="02020603050405020304" pitchFamily="18" charset="0"/>
                <a:cs typeface="Arial" panose="020B0604020202020204" pitchFamily="34" charset="0"/>
              </a:rPr>
              <a:t>: Triplet loss is a loss function that ensures embeddings of the same identity are closer in Euclidean space than embeddings of different identities by a predefined margin (α\alphaα).</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buSzPts val="1000"/>
              <a:buFont typeface="Symbol" pitchFamily="2" charset="2"/>
              <a:buChar char=""/>
              <a:tabLst>
                <a:tab pos="457200" algn="l"/>
              </a:tabLst>
            </a:pPr>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How it works</a:t>
            </a:r>
            <a:r>
              <a:rPr lang="en-SA" sz="120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buSzPts val="1000"/>
              <a:buFont typeface="Courier New" panose="02070309020205020404" pitchFamily="49" charset="0"/>
              <a:buChar char="o"/>
              <a:tabLst>
                <a:tab pos="914400" algn="l"/>
              </a:tabLst>
            </a:pP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Triplet components:</a:t>
            </a:r>
            <a:endParaRPr lang="en-SA"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Anchor</a:t>
            </a:r>
            <a:r>
              <a:rPr lang="en-SA" sz="1200" kern="0" dirty="0">
                <a:effectLst/>
                <a:latin typeface="Times New Roman" panose="02020603050405020304" pitchFamily="18" charset="0"/>
                <a:ea typeface="Times New Roman" panose="02020603050405020304" pitchFamily="18" charset="0"/>
                <a:cs typeface="Arial" panose="020B0604020202020204" pitchFamily="34" charset="0"/>
              </a:rPr>
              <a:t>: The reference image.</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pPr marL="1143000" lvl="2" indent="-228600">
              <a:buSzPts val="1000"/>
              <a:buFont typeface="Wingdings" pitchFamily="2" charset="2"/>
              <a:buChar char=""/>
              <a:tabLst>
                <a:tab pos="1371600" algn="l"/>
              </a:tabLst>
            </a:pPr>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Positive</a:t>
            </a:r>
            <a:r>
              <a:rPr lang="en-SA" sz="1200" kern="0" dirty="0">
                <a:effectLst/>
                <a:latin typeface="Times New Roman" panose="02020603050405020304" pitchFamily="18" charset="0"/>
                <a:ea typeface="Times New Roman" panose="02020603050405020304" pitchFamily="18" charset="0"/>
                <a:cs typeface="Arial" panose="020B0604020202020204" pitchFamily="34" charset="0"/>
              </a:rPr>
              <a:t>: An image of the same person.</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pPr marL="1143000" lvl="2" indent="-228600">
              <a:buSzPts val="1000"/>
              <a:buFont typeface="Wingdings" pitchFamily="2" charset="2"/>
              <a:buChar char=""/>
              <a:tabLst>
                <a:tab pos="1371600" algn="l"/>
              </a:tabLst>
            </a:pPr>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Negative</a:t>
            </a:r>
            <a:r>
              <a:rPr lang="en-SA" sz="1200" kern="0" dirty="0">
                <a:effectLst/>
                <a:latin typeface="Times New Roman" panose="02020603050405020304" pitchFamily="18" charset="0"/>
                <a:ea typeface="Times New Roman" panose="02020603050405020304" pitchFamily="18" charset="0"/>
                <a:cs typeface="Arial" panose="020B0604020202020204" pitchFamily="34" charset="0"/>
              </a:rPr>
              <a:t>: An image of a different person.</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buSzPts val="1000"/>
              <a:buFont typeface="Courier New" panose="02070309020205020404" pitchFamily="49" charset="0"/>
              <a:buChar char="o"/>
              <a:tabLst>
                <a:tab pos="914400" algn="l"/>
              </a:tabLst>
            </a:pP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The loss minimizes the distance between the anchor and the positive while maximizing the distance to the negative.</a:t>
            </a:r>
            <a:endParaRPr lang="en-SA"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Formula: L=∑i[</a:t>
            </a:r>
            <a:r>
              <a:rPr lang="en-SA" sz="12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f(xai)−f(xpi)</a:t>
            </a:r>
            <a:r>
              <a:rPr lang="en-SA" sz="12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SA" sz="12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f(xai)−f(xni)</a:t>
            </a:r>
            <a:r>
              <a:rPr lang="en-SA" sz="12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2+α]+L = \sum_i \big[\|f(x_a^i) - f(x_p^i)\|^2 - \|f(x_a^i) - f(x_n^i)\|^2 + \alpha\big]_+L=i∑​[</a:t>
            </a:r>
            <a:r>
              <a:rPr lang="en-SA" sz="12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f(xai​)−f(xpi​)</a:t>
            </a:r>
            <a:r>
              <a:rPr lang="en-SA" sz="12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SA" sz="12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f(xai​)−f(xni​)</a:t>
            </a:r>
            <a:r>
              <a:rPr lang="en-SA" sz="12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2+α]+​ where [</a:t>
            </a:r>
            <a:r>
              <a:rPr lang="en-SA" sz="12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]+[\cdot]_+[</a:t>
            </a:r>
            <a:r>
              <a:rPr lang="en-SA" sz="1200" kern="0" dirty="0">
                <a:effectLst/>
                <a:latin typeface="Cambria Math" panose="02040503050406030204" pitchFamily="18" charset="0"/>
                <a:ea typeface="Times New Roman" panose="02020603050405020304" pitchFamily="18" charset="0"/>
                <a:cs typeface="Cambria Math" panose="02040503050406030204" pitchFamily="18" charset="0"/>
              </a:rPr>
              <a:t>⋅</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 indicates the hinge function.</a:t>
            </a:r>
            <a:endParaRPr lang="en-SA"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Reason for Choosing Triplet Loss</a:t>
            </a:r>
            <a:r>
              <a:rPr lang="en-SA" sz="120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SA" sz="1200" kern="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buSzPts val="1000"/>
              <a:buFont typeface="Courier New" panose="02070309020205020404" pitchFamily="49" charset="0"/>
              <a:buChar char="o"/>
              <a:tabLst>
                <a:tab pos="914400" algn="l"/>
              </a:tabLst>
            </a:pPr>
            <a:r>
              <a:rPr lang="en-SA" sz="1200" b="1" kern="0" dirty="0">
                <a:effectLst/>
                <a:latin typeface="Times New Roman" panose="02020603050405020304" pitchFamily="18" charset="0"/>
                <a:ea typeface="Times New Roman" panose="02020603050405020304" pitchFamily="18" charset="0"/>
                <a:cs typeface="Times New Roman" panose="02020603050405020304" pitchFamily="18" charset="0"/>
              </a:rPr>
              <a:t>Direct Optimization</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 Unlike classification-based approaches, triplet loss directly optimizes for embedding separation, improving efficiency.</a:t>
            </a:r>
            <a:endParaRPr lang="en-SA"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SA" sz="1200" b="1" kern="0" dirty="0">
                <a:effectLst/>
                <a:latin typeface="Times New Roman" panose="02020603050405020304" pitchFamily="18" charset="0"/>
                <a:ea typeface="Times New Roman" panose="02020603050405020304" pitchFamily="18" charset="0"/>
                <a:cs typeface="Times New Roman" panose="02020603050405020304" pitchFamily="18" charset="0"/>
              </a:rPr>
              <a:t>Manifold Preservation</a:t>
            </a:r>
            <a:r>
              <a:rPr lang="en-SA" sz="1200" kern="0" dirty="0">
                <a:effectLst/>
                <a:latin typeface="Times New Roman" panose="02020603050405020304" pitchFamily="18" charset="0"/>
                <a:ea typeface="Times New Roman" panose="02020603050405020304" pitchFamily="18" charset="0"/>
                <a:cs typeface="Times New Roman" panose="02020603050405020304" pitchFamily="18" charset="0"/>
              </a:rPr>
              <a:t>: Allows face embeddings of the same identity to occupy a "manifold" rather than collapsing into a single point, improving generalizability.</a:t>
            </a:r>
            <a:endParaRPr lang="en-SA"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5</a:t>
            </a:fld>
            <a:endParaRPr lang="en-SA"/>
          </a:p>
        </p:txBody>
      </p:sp>
    </p:spTree>
    <p:extLst>
      <p:ext uri="{BB962C8B-B14F-4D97-AF65-F5344CB8AC3E}">
        <p14:creationId xmlns:p14="http://schemas.microsoft.com/office/powerpoint/2010/main" val="205742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FaceNet works by mapping facial images into a </a:t>
            </a:r>
            <a:r>
              <a:rPr lang="en-US" b="1" dirty="0"/>
              <a:t>128-dimensional embedding space</a:t>
            </a:r>
            <a:r>
              <a:rPr lang="en-US" dirty="0"/>
              <a:t> using a deep neural network trained with </a:t>
            </a:r>
            <a:r>
              <a:rPr lang="en-US" b="1" dirty="0"/>
              <a:t>Triplet Loss</a:t>
            </a:r>
            <a:r>
              <a:rPr lang="en-US" dirty="0"/>
              <a:t>. This loss function ensures that embeddings of the same person are close together while embeddings of different people are far apart, enabling tasks like face verification and recognition based on similarity thresholds.</a:t>
            </a:r>
          </a:p>
          <a:p>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6</a:t>
            </a:fld>
            <a:endParaRPr lang="en-SA"/>
          </a:p>
        </p:txBody>
      </p:sp>
    </p:spTree>
    <p:extLst>
      <p:ext uri="{BB962C8B-B14F-4D97-AF65-F5344CB8AC3E}">
        <p14:creationId xmlns:p14="http://schemas.microsoft.com/office/powerpoint/2010/main" val="3560729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LFW (Labeled Faces in the Wild)</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FaceNet differs from earlier models like </a:t>
            </a:r>
            <a:r>
              <a:rPr lang="en-US" dirty="0" err="1"/>
              <a:t>DeepFace</a:t>
            </a:r>
            <a:r>
              <a:rPr lang="en-US" dirty="0"/>
              <a:t> and </a:t>
            </a:r>
            <a:r>
              <a:rPr lang="en-US" dirty="0" err="1"/>
              <a:t>DeepID</a:t>
            </a:r>
            <a:r>
              <a:rPr lang="en-US" dirty="0"/>
              <a:t>, which rely on additional post-processing steps like PCA (Principal Component Analysis) for Dimensionality reduction and SVM (Support Vector Machines) for Classification.</a:t>
            </a:r>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7</a:t>
            </a:fld>
            <a:endParaRPr lang="en-SA"/>
          </a:p>
        </p:txBody>
      </p:sp>
    </p:spTree>
    <p:extLst>
      <p:ext uri="{BB962C8B-B14F-4D97-AF65-F5344CB8AC3E}">
        <p14:creationId xmlns:p14="http://schemas.microsoft.com/office/powerpoint/2010/main" val="1414731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alternatives are more complex, less efficient, unsuitable for large datasets, or not cost-effective.</a:t>
            </a:r>
          </a:p>
          <a:p>
            <a:endParaRPr lang="en-US" dirty="0"/>
          </a:p>
          <a:p>
            <a:r>
              <a:rPr lang="en-US" dirty="0"/>
              <a:t>The best alternative is: </a:t>
            </a:r>
            <a:r>
              <a:rPr lang="en-SA" sz="1800" b="1" kern="0" dirty="0">
                <a:effectLst/>
                <a:latin typeface="Times New Roman" panose="02020603050405020304" pitchFamily="18" charset="0"/>
                <a:ea typeface="Times New Roman" panose="02020603050405020304" pitchFamily="18" charset="0"/>
                <a:cs typeface="Arial" panose="020B0604020202020204" pitchFamily="34" charset="0"/>
              </a:rPr>
              <a:t>ArcFace</a:t>
            </a:r>
            <a:endParaRPr lang="en-SA" sz="1800" kern="100" dirty="0">
              <a:effectLst/>
              <a:latin typeface="Aptos" panose="020B0004020202020204" pitchFamily="34" charset="0"/>
              <a:ea typeface="Aptos" panose="020B0004020202020204" pitchFamily="34" charset="0"/>
              <a:cs typeface="Arial" panose="020B0604020202020204" pitchFamily="34" charset="0"/>
            </a:endParaRPr>
          </a:p>
          <a:p>
            <a:r>
              <a:rPr lang="en-SA" sz="1800" kern="0" dirty="0">
                <a:effectLst/>
                <a:latin typeface="Times New Roman" panose="02020603050405020304" pitchFamily="18" charset="0"/>
                <a:ea typeface="Times New Roman" panose="02020603050405020304" pitchFamily="18" charset="0"/>
              </a:rPr>
              <a:t>ArcFace Loss builds on the concept of angular distance, which is more robust than Euclidean distance for distinguishing identities. </a:t>
            </a:r>
            <a:r>
              <a:rPr lang="en-US" sz="1800" kern="0" dirty="0">
                <a:effectLst/>
                <a:latin typeface="Times New Roman" panose="02020603050405020304" pitchFamily="18" charset="0"/>
                <a:ea typeface="Times New Roman" panose="02020603050405020304" pitchFamily="18" charset="0"/>
              </a:rPr>
              <a:t>B</a:t>
            </a:r>
            <a:r>
              <a:rPr lang="en-SA" sz="1800" kern="0" dirty="0">
                <a:effectLst/>
                <a:latin typeface="Times New Roman" panose="02020603050405020304" pitchFamily="18" charset="0"/>
                <a:ea typeface="Times New Roman" panose="02020603050405020304" pitchFamily="18" charset="0"/>
              </a:rPr>
              <a:t>ut it is slightly more complex than FaceNet, and both are support the open set face recognition.</a:t>
            </a:r>
          </a:p>
          <a:p>
            <a:endParaRPr lang="en-SA" sz="1800" kern="0" dirty="0">
              <a:effectLst/>
              <a:latin typeface="Times New Roman" panose="02020603050405020304" pitchFamily="18" charset="0"/>
            </a:endParaRPr>
          </a:p>
          <a:p>
            <a:r>
              <a:rPr lang="en-SA" sz="1200" b="1" kern="0" dirty="0">
                <a:effectLst/>
                <a:latin typeface="Times New Roman" panose="02020603050405020304" pitchFamily="18" charset="0"/>
                <a:ea typeface="Times New Roman" panose="02020603050405020304" pitchFamily="18" charset="0"/>
                <a:cs typeface="Arial" panose="020B0604020202020204" pitchFamily="34" charset="0"/>
              </a:rPr>
              <a:t>Additive Angular Margin Loss</a:t>
            </a:r>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8</a:t>
            </a:fld>
            <a:endParaRPr lang="en-SA"/>
          </a:p>
        </p:txBody>
      </p:sp>
    </p:spTree>
    <p:extLst>
      <p:ext uri="{BB962C8B-B14F-4D97-AF65-F5344CB8AC3E}">
        <p14:creationId xmlns:p14="http://schemas.microsoft.com/office/powerpoint/2010/main" val="2818737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open set recognition</a:t>
            </a:r>
            <a:r>
              <a:rPr lang="en-US" dirty="0"/>
              <a:t> refers to the ability of a system to handle cases where some faces have not been seen during training. This contrasts with </a:t>
            </a:r>
            <a:r>
              <a:rPr lang="en-US" b="1" dirty="0"/>
              <a:t>closed set recognition</a:t>
            </a:r>
            <a:r>
              <a:rPr lang="en-US" dirty="0"/>
              <a:t>, where the system is limited to recognizing faces from a predefined set of identities (the training set).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consider open-set recognition to be the greatest advantage of FaceNet, as I am integrating it with YOLO, FastReID, and </a:t>
            </a:r>
            <a:r>
              <a:rPr lang="en-US" b="1" dirty="0" err="1"/>
              <a:t>ByteTrack</a:t>
            </a:r>
            <a:r>
              <a:rPr lang="en-US" b="1" dirty="0"/>
              <a:t> to create a system for locating a lost individual.</a:t>
            </a:r>
          </a:p>
          <a:p>
            <a:endParaRPr lang="en-US" b="1" dirty="0"/>
          </a:p>
          <a:p>
            <a:endParaRPr lang="en-US" b="1" dirty="0"/>
          </a:p>
          <a:p>
            <a:r>
              <a:rPr lang="en-US" b="1" dirty="0"/>
              <a:t>Hard-Negative Mining</a:t>
            </a:r>
          </a:p>
          <a:p>
            <a:r>
              <a:rPr lang="en-US" dirty="0"/>
              <a:t>Here, </a:t>
            </a:r>
            <a:r>
              <a:rPr lang="en-US" b="1" dirty="0"/>
              <a:t>hard-negative mining</a:t>
            </a:r>
            <a:r>
              <a:rPr lang="en-US" dirty="0"/>
              <a:t> refers to a strategy used during training to select challenging samples (negatives) that improve the model's ability to distinguish between similar-looking faces.</a:t>
            </a:r>
          </a:p>
          <a:p>
            <a:endParaRPr lang="en-US" b="1" dirty="0"/>
          </a:p>
          <a:p>
            <a:endParaRPr lang="en-US" b="1" dirty="0"/>
          </a:p>
          <a:p>
            <a:r>
              <a:rPr lang="en-US" b="1" dirty="0"/>
              <a:t>What is Open Set Recognition in FaceNet?</a:t>
            </a:r>
          </a:p>
          <a:p>
            <a:endParaRPr lang="en-US" b="1" dirty="0"/>
          </a:p>
          <a:p>
            <a:r>
              <a:rPr lang="en-US" dirty="0"/>
              <a:t>Here, </a:t>
            </a:r>
            <a:r>
              <a:rPr lang="en-US" b="1" dirty="0"/>
              <a:t>open set recognition</a:t>
            </a:r>
            <a:r>
              <a:rPr lang="en-US" dirty="0"/>
              <a:t> refers to the ability of a system to handle cases where some faces have not been seen during training. This contrasts with </a:t>
            </a:r>
            <a:r>
              <a:rPr lang="en-US" b="1" dirty="0"/>
              <a:t>closed set recognition</a:t>
            </a:r>
            <a:r>
              <a:rPr lang="en-US" dirty="0"/>
              <a:t>, where the system is limited to recognizing faces from a predefined set of identities (the training set).</a:t>
            </a:r>
          </a:p>
          <a:p>
            <a:endParaRPr lang="en-US" dirty="0"/>
          </a:p>
          <a:p>
            <a:r>
              <a:rPr lang="en-US" b="1" dirty="0"/>
              <a:t>How Does FaceNet Handle Open Set Recognition?</a:t>
            </a:r>
          </a:p>
          <a:p>
            <a:r>
              <a:rPr lang="en-US" dirty="0"/>
              <a:t>FaceNet is inherently well-suited for open set recognition due to its design:</a:t>
            </a:r>
          </a:p>
          <a:p>
            <a:pPr>
              <a:buFont typeface="+mj-lt"/>
              <a:buAutoNum type="arabicPeriod"/>
            </a:pPr>
            <a:r>
              <a:rPr lang="en-US" b="1" dirty="0"/>
              <a:t>Embedding in Euclidean Space</a:t>
            </a:r>
            <a:r>
              <a:rPr lang="en-US" dirty="0"/>
              <a:t>:</a:t>
            </a:r>
          </a:p>
          <a:p>
            <a:pPr marL="742950" lvl="1" indent="-285750">
              <a:buFont typeface="+mj-lt"/>
              <a:buAutoNum type="arabicPeriod"/>
            </a:pPr>
            <a:r>
              <a:rPr lang="en-US" dirty="0"/>
              <a:t>Each face is represented as a 128-dimensional vector in a continuous Euclidean space.</a:t>
            </a:r>
          </a:p>
          <a:p>
            <a:pPr marL="742950" lvl="1" indent="-285750">
              <a:buFont typeface="+mj-lt"/>
              <a:buAutoNum type="arabicPeriod"/>
            </a:pPr>
            <a:r>
              <a:rPr lang="en-US" dirty="0"/>
              <a:t>Unlike traditional classification models, it does not rely on a fixed set of known classes.</a:t>
            </a:r>
          </a:p>
          <a:p>
            <a:pPr>
              <a:buFont typeface="+mj-lt"/>
              <a:buAutoNum type="arabicPeriod"/>
            </a:pPr>
            <a:r>
              <a:rPr lang="en-US" b="1" dirty="0"/>
              <a:t>Similarity-Based Comparison</a:t>
            </a:r>
            <a:r>
              <a:rPr lang="en-US" dirty="0"/>
              <a:t>:</a:t>
            </a:r>
          </a:p>
          <a:p>
            <a:pPr marL="742950" lvl="1" indent="-285750">
              <a:buFont typeface="+mj-lt"/>
              <a:buAutoNum type="arabicPeriod"/>
            </a:pPr>
            <a:r>
              <a:rPr lang="en-US" dirty="0"/>
              <a:t>Recognition is performed by comparing the </a:t>
            </a:r>
            <a:r>
              <a:rPr lang="en-US" b="1" dirty="0"/>
              <a:t>distance</a:t>
            </a:r>
            <a:r>
              <a:rPr lang="en-US" dirty="0"/>
              <a:t> between embeddings rather than classifying them into fixed categories.</a:t>
            </a:r>
          </a:p>
          <a:p>
            <a:pPr marL="742950" lvl="1" indent="-285750">
              <a:buFont typeface="+mj-lt"/>
              <a:buAutoNum type="arabicPeriod"/>
            </a:pPr>
            <a:r>
              <a:rPr lang="en-US" dirty="0"/>
              <a:t>For new faces, the system can evaluate whether the distance is below a threshold to determine if it matches a known identity.</a:t>
            </a:r>
          </a:p>
          <a:p>
            <a:pPr>
              <a:buFont typeface="+mj-lt"/>
              <a:buAutoNum type="arabicPeriod"/>
            </a:pPr>
            <a:r>
              <a:rPr lang="en-US" b="1" dirty="0"/>
              <a:t>Thresholding for Unknown Faces</a:t>
            </a:r>
            <a:r>
              <a:rPr lang="en-US" dirty="0"/>
              <a:t>:</a:t>
            </a:r>
          </a:p>
          <a:p>
            <a:pPr marL="742950" lvl="1" indent="-285750">
              <a:buFont typeface="+mj-lt"/>
              <a:buAutoNum type="arabicPeriod"/>
            </a:pPr>
            <a:r>
              <a:rPr lang="en-US" dirty="0"/>
              <a:t>A configurable threshold can be set to decide if a face belongs to a known individual or is entirely new.</a:t>
            </a:r>
          </a:p>
          <a:p>
            <a:pPr marL="742950" lvl="1" indent="-285750">
              <a:buFont typeface="+mj-lt"/>
              <a:buAutoNum type="arabicPeriod"/>
            </a:pPr>
            <a:r>
              <a:rPr lang="en-US" dirty="0"/>
              <a:t>For example:</a:t>
            </a:r>
          </a:p>
          <a:p>
            <a:pPr marL="1143000" lvl="2" indent="-228600">
              <a:buFont typeface="+mj-lt"/>
              <a:buAutoNum type="arabicPeriod"/>
            </a:pPr>
            <a:r>
              <a:rPr lang="en-US" dirty="0"/>
              <a:t>Distance &lt; Threshold → Known identity.</a:t>
            </a:r>
          </a:p>
          <a:p>
            <a:pPr marL="1143000" lvl="2" indent="-228600">
              <a:buFont typeface="+mj-lt"/>
              <a:buAutoNum type="arabicPeriod"/>
            </a:pPr>
            <a:r>
              <a:rPr lang="en-US" dirty="0"/>
              <a:t>Distance ≥ Threshold → Unknown identity.</a:t>
            </a:r>
          </a:p>
          <a:p>
            <a:endParaRPr lang="en-US" b="1" dirty="0"/>
          </a:p>
          <a:p>
            <a:r>
              <a:rPr lang="en-US" b="1" dirty="0"/>
              <a:t>Why is Open Set Recognition Powerful?</a:t>
            </a:r>
          </a:p>
          <a:p>
            <a:pPr>
              <a:buFont typeface="+mj-lt"/>
              <a:buAutoNum type="arabicPeriod"/>
            </a:pPr>
            <a:r>
              <a:rPr lang="en-US" b="1" dirty="0"/>
              <a:t>Flexibility</a:t>
            </a:r>
            <a:r>
              <a:rPr lang="en-US" dirty="0"/>
              <a:t>:</a:t>
            </a:r>
          </a:p>
          <a:p>
            <a:pPr marL="742950" lvl="1" indent="-285750">
              <a:buFont typeface="+mj-lt"/>
              <a:buAutoNum type="arabicPeriod"/>
            </a:pPr>
            <a:r>
              <a:rPr lang="en-US" dirty="0"/>
              <a:t>The system can dynamically handle new identities without retraining.</a:t>
            </a:r>
          </a:p>
          <a:p>
            <a:pPr marL="742950" lvl="1" indent="-285750">
              <a:buFont typeface="+mj-lt"/>
              <a:buAutoNum type="arabicPeriod"/>
            </a:pPr>
            <a:r>
              <a:rPr lang="en-US" dirty="0"/>
              <a:t>For example, adding a new employee to a workplace recognition system is as simple as storing their embedding.</a:t>
            </a:r>
          </a:p>
          <a:p>
            <a:pPr>
              <a:buFont typeface="+mj-lt"/>
              <a:buAutoNum type="arabicPeriod"/>
            </a:pPr>
            <a:r>
              <a:rPr lang="en-US" b="1" dirty="0"/>
              <a:t>Scalability</a:t>
            </a:r>
            <a:r>
              <a:rPr lang="en-US" dirty="0"/>
              <a:t>:</a:t>
            </a:r>
          </a:p>
          <a:p>
            <a:pPr marL="742950" lvl="1" indent="-285750">
              <a:buFont typeface="+mj-lt"/>
              <a:buAutoNum type="arabicPeriod"/>
            </a:pPr>
            <a:r>
              <a:rPr lang="en-US" dirty="0"/>
              <a:t>The 128-byte embeddings allow efficient storage and retrieval for millions of identities.</a:t>
            </a:r>
          </a:p>
          <a:p>
            <a:pPr>
              <a:buFont typeface="+mj-lt"/>
              <a:buAutoNum type="arabicPeriod"/>
            </a:pPr>
            <a:r>
              <a:rPr lang="en-US" b="1" dirty="0"/>
              <a:t>Real-World Applicability</a:t>
            </a:r>
            <a:r>
              <a:rPr lang="en-US" dirty="0"/>
              <a:t>:</a:t>
            </a:r>
          </a:p>
          <a:p>
            <a:pPr marL="742950" lvl="1" indent="-285750">
              <a:buFont typeface="+mj-lt"/>
              <a:buAutoNum type="arabicPeriod"/>
            </a:pPr>
            <a:r>
              <a:rPr lang="en-US" dirty="0"/>
              <a:t>Works in scenarios where new people are frequently encountered, such as:</a:t>
            </a:r>
          </a:p>
          <a:p>
            <a:pPr marL="1143000" lvl="2" indent="-228600">
              <a:buFont typeface="+mj-lt"/>
              <a:buAutoNum type="arabicPeriod"/>
            </a:pPr>
            <a:r>
              <a:rPr lang="en-US" dirty="0"/>
              <a:t>Surveillance systems.</a:t>
            </a:r>
          </a:p>
          <a:p>
            <a:pPr marL="1143000" lvl="2" indent="-228600">
              <a:buFont typeface="+mj-lt"/>
              <a:buAutoNum type="arabicPeriod"/>
            </a:pPr>
            <a:r>
              <a:rPr lang="en-US" dirty="0"/>
              <a:t>Photo organization apps.</a:t>
            </a:r>
          </a:p>
          <a:p>
            <a:pPr marL="1143000" lvl="2" indent="-228600">
              <a:buFont typeface="+mj-lt"/>
              <a:buAutoNum type="arabicPeriod"/>
            </a:pPr>
            <a:r>
              <a:rPr lang="en-US" dirty="0"/>
              <a:t>Access control systems.</a:t>
            </a:r>
          </a:p>
          <a:p>
            <a:endParaRPr lang="en-SA" dirty="0"/>
          </a:p>
          <a:p>
            <a:endParaRPr lang="en-SA" dirty="0"/>
          </a:p>
          <a:p>
            <a:endParaRPr lang="en-SA" dirty="0"/>
          </a:p>
          <a:p>
            <a:endParaRPr lang="en-SA" dirty="0"/>
          </a:p>
          <a:p>
            <a:r>
              <a:rPr lang="en-US" b="1" dirty="0"/>
              <a:t>What Is Hard Negative Mining?</a:t>
            </a:r>
          </a:p>
          <a:p>
            <a:pPr>
              <a:buFont typeface="Arial" panose="020B0604020202020204" pitchFamily="34" charset="0"/>
              <a:buChar char="•"/>
            </a:pPr>
            <a:r>
              <a:rPr lang="en-US" b="1" dirty="0"/>
              <a:t>Mining</a:t>
            </a:r>
            <a:r>
              <a:rPr lang="en-US" dirty="0"/>
              <a:t> refers to selecting the most challenging negative samples for training.</a:t>
            </a:r>
          </a:p>
          <a:p>
            <a:pPr>
              <a:buFont typeface="Arial" panose="020B0604020202020204" pitchFamily="34" charset="0"/>
              <a:buChar char="•"/>
            </a:pPr>
            <a:r>
              <a:rPr lang="en-US" dirty="0"/>
              <a:t>Strategies include:</a:t>
            </a:r>
          </a:p>
          <a:p>
            <a:pPr marL="742950" lvl="1" indent="-285750">
              <a:buFont typeface="Arial" panose="020B0604020202020204" pitchFamily="34" charset="0"/>
              <a:buChar char="•"/>
            </a:pPr>
            <a:r>
              <a:rPr lang="en-US" b="1" dirty="0"/>
              <a:t>Online Mining</a:t>
            </a:r>
            <a:r>
              <a:rPr lang="en-US" dirty="0"/>
              <a:t>:</a:t>
            </a:r>
          </a:p>
          <a:p>
            <a:pPr marL="1143000" lvl="2" indent="-228600">
              <a:buFont typeface="Arial" panose="020B0604020202020204" pitchFamily="34" charset="0"/>
              <a:buChar char="•"/>
            </a:pPr>
            <a:r>
              <a:rPr lang="en-US" dirty="0"/>
              <a:t>Select hard negatives </a:t>
            </a:r>
            <a:r>
              <a:rPr lang="en-US" b="1" dirty="0"/>
              <a:t>on-the-fly</a:t>
            </a:r>
            <a:r>
              <a:rPr lang="en-US" dirty="0"/>
              <a:t> during training, from the current mini-batch.</a:t>
            </a:r>
          </a:p>
          <a:p>
            <a:pPr marL="1143000" lvl="2" indent="-228600">
              <a:buFont typeface="Arial" panose="020B0604020202020204" pitchFamily="34" charset="0"/>
              <a:buChar char="•"/>
            </a:pPr>
            <a:r>
              <a:rPr lang="en-US" dirty="0"/>
              <a:t>Example: Use the negatives with the smallest distance to the anchor but still greater than the positive.</a:t>
            </a:r>
          </a:p>
          <a:p>
            <a:pPr marL="742950" lvl="1" indent="-285750">
              <a:buFont typeface="Arial" panose="020B0604020202020204" pitchFamily="34" charset="0"/>
              <a:buChar char="•"/>
            </a:pPr>
            <a:r>
              <a:rPr lang="en-US" b="1" dirty="0"/>
              <a:t>Offline Mining</a:t>
            </a:r>
            <a:r>
              <a:rPr lang="en-US" dirty="0"/>
              <a:t>:</a:t>
            </a:r>
          </a:p>
          <a:p>
            <a:pPr marL="1143000" lvl="2" indent="-228600">
              <a:buFont typeface="Arial" panose="020B0604020202020204" pitchFamily="34" charset="0"/>
              <a:buChar char="•"/>
            </a:pPr>
            <a:r>
              <a:rPr lang="en-US" dirty="0"/>
              <a:t>Precompute hard negatives from the dataset before training.</a:t>
            </a:r>
          </a:p>
          <a:p>
            <a:endParaRPr lang="en-SA" dirty="0"/>
          </a:p>
        </p:txBody>
      </p:sp>
      <p:sp>
        <p:nvSpPr>
          <p:cNvPr id="4" name="Slide Number Placeholder 3"/>
          <p:cNvSpPr>
            <a:spLocks noGrp="1"/>
          </p:cNvSpPr>
          <p:nvPr>
            <p:ph type="sldNum" sz="quarter" idx="5"/>
          </p:nvPr>
        </p:nvSpPr>
        <p:spPr/>
        <p:txBody>
          <a:bodyPr/>
          <a:lstStyle/>
          <a:p>
            <a:fld id="{1CCF655B-8F76-3746-8967-F21D5711D257}" type="slidenum">
              <a:rPr lang="en-SA" smtClean="0"/>
              <a:t>9</a:t>
            </a:fld>
            <a:endParaRPr lang="en-SA"/>
          </a:p>
        </p:txBody>
      </p:sp>
    </p:spTree>
    <p:extLst>
      <p:ext uri="{BB962C8B-B14F-4D97-AF65-F5344CB8AC3E}">
        <p14:creationId xmlns:p14="http://schemas.microsoft.com/office/powerpoint/2010/main" val="1861087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4804559-1CB0-FD4A-BFEE-B38DF20F1C8F}" type="datetime4">
              <a:rPr lang="en-US" smtClean="0"/>
              <a:t>January 27, 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F9441-7A27-4147-9877-5B57AB345C82}" type="datetime4">
              <a:rPr lang="en-US" smtClean="0"/>
              <a:t>January 27,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6B9163-C37E-4F43-8F03-5D250F3E78EC}" type="datetime4">
              <a:rPr lang="en-US" smtClean="0"/>
              <a:t>January 27,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CB9334-8A0B-4147-B119-719F47DE13E3}" type="datetime4">
              <a:rPr lang="en-US" smtClean="0"/>
              <a:t>January 27,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544A26-63CF-8843-BF6E-FBCB504018DD}" type="datetime4">
              <a:rPr lang="en-US" smtClean="0"/>
              <a:t>January 27,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15E994-9471-0642-8494-41767CAEE90E}" type="datetime4">
              <a:rPr lang="en-US" smtClean="0"/>
              <a:t>January 27, 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8D61C8-34C0-E744-A3B8-E0DC57128CF4}" type="datetime4">
              <a:rPr lang="en-US" smtClean="0"/>
              <a:t>January 27, 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567A97B-3EBE-4B49-9B5E-40EC8A45B831}" type="datetime4">
              <a:rPr lang="en-US" smtClean="0"/>
              <a:t>January 27,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72060D9-B163-8544-A423-1273ADCDB97A}" type="datetime4">
              <a:rPr lang="en-US" smtClean="0"/>
              <a:t>January 27,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44018-51F8-F44E-B64D-F0AEEBEBBE6A}" type="datetime4">
              <a:rPr lang="en-US" smtClean="0"/>
              <a:t>January 27,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6FE1FA-9A91-024C-B0CD-8C0B30768DA0}" type="datetime4">
              <a:rPr lang="en-US" smtClean="0"/>
              <a:t>January 27,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3A81F-D466-8F43-8A19-599B56D056E4}" type="datetime4">
              <a:rPr lang="en-US" smtClean="0"/>
              <a:t>January 27,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21902-288E-9B41-AB74-B8DE4BE4E88C}" type="datetime4">
              <a:rPr lang="en-US" smtClean="0"/>
              <a:t>January 27, 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354E83-89ED-1841-8D71-586E8CA51B97}" type="datetime4">
              <a:rPr lang="en-US" smtClean="0"/>
              <a:t>January 27, 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1276E-ACFF-A249-A0C7-7C88E586BCC2}" type="datetime4">
              <a:rPr lang="en-US" smtClean="0"/>
              <a:t>January 27, 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366E2-7294-6B4E-9B1B-5B3B23833195}" type="datetime4">
              <a:rPr lang="en-US" smtClean="0"/>
              <a:t>January 27,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F18C5-A928-5448-B253-8182EAC9906B}" type="datetime4">
              <a:rPr lang="en-US" smtClean="0"/>
              <a:t>January 27,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FDE321F-DB4F-DE43-828D-C4F6E2BCA08D}" type="datetime4">
              <a:rPr lang="en-US" smtClean="0"/>
              <a:t>January 27, 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53FF-506A-C83F-87A5-A2A53A641FA7}"/>
              </a:ext>
            </a:extLst>
          </p:cNvPr>
          <p:cNvSpPr>
            <a:spLocks noGrp="1"/>
          </p:cNvSpPr>
          <p:nvPr>
            <p:ph type="ctrTitle"/>
          </p:nvPr>
        </p:nvSpPr>
        <p:spPr>
          <a:xfrm>
            <a:off x="1683171" y="1727200"/>
            <a:ext cx="8825658" cy="1522823"/>
          </a:xfrm>
        </p:spPr>
        <p:txBody>
          <a:bodyPr/>
          <a:lstStyle/>
          <a:p>
            <a:pPr algn="ctr"/>
            <a:r>
              <a:rPr lang="en-US" sz="3200" b="1" dirty="0"/>
              <a:t>FaceNet</a:t>
            </a:r>
            <a:r>
              <a:rPr lang="en-US" sz="3200" dirty="0"/>
              <a:t>: Unified Embedding for Face Recognition and Clustering</a:t>
            </a:r>
            <a:endParaRPr lang="en-US" sz="4000" dirty="0"/>
          </a:p>
        </p:txBody>
      </p:sp>
      <p:sp>
        <p:nvSpPr>
          <p:cNvPr id="3" name="Subtitle 2">
            <a:extLst>
              <a:ext uri="{FF2B5EF4-FFF2-40B4-BE49-F238E27FC236}">
                <a16:creationId xmlns:a16="http://schemas.microsoft.com/office/drawing/2014/main" id="{40A2CB65-FAE4-5322-E2A8-BD014C85B2AA}"/>
              </a:ext>
            </a:extLst>
          </p:cNvPr>
          <p:cNvSpPr>
            <a:spLocks noGrp="1"/>
          </p:cNvSpPr>
          <p:nvPr>
            <p:ph type="subTitle" idx="1"/>
          </p:nvPr>
        </p:nvSpPr>
        <p:spPr>
          <a:xfrm>
            <a:off x="1683171" y="3455579"/>
            <a:ext cx="8825658" cy="1522822"/>
          </a:xfrm>
        </p:spPr>
        <p:txBody>
          <a:bodyPr>
            <a:normAutofit fontScale="92500" lnSpcReduction="10000"/>
          </a:bodyPr>
          <a:lstStyle/>
          <a:p>
            <a:pPr algn="ctr">
              <a:lnSpc>
                <a:spcPct val="150000"/>
              </a:lnSpc>
            </a:pPr>
            <a:r>
              <a:rPr lang="en-US" sz="1900" dirty="0">
                <a:solidFill>
                  <a:schemeClr val="bg1"/>
                </a:solidFill>
                <a:latin typeface="ADLaM Display" panose="02010000000000000000" pitchFamily="2" charset="77"/>
                <a:ea typeface="ADLaM Display" panose="02010000000000000000" pitchFamily="2" charset="77"/>
                <a:cs typeface="ADLaM Display" panose="02010000000000000000" pitchFamily="2" charset="77"/>
              </a:rPr>
              <a:t>Zoalghinah Mohammad FadI</a:t>
            </a:r>
          </a:p>
          <a:p>
            <a:pPr algn="ctr">
              <a:lnSpc>
                <a:spcPct val="150000"/>
              </a:lnSpc>
            </a:pPr>
            <a:r>
              <a:rPr lang="en-US" sz="1900" dirty="0">
                <a:solidFill>
                  <a:schemeClr val="bg1"/>
                </a:solidFill>
                <a:latin typeface="ADLaM Display" panose="02010000000000000000" pitchFamily="2" charset="77"/>
                <a:ea typeface="ADLaM Display" panose="02010000000000000000" pitchFamily="2" charset="77"/>
                <a:cs typeface="ADLaM Display" panose="02010000000000000000" pitchFamily="2" charset="77"/>
              </a:rPr>
              <a:t>Data Science</a:t>
            </a:r>
          </a:p>
          <a:p>
            <a:pPr algn="ctr">
              <a:lnSpc>
                <a:spcPct val="150000"/>
              </a:lnSpc>
            </a:pPr>
            <a:r>
              <a:rPr lang="en-US" sz="2000" dirty="0"/>
              <a:t>University POLITEHNICA of Bucharest</a:t>
            </a:r>
          </a:p>
        </p:txBody>
      </p:sp>
      <p:sp>
        <p:nvSpPr>
          <p:cNvPr id="4" name="TextBox 3">
            <a:extLst>
              <a:ext uri="{FF2B5EF4-FFF2-40B4-BE49-F238E27FC236}">
                <a16:creationId xmlns:a16="http://schemas.microsoft.com/office/drawing/2014/main" id="{5AEC167D-19F1-72E5-0E4B-6D0CA6998DA3}"/>
              </a:ext>
            </a:extLst>
          </p:cNvPr>
          <p:cNvSpPr txBox="1"/>
          <p:nvPr/>
        </p:nvSpPr>
        <p:spPr>
          <a:xfrm>
            <a:off x="4316896" y="5347255"/>
            <a:ext cx="3558208" cy="369332"/>
          </a:xfrm>
          <a:prstGeom prst="rect">
            <a:avLst/>
          </a:prstGeom>
          <a:noFill/>
        </p:spPr>
        <p:txBody>
          <a:bodyPr wrap="square" rtlCol="0">
            <a:spAutoFit/>
          </a:bodyPr>
          <a:lstStyle/>
          <a:p>
            <a:pPr algn="ctr"/>
            <a:r>
              <a:rPr lang="en-US" sz="1800" dirty="0">
                <a:solidFill>
                  <a:schemeClr val="accent1">
                    <a:lumMod val="60000"/>
                    <a:lumOff val="40000"/>
                  </a:schemeClr>
                </a:solidFill>
              </a:rPr>
              <a:t>January 21</a:t>
            </a:r>
            <a:r>
              <a:rPr lang="en-US" sz="1800" baseline="30000" dirty="0">
                <a:solidFill>
                  <a:schemeClr val="accent1">
                    <a:lumMod val="60000"/>
                    <a:lumOff val="40000"/>
                  </a:schemeClr>
                </a:solidFill>
              </a:rPr>
              <a:t>st</a:t>
            </a:r>
            <a:r>
              <a:rPr lang="en-US" sz="1800" dirty="0">
                <a:solidFill>
                  <a:schemeClr val="accent1">
                    <a:lumMod val="60000"/>
                    <a:lumOff val="40000"/>
                  </a:schemeClr>
                </a:solidFill>
              </a:rPr>
              <a:t>, 2025</a:t>
            </a:r>
            <a:endParaRPr lang="en-SA" sz="1800" dirty="0">
              <a:solidFill>
                <a:schemeClr val="accent1">
                  <a:lumMod val="60000"/>
                  <a:lumOff val="40000"/>
                </a:schemeClr>
              </a:solidFill>
            </a:endParaRPr>
          </a:p>
        </p:txBody>
      </p:sp>
      <p:pic>
        <p:nvPicPr>
          <p:cNvPr id="6" name="Picture 5" descr="A circular logo with a building and text&#10;&#10;Description automatically generated">
            <a:extLst>
              <a:ext uri="{FF2B5EF4-FFF2-40B4-BE49-F238E27FC236}">
                <a16:creationId xmlns:a16="http://schemas.microsoft.com/office/drawing/2014/main" id="{B98B7FE9-DD72-0E67-749A-7B68CF21D632}"/>
              </a:ext>
            </a:extLst>
          </p:cNvPr>
          <p:cNvPicPr>
            <a:picLocks noChangeAspect="1"/>
          </p:cNvPicPr>
          <p:nvPr/>
        </p:nvPicPr>
        <p:blipFill>
          <a:blip r:embed="rId3">
            <a:alphaModFix/>
          </a:blip>
          <a:stretch>
            <a:fillRect/>
          </a:stretch>
        </p:blipFill>
        <p:spPr>
          <a:xfrm>
            <a:off x="988220" y="965014"/>
            <a:ext cx="1389902" cy="1389902"/>
          </a:xfrm>
          <a:prstGeom prst="rect">
            <a:avLst/>
          </a:prstGeom>
        </p:spPr>
      </p:pic>
    </p:spTree>
    <p:extLst>
      <p:ext uri="{BB962C8B-B14F-4D97-AF65-F5344CB8AC3E}">
        <p14:creationId xmlns:p14="http://schemas.microsoft.com/office/powerpoint/2010/main" val="418668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CE5C3-D16D-98A3-9104-78FB62048070}"/>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CAA8025E-CFC4-DDC8-15CF-A1256A521F29}"/>
              </a:ext>
            </a:extLst>
          </p:cNvPr>
          <p:cNvSpPr>
            <a:spLocks noGrp="1"/>
          </p:cNvSpPr>
          <p:nvPr>
            <p:ph type="title"/>
          </p:nvPr>
        </p:nvSpPr>
        <p:spPr>
          <a:xfrm>
            <a:off x="1599405" y="943188"/>
            <a:ext cx="8761413" cy="706964"/>
          </a:xfrm>
        </p:spPr>
        <p:txBody>
          <a:bodyPr/>
          <a:lstStyle/>
          <a:p>
            <a:pPr algn="ctr"/>
            <a:r>
              <a:rPr lang="en-US" sz="3200" b="1" dirty="0">
                <a:latin typeface="ADLaM Display" panose="02010000000000000000" pitchFamily="2" charset="77"/>
                <a:ea typeface="ADLaM Display" panose="02010000000000000000" pitchFamily="2" charset="77"/>
                <a:cs typeface="ADLaM Display" panose="02010000000000000000" pitchFamily="2" charset="77"/>
              </a:rPr>
              <a:t>Applications</a:t>
            </a:r>
            <a:endParaRPr lang="en-SA" sz="3200"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10" name="Content Placeholder 9">
            <a:extLst>
              <a:ext uri="{FF2B5EF4-FFF2-40B4-BE49-F238E27FC236}">
                <a16:creationId xmlns:a16="http://schemas.microsoft.com/office/drawing/2014/main" id="{1E344D6A-0B88-2CF3-0EC6-3CD5121973D7}"/>
              </a:ext>
            </a:extLst>
          </p:cNvPr>
          <p:cNvSpPr>
            <a:spLocks noGrp="1"/>
          </p:cNvSpPr>
          <p:nvPr>
            <p:ph sz="half" idx="1"/>
          </p:nvPr>
        </p:nvSpPr>
        <p:spPr>
          <a:xfrm>
            <a:off x="1154954" y="2603500"/>
            <a:ext cx="4825158" cy="1878559"/>
          </a:xfrm>
        </p:spPr>
        <p:txBody>
          <a:bodyPr>
            <a:normAutofit/>
          </a:bodyPr>
          <a:lstStyle/>
          <a:p>
            <a:r>
              <a:rPr lang="en-US" sz="1600" b="1" dirty="0">
                <a:latin typeface="Calibri" panose="020F0502020204030204" pitchFamily="34" charset="0"/>
                <a:cs typeface="Calibri" panose="020F0502020204030204" pitchFamily="34" charset="0"/>
              </a:rPr>
              <a:t>Face Verification</a:t>
            </a:r>
            <a:r>
              <a:rPr lang="en-US" sz="1600" dirty="0">
                <a:latin typeface="Calibri" panose="020F0502020204030204" pitchFamily="34" charset="0"/>
                <a:cs typeface="Calibri" panose="020F0502020204030204" pitchFamily="34" charset="0"/>
              </a:rPr>
              <a:t>: Threshold Euclidean distances between embeddings.</a:t>
            </a:r>
          </a:p>
          <a:p>
            <a:r>
              <a:rPr lang="en-US" sz="1600" b="1" dirty="0">
                <a:latin typeface="Calibri" panose="020F0502020204030204" pitchFamily="34" charset="0"/>
                <a:cs typeface="Calibri" panose="020F0502020204030204" pitchFamily="34" charset="0"/>
              </a:rPr>
              <a:t>Face Recognition</a:t>
            </a:r>
            <a:r>
              <a:rPr lang="en-US" sz="1600" dirty="0">
                <a:latin typeface="Calibri" panose="020F0502020204030204" pitchFamily="34" charset="0"/>
                <a:cs typeface="Calibri" panose="020F0502020204030204" pitchFamily="34" charset="0"/>
              </a:rPr>
              <a:t>: Apply k-NN classification in embedding space.</a:t>
            </a:r>
          </a:p>
          <a:p>
            <a:r>
              <a:rPr lang="en-US" sz="1600" b="1" dirty="0">
                <a:latin typeface="Calibri" panose="020F0502020204030204" pitchFamily="34" charset="0"/>
                <a:cs typeface="Calibri" panose="020F0502020204030204" pitchFamily="34" charset="0"/>
              </a:rPr>
              <a:t>Face Clustering</a:t>
            </a:r>
            <a:r>
              <a:rPr lang="en-US" sz="1600" dirty="0">
                <a:latin typeface="Calibri" panose="020F0502020204030204" pitchFamily="34" charset="0"/>
                <a:cs typeface="Calibri" panose="020F0502020204030204" pitchFamily="34" charset="0"/>
              </a:rPr>
              <a:t>: Use k-means or agglomerative clustering to group faces.</a:t>
            </a:r>
          </a:p>
        </p:txBody>
      </p:sp>
      <p:sp>
        <p:nvSpPr>
          <p:cNvPr id="2" name="Content Placeholder 1">
            <a:extLst>
              <a:ext uri="{FF2B5EF4-FFF2-40B4-BE49-F238E27FC236}">
                <a16:creationId xmlns:a16="http://schemas.microsoft.com/office/drawing/2014/main" id="{74BA768E-257B-3381-A4D9-A6FB41B58A11}"/>
              </a:ext>
            </a:extLst>
          </p:cNvPr>
          <p:cNvSpPr>
            <a:spLocks noGrp="1"/>
          </p:cNvSpPr>
          <p:nvPr>
            <p:ph sz="half" idx="2"/>
          </p:nvPr>
        </p:nvSpPr>
        <p:spPr>
          <a:xfrm>
            <a:off x="6176659" y="2773909"/>
            <a:ext cx="4825159" cy="3416300"/>
          </a:xfrm>
        </p:spPr>
        <p:txBody>
          <a:bodyPr>
            <a:noAutofit/>
          </a:bodyPr>
          <a:lstStyle/>
          <a:p>
            <a:pPr>
              <a:buFont typeface="+mj-lt"/>
              <a:buAutoNum type="arabicPeriod"/>
            </a:pPr>
            <a:r>
              <a:rPr lang="en-US" sz="2000" b="1" dirty="0">
                <a:latin typeface="Calibri" panose="020F0502020204030204" pitchFamily="34" charset="0"/>
                <a:cs typeface="Calibri" panose="020F0502020204030204" pitchFamily="34" charset="0"/>
              </a:rPr>
              <a:t>Security</a:t>
            </a:r>
            <a:r>
              <a:rPr lang="en-US" sz="2000" dirty="0">
                <a:latin typeface="Calibri" panose="020F0502020204030204" pitchFamily="34" charset="0"/>
                <a:cs typeface="Calibri" panose="020F0502020204030204" pitchFamily="34" charset="0"/>
              </a:rPr>
              <a:t>: Face authentication systems (e.g., unlocking devices).</a:t>
            </a:r>
          </a:p>
          <a:p>
            <a:pPr>
              <a:buFont typeface="+mj-lt"/>
              <a:buAutoNum type="arabicPeriod"/>
            </a:pPr>
            <a:r>
              <a:rPr lang="en-US" sz="2000" b="1" dirty="0">
                <a:latin typeface="Calibri" panose="020F0502020204030204" pitchFamily="34" charset="0"/>
                <a:cs typeface="Calibri" panose="020F0502020204030204" pitchFamily="34" charset="0"/>
              </a:rPr>
              <a:t>Photo Organization</a:t>
            </a:r>
            <a:r>
              <a:rPr lang="en-US" sz="2000" dirty="0">
                <a:latin typeface="Calibri" panose="020F0502020204030204" pitchFamily="34" charset="0"/>
                <a:cs typeface="Calibri" panose="020F0502020204030204" pitchFamily="34" charset="0"/>
              </a:rPr>
              <a:t>: Grouping similar faces in personal photo libraries.</a:t>
            </a:r>
          </a:p>
          <a:p>
            <a:pPr>
              <a:buFont typeface="+mj-lt"/>
              <a:buAutoNum type="arabicPeriod"/>
            </a:pPr>
            <a:r>
              <a:rPr lang="en-US" sz="2000" b="1" dirty="0">
                <a:latin typeface="Calibri" panose="020F0502020204030204" pitchFamily="34" charset="0"/>
                <a:cs typeface="Calibri" panose="020F0502020204030204" pitchFamily="34" charset="0"/>
              </a:rPr>
              <a:t>Surveillance</a:t>
            </a:r>
            <a:r>
              <a:rPr lang="en-US" sz="2000" dirty="0">
                <a:latin typeface="Calibri" panose="020F0502020204030204" pitchFamily="34" charset="0"/>
                <a:cs typeface="Calibri" panose="020F0502020204030204" pitchFamily="34" charset="0"/>
              </a:rPr>
              <a:t>: Identifying individuals in public spaces.</a:t>
            </a:r>
          </a:p>
          <a:p>
            <a:pPr>
              <a:buFont typeface="+mj-lt"/>
              <a:buAutoNum type="arabicPeriod"/>
            </a:pPr>
            <a:r>
              <a:rPr lang="en-US" sz="2000" b="1" dirty="0">
                <a:latin typeface="Calibri" panose="020F0502020204030204" pitchFamily="34" charset="0"/>
                <a:cs typeface="Calibri" panose="020F0502020204030204" pitchFamily="34" charset="0"/>
              </a:rPr>
              <a:t>Social Media</a:t>
            </a:r>
            <a:r>
              <a:rPr lang="en-US" sz="2000" dirty="0">
                <a:latin typeface="Calibri" panose="020F0502020204030204" pitchFamily="34" charset="0"/>
                <a:cs typeface="Calibri" panose="020F0502020204030204" pitchFamily="34" charset="0"/>
              </a:rPr>
              <a:t>: Tagging people automatically in photos.</a:t>
            </a:r>
          </a:p>
        </p:txBody>
      </p:sp>
      <p:sp>
        <p:nvSpPr>
          <p:cNvPr id="5" name="Slide Number Placeholder 4">
            <a:extLst>
              <a:ext uri="{FF2B5EF4-FFF2-40B4-BE49-F238E27FC236}">
                <a16:creationId xmlns:a16="http://schemas.microsoft.com/office/drawing/2014/main" id="{3A641771-4AAE-2573-A041-60FAAE3654C9}"/>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124" name="Picture 4" descr="GitHub - hamidsadeghi68/face-clustering: Clustering Algorithms and their  Application to Facial Image Analysis">
            <a:extLst>
              <a:ext uri="{FF2B5EF4-FFF2-40B4-BE49-F238E27FC236}">
                <a16:creationId xmlns:a16="http://schemas.microsoft.com/office/drawing/2014/main" id="{3CD1231D-A877-6EB7-B3AA-ADAEA826F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406" y="4482059"/>
            <a:ext cx="5021705" cy="2004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9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5078-5467-56D3-F851-AAA1B5FAF9C6}"/>
              </a:ext>
            </a:extLst>
          </p:cNvPr>
          <p:cNvSpPr>
            <a:spLocks noGrp="1"/>
          </p:cNvSpPr>
          <p:nvPr>
            <p:ph type="title"/>
          </p:nvPr>
        </p:nvSpPr>
        <p:spPr/>
        <p:txBody>
          <a:bodyPr/>
          <a:lstStyle/>
          <a:p>
            <a:pPr algn="ctr"/>
            <a:r>
              <a:rPr lang="en-US" b="1" dirty="0">
                <a:latin typeface="ADLaM Display" panose="02010000000000000000" pitchFamily="2" charset="77"/>
                <a:ea typeface="ADLaM Display" panose="02010000000000000000" pitchFamily="2" charset="77"/>
                <a:cs typeface="ADLaM Display" panose="02010000000000000000" pitchFamily="2" charset="77"/>
              </a:rPr>
              <a:t>Cross-Functionality</a:t>
            </a:r>
            <a:endParaRPr lang="en-SA"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3" name="Content Placeholder 2">
            <a:extLst>
              <a:ext uri="{FF2B5EF4-FFF2-40B4-BE49-F238E27FC236}">
                <a16:creationId xmlns:a16="http://schemas.microsoft.com/office/drawing/2014/main" id="{F4C702DA-0279-BD8E-5541-2D6E27918968}"/>
              </a:ext>
            </a:extLst>
          </p:cNvPr>
          <p:cNvSpPr>
            <a:spLocks noGrp="1"/>
          </p:cNvSpPr>
          <p:nvPr>
            <p:ph sz="half" idx="1"/>
          </p:nvPr>
        </p:nvSpPr>
        <p:spPr>
          <a:xfrm>
            <a:off x="1154954" y="3051810"/>
            <a:ext cx="4825158" cy="2967991"/>
          </a:xfrm>
        </p:spPr>
        <p:txBody>
          <a:bodyPr/>
          <a:lstStyle/>
          <a:p>
            <a:r>
              <a:rPr lang="en-US" b="1" dirty="0"/>
              <a:t>1. Face Verification</a:t>
            </a:r>
          </a:p>
          <a:p>
            <a:r>
              <a:rPr lang="en-US" b="1" dirty="0"/>
              <a:t>2. Face Recognition</a:t>
            </a:r>
          </a:p>
          <a:p>
            <a:r>
              <a:rPr lang="en-US" b="1" dirty="0"/>
              <a:t>3. Clustering</a:t>
            </a:r>
          </a:p>
          <a:p>
            <a:r>
              <a:rPr lang="en-US" b="1" dirty="0"/>
              <a:t>4. Open-Set Recognition</a:t>
            </a:r>
          </a:p>
          <a:p>
            <a:r>
              <a:rPr lang="en-US" b="1" dirty="0"/>
              <a:t>Scalability</a:t>
            </a:r>
            <a:endParaRPr lang="en-SA" dirty="0"/>
          </a:p>
        </p:txBody>
      </p:sp>
      <p:sp>
        <p:nvSpPr>
          <p:cNvPr id="4" name="Content Placeholder 3">
            <a:extLst>
              <a:ext uri="{FF2B5EF4-FFF2-40B4-BE49-F238E27FC236}">
                <a16:creationId xmlns:a16="http://schemas.microsoft.com/office/drawing/2014/main" id="{95D4C9C3-097A-FAD1-E6AE-D5878A6F0753}"/>
              </a:ext>
            </a:extLst>
          </p:cNvPr>
          <p:cNvSpPr>
            <a:spLocks noGrp="1"/>
          </p:cNvSpPr>
          <p:nvPr>
            <p:ph sz="half" idx="2"/>
          </p:nvPr>
        </p:nvSpPr>
        <p:spPr>
          <a:xfrm>
            <a:off x="6208712" y="3051810"/>
            <a:ext cx="4825159" cy="2967990"/>
          </a:xfrm>
        </p:spPr>
        <p:txBody>
          <a:bodyPr/>
          <a:lstStyle/>
          <a:p>
            <a:r>
              <a:rPr lang="en-US" b="1" dirty="0"/>
              <a:t>Key Strengths of Cross-Functionality</a:t>
            </a:r>
          </a:p>
          <a:p>
            <a:pPr lvl="1"/>
            <a:r>
              <a:rPr lang="en-US" b="1" dirty="0"/>
              <a:t>Embedding-Based Representation</a:t>
            </a:r>
          </a:p>
          <a:p>
            <a:pPr lvl="1"/>
            <a:r>
              <a:rPr lang="en-US" b="1" dirty="0"/>
              <a:t>Task-Agnostic Nature</a:t>
            </a:r>
          </a:p>
          <a:p>
            <a:pPr lvl="1"/>
            <a:r>
              <a:rPr lang="en-US" b="1" dirty="0"/>
              <a:t>Efficiency</a:t>
            </a:r>
            <a:endParaRPr lang="en-SA" dirty="0"/>
          </a:p>
        </p:txBody>
      </p:sp>
      <p:sp>
        <p:nvSpPr>
          <p:cNvPr id="5" name="Slide Number Placeholder 4">
            <a:extLst>
              <a:ext uri="{FF2B5EF4-FFF2-40B4-BE49-F238E27FC236}">
                <a16:creationId xmlns:a16="http://schemas.microsoft.com/office/drawing/2014/main" id="{CFE1C76F-F45E-4D1F-BFEF-9B05BF89DEF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51357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A29925-412A-6C6D-E18F-867428E21DFB}"/>
              </a:ext>
            </a:extLst>
          </p:cNvPr>
          <p:cNvSpPr>
            <a:spLocks noGrp="1"/>
          </p:cNvSpPr>
          <p:nvPr>
            <p:ph type="title"/>
          </p:nvPr>
        </p:nvSpPr>
        <p:spPr>
          <a:xfrm>
            <a:off x="1187076" y="1063416"/>
            <a:ext cx="8761413" cy="706964"/>
          </a:xfrm>
        </p:spPr>
        <p:txBody>
          <a:bodyPr/>
          <a:lstStyle/>
          <a:p>
            <a:pPr algn="ctr"/>
            <a:r>
              <a:rPr lang="en-US" b="1" dirty="0">
                <a:latin typeface="ADLaM Display" panose="02010000000000000000" pitchFamily="2" charset="77"/>
                <a:ea typeface="ADLaM Display" panose="02010000000000000000" pitchFamily="2" charset="77"/>
                <a:cs typeface="ADLaM Display" panose="02010000000000000000" pitchFamily="2" charset="77"/>
              </a:rPr>
              <a:t>Conclusion</a:t>
            </a:r>
            <a:endParaRPr lang="en-SA"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7" name="Content Placeholder 6">
            <a:extLst>
              <a:ext uri="{FF2B5EF4-FFF2-40B4-BE49-F238E27FC236}">
                <a16:creationId xmlns:a16="http://schemas.microsoft.com/office/drawing/2014/main" id="{9A7E5D7C-8B6C-C98A-8458-CCA54E2750AF}"/>
              </a:ext>
            </a:extLst>
          </p:cNvPr>
          <p:cNvSpPr>
            <a:spLocks noGrp="1"/>
          </p:cNvSpPr>
          <p:nvPr>
            <p:ph idx="1"/>
          </p:nvPr>
        </p:nvSpPr>
        <p:spPr>
          <a:xfrm>
            <a:off x="1154954" y="2923082"/>
            <a:ext cx="8825659" cy="3096718"/>
          </a:xfrm>
        </p:spPr>
        <p:txBody>
          <a:bodyPr>
            <a:normAutofit/>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FaceNet simplifies face recognition tasks while achieving exceptional accuracy and efficiency.</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Its versatility, scalability, and compact design make it a game-changer for many industries.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Let’s imagine a future where recognizing faces is as easy as reading a map — that’s the power of FaceNet.</a:t>
            </a:r>
          </a:p>
        </p:txBody>
      </p:sp>
      <p:sp>
        <p:nvSpPr>
          <p:cNvPr id="5" name="Slide Number Placeholder 4">
            <a:extLst>
              <a:ext uri="{FF2B5EF4-FFF2-40B4-BE49-F238E27FC236}">
                <a16:creationId xmlns:a16="http://schemas.microsoft.com/office/drawing/2014/main" id="{5EC110B8-87A0-E077-65B7-54C615BF8B7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76976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CE6D-69E1-6D6E-1558-1FE362B46202}"/>
              </a:ext>
            </a:extLst>
          </p:cNvPr>
          <p:cNvSpPr>
            <a:spLocks noGrp="1"/>
          </p:cNvSpPr>
          <p:nvPr>
            <p:ph type="title"/>
          </p:nvPr>
        </p:nvSpPr>
        <p:spPr>
          <a:xfrm>
            <a:off x="1086165" y="3058391"/>
            <a:ext cx="3865134" cy="741218"/>
          </a:xfrm>
        </p:spPr>
        <p:txBody>
          <a:bodyPr/>
          <a:lstStyle/>
          <a:p>
            <a:pPr algn="ctr"/>
            <a:r>
              <a:rPr lang="en-SA" dirty="0">
                <a:latin typeface="ADLaM Display" panose="02010000000000000000" pitchFamily="2" charset="77"/>
                <a:ea typeface="ADLaM Display" panose="02010000000000000000" pitchFamily="2" charset="77"/>
                <a:cs typeface="ADLaM Display" panose="02010000000000000000" pitchFamily="2" charset="77"/>
              </a:rPr>
              <a:t>Q&amp;A</a:t>
            </a:r>
          </a:p>
        </p:txBody>
      </p:sp>
      <p:pic>
        <p:nvPicPr>
          <p:cNvPr id="11" name="Picture 10" descr="A cartoon character with a sign&#10;&#10;Description automatically generated">
            <a:extLst>
              <a:ext uri="{FF2B5EF4-FFF2-40B4-BE49-F238E27FC236}">
                <a16:creationId xmlns:a16="http://schemas.microsoft.com/office/drawing/2014/main" id="{28BD02F1-334B-FC2F-02EE-D545FD577F13}"/>
              </a:ext>
            </a:extLst>
          </p:cNvPr>
          <p:cNvPicPr>
            <a:picLocks noChangeAspect="1"/>
          </p:cNvPicPr>
          <p:nvPr/>
        </p:nvPicPr>
        <p:blipFill>
          <a:blip r:embed="rId3"/>
          <a:stretch>
            <a:fillRect/>
          </a:stretch>
        </p:blipFill>
        <p:spPr>
          <a:xfrm>
            <a:off x="6316781" y="1200727"/>
            <a:ext cx="4789054" cy="4789054"/>
          </a:xfrm>
          <a:prstGeom prst="rect">
            <a:avLst/>
          </a:prstGeom>
        </p:spPr>
      </p:pic>
      <p:sp>
        <p:nvSpPr>
          <p:cNvPr id="3" name="Slide Number Placeholder 2">
            <a:extLst>
              <a:ext uri="{FF2B5EF4-FFF2-40B4-BE49-F238E27FC236}">
                <a16:creationId xmlns:a16="http://schemas.microsoft.com/office/drawing/2014/main" id="{A89F02B7-B76A-4A28-CA11-DDB2F5A445C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3995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B485-7A66-F8C3-AAC3-AC7E1A7D665D}"/>
              </a:ext>
            </a:extLst>
          </p:cNvPr>
          <p:cNvSpPr>
            <a:spLocks noGrp="1"/>
          </p:cNvSpPr>
          <p:nvPr>
            <p:ph type="title"/>
          </p:nvPr>
        </p:nvSpPr>
        <p:spPr>
          <a:xfrm>
            <a:off x="1154955" y="1295400"/>
            <a:ext cx="2793158" cy="1058056"/>
          </a:xfrm>
        </p:spPr>
        <p:txBody>
          <a:bodyPr anchor="ctr"/>
          <a:lstStyle/>
          <a:p>
            <a:r>
              <a:rPr lang="en-US" sz="2800" b="1" dirty="0">
                <a:latin typeface="ADLaM Display" panose="02010000000000000000" pitchFamily="2" charset="77"/>
                <a:ea typeface="ADLaM Display" panose="02010000000000000000" pitchFamily="2" charset="77"/>
                <a:cs typeface="ADLaM Display" panose="02010000000000000000" pitchFamily="2" charset="77"/>
              </a:rPr>
              <a:t>Introduction!</a:t>
            </a:r>
            <a:endParaRPr lang="en-SA" sz="4000"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3" name="Content Placeholder 2">
            <a:extLst>
              <a:ext uri="{FF2B5EF4-FFF2-40B4-BE49-F238E27FC236}">
                <a16:creationId xmlns:a16="http://schemas.microsoft.com/office/drawing/2014/main" id="{F3671F5E-3662-0F1D-8837-CCDFBD3BB2F9}"/>
              </a:ext>
            </a:extLst>
          </p:cNvPr>
          <p:cNvSpPr>
            <a:spLocks noGrp="1"/>
          </p:cNvSpPr>
          <p:nvPr>
            <p:ph idx="1"/>
          </p:nvPr>
        </p:nvSpPr>
        <p:spPr/>
        <p:txBody>
          <a:bodyPr>
            <a:noAutofit/>
          </a:bodyPr>
          <a:lstStyle/>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Objective</a:t>
            </a:r>
            <a:r>
              <a:rPr lang="en-US" sz="2000" dirty="0">
                <a:latin typeface="Calibri" panose="020F0502020204030204" pitchFamily="34" charset="0"/>
                <a:cs typeface="Calibri" panose="020F0502020204030204" pitchFamily="34" charset="0"/>
              </a:rPr>
              <a:t>: Unified system for face verification, recognition, and clustering.</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Approach</a:t>
            </a:r>
            <a:r>
              <a:rPr lang="en-US" sz="2000" dirty="0">
                <a:latin typeface="Calibri" panose="020F0502020204030204" pitchFamily="34" charset="0"/>
                <a:cs typeface="Calibri" panose="020F0502020204030204" pitchFamily="34" charset="0"/>
              </a:rPr>
              <a:t>: It maps faces into a compact, 128-dimensional Euclidean space where distances directly correspond to face similarity.</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Key Tasks</a:t>
            </a:r>
            <a:r>
              <a:rPr lang="en-US" sz="2000" dirty="0">
                <a:latin typeface="Calibri" panose="020F0502020204030204" pitchFamily="34" charset="0"/>
                <a:cs typeface="Calibri" panose="020F0502020204030204" pitchFamily="34" charset="0"/>
              </a:rPr>
              <a:t>: Simplifies recognition and clustering using compact embeddings.</a:t>
            </a:r>
            <a:endParaRPr lang="ar-SA"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Interactive Use Case: "Imagine grouping your family photos automatically based on who is in them. That’s what FaceNet does!"</a:t>
            </a:r>
          </a:p>
        </p:txBody>
      </p:sp>
      <p:sp>
        <p:nvSpPr>
          <p:cNvPr id="4" name="Text Placeholder 3">
            <a:extLst>
              <a:ext uri="{FF2B5EF4-FFF2-40B4-BE49-F238E27FC236}">
                <a16:creationId xmlns:a16="http://schemas.microsoft.com/office/drawing/2014/main" id="{4C2FA2E9-6959-A83B-4E14-5173F4065AD9}"/>
              </a:ext>
            </a:extLst>
          </p:cNvPr>
          <p:cNvSpPr>
            <a:spLocks noGrp="1"/>
          </p:cNvSpPr>
          <p:nvPr>
            <p:ph type="body" sz="half" idx="2"/>
          </p:nvPr>
        </p:nvSpPr>
        <p:spPr>
          <a:xfrm>
            <a:off x="1154955" y="2667001"/>
            <a:ext cx="2793158" cy="2895599"/>
          </a:xfrm>
        </p:spPr>
        <p:txBody>
          <a:bodyPr>
            <a:normAutofit/>
          </a:bodyPr>
          <a:lstStyle/>
          <a:p>
            <a:pPr marL="285750" indent="-285750">
              <a:buFont typeface="Arial" panose="020B0604020202020204" pitchFamily="34" charset="0"/>
              <a:buChar char="•"/>
            </a:pPr>
            <a:r>
              <a:rPr lang="en-US" sz="2000" b="1" dirty="0">
                <a:solidFill>
                  <a:schemeClr val="bg1"/>
                </a:solidFill>
                <a:latin typeface="Calibri" panose="020F0502020204030204" pitchFamily="34" charset="0"/>
                <a:cs typeface="Calibri" panose="020F0502020204030204" pitchFamily="34" charset="0"/>
              </a:rPr>
              <a:t>Verification</a:t>
            </a:r>
            <a:r>
              <a:rPr lang="en-US" sz="2000" dirty="0">
                <a:solidFill>
                  <a:schemeClr val="bg1"/>
                </a:solidFill>
                <a:latin typeface="Calibri" panose="020F0502020204030204" pitchFamily="34" charset="0"/>
                <a:cs typeface="Calibri" panose="020F0502020204030204" pitchFamily="34" charset="0"/>
              </a:rPr>
              <a:t> - </a:t>
            </a:r>
            <a:r>
              <a:rPr lang="en-US" sz="2000" i="1" dirty="0">
                <a:solidFill>
                  <a:schemeClr val="bg1"/>
                </a:solidFill>
                <a:latin typeface="Calibri" panose="020F0502020204030204" pitchFamily="34" charset="0"/>
                <a:cs typeface="Calibri" panose="020F0502020204030204" pitchFamily="34" charset="0"/>
              </a:rPr>
              <a:t>is this the same person?</a:t>
            </a:r>
          </a:p>
          <a:p>
            <a:pPr marL="285750" indent="-285750">
              <a:buFont typeface="Arial" panose="020B0604020202020204" pitchFamily="34" charset="0"/>
              <a:buChar char="•"/>
            </a:pPr>
            <a:r>
              <a:rPr lang="en-US" sz="2000" b="1" dirty="0">
                <a:solidFill>
                  <a:schemeClr val="bg1"/>
                </a:solidFill>
                <a:latin typeface="Calibri" panose="020F0502020204030204" pitchFamily="34" charset="0"/>
                <a:cs typeface="Calibri" panose="020F0502020204030204" pitchFamily="34" charset="0"/>
              </a:rPr>
              <a:t>Recognition</a:t>
            </a:r>
            <a:r>
              <a:rPr lang="en-US" sz="2000" dirty="0">
                <a:solidFill>
                  <a:schemeClr val="bg1"/>
                </a:solidFill>
                <a:latin typeface="Calibri" panose="020F0502020204030204" pitchFamily="34" charset="0"/>
                <a:cs typeface="Calibri" panose="020F0502020204030204" pitchFamily="34" charset="0"/>
              </a:rPr>
              <a:t> - </a:t>
            </a:r>
            <a:r>
              <a:rPr lang="en-US" sz="2000" i="1" dirty="0">
                <a:solidFill>
                  <a:schemeClr val="bg1"/>
                </a:solidFill>
                <a:latin typeface="Calibri" panose="020F0502020204030204" pitchFamily="34" charset="0"/>
                <a:cs typeface="Calibri" panose="020F0502020204030204" pitchFamily="34" charset="0"/>
              </a:rPr>
              <a:t>who is this person?</a:t>
            </a:r>
          </a:p>
          <a:p>
            <a:pPr marL="285750" indent="-285750">
              <a:buFont typeface="Arial" panose="020B0604020202020204" pitchFamily="34" charset="0"/>
              <a:buChar char="•"/>
            </a:pPr>
            <a:r>
              <a:rPr lang="en-US" sz="2000" b="1" dirty="0">
                <a:solidFill>
                  <a:schemeClr val="bg1"/>
                </a:solidFill>
                <a:latin typeface="Calibri" panose="020F0502020204030204" pitchFamily="34" charset="0"/>
                <a:cs typeface="Calibri" panose="020F0502020204030204" pitchFamily="34" charset="0"/>
              </a:rPr>
              <a:t>Clustering</a:t>
            </a:r>
            <a:r>
              <a:rPr lang="en-US" sz="2000" dirty="0">
                <a:solidFill>
                  <a:schemeClr val="bg1"/>
                </a:solidFill>
                <a:latin typeface="Calibri" panose="020F0502020204030204" pitchFamily="34" charset="0"/>
                <a:cs typeface="Calibri" panose="020F0502020204030204" pitchFamily="34" charset="0"/>
              </a:rPr>
              <a:t> - </a:t>
            </a:r>
            <a:r>
              <a:rPr lang="en-US" sz="2000" i="1" dirty="0">
                <a:solidFill>
                  <a:schemeClr val="bg1"/>
                </a:solidFill>
                <a:latin typeface="Calibri" panose="020F0502020204030204" pitchFamily="34" charset="0"/>
                <a:cs typeface="Calibri" panose="020F0502020204030204" pitchFamily="34" charset="0"/>
              </a:rPr>
              <a:t>find common people among these faces</a:t>
            </a:r>
            <a:endParaRPr lang="en-SA" sz="2000" i="1" dirty="0">
              <a:solidFill>
                <a:schemeClr val="bg1"/>
              </a:solidFill>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4DB4A50-FCF4-8E7D-ECC4-D03142D8DEE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6193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CC43-804F-7126-CDD2-2EF24FFED8A5}"/>
              </a:ext>
            </a:extLst>
          </p:cNvPr>
          <p:cNvSpPr>
            <a:spLocks noGrp="1"/>
          </p:cNvSpPr>
          <p:nvPr>
            <p:ph type="title"/>
          </p:nvPr>
        </p:nvSpPr>
        <p:spPr/>
        <p:txBody>
          <a:bodyPr/>
          <a:lstStyle/>
          <a:p>
            <a:r>
              <a:rPr lang="en-US" sz="2400" b="1" dirty="0">
                <a:latin typeface="ADLaM Display" panose="02010000000000000000" pitchFamily="2" charset="77"/>
                <a:ea typeface="ADLaM Display" panose="02010000000000000000" pitchFamily="2" charset="77"/>
                <a:cs typeface="ADLaM Display" panose="02010000000000000000" pitchFamily="2" charset="77"/>
              </a:rPr>
              <a:t>Key </a:t>
            </a:r>
            <a:r>
              <a:rPr lang="en-US" b="1" dirty="0">
                <a:latin typeface="ADLaM Display" panose="02010000000000000000" pitchFamily="2" charset="77"/>
                <a:ea typeface="ADLaM Display" panose="02010000000000000000" pitchFamily="2" charset="77"/>
                <a:cs typeface="ADLaM Display" panose="02010000000000000000" pitchFamily="2" charset="77"/>
              </a:rPr>
              <a:t>Features</a:t>
            </a:r>
            <a:endParaRPr lang="en-SA"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3" name="Content Placeholder 2">
            <a:extLst>
              <a:ext uri="{FF2B5EF4-FFF2-40B4-BE49-F238E27FC236}">
                <a16:creationId xmlns:a16="http://schemas.microsoft.com/office/drawing/2014/main" id="{D6B43EDF-AD95-8034-E9A9-136C315D4180}"/>
              </a:ext>
            </a:extLst>
          </p:cNvPr>
          <p:cNvSpPr>
            <a:spLocks noGrp="1"/>
          </p:cNvSpPr>
          <p:nvPr>
            <p:ph idx="1"/>
          </p:nvPr>
        </p:nvSpPr>
        <p:spPr>
          <a:xfrm>
            <a:off x="5648856" y="1143000"/>
            <a:ext cx="5190066" cy="4572000"/>
          </a:xfrm>
        </p:spPr>
        <p:txBody>
          <a:bodyPr>
            <a:normAutofit lnSpcReduction="10000"/>
          </a:bodyPr>
          <a:lstStyle/>
          <a:p>
            <a:r>
              <a:rPr lang="en-US" sz="2000" b="1" dirty="0">
                <a:latin typeface="Calibri" panose="020F0502020204030204" pitchFamily="34" charset="0"/>
                <a:cs typeface="Calibri" panose="020F0502020204030204" pitchFamily="34" charset="0"/>
              </a:rPr>
              <a:t>Direct Embedding</a:t>
            </a:r>
            <a:r>
              <a:rPr lang="en-US" sz="2000" dirty="0">
                <a:latin typeface="Calibri" panose="020F0502020204030204" pitchFamily="34" charset="0"/>
                <a:cs typeface="Calibri" panose="020F0502020204030204" pitchFamily="34" charset="0"/>
              </a:rPr>
              <a:t>:</a:t>
            </a:r>
          </a:p>
          <a:p>
            <a:pPr lvl="1"/>
            <a:r>
              <a:rPr lang="en-US" sz="1800" dirty="0">
                <a:latin typeface="Calibri" panose="020F0502020204030204" pitchFamily="34" charset="0"/>
                <a:cs typeface="Calibri" panose="020F0502020204030204" pitchFamily="34" charset="0"/>
              </a:rPr>
              <a:t>Maps images directly to a 128-byte representation without intermediate steps.</a:t>
            </a:r>
          </a:p>
          <a:p>
            <a:r>
              <a:rPr lang="en-US" sz="2000" b="1" dirty="0">
                <a:latin typeface="Calibri" panose="020F0502020204030204" pitchFamily="34" charset="0"/>
                <a:cs typeface="Calibri" panose="020F0502020204030204" pitchFamily="34" charset="0"/>
              </a:rPr>
              <a:t>Triplet Loss Optimization</a:t>
            </a:r>
            <a:r>
              <a:rPr lang="en-US" sz="2000" dirty="0">
                <a:latin typeface="Calibri" panose="020F0502020204030204" pitchFamily="34" charset="0"/>
                <a:cs typeface="Calibri" panose="020F0502020204030204" pitchFamily="34" charset="0"/>
              </a:rPr>
              <a:t>:</a:t>
            </a:r>
          </a:p>
          <a:p>
            <a:pPr lvl="1"/>
            <a:r>
              <a:rPr lang="en-US" sz="1800" dirty="0">
                <a:latin typeface="Calibri" panose="020F0502020204030204" pitchFamily="34" charset="0"/>
                <a:cs typeface="Calibri" panose="020F0502020204030204" pitchFamily="34" charset="0"/>
              </a:rPr>
              <a:t>Focuses on separating similar and dissimilar faces with a margin.</a:t>
            </a:r>
          </a:p>
          <a:p>
            <a:r>
              <a:rPr lang="en-US" sz="2000" b="1" dirty="0">
                <a:latin typeface="Calibri" panose="020F0502020204030204" pitchFamily="34" charset="0"/>
                <a:cs typeface="Calibri" panose="020F0502020204030204" pitchFamily="34" charset="0"/>
              </a:rPr>
              <a:t>Performance</a:t>
            </a:r>
            <a:r>
              <a:rPr lang="en-US" sz="2000" dirty="0">
                <a:latin typeface="Calibri" panose="020F0502020204030204" pitchFamily="34" charset="0"/>
                <a:cs typeface="Calibri" panose="020F0502020204030204" pitchFamily="34" charset="0"/>
              </a:rPr>
              <a:t>:</a:t>
            </a:r>
          </a:p>
          <a:p>
            <a:pPr lvl="1"/>
            <a:r>
              <a:rPr lang="en-US" sz="1800" dirty="0">
                <a:latin typeface="Calibri" panose="020F0502020204030204" pitchFamily="34" charset="0"/>
                <a:cs typeface="Calibri" panose="020F0502020204030204" pitchFamily="34" charset="0"/>
              </a:rPr>
              <a:t>Labeled Faces in the Wild (LFW): </a:t>
            </a:r>
            <a:r>
              <a:rPr lang="en-US" sz="1800" b="1" dirty="0">
                <a:latin typeface="Calibri" panose="020F0502020204030204" pitchFamily="34" charset="0"/>
                <a:cs typeface="Calibri" panose="020F0502020204030204" pitchFamily="34" charset="0"/>
              </a:rPr>
              <a:t>99.63% accuracy</a:t>
            </a:r>
            <a:r>
              <a:rPr lang="en-US" sz="1800" dirty="0">
                <a:latin typeface="Calibri" panose="020F0502020204030204" pitchFamily="34" charset="0"/>
                <a:cs typeface="Calibri" panose="020F0502020204030204" pitchFamily="34" charset="0"/>
              </a:rPr>
              <a:t>.</a:t>
            </a:r>
          </a:p>
          <a:p>
            <a:pPr lvl="1"/>
            <a:r>
              <a:rPr lang="en-US" sz="1800" dirty="0">
                <a:latin typeface="Calibri" panose="020F0502020204030204" pitchFamily="34" charset="0"/>
                <a:cs typeface="Calibri" panose="020F0502020204030204" pitchFamily="34" charset="0"/>
              </a:rPr>
              <a:t>YouTube Faces DB: </a:t>
            </a:r>
            <a:r>
              <a:rPr lang="en-US" sz="1800" b="1" dirty="0">
                <a:latin typeface="Calibri" panose="020F0502020204030204" pitchFamily="34" charset="0"/>
                <a:cs typeface="Calibri" panose="020F0502020204030204" pitchFamily="34" charset="0"/>
              </a:rPr>
              <a:t>95.12% accuracy</a:t>
            </a:r>
            <a:r>
              <a:rPr lang="en-US" sz="1800" dirty="0">
                <a:latin typeface="Calibri" panose="020F0502020204030204" pitchFamily="34" charset="0"/>
                <a:cs typeface="Calibri" panose="020F0502020204030204" pitchFamily="34" charset="0"/>
              </a:rPr>
              <a:t>.</a:t>
            </a:r>
          </a:p>
          <a:p>
            <a:pPr lvl="1"/>
            <a:r>
              <a:rPr lang="en-US" sz="1800" dirty="0">
                <a:latin typeface="Calibri" panose="020F0502020204030204" pitchFamily="34" charset="0"/>
                <a:cs typeface="Calibri" panose="020F0502020204030204" pitchFamily="34" charset="0"/>
              </a:rPr>
              <a:t>Demonstrated a 30% reduction in error compared to prior best results on both datasets.</a:t>
            </a:r>
          </a:p>
        </p:txBody>
      </p:sp>
      <p:sp>
        <p:nvSpPr>
          <p:cNvPr id="5" name="Slide Number Placeholder 4">
            <a:extLst>
              <a:ext uri="{FF2B5EF4-FFF2-40B4-BE49-F238E27FC236}">
                <a16:creationId xmlns:a16="http://schemas.microsoft.com/office/drawing/2014/main" id="{FF9D2FC2-D430-B1E0-4365-07211B92C5CA}"/>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2050" name="Picture 2" descr="Face Recognition with FaceNet and MTCNN | by Luka Dulčić | Medium">
            <a:extLst>
              <a:ext uri="{FF2B5EF4-FFF2-40B4-BE49-F238E27FC236}">
                <a16:creationId xmlns:a16="http://schemas.microsoft.com/office/drawing/2014/main" id="{3BE00F7F-4FD7-8D0D-5819-2CFBC38B8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08" y="3654534"/>
            <a:ext cx="3436669" cy="175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47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FB6A30-4780-3328-133B-07AAA3431CB3}"/>
              </a:ext>
            </a:extLst>
          </p:cNvPr>
          <p:cNvSpPr>
            <a:spLocks noGrp="1"/>
          </p:cNvSpPr>
          <p:nvPr>
            <p:ph type="title"/>
          </p:nvPr>
        </p:nvSpPr>
        <p:spPr>
          <a:xfrm>
            <a:off x="1104153" y="1063416"/>
            <a:ext cx="2980165" cy="883920"/>
          </a:xfrm>
        </p:spPr>
        <p:txBody>
          <a:bodyPr/>
          <a:lstStyle/>
          <a:p>
            <a:r>
              <a:rPr lang="en-US" sz="3200" b="1" dirty="0">
                <a:latin typeface="ADLaM Display" panose="02010000000000000000" pitchFamily="2" charset="77"/>
                <a:ea typeface="ADLaM Display" panose="02010000000000000000" pitchFamily="2" charset="77"/>
                <a:cs typeface="ADLaM Display" panose="02010000000000000000" pitchFamily="2" charset="77"/>
              </a:rPr>
              <a:t>Architectures</a:t>
            </a:r>
            <a:endParaRPr lang="en-SA" sz="3200"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10" name="Content Placeholder 9">
            <a:extLst>
              <a:ext uri="{FF2B5EF4-FFF2-40B4-BE49-F238E27FC236}">
                <a16:creationId xmlns:a16="http://schemas.microsoft.com/office/drawing/2014/main" id="{45FBDEF5-CDB6-46F6-4F7B-19E3982AD8B9}"/>
              </a:ext>
            </a:extLst>
          </p:cNvPr>
          <p:cNvSpPr>
            <a:spLocks noGrp="1"/>
          </p:cNvSpPr>
          <p:nvPr>
            <p:ph idx="1"/>
          </p:nvPr>
        </p:nvSpPr>
        <p:spPr>
          <a:xfrm>
            <a:off x="5781146" y="822960"/>
            <a:ext cx="5504924" cy="5273040"/>
          </a:xfrm>
        </p:spPr>
        <p:txBody>
          <a:bodyPr>
            <a:normAutofit/>
          </a:bodyPr>
          <a:lstStyle/>
          <a:p>
            <a:pPr marL="0" indent="0">
              <a:buNone/>
            </a:pPr>
            <a:r>
              <a:rPr lang="en-US" dirty="0">
                <a:latin typeface="Calibri" panose="020F0502020204030204" pitchFamily="34" charset="0"/>
                <a:cs typeface="Calibri" panose="020F0502020204030204" pitchFamily="34" charset="0"/>
              </a:rPr>
              <a:t>Two CNN architectures:</a:t>
            </a:r>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Zeiler &amp; Fergus-based Model</a:t>
            </a:r>
          </a:p>
          <a:p>
            <a:pPr lvl="1"/>
            <a:r>
              <a:rPr lang="en-US" b="1" dirty="0">
                <a:latin typeface="Calibri" panose="020F0502020204030204" pitchFamily="34" charset="0"/>
                <a:cs typeface="Calibri" panose="020F0502020204030204" pitchFamily="34" charset="0"/>
              </a:rPr>
              <a:t>Depth</a:t>
            </a:r>
            <a:r>
              <a:rPr lang="en-US" dirty="0">
                <a:latin typeface="Calibri" panose="020F0502020204030204" pitchFamily="34" charset="0"/>
                <a:cs typeface="Calibri" panose="020F0502020204030204" pitchFamily="34" charset="0"/>
              </a:rPr>
              <a:t>: 22 layers.</a:t>
            </a:r>
            <a:endParaRPr lang="en-US" b="1" dirty="0">
              <a:latin typeface="Calibri" panose="020F0502020204030204" pitchFamily="34" charset="0"/>
              <a:cs typeface="Calibri" panose="020F0502020204030204" pitchFamily="34" charset="0"/>
            </a:endParaRPr>
          </a:p>
          <a:p>
            <a:pPr lvl="1"/>
            <a:r>
              <a:rPr lang="en-US" b="1" dirty="0">
                <a:latin typeface="Calibri" panose="020F0502020204030204" pitchFamily="34" charset="0"/>
                <a:cs typeface="Calibri" panose="020F0502020204030204" pitchFamily="34" charset="0"/>
              </a:rPr>
              <a:t>Parameters</a:t>
            </a:r>
            <a:r>
              <a:rPr lang="en-US" dirty="0">
                <a:latin typeface="Calibri" panose="020F0502020204030204" pitchFamily="34" charset="0"/>
                <a:cs typeface="Calibri" panose="020F0502020204030204" pitchFamily="34" charset="0"/>
              </a:rPr>
              <a:t>: 140M</a:t>
            </a:r>
          </a:p>
          <a:p>
            <a:pPr lvl="1"/>
            <a:r>
              <a:rPr lang="en-US" b="1" dirty="0">
                <a:latin typeface="Calibri" panose="020F0502020204030204" pitchFamily="34" charset="0"/>
                <a:cs typeface="Calibri" panose="020F0502020204030204" pitchFamily="34" charset="0"/>
              </a:rPr>
              <a:t>FLOPS</a:t>
            </a:r>
            <a:r>
              <a:rPr lang="en-US" dirty="0">
                <a:latin typeface="Calibri" panose="020F0502020204030204" pitchFamily="34" charset="0"/>
                <a:cs typeface="Calibri" panose="020F0502020204030204" pitchFamily="34" charset="0"/>
              </a:rPr>
              <a:t>: 1.6B</a:t>
            </a:r>
          </a:p>
          <a:p>
            <a:pPr lvl="1"/>
            <a:r>
              <a:rPr lang="en-US" dirty="0">
                <a:latin typeface="Calibri" panose="020F0502020204030204" pitchFamily="34" charset="0"/>
                <a:cs typeface="Calibri" panose="020F0502020204030204" pitchFamily="34" charset="0"/>
              </a:rPr>
              <a:t>High accuracy but computationally expensive.</a:t>
            </a:r>
          </a:p>
          <a:p>
            <a:r>
              <a:rPr lang="en-US" b="1" dirty="0">
                <a:latin typeface="Calibri" panose="020F0502020204030204" pitchFamily="34" charset="0"/>
                <a:cs typeface="Calibri" panose="020F0502020204030204" pitchFamily="34" charset="0"/>
              </a:rPr>
              <a:t>Inception-based Model </a:t>
            </a:r>
            <a:r>
              <a:rPr lang="en-US" dirty="0">
                <a:latin typeface="Calibri" panose="020F0502020204030204" pitchFamily="34" charset="0"/>
                <a:cs typeface="Calibri" panose="020F0502020204030204" pitchFamily="34" charset="0"/>
              </a:rPr>
              <a:t>(e.g., </a:t>
            </a:r>
            <a:r>
              <a:rPr lang="en-US" dirty="0" err="1">
                <a:latin typeface="Calibri" panose="020F0502020204030204" pitchFamily="34" charset="0"/>
                <a:cs typeface="Calibri" panose="020F0502020204030204" pitchFamily="34" charset="0"/>
              </a:rPr>
              <a:t>GoogLeNet</a:t>
            </a:r>
            <a:r>
              <a:rPr lang="en-US" dirty="0">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pPr lvl="1"/>
            <a:r>
              <a:rPr lang="en-US" b="1" dirty="0">
                <a:latin typeface="Calibri" panose="020F0502020204030204" pitchFamily="34" charset="0"/>
                <a:cs typeface="Calibri" panose="020F0502020204030204" pitchFamily="34" charset="0"/>
              </a:rPr>
              <a:t>Depth</a:t>
            </a:r>
            <a:r>
              <a:rPr lang="en-US" dirty="0">
                <a:latin typeface="Calibri" panose="020F0502020204030204" pitchFamily="34" charset="0"/>
                <a:cs typeface="Calibri" panose="020F0502020204030204" pitchFamily="34" charset="0"/>
              </a:rPr>
              <a:t>: Multiple inception modules (up to 28 layers in variants).</a:t>
            </a:r>
            <a:endParaRPr lang="en-US" b="1" dirty="0">
              <a:latin typeface="Calibri" panose="020F0502020204030204" pitchFamily="34" charset="0"/>
              <a:cs typeface="Calibri" panose="020F0502020204030204" pitchFamily="34" charset="0"/>
            </a:endParaRPr>
          </a:p>
          <a:p>
            <a:pPr lvl="1"/>
            <a:r>
              <a:rPr lang="en-US" b="1" dirty="0">
                <a:latin typeface="Calibri" panose="020F0502020204030204" pitchFamily="34" charset="0"/>
                <a:cs typeface="Calibri" panose="020F0502020204030204" pitchFamily="34" charset="0"/>
              </a:rPr>
              <a:t>Parameters</a:t>
            </a:r>
            <a:r>
              <a:rPr lang="en-US" dirty="0">
                <a:latin typeface="Calibri" panose="020F0502020204030204" pitchFamily="34" charset="0"/>
                <a:cs typeface="Calibri" panose="020F0502020204030204" pitchFamily="34" charset="0"/>
              </a:rPr>
              <a:t>: 7.5M</a:t>
            </a:r>
          </a:p>
          <a:p>
            <a:pPr lvl="1"/>
            <a:r>
              <a:rPr lang="en-US" b="1" dirty="0">
                <a:latin typeface="Calibri" panose="020F0502020204030204" pitchFamily="34" charset="0"/>
                <a:cs typeface="Calibri" panose="020F0502020204030204" pitchFamily="34" charset="0"/>
              </a:rPr>
              <a:t>FLOPS</a:t>
            </a:r>
            <a:r>
              <a:rPr lang="en-US" dirty="0">
                <a:latin typeface="Calibri" panose="020F0502020204030204" pitchFamily="34" charset="0"/>
                <a:cs typeface="Calibri" panose="020F0502020204030204" pitchFamily="34" charset="0"/>
              </a:rPr>
              <a:t>: 500M-1.6B</a:t>
            </a:r>
          </a:p>
          <a:p>
            <a:pPr lvl="1"/>
            <a:r>
              <a:rPr lang="en-US" dirty="0">
                <a:latin typeface="Calibri" panose="020F0502020204030204" pitchFamily="34" charset="0"/>
                <a:cs typeface="Calibri" panose="020F0502020204030204" pitchFamily="34" charset="0"/>
              </a:rPr>
              <a:t>Compact and efficient, suitable for mobile and resource-limited applications.</a:t>
            </a:r>
          </a:p>
        </p:txBody>
      </p:sp>
      <p:sp>
        <p:nvSpPr>
          <p:cNvPr id="5" name="Slide Number Placeholder 4">
            <a:extLst>
              <a:ext uri="{FF2B5EF4-FFF2-40B4-BE49-F238E27FC236}">
                <a16:creationId xmlns:a16="http://schemas.microsoft.com/office/drawing/2014/main" id="{2EB7E269-2513-9B18-DEE0-4A020E396EB2}"/>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3074" name="Picture 2" descr="Deep-learned faces: a survey | EURASIP Journal on Image and Video  Processing | Full Text">
            <a:extLst>
              <a:ext uri="{FF2B5EF4-FFF2-40B4-BE49-F238E27FC236}">
                <a16:creationId xmlns:a16="http://schemas.microsoft.com/office/drawing/2014/main" id="{753E1B13-A90C-FCF1-6ADC-B38825BAD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30" y="2544790"/>
            <a:ext cx="3376612" cy="3429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44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0D2F0F-AC54-8BE4-3DB2-9B5C2D02A574}"/>
              </a:ext>
            </a:extLst>
          </p:cNvPr>
          <p:cNvSpPr>
            <a:spLocks noGrp="1"/>
          </p:cNvSpPr>
          <p:nvPr>
            <p:ph type="title"/>
          </p:nvPr>
        </p:nvSpPr>
        <p:spPr>
          <a:xfrm>
            <a:off x="1715293" y="963508"/>
            <a:ext cx="8761413" cy="706964"/>
          </a:xfrm>
        </p:spPr>
        <p:txBody>
          <a:bodyPr/>
          <a:lstStyle/>
          <a:p>
            <a:pPr algn="ctr"/>
            <a:r>
              <a:rPr lang="en-US" b="1" dirty="0">
                <a:latin typeface="ADLaM Display" panose="02010000000000000000" pitchFamily="2" charset="77"/>
                <a:ea typeface="ADLaM Display" panose="02010000000000000000" pitchFamily="2" charset="77"/>
                <a:cs typeface="ADLaM Display" panose="02010000000000000000" pitchFamily="2" charset="77"/>
              </a:rPr>
              <a:t>Triplet Loss</a:t>
            </a:r>
            <a:endParaRPr lang="en-SA"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7" name="Content Placeholder 6">
            <a:extLst>
              <a:ext uri="{FF2B5EF4-FFF2-40B4-BE49-F238E27FC236}">
                <a16:creationId xmlns:a16="http://schemas.microsoft.com/office/drawing/2014/main" id="{F26025AA-E363-A971-EB32-01631B1A7703}"/>
              </a:ext>
            </a:extLst>
          </p:cNvPr>
          <p:cNvSpPr>
            <a:spLocks noGrp="1"/>
          </p:cNvSpPr>
          <p:nvPr>
            <p:ph sz="half" idx="1"/>
          </p:nvPr>
        </p:nvSpPr>
        <p:spPr/>
        <p:txBody>
          <a:bodyPr>
            <a:normAutofit lnSpcReduction="10000"/>
          </a:bodyPr>
          <a:lstStyle/>
          <a:p>
            <a:pPr>
              <a:buFont typeface="Wingdings" pitchFamily="2" charset="2"/>
              <a:buChar char="Ø"/>
            </a:pPr>
            <a:r>
              <a:rPr lang="en-US" sz="2400" b="1" dirty="0">
                <a:latin typeface="Calibri" panose="020F0502020204030204" pitchFamily="34" charset="0"/>
                <a:cs typeface="Calibri" panose="020F0502020204030204" pitchFamily="34" charset="0"/>
              </a:rPr>
              <a:t>Purpose</a:t>
            </a:r>
            <a:r>
              <a:rPr lang="en-US" sz="2400" dirty="0">
                <a:latin typeface="Calibri" panose="020F0502020204030204" pitchFamily="34" charset="0"/>
                <a:cs typeface="Calibri" panose="020F0502020204030204" pitchFamily="34" charset="0"/>
              </a:rPr>
              <a:t>: Ensures embeddings of the same identity are closer, while different identities are farther apart.</a:t>
            </a:r>
          </a:p>
          <a:p>
            <a:pPr>
              <a:buFont typeface="Wingdings" pitchFamily="2" charset="2"/>
              <a:buChar char="Ø"/>
            </a:pPr>
            <a:r>
              <a:rPr lang="en-US" sz="2400" b="1" dirty="0">
                <a:latin typeface="Calibri" panose="020F0502020204030204" pitchFamily="34" charset="0"/>
                <a:cs typeface="Calibri" panose="020F0502020204030204" pitchFamily="34" charset="0"/>
              </a:rPr>
              <a:t>Optimization</a:t>
            </a:r>
            <a:r>
              <a:rPr lang="en-US" sz="2400" dirty="0">
                <a:latin typeface="Calibri" panose="020F0502020204030204" pitchFamily="34" charset="0"/>
                <a:cs typeface="Calibri" panose="020F0502020204030204" pitchFamily="34" charset="0"/>
              </a:rPr>
              <a:t>:</a:t>
            </a:r>
          </a:p>
          <a:p>
            <a:pPr lvl="1">
              <a:buFont typeface="Wingdings" pitchFamily="2" charset="2"/>
              <a:buChar char="Ø"/>
            </a:pPr>
            <a:r>
              <a:rPr lang="en-US" sz="2000" dirty="0">
                <a:latin typeface="Calibri" panose="020F0502020204030204" pitchFamily="34" charset="0"/>
                <a:cs typeface="Calibri" panose="020F0502020204030204" pitchFamily="34" charset="0"/>
              </a:rPr>
              <a:t>Employs </a:t>
            </a:r>
            <a:r>
              <a:rPr lang="en-US" sz="2000" b="1" dirty="0">
                <a:latin typeface="Calibri" panose="020F0502020204030204" pitchFamily="34" charset="0"/>
                <a:cs typeface="Calibri" panose="020F0502020204030204" pitchFamily="34" charset="0"/>
              </a:rPr>
              <a:t>hard-negative mining</a:t>
            </a:r>
            <a:r>
              <a:rPr lang="en-US" sz="2000" dirty="0">
                <a:latin typeface="Calibri" panose="020F0502020204030204" pitchFamily="34" charset="0"/>
                <a:cs typeface="Calibri" panose="020F0502020204030204" pitchFamily="34" charset="0"/>
              </a:rPr>
              <a:t> to improve convergence.</a:t>
            </a:r>
          </a:p>
          <a:p>
            <a:pPr lvl="1">
              <a:buFont typeface="Wingdings" pitchFamily="2" charset="2"/>
              <a:buChar char="Ø"/>
            </a:pPr>
            <a:r>
              <a:rPr lang="en-US" sz="2000" dirty="0">
                <a:latin typeface="Calibri" panose="020F0502020204030204" pitchFamily="34" charset="0"/>
                <a:cs typeface="Calibri" panose="020F0502020204030204" pitchFamily="34" charset="0"/>
              </a:rPr>
              <a:t>Balances anchor-positive and anchor-negative distances with a margin ().</a:t>
            </a:r>
          </a:p>
        </p:txBody>
      </p:sp>
      <p:sp>
        <p:nvSpPr>
          <p:cNvPr id="8" name="Content Placeholder 7">
            <a:extLst>
              <a:ext uri="{FF2B5EF4-FFF2-40B4-BE49-F238E27FC236}">
                <a16:creationId xmlns:a16="http://schemas.microsoft.com/office/drawing/2014/main" id="{210B3C99-10BF-33FB-EBE9-DA9A8C944981}"/>
              </a:ext>
            </a:extLst>
          </p:cNvPr>
          <p:cNvSpPr>
            <a:spLocks noGrp="1"/>
          </p:cNvSpPr>
          <p:nvPr>
            <p:ph sz="half" idx="2"/>
          </p:nvPr>
        </p:nvSpPr>
        <p:spPr>
          <a:xfrm>
            <a:off x="6211890" y="4631205"/>
            <a:ext cx="4825159" cy="1908539"/>
          </a:xfrm>
        </p:spPr>
        <p:txBody>
          <a:bodyPr>
            <a:normAutofit lnSpcReduction="10000"/>
          </a:bodyPr>
          <a:lstStyle/>
          <a:p>
            <a:pPr>
              <a:buFont typeface="Wingdings" pitchFamily="2" charset="2"/>
              <a:buChar char="Ø"/>
            </a:pPr>
            <a:r>
              <a:rPr lang="en-US" sz="2000" b="1" dirty="0">
                <a:latin typeface="Calibri" panose="020F0502020204030204" pitchFamily="34" charset="0"/>
                <a:cs typeface="Calibri" panose="020F0502020204030204" pitchFamily="34" charset="0"/>
              </a:rPr>
              <a:t>Anchor-Positive-Negative Triplet</a:t>
            </a:r>
            <a:r>
              <a:rPr lang="en-US" sz="2000" dirty="0">
                <a:latin typeface="Calibri" panose="020F0502020204030204" pitchFamily="34" charset="0"/>
                <a:cs typeface="Calibri" panose="020F0502020204030204" pitchFamily="34" charset="0"/>
              </a:rPr>
              <a:t>:</a:t>
            </a:r>
          </a:p>
          <a:p>
            <a:pPr lvl="1">
              <a:buFont typeface="Wingdings" pitchFamily="2" charset="2"/>
              <a:buChar char="Ø"/>
            </a:pPr>
            <a:r>
              <a:rPr lang="en-US" sz="1800" b="1" dirty="0">
                <a:latin typeface="Calibri" panose="020F0502020204030204" pitchFamily="34" charset="0"/>
                <a:cs typeface="Calibri" panose="020F0502020204030204" pitchFamily="34" charset="0"/>
              </a:rPr>
              <a:t>Anchor</a:t>
            </a:r>
            <a:r>
              <a:rPr lang="en-US" sz="1800" dirty="0">
                <a:latin typeface="Calibri" panose="020F0502020204030204" pitchFamily="34" charset="0"/>
                <a:cs typeface="Calibri" panose="020F0502020204030204" pitchFamily="34" charset="0"/>
              </a:rPr>
              <a:t>: Reference face.</a:t>
            </a:r>
          </a:p>
          <a:p>
            <a:pPr lvl="1">
              <a:buFont typeface="Wingdings" pitchFamily="2" charset="2"/>
              <a:buChar char="Ø"/>
            </a:pPr>
            <a:r>
              <a:rPr lang="en-US" sz="1800" b="1" dirty="0">
                <a:latin typeface="Calibri" panose="020F0502020204030204" pitchFamily="34" charset="0"/>
                <a:cs typeface="Calibri" panose="020F0502020204030204" pitchFamily="34" charset="0"/>
              </a:rPr>
              <a:t>Positive</a:t>
            </a:r>
            <a:r>
              <a:rPr lang="en-US" sz="1800" dirty="0">
                <a:latin typeface="Calibri" panose="020F0502020204030204" pitchFamily="34" charset="0"/>
                <a:cs typeface="Calibri" panose="020F0502020204030204" pitchFamily="34" charset="0"/>
              </a:rPr>
              <a:t>: Same person, different conditions (e.g., lighting).</a:t>
            </a:r>
          </a:p>
          <a:p>
            <a:pPr lvl="1">
              <a:buFont typeface="Wingdings" pitchFamily="2" charset="2"/>
              <a:buChar char="Ø"/>
            </a:pPr>
            <a:r>
              <a:rPr lang="en-US" sz="1800" b="1" dirty="0">
                <a:latin typeface="Calibri" panose="020F0502020204030204" pitchFamily="34" charset="0"/>
                <a:cs typeface="Calibri" panose="020F0502020204030204" pitchFamily="34" charset="0"/>
              </a:rPr>
              <a:t>Negative</a:t>
            </a:r>
            <a:r>
              <a:rPr lang="en-US" sz="1800" dirty="0">
                <a:latin typeface="Calibri" panose="020F0502020204030204" pitchFamily="34" charset="0"/>
                <a:cs typeface="Calibri" panose="020F0502020204030204" pitchFamily="34" charset="0"/>
              </a:rPr>
              <a:t>: Different person.</a:t>
            </a:r>
          </a:p>
        </p:txBody>
      </p:sp>
      <p:sp>
        <p:nvSpPr>
          <p:cNvPr id="5" name="Slide Number Placeholder 4">
            <a:extLst>
              <a:ext uri="{FF2B5EF4-FFF2-40B4-BE49-F238E27FC236}">
                <a16:creationId xmlns:a16="http://schemas.microsoft.com/office/drawing/2014/main" id="{2C93E965-F9EF-8361-0E82-EED88F5CFE8D}"/>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4098" name="Picture 2" descr="Triplet loss - Wikipedia">
            <a:extLst>
              <a:ext uri="{FF2B5EF4-FFF2-40B4-BE49-F238E27FC236}">
                <a16:creationId xmlns:a16="http://schemas.microsoft.com/office/drawing/2014/main" id="{0E6BB018-12A6-C6C2-881C-5A00FD99D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581" y="2303380"/>
            <a:ext cx="4671465" cy="232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90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024B8D-A18B-56B2-798F-4B02E39B8E04}"/>
              </a:ext>
            </a:extLst>
          </p:cNvPr>
          <p:cNvSpPr>
            <a:spLocks noGrp="1"/>
          </p:cNvSpPr>
          <p:nvPr>
            <p:ph type="title"/>
          </p:nvPr>
        </p:nvSpPr>
        <p:spPr/>
        <p:txBody>
          <a:bodyPr/>
          <a:lstStyle/>
          <a:p>
            <a:pPr rtl="1"/>
            <a:r>
              <a:rPr lang="en-US" b="1" dirty="0">
                <a:latin typeface="ADLaM Display" panose="02010000000000000000" pitchFamily="2" charset="77"/>
                <a:ea typeface="ADLaM Display" panose="02010000000000000000" pitchFamily="2" charset="77"/>
                <a:cs typeface="ADLaM Display" panose="02010000000000000000" pitchFamily="2" charset="77"/>
              </a:rPr>
              <a:t>How Does FaceNet Work?</a:t>
            </a:r>
            <a:endParaRPr lang="en-SA"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8" name="Content Placeholder 7">
            <a:extLst>
              <a:ext uri="{FF2B5EF4-FFF2-40B4-BE49-F238E27FC236}">
                <a16:creationId xmlns:a16="http://schemas.microsoft.com/office/drawing/2014/main" id="{6B86FA65-C1FF-E6FC-A107-FD73A11B0987}"/>
              </a:ext>
            </a:extLst>
          </p:cNvPr>
          <p:cNvSpPr>
            <a:spLocks noGrp="1"/>
          </p:cNvSpPr>
          <p:nvPr>
            <p:ph idx="1"/>
          </p:nvPr>
        </p:nvSpPr>
        <p:spPr>
          <a:xfrm>
            <a:off x="1154954" y="2448560"/>
            <a:ext cx="4666193" cy="3972560"/>
          </a:xfrm>
        </p:spPr>
        <p:txBody>
          <a:bodyPr>
            <a:normAutofit lnSpcReduction="10000"/>
          </a:bodyPr>
          <a:lstStyle/>
          <a:p>
            <a:r>
              <a:rPr lang="en-US" sz="2000" b="1" dirty="0">
                <a:latin typeface="Calibri" panose="020F0502020204030204" pitchFamily="34" charset="0"/>
                <a:cs typeface="Calibri" panose="020F0502020204030204" pitchFamily="34" charset="0"/>
              </a:rPr>
              <a:t>Step-by-Step Process:</a:t>
            </a:r>
          </a:p>
          <a:p>
            <a:pPr marL="800100" lvl="1" indent="-342900">
              <a:buFont typeface="+mj-lt"/>
              <a:buAutoNum type="arabicPeriod"/>
            </a:pPr>
            <a:r>
              <a:rPr lang="en-US" sz="1800" b="1" dirty="0">
                <a:latin typeface="Calibri" panose="020F0502020204030204" pitchFamily="34" charset="0"/>
                <a:cs typeface="Calibri" panose="020F0502020204030204" pitchFamily="34" charset="0"/>
              </a:rPr>
              <a:t>Input</a:t>
            </a:r>
            <a:r>
              <a:rPr lang="en-US" sz="1800" dirty="0">
                <a:latin typeface="Calibri" panose="020F0502020204030204" pitchFamily="34" charset="0"/>
                <a:cs typeface="Calibri" panose="020F0502020204030204" pitchFamily="34" charset="0"/>
              </a:rPr>
              <a:t>: A face image.</a:t>
            </a:r>
          </a:p>
          <a:p>
            <a:pPr marL="800100" lvl="1" indent="-342900">
              <a:buFont typeface="+mj-lt"/>
              <a:buAutoNum type="arabicPeriod"/>
            </a:pPr>
            <a:r>
              <a:rPr lang="en-US" sz="1800" b="1" dirty="0">
                <a:latin typeface="Calibri" panose="020F0502020204030204" pitchFamily="34" charset="0"/>
                <a:cs typeface="Calibri" panose="020F0502020204030204" pitchFamily="34" charset="0"/>
              </a:rPr>
              <a:t>Embedding Generation</a:t>
            </a:r>
            <a:r>
              <a:rPr lang="en-US" sz="1800" dirty="0">
                <a:latin typeface="Calibri" panose="020F0502020204030204" pitchFamily="34" charset="0"/>
                <a:cs typeface="Calibri" panose="020F0502020204030204" pitchFamily="34" charset="0"/>
              </a:rPr>
              <a:t>: Converts the face into a 128-dimensional vector (a point in space).</a:t>
            </a:r>
          </a:p>
          <a:p>
            <a:pPr marL="800100" lvl="1" indent="-342900">
              <a:buFont typeface="+mj-lt"/>
              <a:buAutoNum type="arabicPeriod"/>
            </a:pPr>
            <a:r>
              <a:rPr lang="en-US" sz="1800" b="1" dirty="0">
                <a:latin typeface="Calibri" panose="020F0502020204030204" pitchFamily="34" charset="0"/>
                <a:cs typeface="Calibri" panose="020F0502020204030204" pitchFamily="34" charset="0"/>
              </a:rPr>
              <a:t>Comparison</a:t>
            </a:r>
            <a:r>
              <a:rPr lang="en-US" sz="1800" dirty="0">
                <a:latin typeface="Calibri" panose="020F0502020204030204" pitchFamily="34" charset="0"/>
                <a:cs typeface="Calibri" panose="020F0502020204030204" pitchFamily="34" charset="0"/>
              </a:rPr>
              <a:t>: Measures the Euclidean distance between points to check similarity:</a:t>
            </a:r>
          </a:p>
          <a:p>
            <a:pPr marL="1200150" lvl="2" indent="-342900"/>
            <a:r>
              <a:rPr lang="en-US" sz="1600" dirty="0">
                <a:latin typeface="Calibri" panose="020F0502020204030204" pitchFamily="34" charset="0"/>
                <a:cs typeface="Calibri" panose="020F0502020204030204" pitchFamily="34" charset="0"/>
              </a:rPr>
              <a:t>Close points = same person.</a:t>
            </a:r>
          </a:p>
          <a:p>
            <a:pPr marL="1200150" lvl="2" indent="-342900"/>
            <a:r>
              <a:rPr lang="en-US" sz="1600" dirty="0">
                <a:latin typeface="Calibri" panose="020F0502020204030204" pitchFamily="34" charset="0"/>
                <a:cs typeface="Calibri" panose="020F0502020204030204" pitchFamily="34" charset="0"/>
              </a:rPr>
              <a:t>Far points = different people.</a:t>
            </a:r>
          </a:p>
          <a:p>
            <a:pPr marL="800100" lvl="1" indent="-342900">
              <a:buFont typeface="+mj-lt"/>
              <a:buAutoNum type="arabicPeriod"/>
            </a:pPr>
            <a:r>
              <a:rPr lang="en-US" sz="1800" b="1" dirty="0">
                <a:latin typeface="Calibri" panose="020F0502020204030204" pitchFamily="34" charset="0"/>
                <a:cs typeface="Calibri" panose="020F0502020204030204" pitchFamily="34" charset="0"/>
              </a:rPr>
              <a:t>Clustering</a:t>
            </a:r>
            <a:r>
              <a:rPr lang="en-US" sz="1800" dirty="0">
                <a:latin typeface="Calibri" panose="020F0502020204030204" pitchFamily="34" charset="0"/>
                <a:cs typeface="Calibri" panose="020F0502020204030204" pitchFamily="34" charset="0"/>
              </a:rPr>
              <a:t>: Groups similar faces together automatically.</a:t>
            </a:r>
          </a:p>
        </p:txBody>
      </p:sp>
      <p:sp>
        <p:nvSpPr>
          <p:cNvPr id="5" name="Slide Number Placeholder 4">
            <a:extLst>
              <a:ext uri="{FF2B5EF4-FFF2-40B4-BE49-F238E27FC236}">
                <a16:creationId xmlns:a16="http://schemas.microsoft.com/office/drawing/2014/main" id="{C821E690-A190-896B-6C2E-7278E3324853}"/>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026" name="Picture 2" descr="Blog – Ars Futura - Face Recognition with FaceNet and MTCNN">
            <a:extLst>
              <a:ext uri="{FF2B5EF4-FFF2-40B4-BE49-F238E27FC236}">
                <a16:creationId xmlns:a16="http://schemas.microsoft.com/office/drawing/2014/main" id="{30CF16DF-7256-8AF9-D30D-F8DA02CC9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0854" y="4117758"/>
            <a:ext cx="4819885" cy="219467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7">
            <a:extLst>
              <a:ext uri="{FF2B5EF4-FFF2-40B4-BE49-F238E27FC236}">
                <a16:creationId xmlns:a16="http://schemas.microsoft.com/office/drawing/2014/main" id="{E1E808D8-716A-90B1-1D74-CBE512EB74BE}"/>
              </a:ext>
            </a:extLst>
          </p:cNvPr>
          <p:cNvSpPr txBox="1">
            <a:spLocks/>
          </p:cNvSpPr>
          <p:nvPr/>
        </p:nvSpPr>
        <p:spPr>
          <a:xfrm>
            <a:off x="5821147" y="2417869"/>
            <a:ext cx="5932895" cy="20222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b="1" dirty="0">
                <a:latin typeface="Calibri" panose="020F0502020204030204" pitchFamily="34" charset="0"/>
                <a:cs typeface="Calibri" panose="020F0502020204030204" pitchFamily="34" charset="0"/>
              </a:rPr>
              <a:t>Example:</a:t>
            </a:r>
          </a:p>
          <a:p>
            <a:pPr lvl="1"/>
            <a:r>
              <a:rPr lang="en-US" sz="1400" b="1" dirty="0">
                <a:latin typeface="Calibri" panose="020F0502020204030204" pitchFamily="34" charset="0"/>
                <a:cs typeface="Calibri" panose="020F0502020204030204" pitchFamily="34" charset="0"/>
              </a:rPr>
              <a:t>Anchor</a:t>
            </a:r>
            <a:r>
              <a:rPr lang="en-US" sz="1400" dirty="0">
                <a:latin typeface="Calibri" panose="020F0502020204030204" pitchFamily="34" charset="0"/>
                <a:cs typeface="Calibri" panose="020F0502020204030204" pitchFamily="34" charset="0"/>
              </a:rPr>
              <a:t>: Your face in one image.</a:t>
            </a:r>
          </a:p>
          <a:p>
            <a:pPr lvl="1"/>
            <a:r>
              <a:rPr lang="en-US" sz="1400" b="1" dirty="0">
                <a:latin typeface="Calibri" panose="020F0502020204030204" pitchFamily="34" charset="0"/>
                <a:cs typeface="Calibri" panose="020F0502020204030204" pitchFamily="34" charset="0"/>
              </a:rPr>
              <a:t>Positive</a:t>
            </a:r>
            <a:r>
              <a:rPr lang="en-US" sz="1400" dirty="0">
                <a:latin typeface="Calibri" panose="020F0502020204030204" pitchFamily="34" charset="0"/>
                <a:cs typeface="Calibri" panose="020F0502020204030204" pitchFamily="34" charset="0"/>
              </a:rPr>
              <a:t>: Your face in another image (similar).</a:t>
            </a:r>
          </a:p>
          <a:p>
            <a:pPr lvl="1"/>
            <a:r>
              <a:rPr lang="en-US" sz="1400" b="1" dirty="0">
                <a:latin typeface="Calibri" panose="020F0502020204030204" pitchFamily="34" charset="0"/>
                <a:cs typeface="Calibri" panose="020F0502020204030204" pitchFamily="34" charset="0"/>
              </a:rPr>
              <a:t>Negative</a:t>
            </a:r>
            <a:r>
              <a:rPr lang="en-US" sz="1400" dirty="0">
                <a:latin typeface="Calibri" panose="020F0502020204030204" pitchFamily="34" charset="0"/>
                <a:cs typeface="Calibri" panose="020F0502020204030204" pitchFamily="34" charset="0"/>
              </a:rPr>
              <a:t>: Your friend’s face (different).</a:t>
            </a:r>
          </a:p>
          <a:p>
            <a:pPr lvl="1"/>
            <a:r>
              <a:rPr lang="en-US" sz="1400" b="1" dirty="0">
                <a:latin typeface="Calibri" panose="020F0502020204030204" pitchFamily="34" charset="0"/>
                <a:cs typeface="Calibri" panose="020F0502020204030204" pitchFamily="34" charset="0"/>
              </a:rPr>
              <a:t>Goal</a:t>
            </a:r>
            <a:r>
              <a:rPr lang="en-US" sz="1400" dirty="0">
                <a:latin typeface="Calibri" panose="020F0502020204030204" pitchFamily="34" charset="0"/>
                <a:cs typeface="Calibri" panose="020F0502020204030204" pitchFamily="34" charset="0"/>
              </a:rPr>
              <a:t>: Keep Anchor and Positive close, push Negative farther away.</a:t>
            </a:r>
          </a:p>
          <a:p>
            <a:pPr algn="r" rtl="1"/>
            <a:endParaRPr lang="en-SA"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176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0F99-C54C-32C7-B4EF-CFCAA300780F}"/>
              </a:ext>
            </a:extLst>
          </p:cNvPr>
          <p:cNvSpPr>
            <a:spLocks noGrp="1"/>
          </p:cNvSpPr>
          <p:nvPr>
            <p:ph type="title"/>
          </p:nvPr>
        </p:nvSpPr>
        <p:spPr/>
        <p:txBody>
          <a:bodyPr/>
          <a:lstStyle/>
          <a:p>
            <a:r>
              <a:rPr lang="en-US" b="1" dirty="0">
                <a:latin typeface="ADLaM Display" panose="02010000000000000000" pitchFamily="2" charset="77"/>
                <a:ea typeface="ADLaM Display" panose="02010000000000000000" pitchFamily="2" charset="77"/>
                <a:cs typeface="ADLaM Display" panose="02010000000000000000" pitchFamily="2" charset="77"/>
              </a:rPr>
              <a:t>Comparison with Alternatives</a:t>
            </a:r>
            <a:endParaRPr lang="en-SA" dirty="0">
              <a:latin typeface="ADLaM Display" panose="02010000000000000000" pitchFamily="2" charset="77"/>
              <a:ea typeface="ADLaM Display" panose="02010000000000000000" pitchFamily="2" charset="77"/>
              <a:cs typeface="ADLaM Display" panose="02010000000000000000" pitchFamily="2" charset="77"/>
            </a:endParaRPr>
          </a:p>
        </p:txBody>
      </p:sp>
      <p:graphicFrame>
        <p:nvGraphicFramePr>
          <p:cNvPr id="5" name="Content Placeholder 4">
            <a:extLst>
              <a:ext uri="{FF2B5EF4-FFF2-40B4-BE49-F238E27FC236}">
                <a16:creationId xmlns:a16="http://schemas.microsoft.com/office/drawing/2014/main" id="{B3A22A59-2341-DA94-0F25-A0321C0288B0}"/>
              </a:ext>
            </a:extLst>
          </p:cNvPr>
          <p:cNvGraphicFramePr>
            <a:graphicFrameLocks noGrp="1"/>
          </p:cNvGraphicFramePr>
          <p:nvPr>
            <p:ph idx="1"/>
            <p:extLst>
              <p:ext uri="{D42A27DB-BD31-4B8C-83A1-F6EECF244321}">
                <p14:modId xmlns:p14="http://schemas.microsoft.com/office/powerpoint/2010/main" val="4290694849"/>
              </p:ext>
            </p:extLst>
          </p:nvPr>
        </p:nvGraphicFramePr>
        <p:xfrm>
          <a:off x="912757" y="2770292"/>
          <a:ext cx="10366486" cy="3154045"/>
        </p:xfrm>
        <a:graphic>
          <a:graphicData uri="http://schemas.openxmlformats.org/drawingml/2006/table">
            <a:tbl>
              <a:tblPr firstRow="1" bandRow="1">
                <a:tableStyleId>{5C22544A-7EE6-4342-B048-85BDC9FD1C3A}</a:tableStyleId>
              </a:tblPr>
              <a:tblGrid>
                <a:gridCol w="2828253">
                  <a:extLst>
                    <a:ext uri="{9D8B030D-6E8A-4147-A177-3AD203B41FA5}">
                      <a16:colId xmlns:a16="http://schemas.microsoft.com/office/drawing/2014/main" val="49762934"/>
                    </a:ext>
                  </a:extLst>
                </a:gridCol>
                <a:gridCol w="3094205">
                  <a:extLst>
                    <a:ext uri="{9D8B030D-6E8A-4147-A177-3AD203B41FA5}">
                      <a16:colId xmlns:a16="http://schemas.microsoft.com/office/drawing/2014/main" val="2212809387"/>
                    </a:ext>
                  </a:extLst>
                </a:gridCol>
                <a:gridCol w="4444028">
                  <a:extLst>
                    <a:ext uri="{9D8B030D-6E8A-4147-A177-3AD203B41FA5}">
                      <a16:colId xmlns:a16="http://schemas.microsoft.com/office/drawing/2014/main" val="4037623878"/>
                    </a:ext>
                  </a:extLst>
                </a:gridCol>
              </a:tblGrid>
              <a:tr h="370840">
                <a:tc>
                  <a:txBody>
                    <a:bodyPr/>
                    <a:lstStyle/>
                    <a:p>
                      <a:pPr algn="ctr"/>
                      <a:r>
                        <a:rPr lang="en-US">
                          <a:latin typeface="Calibri" panose="020F0502020204030204" pitchFamily="34" charset="0"/>
                          <a:cs typeface="Calibri" panose="020F0502020204030204" pitchFamily="34" charset="0"/>
                        </a:rPr>
                        <a:t>Feature</a:t>
                      </a:r>
                    </a:p>
                  </a:txBody>
                  <a:tcPr anchor="ctr"/>
                </a:tc>
                <a:tc>
                  <a:txBody>
                    <a:bodyPr/>
                    <a:lstStyle/>
                    <a:p>
                      <a:pPr algn="ctr"/>
                      <a:r>
                        <a:rPr lang="en-US">
                          <a:latin typeface="Calibri" panose="020F0502020204030204" pitchFamily="34" charset="0"/>
                          <a:cs typeface="Calibri" panose="020F0502020204030204" pitchFamily="34" charset="0"/>
                        </a:rPr>
                        <a:t>FaceNet</a:t>
                      </a:r>
                    </a:p>
                  </a:txBody>
                  <a:tcPr anchor="ctr"/>
                </a:tc>
                <a:tc>
                  <a:txBody>
                    <a:bodyPr/>
                    <a:lstStyle/>
                    <a:p>
                      <a:pPr algn="ctr"/>
                      <a:r>
                        <a:rPr lang="en-US" dirty="0">
                          <a:latin typeface="Calibri" panose="020F0502020204030204" pitchFamily="34" charset="0"/>
                          <a:cs typeface="Calibri" panose="020F0502020204030204" pitchFamily="34" charset="0"/>
                        </a:rPr>
                        <a:t>Alternatives (e.g., </a:t>
                      </a:r>
                      <a:r>
                        <a:rPr lang="en-US" dirty="0" err="1">
                          <a:latin typeface="Calibri" panose="020F0502020204030204" pitchFamily="34" charset="0"/>
                          <a:cs typeface="Calibri" panose="020F0502020204030204" pitchFamily="34" charset="0"/>
                        </a:rPr>
                        <a:t>DeepFace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DeepID</a:t>
                      </a:r>
                      <a:r>
                        <a:rPr lang="en-US" dirty="0">
                          <a:latin typeface="Calibri" panose="020F0502020204030204" pitchFamily="34" charset="0"/>
                          <a:cs typeface="Calibri" panose="020F0502020204030204" pitchFamily="34" charset="0"/>
                        </a:rPr>
                        <a:t>)</a:t>
                      </a:r>
                    </a:p>
                  </a:txBody>
                  <a:tcPr anchor="ctr"/>
                </a:tc>
                <a:extLst>
                  <a:ext uri="{0D108BD9-81ED-4DB2-BD59-A6C34878D82A}">
                    <a16:rowId xmlns:a16="http://schemas.microsoft.com/office/drawing/2014/main" val="2829992697"/>
                  </a:ext>
                </a:extLst>
              </a:tr>
              <a:tr h="370840">
                <a:tc>
                  <a:txBody>
                    <a:bodyPr/>
                    <a:lstStyle/>
                    <a:p>
                      <a:r>
                        <a:rPr lang="en-US" b="1">
                          <a:latin typeface="Calibri" panose="020F0502020204030204" pitchFamily="34" charset="0"/>
                          <a:cs typeface="Calibri" panose="020F0502020204030204" pitchFamily="34" charset="0"/>
                        </a:rPr>
                        <a:t>Embedding Size</a:t>
                      </a:r>
                      <a:endParaRPr lang="en-US">
                        <a:latin typeface="Calibri" panose="020F0502020204030204" pitchFamily="34" charset="0"/>
                        <a:cs typeface="Calibri" panose="020F0502020204030204" pitchFamily="34" charset="0"/>
                      </a:endParaRPr>
                    </a:p>
                  </a:txBody>
                  <a:tcPr anchor="ctr"/>
                </a:tc>
                <a:tc>
                  <a:txBody>
                    <a:bodyPr/>
                    <a:lstStyle/>
                    <a:p>
                      <a:r>
                        <a:rPr lang="en-US">
                          <a:latin typeface="Calibri" panose="020F0502020204030204" pitchFamily="34" charset="0"/>
                          <a:cs typeface="Calibri" panose="020F0502020204030204" pitchFamily="34" charset="0"/>
                        </a:rPr>
                        <a:t>128 bytes</a:t>
                      </a:r>
                    </a:p>
                  </a:txBody>
                  <a:tcPr anchor="ctr"/>
                </a:tc>
                <a:tc>
                  <a:txBody>
                    <a:bodyPr/>
                    <a:lstStyle/>
                    <a:p>
                      <a:r>
                        <a:rPr lang="en-US">
                          <a:latin typeface="Calibri" panose="020F0502020204030204" pitchFamily="34" charset="0"/>
                          <a:cs typeface="Calibri" panose="020F0502020204030204" pitchFamily="34" charset="0"/>
                        </a:rPr>
                        <a:t>Large (1000+ dimensions)</a:t>
                      </a:r>
                    </a:p>
                  </a:txBody>
                  <a:tcPr anchor="ctr"/>
                </a:tc>
                <a:extLst>
                  <a:ext uri="{0D108BD9-81ED-4DB2-BD59-A6C34878D82A}">
                    <a16:rowId xmlns:a16="http://schemas.microsoft.com/office/drawing/2014/main" val="690073061"/>
                  </a:ext>
                </a:extLst>
              </a:tr>
              <a:tr h="370840">
                <a:tc>
                  <a:txBody>
                    <a:bodyPr/>
                    <a:lstStyle/>
                    <a:p>
                      <a:r>
                        <a:rPr lang="en-US" b="1">
                          <a:latin typeface="Calibri" panose="020F0502020204030204" pitchFamily="34" charset="0"/>
                          <a:cs typeface="Calibri" panose="020F0502020204030204" pitchFamily="34" charset="0"/>
                        </a:rPr>
                        <a:t>Training Approach</a:t>
                      </a:r>
                      <a:endParaRPr lang="en-US">
                        <a:latin typeface="Calibri" panose="020F0502020204030204" pitchFamily="34" charset="0"/>
                        <a:cs typeface="Calibri" panose="020F0502020204030204" pitchFamily="34" charset="0"/>
                      </a:endParaRPr>
                    </a:p>
                  </a:txBody>
                  <a:tcPr anchor="ctr"/>
                </a:tc>
                <a:tc>
                  <a:txBody>
                    <a:bodyPr/>
                    <a:lstStyle/>
                    <a:p>
                      <a:r>
                        <a:rPr lang="en-US">
                          <a:latin typeface="Calibri" panose="020F0502020204030204" pitchFamily="34" charset="0"/>
                          <a:cs typeface="Calibri" panose="020F0502020204030204" pitchFamily="34" charset="0"/>
                        </a:rPr>
                        <a:t>Direct Triplet Loss</a:t>
                      </a:r>
                    </a:p>
                  </a:txBody>
                  <a:tcPr anchor="ctr"/>
                </a:tc>
                <a:tc>
                  <a:txBody>
                    <a:bodyPr/>
                    <a:lstStyle/>
                    <a:p>
                      <a:r>
                        <a:rPr lang="en-US" dirty="0">
                          <a:latin typeface="Calibri" panose="020F0502020204030204" pitchFamily="34" charset="0"/>
                          <a:cs typeface="Calibri" panose="020F0502020204030204" pitchFamily="34" charset="0"/>
                        </a:rPr>
                        <a:t>Multi-stage (e.g., PCA, SVM)</a:t>
                      </a:r>
                    </a:p>
                  </a:txBody>
                  <a:tcPr anchor="ctr"/>
                </a:tc>
                <a:extLst>
                  <a:ext uri="{0D108BD9-81ED-4DB2-BD59-A6C34878D82A}">
                    <a16:rowId xmlns:a16="http://schemas.microsoft.com/office/drawing/2014/main" val="4022810603"/>
                  </a:ext>
                </a:extLst>
              </a:tr>
              <a:tr h="370840">
                <a:tc>
                  <a:txBody>
                    <a:bodyPr/>
                    <a:lstStyle/>
                    <a:p>
                      <a:r>
                        <a:rPr lang="en-US" b="1">
                          <a:latin typeface="Calibri" panose="020F0502020204030204" pitchFamily="34" charset="0"/>
                          <a:cs typeface="Calibri" panose="020F0502020204030204" pitchFamily="34" charset="0"/>
                        </a:rPr>
                        <a:t>Preprocessing</a:t>
                      </a:r>
                      <a:endParaRPr lang="en-US">
                        <a:latin typeface="Calibri" panose="020F0502020204030204" pitchFamily="34" charset="0"/>
                        <a:cs typeface="Calibri" panose="020F0502020204030204" pitchFamily="34" charset="0"/>
                      </a:endParaRPr>
                    </a:p>
                  </a:txBody>
                  <a:tcPr anchor="ctr"/>
                </a:tc>
                <a:tc>
                  <a:txBody>
                    <a:bodyPr/>
                    <a:lstStyle/>
                    <a:p>
                      <a:r>
                        <a:rPr lang="en-US">
                          <a:latin typeface="Calibri" panose="020F0502020204030204" pitchFamily="34" charset="0"/>
                          <a:cs typeface="Calibri" panose="020F0502020204030204" pitchFamily="34" charset="0"/>
                        </a:rPr>
                        <a:t>Minimal (tight cropping)</a:t>
                      </a:r>
                    </a:p>
                  </a:txBody>
                  <a:tcPr anchor="ctr"/>
                </a:tc>
                <a:tc>
                  <a:txBody>
                    <a:bodyPr/>
                    <a:lstStyle/>
                    <a:p>
                      <a:r>
                        <a:rPr lang="en-US" dirty="0">
                          <a:latin typeface="Calibri" panose="020F0502020204030204" pitchFamily="34" charset="0"/>
                          <a:cs typeface="Calibri" panose="020F0502020204030204" pitchFamily="34" charset="0"/>
                        </a:rPr>
                        <a:t>Complex (3D alignment)</a:t>
                      </a:r>
                    </a:p>
                  </a:txBody>
                  <a:tcPr anchor="ctr"/>
                </a:tc>
                <a:extLst>
                  <a:ext uri="{0D108BD9-81ED-4DB2-BD59-A6C34878D82A}">
                    <a16:rowId xmlns:a16="http://schemas.microsoft.com/office/drawing/2014/main" val="1036999704"/>
                  </a:ext>
                </a:extLst>
              </a:tr>
              <a:tr h="370840">
                <a:tc>
                  <a:txBody>
                    <a:bodyPr/>
                    <a:lstStyle/>
                    <a:p>
                      <a:r>
                        <a:rPr lang="en-US" b="1">
                          <a:latin typeface="Calibri" panose="020F0502020204030204" pitchFamily="34" charset="0"/>
                          <a:cs typeface="Calibri" panose="020F0502020204030204" pitchFamily="34" charset="0"/>
                        </a:rPr>
                        <a:t>Accuracy</a:t>
                      </a:r>
                      <a:endParaRPr lang="en-US">
                        <a:latin typeface="Calibri" panose="020F0502020204030204" pitchFamily="34" charset="0"/>
                        <a:cs typeface="Calibri" panose="020F0502020204030204" pitchFamily="34" charset="0"/>
                      </a:endParaRPr>
                    </a:p>
                  </a:txBody>
                  <a:tcPr anchor="ctr"/>
                </a:tc>
                <a:tc>
                  <a:txBody>
                    <a:bodyPr/>
                    <a:lstStyle/>
                    <a:p>
                      <a:r>
                        <a:rPr lang="en-US">
                          <a:latin typeface="Calibri" panose="020F0502020204030204" pitchFamily="34" charset="0"/>
                          <a:cs typeface="Calibri" panose="020F0502020204030204" pitchFamily="34" charset="0"/>
                        </a:rPr>
                        <a:t>99.63% (LFW)</a:t>
                      </a:r>
                    </a:p>
                  </a:txBody>
                  <a:tcPr anchor="ctr"/>
                </a:tc>
                <a:tc>
                  <a:txBody>
                    <a:bodyPr/>
                    <a:lstStyle/>
                    <a:p>
                      <a:r>
                        <a:rPr lang="en-SA" dirty="0">
                          <a:latin typeface="Calibri" panose="020F0502020204030204" pitchFamily="34" charset="0"/>
                          <a:cs typeface="Calibri" panose="020F0502020204030204" pitchFamily="34" charset="0"/>
                        </a:rPr>
                        <a:t>97.35%-99.47%</a:t>
                      </a:r>
                    </a:p>
                  </a:txBody>
                  <a:tcPr anchor="ctr"/>
                </a:tc>
                <a:extLst>
                  <a:ext uri="{0D108BD9-81ED-4DB2-BD59-A6C34878D82A}">
                    <a16:rowId xmlns:a16="http://schemas.microsoft.com/office/drawing/2014/main" val="847136540"/>
                  </a:ext>
                </a:extLst>
              </a:tr>
              <a:tr h="370840">
                <a:tc>
                  <a:txBody>
                    <a:bodyPr/>
                    <a:lstStyle/>
                    <a:p>
                      <a:r>
                        <a:rPr lang="en-US" b="1" dirty="0">
                          <a:latin typeface="Calibri" panose="020F0502020204030204" pitchFamily="34" charset="0"/>
                          <a:cs typeface="Calibri" panose="020F0502020204030204" pitchFamily="34" charset="0"/>
                        </a:rPr>
                        <a:t>Efficiency</a:t>
                      </a:r>
                      <a:endParaRPr lang="en-US" dirty="0">
                        <a:latin typeface="Calibri" panose="020F0502020204030204" pitchFamily="34" charset="0"/>
                        <a:cs typeface="Calibri" panose="020F0502020204030204" pitchFamily="34" charset="0"/>
                      </a:endParaRPr>
                    </a:p>
                  </a:txBody>
                  <a:tcPr anchor="ctr"/>
                </a:tc>
                <a:tc>
                  <a:txBody>
                    <a:bodyPr/>
                    <a:lstStyle/>
                    <a:p>
                      <a:r>
                        <a:rPr lang="en-US" dirty="0">
                          <a:latin typeface="Calibri" panose="020F0502020204030204" pitchFamily="34" charset="0"/>
                          <a:cs typeface="Calibri" panose="020F0502020204030204" pitchFamily="34" charset="0"/>
                        </a:rPr>
                        <a:t>High (compact and fast)</a:t>
                      </a:r>
                    </a:p>
                  </a:txBody>
                  <a:tcPr anchor="ctr"/>
                </a:tc>
                <a:tc>
                  <a:txBody>
                    <a:bodyPr/>
                    <a:lstStyle/>
                    <a:p>
                      <a:r>
                        <a:rPr lang="en-US" dirty="0">
                          <a:latin typeface="Calibri" panose="020F0502020204030204" pitchFamily="34" charset="0"/>
                          <a:cs typeface="Calibri" panose="020F0502020204030204" pitchFamily="34" charset="0"/>
                        </a:rPr>
                        <a:t>Lower (resource-intensive)</a:t>
                      </a:r>
                    </a:p>
                  </a:txBody>
                  <a:tcPr anchor="ctr"/>
                </a:tc>
                <a:extLst>
                  <a:ext uri="{0D108BD9-81ED-4DB2-BD59-A6C34878D82A}">
                    <a16:rowId xmlns:a16="http://schemas.microsoft.com/office/drawing/2014/main" val="1387448841"/>
                  </a:ext>
                </a:extLst>
              </a:tr>
              <a:tr h="370840">
                <a:tc>
                  <a:txBody>
                    <a:bodyPr/>
                    <a:lstStyle/>
                    <a:p>
                      <a:pPr algn="l" fontAlgn="b"/>
                      <a:r>
                        <a:rPr lang="en-US" sz="1800" b="1" i="0" u="none" strike="noStrike" dirty="0">
                          <a:solidFill>
                            <a:srgbClr val="000000"/>
                          </a:solidFill>
                          <a:effectLst/>
                          <a:latin typeface="Calibri" panose="020F0502020204030204" pitchFamily="34" charset="0"/>
                          <a:cs typeface="Calibri" panose="020F0502020204030204" pitchFamily="34" charset="0"/>
                        </a:rPr>
                        <a:t>Recognition Approach</a:t>
                      </a:r>
                    </a:p>
                  </a:txBody>
                  <a:tcPr marL="9525" marR="9525" marT="9525" marB="0" anchor="ctr"/>
                </a:tc>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Distance-based thresholding</a:t>
                      </a:r>
                    </a:p>
                  </a:txBody>
                  <a:tcPr marL="9525" marR="9525" marT="9525" marB="0" anchor="ctr"/>
                </a:tc>
                <a:tc>
                  <a:txBody>
                    <a:bodyPr/>
                    <a:lstStyle/>
                    <a:p>
                      <a:pPr algn="l" fontAlgn="b"/>
                      <a:r>
                        <a:rPr lang="en-US" sz="1800" b="0" i="0" u="none" strike="noStrike">
                          <a:solidFill>
                            <a:srgbClr val="000000"/>
                          </a:solidFill>
                          <a:effectLst/>
                          <a:latin typeface="Calibri" panose="020F0502020204030204" pitchFamily="34" charset="0"/>
                          <a:cs typeface="Calibri" panose="020F0502020204030204" pitchFamily="34" charset="0"/>
                        </a:rPr>
                        <a:t>Fixed classification (closed set)</a:t>
                      </a:r>
                    </a:p>
                  </a:txBody>
                  <a:tcPr marL="9525" marR="9525" marT="9525" marB="0" anchor="ctr"/>
                </a:tc>
                <a:extLst>
                  <a:ext uri="{0D108BD9-81ED-4DB2-BD59-A6C34878D82A}">
                    <a16:rowId xmlns:a16="http://schemas.microsoft.com/office/drawing/2014/main" val="2857807805"/>
                  </a:ext>
                </a:extLst>
              </a:tr>
              <a:tr h="370840">
                <a:tc>
                  <a:txBody>
                    <a:bodyPr/>
                    <a:lstStyle/>
                    <a:p>
                      <a:pPr algn="l" fontAlgn="b"/>
                      <a:r>
                        <a:rPr lang="en-US" sz="1800" b="1" i="0" u="none" strike="noStrike">
                          <a:solidFill>
                            <a:srgbClr val="000000"/>
                          </a:solidFill>
                          <a:effectLst/>
                          <a:latin typeface="Calibri" panose="020F0502020204030204" pitchFamily="34" charset="0"/>
                          <a:cs typeface="Calibri" panose="020F0502020204030204" pitchFamily="34" charset="0"/>
                        </a:rPr>
                        <a:t>Flexibility</a:t>
                      </a:r>
                    </a:p>
                  </a:txBody>
                  <a:tcPr marL="9525" marR="9525" marT="9525" marB="0" anchor="ctr"/>
                </a:tc>
                <a:tc>
                  <a:txBody>
                    <a:bodyPr/>
                    <a:lstStyle/>
                    <a:p>
                      <a:pPr algn="l" fontAlgn="b"/>
                      <a:r>
                        <a:rPr lang="en-US" sz="1800" b="0" i="0" u="sng" strike="noStrike" dirty="0">
                          <a:solidFill>
                            <a:srgbClr val="000000"/>
                          </a:solidFill>
                          <a:effectLst/>
                          <a:latin typeface="Calibri" panose="020F0502020204030204" pitchFamily="34" charset="0"/>
                          <a:cs typeface="Calibri" panose="020F0502020204030204" pitchFamily="34" charset="0"/>
                        </a:rPr>
                        <a:t>Handles new identities dynamically</a:t>
                      </a:r>
                    </a:p>
                  </a:txBody>
                  <a:tcPr marL="9525" marR="9525" marT="9525" marB="0" anchor="ctr"/>
                </a:tc>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Requires retraining for new identities</a:t>
                      </a:r>
                    </a:p>
                  </a:txBody>
                  <a:tcPr marL="9525" marR="9525" marT="9525" marB="0" anchor="ctr"/>
                </a:tc>
                <a:extLst>
                  <a:ext uri="{0D108BD9-81ED-4DB2-BD59-A6C34878D82A}">
                    <a16:rowId xmlns:a16="http://schemas.microsoft.com/office/drawing/2014/main" val="3334104660"/>
                  </a:ext>
                </a:extLst>
              </a:tr>
            </a:tbl>
          </a:graphicData>
        </a:graphic>
      </p:graphicFrame>
      <p:sp>
        <p:nvSpPr>
          <p:cNvPr id="4" name="Slide Number Placeholder 3">
            <a:extLst>
              <a:ext uri="{FF2B5EF4-FFF2-40B4-BE49-F238E27FC236}">
                <a16:creationId xmlns:a16="http://schemas.microsoft.com/office/drawing/2014/main" id="{3A4506AD-E0A7-C3B9-2C5C-02CA6F2B6BC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6594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D9F8-579B-662E-5346-92E29A38F13D}"/>
              </a:ext>
            </a:extLst>
          </p:cNvPr>
          <p:cNvSpPr>
            <a:spLocks noGrp="1"/>
          </p:cNvSpPr>
          <p:nvPr>
            <p:ph type="title"/>
          </p:nvPr>
        </p:nvSpPr>
        <p:spPr/>
        <p:txBody>
          <a:bodyPr/>
          <a:lstStyle/>
          <a:p>
            <a:r>
              <a:rPr lang="en-US" dirty="0">
                <a:latin typeface="ADLaM Display" panose="02010000000000000000" pitchFamily="2" charset="77"/>
                <a:ea typeface="ADLaM Display" panose="02010000000000000000" pitchFamily="2" charset="77"/>
                <a:cs typeface="ADLaM Display" panose="02010000000000000000" pitchFamily="2" charset="77"/>
              </a:rPr>
              <a:t>Summary of Key Differences:</a:t>
            </a:r>
            <a:endParaRPr lang="en-SA" dirty="0">
              <a:latin typeface="ADLaM Display" panose="02010000000000000000" pitchFamily="2" charset="77"/>
              <a:ea typeface="ADLaM Display" panose="02010000000000000000" pitchFamily="2" charset="77"/>
              <a:cs typeface="ADLaM Display" panose="02010000000000000000" pitchFamily="2" charset="77"/>
            </a:endParaRPr>
          </a:p>
        </p:txBody>
      </p:sp>
      <p:graphicFrame>
        <p:nvGraphicFramePr>
          <p:cNvPr id="5" name="Content Placeholder 4">
            <a:extLst>
              <a:ext uri="{FF2B5EF4-FFF2-40B4-BE49-F238E27FC236}">
                <a16:creationId xmlns:a16="http://schemas.microsoft.com/office/drawing/2014/main" id="{B3731040-A0FB-F9B1-C55A-BECC63A887E7}"/>
              </a:ext>
            </a:extLst>
          </p:cNvPr>
          <p:cNvGraphicFramePr>
            <a:graphicFrameLocks noGrp="1"/>
          </p:cNvGraphicFramePr>
          <p:nvPr>
            <p:ph idx="1"/>
            <p:extLst>
              <p:ext uri="{D42A27DB-BD31-4B8C-83A1-F6EECF244321}">
                <p14:modId xmlns:p14="http://schemas.microsoft.com/office/powerpoint/2010/main" val="1221219579"/>
              </p:ext>
            </p:extLst>
          </p:nvPr>
        </p:nvGraphicFramePr>
        <p:xfrm>
          <a:off x="1683544" y="2663461"/>
          <a:ext cx="8824911" cy="3345815"/>
        </p:xfrm>
        <a:graphic>
          <a:graphicData uri="http://schemas.openxmlformats.org/drawingml/2006/table">
            <a:tbl>
              <a:tblPr firstRow="1" bandRow="1">
                <a:tableStyleId>{7DF18680-E054-41AD-8BC1-D1AEF772440D}</a:tableStyleId>
              </a:tblPr>
              <a:tblGrid>
                <a:gridCol w="2941637">
                  <a:extLst>
                    <a:ext uri="{9D8B030D-6E8A-4147-A177-3AD203B41FA5}">
                      <a16:colId xmlns:a16="http://schemas.microsoft.com/office/drawing/2014/main" val="4224517068"/>
                    </a:ext>
                  </a:extLst>
                </a:gridCol>
                <a:gridCol w="2941637">
                  <a:extLst>
                    <a:ext uri="{9D8B030D-6E8A-4147-A177-3AD203B41FA5}">
                      <a16:colId xmlns:a16="http://schemas.microsoft.com/office/drawing/2014/main" val="2823255409"/>
                    </a:ext>
                  </a:extLst>
                </a:gridCol>
                <a:gridCol w="2941637">
                  <a:extLst>
                    <a:ext uri="{9D8B030D-6E8A-4147-A177-3AD203B41FA5}">
                      <a16:colId xmlns:a16="http://schemas.microsoft.com/office/drawing/2014/main" val="1818637226"/>
                    </a:ext>
                  </a:extLst>
                </a:gridCol>
              </a:tblGrid>
              <a:tr h="370840">
                <a:tc>
                  <a:txBody>
                    <a:bodyPr/>
                    <a:lstStyle/>
                    <a:p>
                      <a:pPr algn="ctr" fontAlgn="b"/>
                      <a:r>
                        <a:rPr lang="en-US" sz="1600" b="1" u="none" strike="noStrike" dirty="0">
                          <a:solidFill>
                            <a:srgbClr val="000000"/>
                          </a:solidFill>
                          <a:effectLst/>
                          <a:latin typeface="Calibri" panose="020F0502020204030204" pitchFamily="34" charset="0"/>
                          <a:cs typeface="Calibri" panose="020F0502020204030204" pitchFamily="34" charset="0"/>
                        </a:rPr>
                        <a:t>Tool</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US" sz="1600" b="1" u="none" strike="noStrike">
                          <a:solidFill>
                            <a:srgbClr val="000000"/>
                          </a:solidFill>
                          <a:effectLst/>
                          <a:latin typeface="Calibri" panose="020F0502020204030204" pitchFamily="34" charset="0"/>
                          <a:cs typeface="Calibri" panose="020F0502020204030204" pitchFamily="34" charset="0"/>
                        </a:rPr>
                        <a:t>Strengths</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US" sz="1600" b="1" u="none" strike="noStrike" dirty="0">
                          <a:solidFill>
                            <a:srgbClr val="000000"/>
                          </a:solidFill>
                          <a:effectLst/>
                          <a:latin typeface="Calibri" panose="020F0502020204030204" pitchFamily="34" charset="0"/>
                          <a:cs typeface="Calibri" panose="020F0502020204030204" pitchFamily="34" charset="0"/>
                        </a:rPr>
                        <a:t>Weaknesses</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2250801594"/>
                  </a:ext>
                </a:extLst>
              </a:tr>
              <a:tr h="370840">
                <a:tc>
                  <a:txBody>
                    <a:bodyPr/>
                    <a:lstStyle/>
                    <a:p>
                      <a:pPr algn="ctr" fontAlgn="b"/>
                      <a:r>
                        <a:rPr lang="en-US" sz="1600" b="1" u="none" strike="noStrike">
                          <a:solidFill>
                            <a:srgbClr val="000000"/>
                          </a:solidFill>
                          <a:effectLst/>
                          <a:latin typeface="Calibri" panose="020F0502020204030204" pitchFamily="34" charset="0"/>
                          <a:cs typeface="Calibri" panose="020F0502020204030204" pitchFamily="34" charset="0"/>
                        </a:rPr>
                        <a:t>FaceNet</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High accuracy, compact embeddings, versatile tasks.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latin typeface="Calibri" panose="020F0502020204030204" pitchFamily="34" charset="0"/>
                          <a:cs typeface="Calibri" panose="020F0502020204030204" pitchFamily="34" charset="0"/>
                        </a:rPr>
                        <a:t>Requires GPU for optimal training.</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4291726512"/>
                  </a:ext>
                </a:extLst>
              </a:tr>
              <a:tr h="370840">
                <a:tc>
                  <a:txBody>
                    <a:bodyPr/>
                    <a:lstStyle/>
                    <a:p>
                      <a:pPr algn="ctr" fontAlgn="b"/>
                      <a:r>
                        <a:rPr lang="en-US" sz="1600" b="1" u="none" strike="noStrike">
                          <a:solidFill>
                            <a:srgbClr val="000000"/>
                          </a:solidFill>
                          <a:effectLst/>
                          <a:latin typeface="Calibri" panose="020F0502020204030204" pitchFamily="34" charset="0"/>
                          <a:cs typeface="Calibri" panose="020F0502020204030204" pitchFamily="34" charset="0"/>
                        </a:rPr>
                        <a:t>ArcFace</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Angular distance improves performance on difficult tasks.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Slightly complex training setup.</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3865237066"/>
                  </a:ext>
                </a:extLst>
              </a:tr>
              <a:tr h="370840">
                <a:tc>
                  <a:txBody>
                    <a:bodyPr/>
                    <a:lstStyle/>
                    <a:p>
                      <a:pPr algn="ctr" fontAlgn="b"/>
                      <a:r>
                        <a:rPr lang="en-US" sz="1600" b="1" u="none" strike="noStrike">
                          <a:solidFill>
                            <a:srgbClr val="000000"/>
                          </a:solidFill>
                          <a:effectLst/>
                          <a:latin typeface="Calibri" panose="020F0502020204030204" pitchFamily="34" charset="0"/>
                          <a:cs typeface="Calibri" panose="020F0502020204030204" pitchFamily="34" charset="0"/>
                        </a:rPr>
                        <a:t>DeepFace</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Early pioneer, reliable.</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Less efficient than newer models.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464166611"/>
                  </a:ext>
                </a:extLst>
              </a:tr>
              <a:tr h="370840">
                <a:tc>
                  <a:txBody>
                    <a:bodyPr/>
                    <a:lstStyle/>
                    <a:p>
                      <a:pPr algn="ctr" fontAlgn="b"/>
                      <a:r>
                        <a:rPr lang="en-US" sz="1600" b="1" u="none" strike="noStrike">
                          <a:solidFill>
                            <a:srgbClr val="000000"/>
                          </a:solidFill>
                          <a:effectLst/>
                          <a:latin typeface="Calibri" panose="020F0502020204030204" pitchFamily="34" charset="0"/>
                          <a:cs typeface="Calibri" panose="020F0502020204030204" pitchFamily="34" charset="0"/>
                        </a:rPr>
                        <a:t>Dlib</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Lightweight, open-source.</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latin typeface="Calibri" panose="020F0502020204030204" pitchFamily="34" charset="0"/>
                          <a:cs typeface="Calibri" panose="020F0502020204030204" pitchFamily="34" charset="0"/>
                        </a:rPr>
                        <a:t>Struggles with large datasets.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4047250786"/>
                  </a:ext>
                </a:extLst>
              </a:tr>
              <a:tr h="370840">
                <a:tc>
                  <a:txBody>
                    <a:bodyPr/>
                    <a:lstStyle/>
                    <a:p>
                      <a:pPr algn="ctr" fontAlgn="b"/>
                      <a:r>
                        <a:rPr lang="en-US" sz="1600" b="1" u="none" strike="noStrike" dirty="0">
                          <a:solidFill>
                            <a:srgbClr val="000000"/>
                          </a:solidFill>
                          <a:effectLst/>
                          <a:latin typeface="Calibri" panose="020F0502020204030204" pitchFamily="34" charset="0"/>
                          <a:cs typeface="Calibri" panose="020F0502020204030204" pitchFamily="34" charset="0"/>
                        </a:rPr>
                        <a:t>Microsoft API</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High-quality service, scalable.</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Paid subscription required.</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4237116646"/>
                  </a:ext>
                </a:extLst>
              </a:tr>
              <a:tr h="370840">
                <a:tc>
                  <a:txBody>
                    <a:bodyPr/>
                    <a:lstStyle/>
                    <a:p>
                      <a:pPr algn="ctr" fontAlgn="b"/>
                      <a:r>
                        <a:rPr lang="en-US" sz="1600" b="1" u="none" strike="noStrike">
                          <a:solidFill>
                            <a:srgbClr val="000000"/>
                          </a:solidFill>
                          <a:effectLst/>
                          <a:latin typeface="Calibri" panose="020F0502020204030204" pitchFamily="34" charset="0"/>
                          <a:cs typeface="Calibri" panose="020F0502020204030204" pitchFamily="34" charset="0"/>
                        </a:rPr>
                        <a:t>Amazon Rekognition</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Scalable, cloud-based.</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Privacy and cost concerns.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2156001913"/>
                  </a:ext>
                </a:extLst>
              </a:tr>
              <a:tr h="370840">
                <a:tc>
                  <a:txBody>
                    <a:bodyPr/>
                    <a:lstStyle/>
                    <a:p>
                      <a:pPr algn="ctr" fontAlgn="b"/>
                      <a:r>
                        <a:rPr lang="en-US" sz="1600" b="1" u="none" strike="noStrike" dirty="0" err="1">
                          <a:solidFill>
                            <a:srgbClr val="000000"/>
                          </a:solidFill>
                          <a:effectLst/>
                          <a:latin typeface="Calibri" panose="020F0502020204030204" pitchFamily="34" charset="0"/>
                          <a:cs typeface="Calibri" panose="020F0502020204030204" pitchFamily="34" charset="0"/>
                        </a:rPr>
                        <a:t>OpenFace</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Open-source, academic-friendly.</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latin typeface="Calibri" panose="020F0502020204030204" pitchFamily="34" charset="0"/>
                          <a:cs typeface="Calibri" panose="020F0502020204030204" pitchFamily="34" charset="0"/>
                        </a:rPr>
                        <a:t>Slightly outdated compared to FaceNet.</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1793047879"/>
                  </a:ext>
                </a:extLst>
              </a:tr>
            </a:tbl>
          </a:graphicData>
        </a:graphic>
      </p:graphicFrame>
      <p:sp>
        <p:nvSpPr>
          <p:cNvPr id="4" name="Slide Number Placeholder 3">
            <a:extLst>
              <a:ext uri="{FF2B5EF4-FFF2-40B4-BE49-F238E27FC236}">
                <a16:creationId xmlns:a16="http://schemas.microsoft.com/office/drawing/2014/main" id="{7E48902F-6699-C095-B75A-D0C9F1BF8BD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7599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FE798F-BC44-34B1-EACD-E95AD1FA14DE}"/>
              </a:ext>
            </a:extLst>
          </p:cNvPr>
          <p:cNvSpPr>
            <a:spLocks noGrp="1"/>
          </p:cNvSpPr>
          <p:nvPr>
            <p:ph type="title"/>
          </p:nvPr>
        </p:nvSpPr>
        <p:spPr/>
        <p:txBody>
          <a:bodyPr/>
          <a:lstStyle/>
          <a:p>
            <a:r>
              <a:rPr lang="en-US" b="1" dirty="0">
                <a:latin typeface="ADLaM Display" panose="02010000000000000000" pitchFamily="2" charset="77"/>
                <a:ea typeface="ADLaM Display" panose="02010000000000000000" pitchFamily="2" charset="77"/>
                <a:cs typeface="ADLaM Display" panose="02010000000000000000" pitchFamily="2" charset="77"/>
              </a:rPr>
              <a:t>Pros and Cons of FaceNet</a:t>
            </a:r>
            <a:endParaRPr lang="en-SA" dirty="0">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9" name="Text Placeholder 8">
            <a:extLst>
              <a:ext uri="{FF2B5EF4-FFF2-40B4-BE49-F238E27FC236}">
                <a16:creationId xmlns:a16="http://schemas.microsoft.com/office/drawing/2014/main" id="{011C8F74-A4C2-F7D5-CE48-6929E7E2286F}"/>
              </a:ext>
            </a:extLst>
          </p:cNvPr>
          <p:cNvSpPr>
            <a:spLocks noGrp="1"/>
          </p:cNvSpPr>
          <p:nvPr>
            <p:ph type="body" idx="1"/>
          </p:nvPr>
        </p:nvSpPr>
        <p:spPr/>
        <p:txBody>
          <a:bodyPr/>
          <a:lstStyle/>
          <a:p>
            <a:r>
              <a:rPr lang="en-US" b="1" dirty="0">
                <a:latin typeface="Calibri" panose="020F0502020204030204" pitchFamily="34" charset="0"/>
                <a:cs typeface="Calibri" panose="020F0502020204030204" pitchFamily="34" charset="0"/>
              </a:rPr>
              <a:t>Pros: (Why to choose it)</a:t>
            </a:r>
          </a:p>
        </p:txBody>
      </p:sp>
      <p:sp>
        <p:nvSpPr>
          <p:cNvPr id="10" name="Content Placeholder 9">
            <a:extLst>
              <a:ext uri="{FF2B5EF4-FFF2-40B4-BE49-F238E27FC236}">
                <a16:creationId xmlns:a16="http://schemas.microsoft.com/office/drawing/2014/main" id="{01BC19AF-97C8-8EA5-02F9-8BC6D62DAE17}"/>
              </a:ext>
            </a:extLst>
          </p:cNvPr>
          <p:cNvSpPr>
            <a:spLocks noGrp="1"/>
          </p:cNvSpPr>
          <p:nvPr>
            <p:ph sz="half" idx="2"/>
          </p:nvPr>
        </p:nvSpPr>
        <p:spPr/>
        <p:txBody>
          <a:bodyPr>
            <a:normAutofit lnSpcReduction="10000"/>
          </a:bodyPr>
          <a:lstStyle/>
          <a:p>
            <a:pPr>
              <a:buFont typeface="+mj-lt"/>
              <a:buAutoNum type="arabicPeriod"/>
            </a:pPr>
            <a:r>
              <a:rPr lang="en-US" b="1" dirty="0">
                <a:latin typeface="Calibri" panose="020F0502020204030204" pitchFamily="34" charset="0"/>
                <a:cs typeface="Calibri" panose="020F0502020204030204" pitchFamily="34" charset="0"/>
              </a:rPr>
              <a:t>State-of-the-Art Accuracy</a:t>
            </a:r>
            <a:r>
              <a:rPr lang="en-US" dirty="0">
                <a:latin typeface="Calibri" panose="020F0502020204030204" pitchFamily="34" charset="0"/>
                <a:cs typeface="Calibri" panose="020F0502020204030204" pitchFamily="34" charset="0"/>
              </a:rPr>
              <a:t>: High performance on standard datasets.</a:t>
            </a:r>
          </a:p>
          <a:p>
            <a:pPr>
              <a:buFont typeface="+mj-lt"/>
              <a:buAutoNum type="arabicPeriod"/>
            </a:pPr>
            <a:r>
              <a:rPr lang="en-US" b="1" dirty="0">
                <a:latin typeface="Calibri" panose="020F0502020204030204" pitchFamily="34" charset="0"/>
                <a:cs typeface="Calibri" panose="020F0502020204030204" pitchFamily="34" charset="0"/>
              </a:rPr>
              <a:t>Compact Embeddings</a:t>
            </a:r>
            <a:r>
              <a:rPr lang="en-US" dirty="0">
                <a:latin typeface="Calibri" panose="020F0502020204030204" pitchFamily="34" charset="0"/>
                <a:cs typeface="Calibri" panose="020F0502020204030204" pitchFamily="34" charset="0"/>
              </a:rPr>
              <a:t>: Only 128 bytes per face, enabling scalability.</a:t>
            </a:r>
          </a:p>
          <a:p>
            <a:pPr>
              <a:buFont typeface="+mj-lt"/>
              <a:buAutoNum type="arabicPeriod"/>
            </a:pPr>
            <a:r>
              <a:rPr lang="en-US" b="1" dirty="0">
                <a:latin typeface="Calibri" panose="020F0502020204030204" pitchFamily="34" charset="0"/>
                <a:cs typeface="Calibri" panose="020F0502020204030204" pitchFamily="34" charset="0"/>
              </a:rPr>
              <a:t>Simplified Workflow</a:t>
            </a:r>
            <a:r>
              <a:rPr lang="en-US" dirty="0">
                <a:latin typeface="Calibri" panose="020F0502020204030204" pitchFamily="34" charset="0"/>
                <a:cs typeface="Calibri" panose="020F0502020204030204" pitchFamily="34" charset="0"/>
              </a:rPr>
              <a:t>: End-to-end learning eliminates intermediate steps.</a:t>
            </a:r>
          </a:p>
          <a:p>
            <a:pPr>
              <a:buFont typeface="+mj-lt"/>
              <a:buAutoNum type="arabicPeriod"/>
            </a:pPr>
            <a:r>
              <a:rPr lang="en-US" b="1" dirty="0">
                <a:latin typeface="Calibri" panose="020F0502020204030204" pitchFamily="34" charset="0"/>
                <a:cs typeface="Calibri" panose="020F0502020204030204" pitchFamily="34" charset="0"/>
              </a:rPr>
              <a:t>Versatility</a:t>
            </a:r>
            <a:r>
              <a:rPr lang="en-US" dirty="0">
                <a:latin typeface="Calibri" panose="020F0502020204030204" pitchFamily="34" charset="0"/>
                <a:cs typeface="Calibri" panose="020F0502020204030204" pitchFamily="34" charset="0"/>
              </a:rPr>
              <a:t>: Works for verification, recognition, and clustering.</a:t>
            </a:r>
          </a:p>
          <a:p>
            <a:pPr>
              <a:buFont typeface="+mj-lt"/>
              <a:buAutoNum type="arabicPeriod"/>
            </a:pPr>
            <a:r>
              <a:rPr lang="en-US" b="1" dirty="0">
                <a:latin typeface="Calibri" panose="020F0502020204030204" pitchFamily="34" charset="0"/>
                <a:cs typeface="Calibri" panose="020F0502020204030204" pitchFamily="34" charset="0"/>
              </a:rPr>
              <a:t>Open Set Recognition</a:t>
            </a:r>
          </a:p>
        </p:txBody>
      </p:sp>
      <p:sp>
        <p:nvSpPr>
          <p:cNvPr id="11" name="Text Placeholder 10">
            <a:extLst>
              <a:ext uri="{FF2B5EF4-FFF2-40B4-BE49-F238E27FC236}">
                <a16:creationId xmlns:a16="http://schemas.microsoft.com/office/drawing/2014/main" id="{861FA5A0-DBB5-F01C-CC08-C4C27E85CA39}"/>
              </a:ext>
            </a:extLst>
          </p:cNvPr>
          <p:cNvSpPr>
            <a:spLocks noGrp="1"/>
          </p:cNvSpPr>
          <p:nvPr>
            <p:ph type="body" sz="quarter" idx="3"/>
          </p:nvPr>
        </p:nvSpPr>
        <p:spPr/>
        <p:txBody>
          <a:bodyPr/>
          <a:lstStyle/>
          <a:p>
            <a:r>
              <a:rPr lang="en-US" b="1" dirty="0">
                <a:latin typeface="Calibri" panose="020F0502020204030204" pitchFamily="34" charset="0"/>
                <a:cs typeface="Calibri" panose="020F0502020204030204" pitchFamily="34" charset="0"/>
              </a:rPr>
              <a:t>Cons: (</a:t>
            </a:r>
            <a:r>
              <a:rPr lang="en-US" b="1" dirty="0">
                <a:latin typeface="Calibri" panose="020F0502020204030204" pitchFamily="34" charset="0"/>
                <a:ea typeface="ADLaM Display" panose="02010000000000000000" pitchFamily="2" charset="77"/>
                <a:cs typeface="Calibri" panose="020F0502020204030204" pitchFamily="34" charset="0"/>
              </a:rPr>
              <a:t>Challenges and Limitations)</a:t>
            </a:r>
            <a:endParaRPr lang="en-US" b="1" dirty="0">
              <a:latin typeface="Calibri" panose="020F0502020204030204" pitchFamily="34" charset="0"/>
              <a:cs typeface="Calibri" panose="020F0502020204030204" pitchFamily="34" charset="0"/>
            </a:endParaRPr>
          </a:p>
        </p:txBody>
      </p:sp>
      <p:sp>
        <p:nvSpPr>
          <p:cNvPr id="12" name="Content Placeholder 11">
            <a:extLst>
              <a:ext uri="{FF2B5EF4-FFF2-40B4-BE49-F238E27FC236}">
                <a16:creationId xmlns:a16="http://schemas.microsoft.com/office/drawing/2014/main" id="{05350EAF-A544-F2BF-06AA-C57B741645BE}"/>
              </a:ext>
            </a:extLst>
          </p:cNvPr>
          <p:cNvSpPr>
            <a:spLocks noGrp="1"/>
          </p:cNvSpPr>
          <p:nvPr>
            <p:ph sz="quarter" idx="4"/>
          </p:nvPr>
        </p:nvSpPr>
        <p:spPr/>
        <p:txBody>
          <a:bodyPr>
            <a:normAutofit lnSpcReduction="10000"/>
          </a:bodyPr>
          <a:lstStyle/>
          <a:p>
            <a:pPr>
              <a:buFont typeface="+mj-lt"/>
              <a:buAutoNum type="arabicPeriod"/>
            </a:pPr>
            <a:r>
              <a:rPr lang="en-US" sz="2000" b="1" dirty="0">
                <a:latin typeface="Calibri" panose="020F0502020204030204" pitchFamily="34" charset="0"/>
                <a:cs typeface="Calibri" panose="020F0502020204030204" pitchFamily="34" charset="0"/>
              </a:rPr>
              <a:t>High Training Requirements</a:t>
            </a:r>
            <a:r>
              <a:rPr lang="en-US" sz="2000" dirty="0">
                <a:latin typeface="Calibri" panose="020F0502020204030204" pitchFamily="34" charset="0"/>
                <a:cs typeface="Calibri" panose="020F0502020204030204" pitchFamily="34" charset="0"/>
              </a:rPr>
              <a:t>: Needs large datasets and computational resources.</a:t>
            </a:r>
          </a:p>
          <a:p>
            <a:pPr>
              <a:buFont typeface="+mj-lt"/>
              <a:buAutoNum type="arabicPeriod"/>
            </a:pPr>
            <a:r>
              <a:rPr lang="en-US" sz="2000" b="1" dirty="0">
                <a:latin typeface="Calibri" panose="020F0502020204030204" pitchFamily="34" charset="0"/>
                <a:cs typeface="Calibri" panose="020F0502020204030204" pitchFamily="34" charset="0"/>
              </a:rPr>
              <a:t>Complex Triplet Selection</a:t>
            </a:r>
            <a:r>
              <a:rPr lang="en-US" sz="2000" dirty="0">
                <a:latin typeface="Calibri" panose="020F0502020204030204" pitchFamily="34" charset="0"/>
                <a:cs typeface="Calibri" panose="020F0502020204030204" pitchFamily="34" charset="0"/>
              </a:rPr>
              <a:t>: Requires careful mining of hard negatives for training.</a:t>
            </a:r>
          </a:p>
          <a:p>
            <a:pPr>
              <a:buFont typeface="+mj-lt"/>
              <a:buAutoNum type="arabicPeriod"/>
            </a:pPr>
            <a:r>
              <a:rPr lang="en-US" sz="2000" b="1" dirty="0">
                <a:latin typeface="Calibri" panose="020F0502020204030204" pitchFamily="34" charset="0"/>
                <a:cs typeface="Calibri" panose="020F0502020204030204" pitchFamily="34" charset="0"/>
              </a:rPr>
              <a:t>Deployment Constraints</a:t>
            </a:r>
            <a:r>
              <a:rPr lang="en-US" sz="2000" dirty="0">
                <a:latin typeface="Calibri" panose="020F0502020204030204" pitchFamily="34" charset="0"/>
                <a:cs typeface="Calibri" panose="020F0502020204030204" pitchFamily="34" charset="0"/>
              </a:rPr>
              <a:t>: Optimization needed for mobile devices.</a:t>
            </a:r>
          </a:p>
        </p:txBody>
      </p:sp>
      <p:sp>
        <p:nvSpPr>
          <p:cNvPr id="4" name="Slide Number Placeholder 3">
            <a:extLst>
              <a:ext uri="{FF2B5EF4-FFF2-40B4-BE49-F238E27FC236}">
                <a16:creationId xmlns:a16="http://schemas.microsoft.com/office/drawing/2014/main" id="{DF3606C5-9693-FFFF-FFE5-2FE50A5726CD}"/>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837645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2597</TotalTime>
  <Words>3288</Words>
  <Application>Microsoft Macintosh PowerPoint</Application>
  <PresentationFormat>Widescreen</PresentationFormat>
  <Paragraphs>364</Paragraphs>
  <Slides>13</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ADLaM Display</vt:lpstr>
      <vt:lpstr>Aptos</vt:lpstr>
      <vt:lpstr>Arial</vt:lpstr>
      <vt:lpstr>Calibri</vt:lpstr>
      <vt:lpstr>Cambria Math</vt:lpstr>
      <vt:lpstr>Century Gothic</vt:lpstr>
      <vt:lpstr>Courier New</vt:lpstr>
      <vt:lpstr>Symbol</vt:lpstr>
      <vt:lpstr>Times New Roman</vt:lpstr>
      <vt:lpstr>Wingdings</vt:lpstr>
      <vt:lpstr>Wingdings 3</vt:lpstr>
      <vt:lpstr>Ion Boardroom</vt:lpstr>
      <vt:lpstr>FaceNet: Unified Embedding for Face Recognition and Clustering</vt:lpstr>
      <vt:lpstr>Introduction!</vt:lpstr>
      <vt:lpstr>Key Features</vt:lpstr>
      <vt:lpstr>Architectures</vt:lpstr>
      <vt:lpstr>Triplet Loss</vt:lpstr>
      <vt:lpstr>How Does FaceNet Work?</vt:lpstr>
      <vt:lpstr>Comparison with Alternatives</vt:lpstr>
      <vt:lpstr>Summary of Key Differences:</vt:lpstr>
      <vt:lpstr>Pros and Cons of FaceNet</vt:lpstr>
      <vt:lpstr>Applications</vt:lpstr>
      <vt:lpstr>Cross-Functionality</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OPTICS Clustering Algorithm</dc:title>
  <dc:creator>Fadi Zoalghinah</dc:creator>
  <cp:lastModifiedBy>Fadi Zoalghinah</cp:lastModifiedBy>
  <cp:revision>117</cp:revision>
  <dcterms:created xsi:type="dcterms:W3CDTF">2023-11-22T09:54:40Z</dcterms:created>
  <dcterms:modified xsi:type="dcterms:W3CDTF">2025-01-27T15:37:45Z</dcterms:modified>
</cp:coreProperties>
</file>