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8"/>
      <p:bold r:id="rId29"/>
      <p:italic r:id="rId30"/>
      <p:boldItalic r:id="rId31"/>
    </p:embeddedFont>
    <p:embeddedFont>
      <p:font typeface="Comfortaa" panose="020B0604020202020204" charset="0"/>
      <p:regular r:id="rId32"/>
      <p:bold r:id="rId33"/>
    </p:embeddedFont>
    <p:embeddedFont>
      <p:font typeface="Comfortaa Light" panose="020B0604020202020204" charset="0"/>
      <p:regular r:id="rId34"/>
      <p:bold r:id="rId35"/>
    </p:embeddedFont>
    <p:embeddedFont>
      <p:font typeface="Comfortaa Medium" panose="020B0604020202020204" charset="0"/>
      <p:regular r:id="rId36"/>
      <p:bold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Light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YrN1TLYwBGqBhTGvCcq318yA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8ba5fa58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a8ba5fa58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8ba5fa58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a8ba5fa58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8ba5fa58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a8ba5fa58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8ba5fa58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a8ba5fa58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8ba5fa58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a8ba5fa58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8ba5fa58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a8ba5fa58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8ba5fa58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a8ba5fa58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8ba5fa58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a8ba5fa58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8ba5fa58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a8ba5fa58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8ba5fa58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a8ba5fa58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8ba5fa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a8ba5fa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8ba5fa58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a8ba5fa58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8ba5fa58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a8ba5fa58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8ba5fa58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a8ba5fa58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8ba5fa58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a8ba5fa58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8ba5fa58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a8ba5fa58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8ba5fa58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a8ba5fa58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8ba5fa58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a8ba5fa58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8ba5fa58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a8ba5fa58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8ba5fa58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a8ba5fa58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8ba5fa58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a8ba5fa58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8ba5fa58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a8ba5fa58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8ba5fa58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a8ba5fa58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8ba5fa58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a8ba5fa58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 b="1">
                <a:solidFill>
                  <a:srgbClr val="07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sellia.com/post/what-is-data-drift-and-how-to-detect-it-with-mlop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eliiza-ai/why-your-models-might-not-work-after-covid-19-a00509e4920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12994" y="1330087"/>
            <a:ext cx="7360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4650" b="1" dirty="0">
                <a:latin typeface="Cascadia Code" panose="020B0609020000020004" pitchFamily="49" charset="0"/>
                <a:ea typeface="Comfortaa"/>
                <a:cs typeface="Cascadia Code" panose="020B0609020000020004" pitchFamily="49" charset="0"/>
                <a:sym typeface="Comfortaa"/>
              </a:rPr>
              <a:t>Demand forecasting </a:t>
            </a:r>
            <a:endParaRPr sz="4650" b="1" dirty="0">
              <a:latin typeface="Cascadia Code" panose="020B0609020000020004" pitchFamily="49" charset="0"/>
              <a:ea typeface="Comfortaa"/>
              <a:cs typeface="Cascadia Code" panose="020B0609020000020004" pitchFamily="49" charset="0"/>
              <a:sym typeface="Comforta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2400" b="1" dirty="0">
                <a:latin typeface="Cascadia Code" panose="020B0609020000020004" pitchFamily="49" charset="0"/>
                <a:ea typeface="Comfortaa"/>
                <a:cs typeface="Cascadia Code" panose="020B0609020000020004" pitchFamily="49" charset="0"/>
                <a:sym typeface="Comfortaa"/>
              </a:rPr>
              <a:t>DS 101 Lecture 5</a:t>
            </a:r>
            <a:endParaRPr sz="2400" b="1" dirty="0">
              <a:latin typeface="Cascadia Code" panose="020B0609020000020004" pitchFamily="49" charset="0"/>
              <a:ea typeface="Comfortaa"/>
              <a:cs typeface="Cascadia Code" panose="020B0609020000020004" pitchFamily="49" charset="0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8ba5fa587_0_100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demand forecasting: pros &amp; cons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0" name="Google Shape;140;g1a8ba5fa587_0_100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g1a8ba5fa587_0_100"/>
          <p:cNvSpPr txBox="1"/>
          <p:nvPr/>
        </p:nvSpPr>
        <p:spPr>
          <a:xfrm>
            <a:off x="1422388" y="2695550"/>
            <a:ext cx="2484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38761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logic is simple so the business user can relate to the logic of the predictions</a:t>
            </a:r>
            <a:endParaRPr sz="1800" i="0" u="none" strike="noStrike" cap="none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2" name="Google Shape;142;g1a8ba5fa587_0_100"/>
          <p:cNvSpPr txBox="1"/>
          <p:nvPr/>
        </p:nvSpPr>
        <p:spPr>
          <a:xfrm>
            <a:off x="4903800" y="2695550"/>
            <a:ext cx="3325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99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Almost impossible to generate patterns unless the trend is extremely predictable (such as a weekend-only sold item)</a:t>
            </a:r>
            <a:endParaRPr sz="1800" i="0" u="none" strike="noStrike" cap="none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43" name="Google Shape;143;g1a8ba5fa587_0_100"/>
          <p:cNvPicPr preferRelativeResize="0"/>
          <p:nvPr/>
        </p:nvPicPr>
        <p:blipFill rotWithShape="1">
          <a:blip r:embed="rId3">
            <a:alphaModFix/>
          </a:blip>
          <a:srcRect l="1236" t="16746" r="54907" b="18394"/>
          <a:stretch/>
        </p:blipFill>
        <p:spPr>
          <a:xfrm>
            <a:off x="2081438" y="1137725"/>
            <a:ext cx="1166477" cy="11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a8ba5fa587_0_100"/>
          <p:cNvPicPr preferRelativeResize="0"/>
          <p:nvPr/>
        </p:nvPicPr>
        <p:blipFill rotWithShape="1">
          <a:blip r:embed="rId3">
            <a:alphaModFix/>
          </a:blip>
          <a:srcRect l="54260" t="17317" b="18898"/>
          <a:stretch/>
        </p:blipFill>
        <p:spPr>
          <a:xfrm>
            <a:off x="5923175" y="1149403"/>
            <a:ext cx="1286451" cy="1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8ba5fa587_0_117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Advanced demand forecasting: pros &amp; cons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1" name="Google Shape;151;g1a8ba5fa587_0_117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g1a8ba5fa587_0_117"/>
          <p:cNvSpPr txBox="1"/>
          <p:nvPr/>
        </p:nvSpPr>
        <p:spPr>
          <a:xfrm>
            <a:off x="1202190" y="2288400"/>
            <a:ext cx="2925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mfortaa Light"/>
              <a:buChar char="●"/>
            </a:pPr>
            <a:r>
              <a:rPr lang="en" sz="1400" i="0" u="none" strike="noStrike" cap="none">
                <a:solidFill>
                  <a:srgbClr val="38761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Use advanced models to ingest exogenous data (such as promotions or weather) that can be used for A/B testing</a:t>
            </a:r>
            <a:endParaRPr sz="1400" i="0" u="none" strike="noStrike" cap="non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mfortaa Light"/>
              <a:buChar char="●"/>
            </a:pPr>
            <a:r>
              <a:rPr lang="en" sz="1400" i="0" u="none" strike="noStrike" cap="none">
                <a:solidFill>
                  <a:srgbClr val="38761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Almost invariably outperform classic approaches for any kind of use-case</a:t>
            </a:r>
            <a:endParaRPr sz="1400" i="0" u="none" strike="noStrike" cap="non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53" name="Google Shape;153;g1a8ba5fa587_0_117"/>
          <p:cNvPicPr preferRelativeResize="0"/>
          <p:nvPr/>
        </p:nvPicPr>
        <p:blipFill rotWithShape="1">
          <a:blip r:embed="rId3">
            <a:alphaModFix/>
          </a:blip>
          <a:srcRect l="1236" t="16746" r="54907" b="18394"/>
          <a:stretch/>
        </p:blipFill>
        <p:spPr>
          <a:xfrm>
            <a:off x="2081438" y="1137725"/>
            <a:ext cx="1166477" cy="11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a8ba5fa587_0_117"/>
          <p:cNvPicPr preferRelativeResize="0"/>
          <p:nvPr/>
        </p:nvPicPr>
        <p:blipFill rotWithShape="1">
          <a:blip r:embed="rId3">
            <a:alphaModFix/>
          </a:blip>
          <a:srcRect l="54260" t="17317" b="18898"/>
          <a:stretch/>
        </p:blipFill>
        <p:spPr>
          <a:xfrm>
            <a:off x="5923175" y="1149403"/>
            <a:ext cx="1286451" cy="1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a8ba5fa587_0_117"/>
          <p:cNvSpPr txBox="1"/>
          <p:nvPr/>
        </p:nvSpPr>
        <p:spPr>
          <a:xfrm>
            <a:off x="5103890" y="2661775"/>
            <a:ext cx="2925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mfortaa Light"/>
              <a:buChar char="●"/>
            </a:pPr>
            <a:r>
              <a:rPr lang="en" sz="1400" i="0" u="none" strike="noStrike" cap="none">
                <a:solidFill>
                  <a:srgbClr val="99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Expensive to build and maintain</a:t>
            </a:r>
            <a:endParaRPr sz="1400" i="0" u="none" strike="noStrike" cap="non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mfortaa Light"/>
              <a:buChar char="●"/>
            </a:pPr>
            <a:r>
              <a:rPr lang="en" sz="1400" i="0" u="none" strike="noStrike" cap="none">
                <a:solidFill>
                  <a:srgbClr val="99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Explainability is (almost) zero - generally seen as “black-boxes”</a:t>
            </a:r>
            <a:endParaRPr sz="1400" i="0" u="none" strike="noStrike" cap="non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8ba5fa587_0_128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g1a8ba5fa587_0_128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1 - Start from your data - manual or automatic analysis</a:t>
            </a:r>
            <a:br>
              <a:rPr lang="en" sz="20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 sz="20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Understand your business process objectives and requirements including but not limited to: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Final objective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(e.g., replenishment, marketing sensitivity simulation)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Aggregation levels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(e.g., day, week)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Endogenous 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(e.g., date, time, quantity sold yesterday) and </a:t>
            </a: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exogenous variables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 weather, promotion)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…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8ba5fa587_0_139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g1a8ba5fa587_0_139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2 - If you already have predictions then you could skip to the next step...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.. however if you don’t have predictions or an existing forecasting model you have to analyze what fits you best: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Multi-level averages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(most likely already implemented… if so, skip to the next step)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Linear models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(most likely the best candidate)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Moving averages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…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8ba5fa587_0_145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g1a8ba5fa587_0_145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3 - Adopt the explainable approaches that you already have at hand?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Usually medium and large business are using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statistical based heuristics that they already employed in previous years/periods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8ba5fa587_0_151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g1a8ba5fa587_0_151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4 - Establish a test base - what to consider history and what is (known) future?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If the backlog data (history) is too long it might not be relevant to current trends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(see pre and post COVID-19)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If the backlog data is too short then some methods are inapplicable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(e.g., you can’t predict yearly seasonality with 6 months of data)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Select what “past” means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(real data that is available to all methods) and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what is designated as “future”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(real historical data that is kept private)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8ba5fa587_0_157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g1a8ba5fa587_0_157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5 - Apply your adopted explainable approach and generate forecasts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At this stage, you have a couple of options: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Get data from ERP systems if it already exists for “future” historical data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(not the real backlog but rather the forecasts generated at that time such as order quantities)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Re-run your heuristics/models using “past” data and generate “future” values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8ba5fa587_0_163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or advanced: 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g1a8ba5fa587_0_163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6 - Use the advanced techniques to generate </a:t>
            </a:r>
            <a:r>
              <a:rPr lang="en" sz="2000" i="1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advanced </a:t>
            </a: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forecasts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Feed the “past” in the advanced models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(such as Deep Learning models)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and obtain the predicted “future”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Get several “opinions”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(multiple models) each with its pros and cons such as speed vs accuracy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8ba5fa587_0_169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or advanced: 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g1a8ba5fa587_0_169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7 - Compare both classic and advanced results vs reality and judge</a:t>
            </a:r>
            <a:b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 sz="16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Step by step including average error and visual comparison</a:t>
            </a:r>
            <a:b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Step by step can mean hour by hour, day by day, week by week etc.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Analyze each autoregressive step and compare with baseline as well as reality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Visually compare by overlapping predictive steps of both models with reality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Almost impossible to “guess” the right answer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8ba5fa587_0_175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or advanced: 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g1a8ba5fa587_0_175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7 - Compare both classic and advanced results vs reality and judge</a:t>
            </a:r>
            <a:b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 sz="16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Period-based amount comparison and error measurement</a:t>
            </a:r>
            <a:b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Useful when </a:t>
            </a:r>
            <a:r>
              <a:rPr lang="en" sz="1800" i="1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step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prediction is not that important but the aggregated one is vital for the business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Aggregate all predicted steps and analyze the result vs baseline vs reality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More prone to miss-judgments than step-by-step and requires multiple tests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8ba5fa587_0_0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Demand forecasting?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g1a8ba5fa587_0_0"/>
          <p:cNvSpPr txBox="1">
            <a:spLocks noGrp="1"/>
          </p:cNvSpPr>
          <p:nvPr>
            <p:ph type="body" idx="1"/>
          </p:nvPr>
        </p:nvSpPr>
        <p:spPr>
          <a:xfrm>
            <a:off x="3060375" y="2534100"/>
            <a:ext cx="5925000" cy="24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Estimates include:</a:t>
            </a:r>
            <a:endParaRPr dirty="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Production Estimates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Inventory Level Estimates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Staffing and Labor Estimates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Raw Material Procurement Estimates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Advertising and Promotion Budget Estimates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Warehouse Space and Logistics Estimates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..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g1a8ba5fa587_0_0"/>
          <p:cNvSpPr txBox="1"/>
          <p:nvPr/>
        </p:nvSpPr>
        <p:spPr>
          <a:xfrm>
            <a:off x="3060375" y="1123000"/>
            <a:ext cx="46464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Future estimates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to inform decisions on </a:t>
            </a:r>
            <a:r>
              <a:rPr lang="en" sz="18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production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8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inventory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and </a:t>
            </a:r>
            <a:r>
              <a:rPr lang="en" sz="18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resource allocation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based on anticipated </a:t>
            </a:r>
            <a:r>
              <a:rPr lang="en" sz="18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customer demand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8ba5fa587_0_181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Setting the right expectations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g1a8ba5fa587_0_181"/>
          <p:cNvSpPr txBox="1"/>
          <p:nvPr/>
        </p:nvSpPr>
        <p:spPr>
          <a:xfrm>
            <a:off x="1366875" y="2004675"/>
            <a:ext cx="248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Glorified random number generators  </a:t>
            </a:r>
            <a:endParaRPr sz="1800" i="0" u="none" strike="noStrike" cap="non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19" name="Google Shape;219;g1a8ba5fa587_0_181"/>
          <p:cNvSpPr txBox="1"/>
          <p:nvPr/>
        </p:nvSpPr>
        <p:spPr>
          <a:xfrm>
            <a:off x="5615775" y="2004675"/>
            <a:ext cx="24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 dirty="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Truly intelligent models </a:t>
            </a:r>
            <a:endParaRPr sz="1800" i="0" u="none" strike="noStrike" cap="none" dirty="0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21" name="Google Shape;221;g1a8ba5fa587_0_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1688" y="3224923"/>
            <a:ext cx="2702824" cy="15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AFB3AD-724A-D600-694A-C81269163AA7}"/>
              </a:ext>
            </a:extLst>
          </p:cNvPr>
          <p:cNvSpPr txBox="1"/>
          <p:nvPr/>
        </p:nvSpPr>
        <p:spPr>
          <a:xfrm>
            <a:off x="4357688" y="2004675"/>
            <a:ext cx="53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8ba5fa587_0_191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2025</a:t>
            </a:r>
            <a:endParaRPr sz="272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g1a8ba5fa587_0_191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Data drift</a:t>
            </a:r>
            <a:b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Concept drift</a:t>
            </a:r>
            <a:b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Changing requirements</a:t>
            </a:r>
            <a:b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Refusal to ask chatGPT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endParaRPr lang="en"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 dirty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Asking ChatGPT questions and using the answer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endParaRPr dirty="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8ba5fa587_0_201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2025: data drift</a:t>
            </a:r>
            <a:endParaRPr sz="272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g1a8ba5fa587_0_201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model was trained on a certain distribution of inputs, but this distribution changes over time. For example, let’s imagine we trained a model to estimate demand for electricity from historical data, but climate change is causing unprecedented changes to weather, so the model’s accuracy degrades. </a:t>
            </a:r>
            <a:endParaRPr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36" name="Google Shape;236;g1a8ba5fa587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064" y="2571750"/>
            <a:ext cx="3371130" cy="21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a8ba5fa587_0_201"/>
          <p:cNvSpPr txBox="1"/>
          <p:nvPr/>
        </p:nvSpPr>
        <p:spPr>
          <a:xfrm>
            <a:off x="3320075" y="45462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Figure source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8ba5fa587_0_208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2025: concept drift</a:t>
            </a:r>
            <a:endParaRPr sz="272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g1a8ba5fa587_0_208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patterns, trends, and relationships in the data that were initially observed and used to build a forecasting model may evolve or shift, leading to a decrease in the model's predictive accuracy. This can happen due to various factors, such as changes in consumer behavior, market conditions, economic trends, or external events.</a:t>
            </a:r>
            <a:endParaRPr sz="1400" dirty="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45" name="Google Shape;245;g1a8ba5fa587_0_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9290" y="2571750"/>
            <a:ext cx="4348679" cy="2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a8ba5fa587_0_208"/>
          <p:cNvSpPr txBox="1"/>
          <p:nvPr/>
        </p:nvSpPr>
        <p:spPr>
          <a:xfrm>
            <a:off x="3109500" y="4525944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Figure source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8ba5fa587_0_216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2025: changing reqs</a:t>
            </a:r>
            <a:endParaRPr sz="272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g1a8ba5fa587_0_216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model was built to perform a particular task, but the product team decides to modify its capabilities. For instance, a model detects construction workers who wander into a dangerous area without a hard hat for more than 5 seconds. But safety requirements change, and now it must flag hatless workers who enter the area for more than 3 seconds. This issue sometimes manifests as concept drift, but we put it in a different category because it’s often driven by changes in product specifications rather than changes in the real world.</a:t>
            </a:r>
            <a:endParaRPr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8ba5fa587_0_223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Measuring the impact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g1a8ba5fa587_0_223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Last but not least - measuring the impact with actual business perspective</a:t>
            </a:r>
            <a:endParaRPr dirty="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 dirty="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More qualitative and less quantitative</a:t>
            </a:r>
            <a:endParaRPr dirty="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Different from use-case to use-case for the same class of models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 dirty="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Simple questions might not always be enough:</a:t>
            </a:r>
            <a:endParaRPr dirty="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 dirty="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How much did I save on locked-up funds due to less over-stocks?</a:t>
            </a:r>
            <a:endParaRPr sz="1800" dirty="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 dirty="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How much did I gain by stocking-up and selling more?</a:t>
            </a:r>
            <a:endParaRPr sz="1800" dirty="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8ba5fa587_0_21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Techniques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2" name="Google Shape;72;g1a8ba5fa587_0_21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g1a8ba5fa587_0_21"/>
          <p:cNvSpPr txBox="1"/>
          <p:nvPr/>
        </p:nvSpPr>
        <p:spPr>
          <a:xfrm>
            <a:off x="1038675" y="1221500"/>
            <a:ext cx="31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Qualitative</a:t>
            </a:r>
            <a:endParaRPr sz="1800" i="0" u="none" strike="noStrike" cap="non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4" name="Google Shape;74;g1a8ba5fa587_0_21"/>
          <p:cNvSpPr txBox="1"/>
          <p:nvPr/>
        </p:nvSpPr>
        <p:spPr>
          <a:xfrm>
            <a:off x="5046625" y="1221500"/>
            <a:ext cx="31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Quantitative</a:t>
            </a:r>
            <a:endParaRPr sz="1800" i="0" u="none" strike="noStrike" cap="non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75" name="Google Shape;75;g1a8ba5fa587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375" y="2879025"/>
            <a:ext cx="2373576" cy="14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a8ba5fa587_0_21"/>
          <p:cNvSpPr txBox="1"/>
          <p:nvPr/>
        </p:nvSpPr>
        <p:spPr>
          <a:xfrm>
            <a:off x="1366875" y="2004675"/>
            <a:ext cx="248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Human-focused research </a:t>
            </a:r>
            <a:endParaRPr sz="1400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g1a8ba5fa587_0_21"/>
          <p:cNvSpPr txBox="1"/>
          <p:nvPr/>
        </p:nvSpPr>
        <p:spPr>
          <a:xfrm>
            <a:off x="5374813" y="1789125"/>
            <a:ext cx="2484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Statistical and generally automated (computer-aided) research </a:t>
            </a:r>
            <a:endParaRPr sz="1400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g1a8ba5fa587_0_21"/>
          <p:cNvPicPr preferRelativeResize="0"/>
          <p:nvPr/>
        </p:nvPicPr>
        <p:blipFill rotWithShape="1">
          <a:blip r:embed="rId4">
            <a:alphaModFix/>
          </a:blip>
          <a:srcRect l="23300" t="10819" r="21010" b="9390"/>
          <a:stretch/>
        </p:blipFill>
        <p:spPr>
          <a:xfrm>
            <a:off x="5661525" y="2912262"/>
            <a:ext cx="1911201" cy="14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8ba5fa587_0_11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Business value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g1a8ba5fa587_0_11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Short-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(1 to 6 months) as well as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mid-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,and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long-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term (6+ months) estimates are used for: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Pre-building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Make-to-stock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Make-to-order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Contract manufacturing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Supply planning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Network balancing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…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8ba5fa587_0_34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qualitative approach</a:t>
            </a:r>
            <a:endParaRPr sz="272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g1a8ba5fa587_0_34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7939200" cy="1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Uses the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expertise of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market research experts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sales / purchase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/operations teams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g1a8ba5fa587_0_34"/>
          <p:cNvSpPr/>
          <p:nvPr/>
        </p:nvSpPr>
        <p:spPr>
          <a:xfrm>
            <a:off x="3645450" y="2622875"/>
            <a:ext cx="1853100" cy="12630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Qualitative </a:t>
            </a:r>
            <a:endParaRPr sz="1400" b="1" i="0" u="none" strike="noStrike" cap="none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demand forecasting</a:t>
            </a:r>
            <a:endParaRPr sz="1400" b="1" i="0" u="none" strike="noStrike" cap="none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g1a8ba5fa587_0_34"/>
          <p:cNvSpPr/>
          <p:nvPr/>
        </p:nvSpPr>
        <p:spPr>
          <a:xfrm>
            <a:off x="3645450" y="4317325"/>
            <a:ext cx="1853100" cy="4500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Highly granular</a:t>
            </a:r>
            <a:endParaRPr sz="12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g1a8ba5fa587_0_34"/>
          <p:cNvSpPr/>
          <p:nvPr/>
        </p:nvSpPr>
        <p:spPr>
          <a:xfrm>
            <a:off x="3645450" y="1741425"/>
            <a:ext cx="1853100" cy="4500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Long term</a:t>
            </a:r>
            <a:endParaRPr sz="12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g1a8ba5fa587_0_34"/>
          <p:cNvSpPr/>
          <p:nvPr/>
        </p:nvSpPr>
        <p:spPr>
          <a:xfrm>
            <a:off x="947725" y="2862125"/>
            <a:ext cx="1853100" cy="784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Biased towards specific products/services</a:t>
            </a:r>
            <a:endParaRPr sz="12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g1a8ba5fa587_0_34"/>
          <p:cNvSpPr/>
          <p:nvPr/>
        </p:nvSpPr>
        <p:spPr>
          <a:xfrm>
            <a:off x="6316831" y="2862125"/>
            <a:ext cx="1853100" cy="784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Based on the expert’s area of expertise </a:t>
            </a:r>
            <a:endParaRPr sz="12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8" name="Google Shape;98;g1a8ba5fa587_0_34"/>
          <p:cNvCxnSpPr>
            <a:stCxn id="93" idx="0"/>
            <a:endCxn id="95" idx="2"/>
          </p:cNvCxnSpPr>
          <p:nvPr/>
        </p:nvCxnSpPr>
        <p:spPr>
          <a:xfrm rot="10800000">
            <a:off x="4572000" y="2191475"/>
            <a:ext cx="0" cy="43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9" name="Google Shape;99;g1a8ba5fa587_0_34"/>
          <p:cNvCxnSpPr/>
          <p:nvPr/>
        </p:nvCxnSpPr>
        <p:spPr>
          <a:xfrm rot="10800000">
            <a:off x="4572000" y="3885875"/>
            <a:ext cx="0" cy="43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00" name="Google Shape;100;g1a8ba5fa587_0_34"/>
          <p:cNvCxnSpPr>
            <a:stCxn id="93" idx="1"/>
            <a:endCxn id="96" idx="3"/>
          </p:cNvCxnSpPr>
          <p:nvPr/>
        </p:nvCxnSpPr>
        <p:spPr>
          <a:xfrm rot="10800000">
            <a:off x="2800950" y="3254375"/>
            <a:ext cx="844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1" name="Google Shape;101;g1a8ba5fa587_0_34"/>
          <p:cNvCxnSpPr/>
          <p:nvPr/>
        </p:nvCxnSpPr>
        <p:spPr>
          <a:xfrm rot="10800000">
            <a:off x="5488975" y="3254375"/>
            <a:ext cx="844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8ba5fa587_0_59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quantitative approach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g1a8ba5fa587_0_59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8093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Quantitative techniques that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use and apply statistical methods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Static forecasting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 average of historical data based on relevant business historical data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Trend projection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 uses advanced statistical methods to project trends: moving averages and least-square methods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Barometric (econometric) forecasting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 uses macro-economic models to project high-granularity and potential long-term forecasts (similar and closely related to qualitative analysis but based on macroeconomic data)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8ba5fa587_0_74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Commonly used methods for quantitative analysis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g1a8ba5fa587_0_74"/>
          <p:cNvSpPr txBox="1">
            <a:spLocks noGrp="1"/>
          </p:cNvSpPr>
          <p:nvPr>
            <p:ph type="body" idx="1"/>
          </p:nvPr>
        </p:nvSpPr>
        <p:spPr>
          <a:xfrm>
            <a:off x="830600" y="1185275"/>
            <a:ext cx="8093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Simple static forecasting by averaging historical data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Advanced static forecasting with weighted averages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(i.e., combining average weekly sales over the last month with average weekly sales in the last year)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Advanced static forecasting with weighted averages and re-adjusted based on experts’ opinion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(after computing the static forecast, a purchase/sales expert adjusts it based on their personal opinion (or bias))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8ba5fa587_0_80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Trend projection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g1a8ba5fa587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7800" y="1674325"/>
            <a:ext cx="4867550" cy="28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a8ba5fa587_0_80"/>
          <p:cNvSpPr txBox="1"/>
          <p:nvPr/>
        </p:nvSpPr>
        <p:spPr>
          <a:xfrm>
            <a:off x="3004813" y="4440300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i="1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Picture courtesy of fcgu.edu</a:t>
            </a:r>
            <a:endParaRPr sz="1100" i="1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g1a8ba5fa587_0_80"/>
          <p:cNvSpPr txBox="1"/>
          <p:nvPr/>
        </p:nvSpPr>
        <p:spPr>
          <a:xfrm>
            <a:off x="1247875" y="1113450"/>
            <a:ext cx="664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Trend projection based on moving averages</a:t>
            </a:r>
            <a:endParaRPr sz="1900" i="0" u="none" strike="noStrike" cap="none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8ba5fa587_0_90"/>
          <p:cNvSpPr txBox="1">
            <a:spLocks noGrp="1"/>
          </p:cNvSpPr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Trend projection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g1a8ba5fa587_0_90"/>
          <p:cNvSpPr txBox="1"/>
          <p:nvPr/>
        </p:nvSpPr>
        <p:spPr>
          <a:xfrm>
            <a:off x="1247875" y="1113450"/>
            <a:ext cx="664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Trend projection based on least squares (basic ML)</a:t>
            </a:r>
            <a:endParaRPr sz="1900" i="0" u="none" strike="noStrike" cap="none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32" name="Google Shape;132;g1a8ba5fa587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322" y="1590450"/>
            <a:ext cx="5026503" cy="2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a8ba5fa587_0_90"/>
          <p:cNvSpPr txBox="1"/>
          <p:nvPr/>
        </p:nvSpPr>
        <p:spPr>
          <a:xfrm>
            <a:off x="2996638" y="4419425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i="1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Picture courtesy of fcgu.edu</a:t>
            </a:r>
            <a:endParaRPr sz="1100" i="1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1372</Words>
  <Application>Microsoft Office PowerPoint</Application>
  <PresentationFormat>On-screen Show (16:9)</PresentationFormat>
  <Paragraphs>134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Comfortaa</vt:lpstr>
      <vt:lpstr>Roboto</vt:lpstr>
      <vt:lpstr>Cascadia Code</vt:lpstr>
      <vt:lpstr>Roboto Light</vt:lpstr>
      <vt:lpstr>Arial</vt:lpstr>
      <vt:lpstr>Comfortaa Medium</vt:lpstr>
      <vt:lpstr>Comfortaa Light</vt:lpstr>
      <vt:lpstr>Simple Light</vt:lpstr>
      <vt:lpstr>Demand forecasting  DS 101 Lecture 5</vt:lpstr>
      <vt:lpstr>Demand forecasting?</vt:lpstr>
      <vt:lpstr>Techniques</vt:lpstr>
      <vt:lpstr>Business value</vt:lpstr>
      <vt:lpstr>The qualitative approach</vt:lpstr>
      <vt:lpstr>The quantitative approach</vt:lpstr>
      <vt:lpstr>Commonly used methods for quantitative analysis</vt:lpstr>
      <vt:lpstr>Trend projection</vt:lpstr>
      <vt:lpstr>Trend projection</vt:lpstr>
      <vt:lpstr>Classic demand forecasting: pros &amp; cons</vt:lpstr>
      <vt:lpstr>Advanced demand forecasting: pros &amp; cons</vt:lpstr>
      <vt:lpstr>How to choose what’s best?</vt:lpstr>
      <vt:lpstr>How to choose what’s best?</vt:lpstr>
      <vt:lpstr>How to choose what’s best?</vt:lpstr>
      <vt:lpstr>How to choose what’s best?</vt:lpstr>
      <vt:lpstr>How to choose what’s best?</vt:lpstr>
      <vt:lpstr>Classic or advanced: how to choose what’s best?</vt:lpstr>
      <vt:lpstr>Classic or advanced: how to choose what’s best?</vt:lpstr>
      <vt:lpstr>Classic or advanced: how to choose what’s best?</vt:lpstr>
      <vt:lpstr>Setting the right expectations</vt:lpstr>
      <vt:lpstr>Critical failures of AI in 2025</vt:lpstr>
      <vt:lpstr>Critical failures of AI in 2025: data drift</vt:lpstr>
      <vt:lpstr>Critical failures of AI in 2025: concept drift</vt:lpstr>
      <vt:lpstr>Critical failures of AI in 2025: changing reqs</vt:lpstr>
      <vt:lpstr>Measuring the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</cp:lastModifiedBy>
  <cp:revision>4</cp:revision>
  <dcterms:modified xsi:type="dcterms:W3CDTF">2024-12-02T15:32:39Z</dcterms:modified>
</cp:coreProperties>
</file>