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583E1-FCF1-4F68-AB65-DCB16EB494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1B3201-B5D9-40D7-AAC1-747412286A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BA4846-7D6E-4E18-A420-3648D5921E29}"/>
              </a:ext>
            </a:extLst>
          </p:cNvPr>
          <p:cNvSpPr>
            <a:spLocks noGrp="1"/>
          </p:cNvSpPr>
          <p:nvPr>
            <p:ph type="dt" sz="half" idx="10"/>
          </p:nvPr>
        </p:nvSpPr>
        <p:spPr/>
        <p:txBody>
          <a:bodyPr/>
          <a:lstStyle/>
          <a:p>
            <a:fld id="{6553AC23-B231-4569-A392-DDE633AF8625}" type="datetimeFigureOut">
              <a:rPr lang="zh-CN" altLang="en-US" smtClean="0"/>
              <a:t>2018/6/19</a:t>
            </a:fld>
            <a:endParaRPr lang="zh-CN" altLang="en-US"/>
          </a:p>
        </p:txBody>
      </p:sp>
      <p:sp>
        <p:nvSpPr>
          <p:cNvPr id="5" name="页脚占位符 4">
            <a:extLst>
              <a:ext uri="{FF2B5EF4-FFF2-40B4-BE49-F238E27FC236}">
                <a16:creationId xmlns:a16="http://schemas.microsoft.com/office/drawing/2014/main" id="{FCDBC082-1179-4CB3-9056-10722D6A27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B7CF09-2198-4444-BA43-F8BE651D7983}"/>
              </a:ext>
            </a:extLst>
          </p:cNvPr>
          <p:cNvSpPr>
            <a:spLocks noGrp="1"/>
          </p:cNvSpPr>
          <p:nvPr>
            <p:ph type="sldNum" sz="quarter" idx="12"/>
          </p:nvPr>
        </p:nvSpPr>
        <p:spPr/>
        <p:txBody>
          <a:bodyPr/>
          <a:lstStyle/>
          <a:p>
            <a:fld id="{14BEEBCC-5090-4EA8-ADCF-7A59600B4CE4}" type="slidenum">
              <a:rPr lang="zh-CN" altLang="en-US" smtClean="0"/>
              <a:t>‹#›</a:t>
            </a:fld>
            <a:endParaRPr lang="zh-CN" altLang="en-US"/>
          </a:p>
        </p:txBody>
      </p:sp>
    </p:spTree>
    <p:extLst>
      <p:ext uri="{BB962C8B-B14F-4D97-AF65-F5344CB8AC3E}">
        <p14:creationId xmlns:p14="http://schemas.microsoft.com/office/powerpoint/2010/main" val="354628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A765F-C2BA-4055-BEBC-22DE86AE9D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32F74A2-883D-4CC0-AD2E-3BC29538B9B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34973D0-CF52-4280-ABDF-74D07F2CB3C9}"/>
              </a:ext>
            </a:extLst>
          </p:cNvPr>
          <p:cNvSpPr>
            <a:spLocks noGrp="1"/>
          </p:cNvSpPr>
          <p:nvPr>
            <p:ph type="dt" sz="half" idx="10"/>
          </p:nvPr>
        </p:nvSpPr>
        <p:spPr/>
        <p:txBody>
          <a:bodyPr/>
          <a:lstStyle/>
          <a:p>
            <a:fld id="{6553AC23-B231-4569-A392-DDE633AF8625}" type="datetimeFigureOut">
              <a:rPr lang="zh-CN" altLang="en-US" smtClean="0"/>
              <a:t>2018/6/19</a:t>
            </a:fld>
            <a:endParaRPr lang="zh-CN" altLang="en-US"/>
          </a:p>
        </p:txBody>
      </p:sp>
      <p:sp>
        <p:nvSpPr>
          <p:cNvPr id="5" name="页脚占位符 4">
            <a:extLst>
              <a:ext uri="{FF2B5EF4-FFF2-40B4-BE49-F238E27FC236}">
                <a16:creationId xmlns:a16="http://schemas.microsoft.com/office/drawing/2014/main" id="{AC097F64-1135-4814-A07A-DB3AFB7A19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F752B9-C9C4-4DAF-BAD0-FCA6DCD05749}"/>
              </a:ext>
            </a:extLst>
          </p:cNvPr>
          <p:cNvSpPr>
            <a:spLocks noGrp="1"/>
          </p:cNvSpPr>
          <p:nvPr>
            <p:ph type="sldNum" sz="quarter" idx="12"/>
          </p:nvPr>
        </p:nvSpPr>
        <p:spPr/>
        <p:txBody>
          <a:bodyPr/>
          <a:lstStyle/>
          <a:p>
            <a:fld id="{14BEEBCC-5090-4EA8-ADCF-7A59600B4CE4}" type="slidenum">
              <a:rPr lang="zh-CN" altLang="en-US" smtClean="0"/>
              <a:t>‹#›</a:t>
            </a:fld>
            <a:endParaRPr lang="zh-CN" altLang="en-US"/>
          </a:p>
        </p:txBody>
      </p:sp>
    </p:spTree>
    <p:extLst>
      <p:ext uri="{BB962C8B-B14F-4D97-AF65-F5344CB8AC3E}">
        <p14:creationId xmlns:p14="http://schemas.microsoft.com/office/powerpoint/2010/main" val="237528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FBD205-FFB4-45FF-94F2-F9950F6DD49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B897E0-D521-4AB8-8312-6366183DFC0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13287D-22A7-4102-BD93-4310EEFA8750}"/>
              </a:ext>
            </a:extLst>
          </p:cNvPr>
          <p:cNvSpPr>
            <a:spLocks noGrp="1"/>
          </p:cNvSpPr>
          <p:nvPr>
            <p:ph type="dt" sz="half" idx="10"/>
          </p:nvPr>
        </p:nvSpPr>
        <p:spPr/>
        <p:txBody>
          <a:bodyPr/>
          <a:lstStyle/>
          <a:p>
            <a:fld id="{6553AC23-B231-4569-A392-DDE633AF8625}" type="datetimeFigureOut">
              <a:rPr lang="zh-CN" altLang="en-US" smtClean="0"/>
              <a:t>2018/6/19</a:t>
            </a:fld>
            <a:endParaRPr lang="zh-CN" altLang="en-US"/>
          </a:p>
        </p:txBody>
      </p:sp>
      <p:sp>
        <p:nvSpPr>
          <p:cNvPr id="5" name="页脚占位符 4">
            <a:extLst>
              <a:ext uri="{FF2B5EF4-FFF2-40B4-BE49-F238E27FC236}">
                <a16:creationId xmlns:a16="http://schemas.microsoft.com/office/drawing/2014/main" id="{35C21F07-C3EC-4296-8C3E-8AD5456C00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5C22FC-EC46-40B4-979E-09969036AE2F}"/>
              </a:ext>
            </a:extLst>
          </p:cNvPr>
          <p:cNvSpPr>
            <a:spLocks noGrp="1"/>
          </p:cNvSpPr>
          <p:nvPr>
            <p:ph type="sldNum" sz="quarter" idx="12"/>
          </p:nvPr>
        </p:nvSpPr>
        <p:spPr/>
        <p:txBody>
          <a:bodyPr/>
          <a:lstStyle/>
          <a:p>
            <a:fld id="{14BEEBCC-5090-4EA8-ADCF-7A59600B4CE4}" type="slidenum">
              <a:rPr lang="zh-CN" altLang="en-US" smtClean="0"/>
              <a:t>‹#›</a:t>
            </a:fld>
            <a:endParaRPr lang="zh-CN" altLang="en-US"/>
          </a:p>
        </p:txBody>
      </p:sp>
    </p:spTree>
    <p:extLst>
      <p:ext uri="{BB962C8B-B14F-4D97-AF65-F5344CB8AC3E}">
        <p14:creationId xmlns:p14="http://schemas.microsoft.com/office/powerpoint/2010/main" val="417769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3AF43-81EF-4B89-A1D6-97345F50FE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21FBCA-52C8-4A0C-A5E5-93C03C4A406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2ED383-33BB-49EE-990B-6AD10A135C17}"/>
              </a:ext>
            </a:extLst>
          </p:cNvPr>
          <p:cNvSpPr>
            <a:spLocks noGrp="1"/>
          </p:cNvSpPr>
          <p:nvPr>
            <p:ph type="dt" sz="half" idx="10"/>
          </p:nvPr>
        </p:nvSpPr>
        <p:spPr/>
        <p:txBody>
          <a:bodyPr/>
          <a:lstStyle/>
          <a:p>
            <a:fld id="{6553AC23-B231-4569-A392-DDE633AF8625}" type="datetimeFigureOut">
              <a:rPr lang="zh-CN" altLang="en-US" smtClean="0"/>
              <a:t>2018/6/19</a:t>
            </a:fld>
            <a:endParaRPr lang="zh-CN" altLang="en-US"/>
          </a:p>
        </p:txBody>
      </p:sp>
      <p:sp>
        <p:nvSpPr>
          <p:cNvPr id="5" name="页脚占位符 4">
            <a:extLst>
              <a:ext uri="{FF2B5EF4-FFF2-40B4-BE49-F238E27FC236}">
                <a16:creationId xmlns:a16="http://schemas.microsoft.com/office/drawing/2014/main" id="{CDD37B97-44BE-4499-851B-C18B0CD304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D01039-1D86-4201-930A-8C957DF67FB3}"/>
              </a:ext>
            </a:extLst>
          </p:cNvPr>
          <p:cNvSpPr>
            <a:spLocks noGrp="1"/>
          </p:cNvSpPr>
          <p:nvPr>
            <p:ph type="sldNum" sz="quarter" idx="12"/>
          </p:nvPr>
        </p:nvSpPr>
        <p:spPr/>
        <p:txBody>
          <a:bodyPr/>
          <a:lstStyle/>
          <a:p>
            <a:fld id="{14BEEBCC-5090-4EA8-ADCF-7A59600B4CE4}" type="slidenum">
              <a:rPr lang="zh-CN" altLang="en-US" smtClean="0"/>
              <a:t>‹#›</a:t>
            </a:fld>
            <a:endParaRPr lang="zh-CN" altLang="en-US"/>
          </a:p>
        </p:txBody>
      </p:sp>
    </p:spTree>
    <p:extLst>
      <p:ext uri="{BB962C8B-B14F-4D97-AF65-F5344CB8AC3E}">
        <p14:creationId xmlns:p14="http://schemas.microsoft.com/office/powerpoint/2010/main" val="3701633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9EE5C-089E-4574-9DEA-6FA2341813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D06C018-7DDA-43E5-B75E-3E851E6B8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AFFD294-3616-4F4F-BDCE-0AA74EB7B65D}"/>
              </a:ext>
            </a:extLst>
          </p:cNvPr>
          <p:cNvSpPr>
            <a:spLocks noGrp="1"/>
          </p:cNvSpPr>
          <p:nvPr>
            <p:ph type="dt" sz="half" idx="10"/>
          </p:nvPr>
        </p:nvSpPr>
        <p:spPr/>
        <p:txBody>
          <a:bodyPr/>
          <a:lstStyle/>
          <a:p>
            <a:fld id="{6553AC23-B231-4569-A392-DDE633AF8625}" type="datetimeFigureOut">
              <a:rPr lang="zh-CN" altLang="en-US" smtClean="0"/>
              <a:t>2018/6/19</a:t>
            </a:fld>
            <a:endParaRPr lang="zh-CN" altLang="en-US"/>
          </a:p>
        </p:txBody>
      </p:sp>
      <p:sp>
        <p:nvSpPr>
          <p:cNvPr id="5" name="页脚占位符 4">
            <a:extLst>
              <a:ext uri="{FF2B5EF4-FFF2-40B4-BE49-F238E27FC236}">
                <a16:creationId xmlns:a16="http://schemas.microsoft.com/office/drawing/2014/main" id="{0BAB3E59-B7B8-4F7D-B71B-A24A57539F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C4CC1E-3489-4B43-8092-7E54D577DD6E}"/>
              </a:ext>
            </a:extLst>
          </p:cNvPr>
          <p:cNvSpPr>
            <a:spLocks noGrp="1"/>
          </p:cNvSpPr>
          <p:nvPr>
            <p:ph type="sldNum" sz="quarter" idx="12"/>
          </p:nvPr>
        </p:nvSpPr>
        <p:spPr/>
        <p:txBody>
          <a:bodyPr/>
          <a:lstStyle/>
          <a:p>
            <a:fld id="{14BEEBCC-5090-4EA8-ADCF-7A59600B4CE4}" type="slidenum">
              <a:rPr lang="zh-CN" altLang="en-US" smtClean="0"/>
              <a:t>‹#›</a:t>
            </a:fld>
            <a:endParaRPr lang="zh-CN" altLang="en-US"/>
          </a:p>
        </p:txBody>
      </p:sp>
    </p:spTree>
    <p:extLst>
      <p:ext uri="{BB962C8B-B14F-4D97-AF65-F5344CB8AC3E}">
        <p14:creationId xmlns:p14="http://schemas.microsoft.com/office/powerpoint/2010/main" val="942262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6A9D0-3FA8-4D54-9B10-BAA1D7881C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001A18-046E-4B9A-8BC3-6FAFBADB7B4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AC7D60A-BE6F-40B2-AEA2-482CAFAE49F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2F4E397-33DF-4A75-A38E-BE14A0A4D580}"/>
              </a:ext>
            </a:extLst>
          </p:cNvPr>
          <p:cNvSpPr>
            <a:spLocks noGrp="1"/>
          </p:cNvSpPr>
          <p:nvPr>
            <p:ph type="dt" sz="half" idx="10"/>
          </p:nvPr>
        </p:nvSpPr>
        <p:spPr/>
        <p:txBody>
          <a:bodyPr/>
          <a:lstStyle/>
          <a:p>
            <a:fld id="{6553AC23-B231-4569-A392-DDE633AF8625}" type="datetimeFigureOut">
              <a:rPr lang="zh-CN" altLang="en-US" smtClean="0"/>
              <a:t>2018/6/19</a:t>
            </a:fld>
            <a:endParaRPr lang="zh-CN" altLang="en-US"/>
          </a:p>
        </p:txBody>
      </p:sp>
      <p:sp>
        <p:nvSpPr>
          <p:cNvPr id="6" name="页脚占位符 5">
            <a:extLst>
              <a:ext uri="{FF2B5EF4-FFF2-40B4-BE49-F238E27FC236}">
                <a16:creationId xmlns:a16="http://schemas.microsoft.com/office/drawing/2014/main" id="{C425A52D-53FD-48F7-97C6-A87C26BE41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9AC826-583B-415A-9E83-C9706318CE08}"/>
              </a:ext>
            </a:extLst>
          </p:cNvPr>
          <p:cNvSpPr>
            <a:spLocks noGrp="1"/>
          </p:cNvSpPr>
          <p:nvPr>
            <p:ph type="sldNum" sz="quarter" idx="12"/>
          </p:nvPr>
        </p:nvSpPr>
        <p:spPr/>
        <p:txBody>
          <a:bodyPr/>
          <a:lstStyle/>
          <a:p>
            <a:fld id="{14BEEBCC-5090-4EA8-ADCF-7A59600B4CE4}" type="slidenum">
              <a:rPr lang="zh-CN" altLang="en-US" smtClean="0"/>
              <a:t>‹#›</a:t>
            </a:fld>
            <a:endParaRPr lang="zh-CN" altLang="en-US"/>
          </a:p>
        </p:txBody>
      </p:sp>
    </p:spTree>
    <p:extLst>
      <p:ext uri="{BB962C8B-B14F-4D97-AF65-F5344CB8AC3E}">
        <p14:creationId xmlns:p14="http://schemas.microsoft.com/office/powerpoint/2010/main" val="344722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C6D90-5216-4ED0-A711-475B69AB483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3D7E8F1-3163-42A7-95B0-9915A8440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268CD4F-10E3-4095-A602-9AD2AC3A0C7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EECCBF8-C852-44C2-95C2-264D31ECD2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8F76BBD-ECD8-48EC-BC3C-770946DD248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D1BFFE6-CB51-4E15-B3DF-7F0A8EFB0C70}"/>
              </a:ext>
            </a:extLst>
          </p:cNvPr>
          <p:cNvSpPr>
            <a:spLocks noGrp="1"/>
          </p:cNvSpPr>
          <p:nvPr>
            <p:ph type="dt" sz="half" idx="10"/>
          </p:nvPr>
        </p:nvSpPr>
        <p:spPr/>
        <p:txBody>
          <a:bodyPr/>
          <a:lstStyle/>
          <a:p>
            <a:fld id="{6553AC23-B231-4569-A392-DDE633AF8625}" type="datetimeFigureOut">
              <a:rPr lang="zh-CN" altLang="en-US" smtClean="0"/>
              <a:t>2018/6/19</a:t>
            </a:fld>
            <a:endParaRPr lang="zh-CN" altLang="en-US"/>
          </a:p>
        </p:txBody>
      </p:sp>
      <p:sp>
        <p:nvSpPr>
          <p:cNvPr id="8" name="页脚占位符 7">
            <a:extLst>
              <a:ext uri="{FF2B5EF4-FFF2-40B4-BE49-F238E27FC236}">
                <a16:creationId xmlns:a16="http://schemas.microsoft.com/office/drawing/2014/main" id="{55A2A268-8316-40BA-AE7D-3D40E2C947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1AB77EA-C5DE-40D6-AFBE-B51876810576}"/>
              </a:ext>
            </a:extLst>
          </p:cNvPr>
          <p:cNvSpPr>
            <a:spLocks noGrp="1"/>
          </p:cNvSpPr>
          <p:nvPr>
            <p:ph type="sldNum" sz="quarter" idx="12"/>
          </p:nvPr>
        </p:nvSpPr>
        <p:spPr/>
        <p:txBody>
          <a:bodyPr/>
          <a:lstStyle/>
          <a:p>
            <a:fld id="{14BEEBCC-5090-4EA8-ADCF-7A59600B4CE4}" type="slidenum">
              <a:rPr lang="zh-CN" altLang="en-US" smtClean="0"/>
              <a:t>‹#›</a:t>
            </a:fld>
            <a:endParaRPr lang="zh-CN" altLang="en-US"/>
          </a:p>
        </p:txBody>
      </p:sp>
    </p:spTree>
    <p:extLst>
      <p:ext uri="{BB962C8B-B14F-4D97-AF65-F5344CB8AC3E}">
        <p14:creationId xmlns:p14="http://schemas.microsoft.com/office/powerpoint/2010/main" val="267209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8AC7A-7190-4850-B4EB-5927B860FD0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8A7B24-07BA-443F-9304-E0766EF709E4}"/>
              </a:ext>
            </a:extLst>
          </p:cNvPr>
          <p:cNvSpPr>
            <a:spLocks noGrp="1"/>
          </p:cNvSpPr>
          <p:nvPr>
            <p:ph type="dt" sz="half" idx="10"/>
          </p:nvPr>
        </p:nvSpPr>
        <p:spPr/>
        <p:txBody>
          <a:bodyPr/>
          <a:lstStyle/>
          <a:p>
            <a:fld id="{6553AC23-B231-4569-A392-DDE633AF8625}" type="datetimeFigureOut">
              <a:rPr lang="zh-CN" altLang="en-US" smtClean="0"/>
              <a:t>2018/6/19</a:t>
            </a:fld>
            <a:endParaRPr lang="zh-CN" altLang="en-US"/>
          </a:p>
        </p:txBody>
      </p:sp>
      <p:sp>
        <p:nvSpPr>
          <p:cNvPr id="4" name="页脚占位符 3">
            <a:extLst>
              <a:ext uri="{FF2B5EF4-FFF2-40B4-BE49-F238E27FC236}">
                <a16:creationId xmlns:a16="http://schemas.microsoft.com/office/drawing/2014/main" id="{984E6DB4-0CBB-49A6-93DB-ABE151BCE1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698181-4E80-4F2C-B77A-51F49ED654DF}"/>
              </a:ext>
            </a:extLst>
          </p:cNvPr>
          <p:cNvSpPr>
            <a:spLocks noGrp="1"/>
          </p:cNvSpPr>
          <p:nvPr>
            <p:ph type="sldNum" sz="quarter" idx="12"/>
          </p:nvPr>
        </p:nvSpPr>
        <p:spPr/>
        <p:txBody>
          <a:bodyPr/>
          <a:lstStyle/>
          <a:p>
            <a:fld id="{14BEEBCC-5090-4EA8-ADCF-7A59600B4CE4}" type="slidenum">
              <a:rPr lang="zh-CN" altLang="en-US" smtClean="0"/>
              <a:t>‹#›</a:t>
            </a:fld>
            <a:endParaRPr lang="zh-CN" altLang="en-US"/>
          </a:p>
        </p:txBody>
      </p:sp>
    </p:spTree>
    <p:extLst>
      <p:ext uri="{BB962C8B-B14F-4D97-AF65-F5344CB8AC3E}">
        <p14:creationId xmlns:p14="http://schemas.microsoft.com/office/powerpoint/2010/main" val="207541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72A86B-431E-4481-A460-EF76E6C209FA}"/>
              </a:ext>
            </a:extLst>
          </p:cNvPr>
          <p:cNvSpPr>
            <a:spLocks noGrp="1"/>
          </p:cNvSpPr>
          <p:nvPr>
            <p:ph type="dt" sz="half" idx="10"/>
          </p:nvPr>
        </p:nvSpPr>
        <p:spPr/>
        <p:txBody>
          <a:bodyPr/>
          <a:lstStyle/>
          <a:p>
            <a:fld id="{6553AC23-B231-4569-A392-DDE633AF8625}" type="datetimeFigureOut">
              <a:rPr lang="zh-CN" altLang="en-US" smtClean="0"/>
              <a:t>2018/6/19</a:t>
            </a:fld>
            <a:endParaRPr lang="zh-CN" altLang="en-US"/>
          </a:p>
        </p:txBody>
      </p:sp>
      <p:sp>
        <p:nvSpPr>
          <p:cNvPr id="3" name="页脚占位符 2">
            <a:extLst>
              <a:ext uri="{FF2B5EF4-FFF2-40B4-BE49-F238E27FC236}">
                <a16:creationId xmlns:a16="http://schemas.microsoft.com/office/drawing/2014/main" id="{7A192701-4637-404D-A044-DBF8D5D0912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41D441E-2ED7-4051-8C18-90461631F028}"/>
              </a:ext>
            </a:extLst>
          </p:cNvPr>
          <p:cNvSpPr>
            <a:spLocks noGrp="1"/>
          </p:cNvSpPr>
          <p:nvPr>
            <p:ph type="sldNum" sz="quarter" idx="12"/>
          </p:nvPr>
        </p:nvSpPr>
        <p:spPr/>
        <p:txBody>
          <a:bodyPr/>
          <a:lstStyle/>
          <a:p>
            <a:fld id="{14BEEBCC-5090-4EA8-ADCF-7A59600B4CE4}" type="slidenum">
              <a:rPr lang="zh-CN" altLang="en-US" smtClean="0"/>
              <a:t>‹#›</a:t>
            </a:fld>
            <a:endParaRPr lang="zh-CN" altLang="en-US"/>
          </a:p>
        </p:txBody>
      </p:sp>
    </p:spTree>
    <p:extLst>
      <p:ext uri="{BB962C8B-B14F-4D97-AF65-F5344CB8AC3E}">
        <p14:creationId xmlns:p14="http://schemas.microsoft.com/office/powerpoint/2010/main" val="1332897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B2800-BE8E-4080-9852-21888218BF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D660B35-E928-435F-84B2-53967A74CA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E3D5E7D-30BB-46F2-B983-E5782F10A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6F3332F-EFDD-4BD2-A7B5-3EA3B80851BA}"/>
              </a:ext>
            </a:extLst>
          </p:cNvPr>
          <p:cNvSpPr>
            <a:spLocks noGrp="1"/>
          </p:cNvSpPr>
          <p:nvPr>
            <p:ph type="dt" sz="half" idx="10"/>
          </p:nvPr>
        </p:nvSpPr>
        <p:spPr/>
        <p:txBody>
          <a:bodyPr/>
          <a:lstStyle/>
          <a:p>
            <a:fld id="{6553AC23-B231-4569-A392-DDE633AF8625}" type="datetimeFigureOut">
              <a:rPr lang="zh-CN" altLang="en-US" smtClean="0"/>
              <a:t>2018/6/19</a:t>
            </a:fld>
            <a:endParaRPr lang="zh-CN" altLang="en-US"/>
          </a:p>
        </p:txBody>
      </p:sp>
      <p:sp>
        <p:nvSpPr>
          <p:cNvPr id="6" name="页脚占位符 5">
            <a:extLst>
              <a:ext uri="{FF2B5EF4-FFF2-40B4-BE49-F238E27FC236}">
                <a16:creationId xmlns:a16="http://schemas.microsoft.com/office/drawing/2014/main" id="{5812CAB0-623D-4EC5-8FEC-BA0AE04BE7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9A7360-4301-4E08-BC59-A3F367A2550B}"/>
              </a:ext>
            </a:extLst>
          </p:cNvPr>
          <p:cNvSpPr>
            <a:spLocks noGrp="1"/>
          </p:cNvSpPr>
          <p:nvPr>
            <p:ph type="sldNum" sz="quarter" idx="12"/>
          </p:nvPr>
        </p:nvSpPr>
        <p:spPr/>
        <p:txBody>
          <a:bodyPr/>
          <a:lstStyle/>
          <a:p>
            <a:fld id="{14BEEBCC-5090-4EA8-ADCF-7A59600B4CE4}" type="slidenum">
              <a:rPr lang="zh-CN" altLang="en-US" smtClean="0"/>
              <a:t>‹#›</a:t>
            </a:fld>
            <a:endParaRPr lang="zh-CN" altLang="en-US"/>
          </a:p>
        </p:txBody>
      </p:sp>
    </p:spTree>
    <p:extLst>
      <p:ext uri="{BB962C8B-B14F-4D97-AF65-F5344CB8AC3E}">
        <p14:creationId xmlns:p14="http://schemas.microsoft.com/office/powerpoint/2010/main" val="382013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C51D7-B174-4B53-8089-A9EF10C555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36B79D1-F750-4EAA-B982-9390F26B4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48B506-1E9F-4975-A69A-4B2F4A5F22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3F84AB0-0E6D-44A4-957D-19B8C4CCFBA0}"/>
              </a:ext>
            </a:extLst>
          </p:cNvPr>
          <p:cNvSpPr>
            <a:spLocks noGrp="1"/>
          </p:cNvSpPr>
          <p:nvPr>
            <p:ph type="dt" sz="half" idx="10"/>
          </p:nvPr>
        </p:nvSpPr>
        <p:spPr/>
        <p:txBody>
          <a:bodyPr/>
          <a:lstStyle/>
          <a:p>
            <a:fld id="{6553AC23-B231-4569-A392-DDE633AF8625}" type="datetimeFigureOut">
              <a:rPr lang="zh-CN" altLang="en-US" smtClean="0"/>
              <a:t>2018/6/19</a:t>
            </a:fld>
            <a:endParaRPr lang="zh-CN" altLang="en-US"/>
          </a:p>
        </p:txBody>
      </p:sp>
      <p:sp>
        <p:nvSpPr>
          <p:cNvPr id="6" name="页脚占位符 5">
            <a:extLst>
              <a:ext uri="{FF2B5EF4-FFF2-40B4-BE49-F238E27FC236}">
                <a16:creationId xmlns:a16="http://schemas.microsoft.com/office/drawing/2014/main" id="{07C8F23D-F18C-4028-893D-1FD8B4A1C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083B88-02ED-491D-BC9C-880FBA8A4FC0}"/>
              </a:ext>
            </a:extLst>
          </p:cNvPr>
          <p:cNvSpPr>
            <a:spLocks noGrp="1"/>
          </p:cNvSpPr>
          <p:nvPr>
            <p:ph type="sldNum" sz="quarter" idx="12"/>
          </p:nvPr>
        </p:nvSpPr>
        <p:spPr/>
        <p:txBody>
          <a:bodyPr/>
          <a:lstStyle/>
          <a:p>
            <a:fld id="{14BEEBCC-5090-4EA8-ADCF-7A59600B4CE4}" type="slidenum">
              <a:rPr lang="zh-CN" altLang="en-US" smtClean="0"/>
              <a:t>‹#›</a:t>
            </a:fld>
            <a:endParaRPr lang="zh-CN" altLang="en-US"/>
          </a:p>
        </p:txBody>
      </p:sp>
    </p:spTree>
    <p:extLst>
      <p:ext uri="{BB962C8B-B14F-4D97-AF65-F5344CB8AC3E}">
        <p14:creationId xmlns:p14="http://schemas.microsoft.com/office/powerpoint/2010/main" val="247817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299EF6-54DE-46E5-A548-F9AADF4C9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05503F1-09D0-41FF-B8D3-513D482113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F8D00E7-77A2-416B-BF21-18ED375DE5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3AC23-B231-4569-A392-DDE633AF8625}" type="datetimeFigureOut">
              <a:rPr lang="zh-CN" altLang="en-US" smtClean="0"/>
              <a:t>2018/6/19</a:t>
            </a:fld>
            <a:endParaRPr lang="zh-CN" altLang="en-US"/>
          </a:p>
        </p:txBody>
      </p:sp>
      <p:sp>
        <p:nvSpPr>
          <p:cNvPr id="5" name="页脚占位符 4">
            <a:extLst>
              <a:ext uri="{FF2B5EF4-FFF2-40B4-BE49-F238E27FC236}">
                <a16:creationId xmlns:a16="http://schemas.microsoft.com/office/drawing/2014/main" id="{4B9955EC-E161-40F6-AC99-C816FBECA2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181624-53B4-4CA4-8797-CFA13DF502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EEBCC-5090-4EA8-ADCF-7A59600B4CE4}" type="slidenum">
              <a:rPr lang="zh-CN" altLang="en-US" smtClean="0"/>
              <a:t>‹#›</a:t>
            </a:fld>
            <a:endParaRPr lang="zh-CN" altLang="en-US"/>
          </a:p>
        </p:txBody>
      </p:sp>
    </p:spTree>
    <p:extLst>
      <p:ext uri="{BB962C8B-B14F-4D97-AF65-F5344CB8AC3E}">
        <p14:creationId xmlns:p14="http://schemas.microsoft.com/office/powerpoint/2010/main" val="792269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08D0C-6176-44E9-BB1E-1C11143BDC9D}"/>
              </a:ext>
            </a:extLst>
          </p:cNvPr>
          <p:cNvSpPr>
            <a:spLocks noGrp="1"/>
          </p:cNvSpPr>
          <p:nvPr>
            <p:ph type="ctrTitle"/>
          </p:nvPr>
        </p:nvSpPr>
        <p:spPr/>
        <p:txBody>
          <a:bodyPr/>
          <a:lstStyle/>
          <a:p>
            <a:r>
              <a:rPr lang="en-US" altLang="zh-CN" dirty="0"/>
              <a:t>Getting Started</a:t>
            </a:r>
            <a:endParaRPr lang="zh-CN" altLang="en-US" dirty="0"/>
          </a:p>
        </p:txBody>
      </p:sp>
      <p:sp>
        <p:nvSpPr>
          <p:cNvPr id="3" name="副标题 2">
            <a:extLst>
              <a:ext uri="{FF2B5EF4-FFF2-40B4-BE49-F238E27FC236}">
                <a16:creationId xmlns:a16="http://schemas.microsoft.com/office/drawing/2014/main" id="{1F5A8E45-3F28-43EB-83E6-3CCB2D12908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9167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02AC4-726E-46E4-BF18-22DB9CC5B32B}"/>
              </a:ext>
            </a:extLst>
          </p:cNvPr>
          <p:cNvSpPr>
            <a:spLocks noGrp="1"/>
          </p:cNvSpPr>
          <p:nvPr>
            <p:ph type="title"/>
          </p:nvPr>
        </p:nvSpPr>
        <p:spPr/>
        <p:txBody>
          <a:bodyPr/>
          <a:lstStyle/>
          <a:p>
            <a:r>
              <a:rPr lang="en-US" altLang="zh-CN" dirty="0"/>
              <a:t>Molecular Orbitals</a:t>
            </a:r>
            <a:endParaRPr lang="zh-CN" altLang="en-US" dirty="0"/>
          </a:p>
        </p:txBody>
      </p:sp>
      <p:pic>
        <p:nvPicPr>
          <p:cNvPr id="4" name="内容占位符 3">
            <a:extLst>
              <a:ext uri="{FF2B5EF4-FFF2-40B4-BE49-F238E27FC236}">
                <a16:creationId xmlns:a16="http://schemas.microsoft.com/office/drawing/2014/main" id="{9B2B99F7-B31C-4C83-9C98-AEEEC1639C18}"/>
              </a:ext>
            </a:extLst>
          </p:cNvPr>
          <p:cNvPicPr>
            <a:picLocks noGrp="1" noChangeAspect="1"/>
          </p:cNvPicPr>
          <p:nvPr>
            <p:ph idx="1"/>
          </p:nvPr>
        </p:nvPicPr>
        <p:blipFill>
          <a:blip r:embed="rId2"/>
          <a:stretch>
            <a:fillRect/>
          </a:stretch>
        </p:blipFill>
        <p:spPr>
          <a:xfrm>
            <a:off x="913826" y="1690688"/>
            <a:ext cx="2657262" cy="4351338"/>
          </a:xfrm>
          <a:prstGeom prst="rect">
            <a:avLst/>
          </a:prstGeom>
        </p:spPr>
      </p:pic>
      <p:pic>
        <p:nvPicPr>
          <p:cNvPr id="5" name="图片 4">
            <a:extLst>
              <a:ext uri="{FF2B5EF4-FFF2-40B4-BE49-F238E27FC236}">
                <a16:creationId xmlns:a16="http://schemas.microsoft.com/office/drawing/2014/main" id="{CAA9FDA5-C14C-42B8-B9CA-69BFB95D716C}"/>
              </a:ext>
            </a:extLst>
          </p:cNvPr>
          <p:cNvPicPr>
            <a:picLocks noChangeAspect="1"/>
          </p:cNvPicPr>
          <p:nvPr/>
        </p:nvPicPr>
        <p:blipFill>
          <a:blip r:embed="rId3"/>
          <a:stretch>
            <a:fillRect/>
          </a:stretch>
        </p:blipFill>
        <p:spPr>
          <a:xfrm>
            <a:off x="4179632" y="1554010"/>
            <a:ext cx="4341798" cy="5051069"/>
          </a:xfrm>
          <a:prstGeom prst="rect">
            <a:avLst/>
          </a:prstGeom>
        </p:spPr>
      </p:pic>
      <p:sp>
        <p:nvSpPr>
          <p:cNvPr id="6" name="文本框 5">
            <a:extLst>
              <a:ext uri="{FF2B5EF4-FFF2-40B4-BE49-F238E27FC236}">
                <a16:creationId xmlns:a16="http://schemas.microsoft.com/office/drawing/2014/main" id="{3AC8D834-C2D0-4C1A-ACD8-2132A008C473}"/>
              </a:ext>
            </a:extLst>
          </p:cNvPr>
          <p:cNvSpPr txBox="1"/>
          <p:nvPr/>
        </p:nvSpPr>
        <p:spPr>
          <a:xfrm>
            <a:off x="9990306" y="5719864"/>
            <a:ext cx="612843" cy="369332"/>
          </a:xfrm>
          <a:prstGeom prst="rect">
            <a:avLst/>
          </a:prstGeom>
          <a:noFill/>
        </p:spPr>
        <p:txBody>
          <a:bodyPr wrap="square" rtlCol="0">
            <a:spAutoFit/>
          </a:bodyPr>
          <a:lstStyle/>
          <a:p>
            <a:r>
              <a:rPr lang="en-US" altLang="zh-CN" dirty="0"/>
              <a:t>click</a:t>
            </a:r>
            <a:endParaRPr lang="zh-CN" altLang="en-US" dirty="0"/>
          </a:p>
        </p:txBody>
      </p:sp>
      <p:cxnSp>
        <p:nvCxnSpPr>
          <p:cNvPr id="8" name="直接箭头连接符 7">
            <a:extLst>
              <a:ext uri="{FF2B5EF4-FFF2-40B4-BE49-F238E27FC236}">
                <a16:creationId xmlns:a16="http://schemas.microsoft.com/office/drawing/2014/main" id="{210A36AB-1629-4A13-ADD6-852DC65FB648}"/>
              </a:ext>
            </a:extLst>
          </p:cNvPr>
          <p:cNvCxnSpPr>
            <a:stCxn id="6" idx="1"/>
          </p:cNvCxnSpPr>
          <p:nvPr/>
        </p:nvCxnSpPr>
        <p:spPr>
          <a:xfrm flipH="1">
            <a:off x="8336604" y="5904530"/>
            <a:ext cx="1653702" cy="137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2E8B8A4-D3CA-4CED-8367-094C9998D828}"/>
              </a:ext>
            </a:extLst>
          </p:cNvPr>
          <p:cNvSpPr txBox="1"/>
          <p:nvPr/>
        </p:nvSpPr>
        <p:spPr>
          <a:xfrm>
            <a:off x="8677469" y="1554010"/>
            <a:ext cx="3284875" cy="1477328"/>
          </a:xfrm>
          <a:prstGeom prst="rect">
            <a:avLst/>
          </a:prstGeom>
          <a:noFill/>
        </p:spPr>
        <p:txBody>
          <a:bodyPr wrap="square" rtlCol="0">
            <a:spAutoFit/>
          </a:bodyPr>
          <a:lstStyle/>
          <a:p>
            <a:r>
              <a:rPr lang="en-US" altLang="zh-CN" dirty="0"/>
              <a:t>A molecular orbital is mathematical function that describes the behavior of an electron or pair of electrons within a molecule.</a:t>
            </a:r>
            <a:endParaRPr lang="zh-CN" altLang="en-US" dirty="0"/>
          </a:p>
        </p:txBody>
      </p:sp>
    </p:spTree>
    <p:extLst>
      <p:ext uri="{BB962C8B-B14F-4D97-AF65-F5344CB8AC3E}">
        <p14:creationId xmlns:p14="http://schemas.microsoft.com/office/powerpoint/2010/main" val="2171534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30DD6-53A6-46CD-866C-47D6520BC52A}"/>
              </a:ext>
            </a:extLst>
          </p:cNvPr>
          <p:cNvSpPr>
            <a:spLocks noGrp="1"/>
          </p:cNvSpPr>
          <p:nvPr>
            <p:ph type="title"/>
          </p:nvPr>
        </p:nvSpPr>
        <p:spPr/>
        <p:txBody>
          <a:bodyPr/>
          <a:lstStyle/>
          <a:p>
            <a:r>
              <a:rPr lang="en-US" altLang="zh-CN" dirty="0"/>
              <a:t>Minimizing Molecular Structures: </a:t>
            </a:r>
            <a:r>
              <a:rPr lang="en-US" altLang="zh-CN" dirty="0" err="1"/>
              <a:t>Opt</a:t>
            </a:r>
            <a:r>
              <a:rPr lang="en-US" altLang="zh-CN" dirty="0"/>
              <a:t> + Freq Calculations</a:t>
            </a:r>
            <a:endParaRPr lang="zh-CN" altLang="en-US" dirty="0"/>
          </a:p>
        </p:txBody>
      </p:sp>
      <p:sp>
        <p:nvSpPr>
          <p:cNvPr id="3" name="内容占位符 2">
            <a:extLst>
              <a:ext uri="{FF2B5EF4-FFF2-40B4-BE49-F238E27FC236}">
                <a16:creationId xmlns:a16="http://schemas.microsoft.com/office/drawing/2014/main" id="{F6C7E991-D524-4600-A1C0-F50E85CAC61D}"/>
              </a:ext>
            </a:extLst>
          </p:cNvPr>
          <p:cNvSpPr>
            <a:spLocks noGrp="1"/>
          </p:cNvSpPr>
          <p:nvPr>
            <p:ph idx="1"/>
          </p:nvPr>
        </p:nvSpPr>
        <p:spPr/>
        <p:txBody>
          <a:bodyPr/>
          <a:lstStyle/>
          <a:p>
            <a:r>
              <a:rPr lang="en-US" altLang="zh-CN" dirty="0"/>
              <a:t>Most geometry optimizations attempt to locate minima on the potential energy surface for a molecule, thereby predicting equilibrium structures of molecular systems. Sometimes optimizations are performed in order to locate transition structures.</a:t>
            </a:r>
          </a:p>
          <a:p>
            <a:r>
              <a:rPr lang="en-US" altLang="zh-CN" dirty="0"/>
              <a:t>Once an optimization has completed successfully, however, we must ensure that the predicted structure is in fact a minimum and not a transition structure. This can be accomplished by running a frequency calculation at the optimized geometry.</a:t>
            </a:r>
            <a:endParaRPr lang="zh-CN" altLang="en-US" dirty="0"/>
          </a:p>
        </p:txBody>
      </p:sp>
    </p:spTree>
    <p:extLst>
      <p:ext uri="{BB962C8B-B14F-4D97-AF65-F5344CB8AC3E}">
        <p14:creationId xmlns:p14="http://schemas.microsoft.com/office/powerpoint/2010/main" val="68172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5C864-FDFB-471B-9DA8-DF0D9FE9C622}"/>
              </a:ext>
            </a:extLst>
          </p:cNvPr>
          <p:cNvSpPr>
            <a:spLocks noGrp="1"/>
          </p:cNvSpPr>
          <p:nvPr>
            <p:ph type="title"/>
          </p:nvPr>
        </p:nvSpPr>
        <p:spPr/>
        <p:txBody>
          <a:bodyPr/>
          <a:lstStyle/>
          <a:p>
            <a:r>
              <a:rPr lang="en-US" altLang="zh-CN" dirty="0" err="1"/>
              <a:t>Opt</a:t>
            </a:r>
            <a:r>
              <a:rPr lang="en-US" altLang="zh-CN" dirty="0"/>
              <a:t> + Freq</a:t>
            </a:r>
            <a:endParaRPr lang="zh-CN" altLang="en-US" dirty="0"/>
          </a:p>
        </p:txBody>
      </p:sp>
      <p:pic>
        <p:nvPicPr>
          <p:cNvPr id="4" name="内容占位符 3">
            <a:extLst>
              <a:ext uri="{FF2B5EF4-FFF2-40B4-BE49-F238E27FC236}">
                <a16:creationId xmlns:a16="http://schemas.microsoft.com/office/drawing/2014/main" id="{944ADB9E-5754-4932-A3EF-942D149E546F}"/>
              </a:ext>
            </a:extLst>
          </p:cNvPr>
          <p:cNvPicPr>
            <a:picLocks noGrp="1" noChangeAspect="1"/>
          </p:cNvPicPr>
          <p:nvPr>
            <p:ph idx="1"/>
          </p:nvPr>
        </p:nvPicPr>
        <p:blipFill>
          <a:blip r:embed="rId2"/>
          <a:stretch>
            <a:fillRect/>
          </a:stretch>
        </p:blipFill>
        <p:spPr>
          <a:xfrm>
            <a:off x="478277" y="1690688"/>
            <a:ext cx="5191973" cy="3521709"/>
          </a:xfrm>
          <a:prstGeom prst="rect">
            <a:avLst/>
          </a:prstGeom>
        </p:spPr>
      </p:pic>
      <p:pic>
        <p:nvPicPr>
          <p:cNvPr id="5" name="图片 4">
            <a:extLst>
              <a:ext uri="{FF2B5EF4-FFF2-40B4-BE49-F238E27FC236}">
                <a16:creationId xmlns:a16="http://schemas.microsoft.com/office/drawing/2014/main" id="{41DA78C4-563F-43EF-AC32-2ADF04FD0381}"/>
              </a:ext>
            </a:extLst>
          </p:cNvPr>
          <p:cNvPicPr>
            <a:picLocks noChangeAspect="1"/>
          </p:cNvPicPr>
          <p:nvPr/>
        </p:nvPicPr>
        <p:blipFill>
          <a:blip r:embed="rId3"/>
          <a:stretch>
            <a:fillRect/>
          </a:stretch>
        </p:blipFill>
        <p:spPr>
          <a:xfrm>
            <a:off x="7591481" y="1690688"/>
            <a:ext cx="3523596" cy="2101026"/>
          </a:xfrm>
          <a:prstGeom prst="rect">
            <a:avLst/>
          </a:prstGeom>
        </p:spPr>
      </p:pic>
      <p:pic>
        <p:nvPicPr>
          <p:cNvPr id="6" name="图片 5">
            <a:extLst>
              <a:ext uri="{FF2B5EF4-FFF2-40B4-BE49-F238E27FC236}">
                <a16:creationId xmlns:a16="http://schemas.microsoft.com/office/drawing/2014/main" id="{DE94F7BB-BA4B-45A8-8BCF-2C87D24B9E50}"/>
              </a:ext>
            </a:extLst>
          </p:cNvPr>
          <p:cNvPicPr>
            <a:picLocks noChangeAspect="1"/>
          </p:cNvPicPr>
          <p:nvPr/>
        </p:nvPicPr>
        <p:blipFill>
          <a:blip r:embed="rId4"/>
          <a:stretch>
            <a:fillRect/>
          </a:stretch>
        </p:blipFill>
        <p:spPr>
          <a:xfrm>
            <a:off x="7591481" y="4120645"/>
            <a:ext cx="3523596" cy="2093334"/>
          </a:xfrm>
          <a:prstGeom prst="rect">
            <a:avLst/>
          </a:prstGeom>
        </p:spPr>
      </p:pic>
      <p:sp>
        <p:nvSpPr>
          <p:cNvPr id="7" name="文本框 6">
            <a:extLst>
              <a:ext uri="{FF2B5EF4-FFF2-40B4-BE49-F238E27FC236}">
                <a16:creationId xmlns:a16="http://schemas.microsoft.com/office/drawing/2014/main" id="{07A2D903-5F89-4C8C-BA90-98B3B4F3E83F}"/>
              </a:ext>
            </a:extLst>
          </p:cNvPr>
          <p:cNvSpPr txBox="1"/>
          <p:nvPr/>
        </p:nvSpPr>
        <p:spPr>
          <a:xfrm>
            <a:off x="5933872" y="1770434"/>
            <a:ext cx="1225685" cy="1477328"/>
          </a:xfrm>
          <a:prstGeom prst="rect">
            <a:avLst/>
          </a:prstGeom>
          <a:noFill/>
        </p:spPr>
        <p:txBody>
          <a:bodyPr wrap="square" rtlCol="0">
            <a:spAutoFit/>
          </a:bodyPr>
          <a:lstStyle/>
          <a:p>
            <a:r>
              <a:rPr lang="zh-CN" altLang="en-US" dirty="0"/>
              <a:t>按顺序点</a:t>
            </a:r>
            <a:r>
              <a:rPr lang="en-US" altLang="zh-CN" dirty="0"/>
              <a:t>3</a:t>
            </a:r>
            <a:r>
              <a:rPr lang="zh-CN" altLang="en-US" dirty="0"/>
              <a:t>个原子能看到夹角，点</a:t>
            </a:r>
            <a:r>
              <a:rPr lang="en-US" altLang="zh-CN" dirty="0"/>
              <a:t>2</a:t>
            </a:r>
            <a:r>
              <a:rPr lang="zh-CN" altLang="en-US" dirty="0"/>
              <a:t>个能看到键长。</a:t>
            </a:r>
          </a:p>
        </p:txBody>
      </p:sp>
    </p:spTree>
    <p:extLst>
      <p:ext uri="{BB962C8B-B14F-4D97-AF65-F5344CB8AC3E}">
        <p14:creationId xmlns:p14="http://schemas.microsoft.com/office/powerpoint/2010/main" val="2110378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4AE90-3072-4C77-AB51-C57F6B386C98}"/>
              </a:ext>
            </a:extLst>
          </p:cNvPr>
          <p:cNvSpPr>
            <a:spLocks noGrp="1"/>
          </p:cNvSpPr>
          <p:nvPr>
            <p:ph type="title"/>
          </p:nvPr>
        </p:nvSpPr>
        <p:spPr/>
        <p:txBody>
          <a:bodyPr/>
          <a:lstStyle/>
          <a:p>
            <a:r>
              <a:rPr lang="en-US" altLang="zh-CN" dirty="0" err="1"/>
              <a:t>Opt</a:t>
            </a:r>
            <a:r>
              <a:rPr lang="en-US" altLang="zh-CN" dirty="0"/>
              <a:t> + Freq</a:t>
            </a:r>
            <a:endParaRPr lang="zh-CN" altLang="en-US" dirty="0"/>
          </a:p>
        </p:txBody>
      </p:sp>
      <p:pic>
        <p:nvPicPr>
          <p:cNvPr id="4" name="内容占位符 3">
            <a:extLst>
              <a:ext uri="{FF2B5EF4-FFF2-40B4-BE49-F238E27FC236}">
                <a16:creationId xmlns:a16="http://schemas.microsoft.com/office/drawing/2014/main" id="{7F1B700E-B19A-41D5-85E6-9BA2DE130205}"/>
              </a:ext>
            </a:extLst>
          </p:cNvPr>
          <p:cNvPicPr>
            <a:picLocks noGrp="1" noChangeAspect="1"/>
          </p:cNvPicPr>
          <p:nvPr>
            <p:ph idx="1"/>
          </p:nvPr>
        </p:nvPicPr>
        <p:blipFill>
          <a:blip r:embed="rId2"/>
          <a:stretch>
            <a:fillRect/>
          </a:stretch>
        </p:blipFill>
        <p:spPr>
          <a:xfrm>
            <a:off x="1879060" y="1935804"/>
            <a:ext cx="3736180" cy="4351338"/>
          </a:xfrm>
          <a:prstGeom prst="rect">
            <a:avLst/>
          </a:prstGeom>
        </p:spPr>
      </p:pic>
      <p:sp>
        <p:nvSpPr>
          <p:cNvPr id="5" name="文本框 4">
            <a:extLst>
              <a:ext uri="{FF2B5EF4-FFF2-40B4-BE49-F238E27FC236}">
                <a16:creationId xmlns:a16="http://schemas.microsoft.com/office/drawing/2014/main" id="{4ABACF62-A702-4CA5-93E6-5D46ADB6956F}"/>
              </a:ext>
            </a:extLst>
          </p:cNvPr>
          <p:cNvSpPr txBox="1"/>
          <p:nvPr/>
        </p:nvSpPr>
        <p:spPr>
          <a:xfrm>
            <a:off x="40532" y="4659549"/>
            <a:ext cx="1632625" cy="923330"/>
          </a:xfrm>
          <a:prstGeom prst="rect">
            <a:avLst/>
          </a:prstGeom>
          <a:noFill/>
        </p:spPr>
        <p:txBody>
          <a:bodyPr wrap="square" rtlCol="0">
            <a:spAutoFit/>
          </a:bodyPr>
          <a:lstStyle/>
          <a:p>
            <a:r>
              <a:rPr lang="en-US" altLang="zh-CN" dirty="0"/>
              <a:t>Number of</a:t>
            </a:r>
            <a:r>
              <a:rPr lang="zh-CN" altLang="en-US" dirty="0"/>
              <a:t> </a:t>
            </a:r>
            <a:r>
              <a:rPr lang="en-US" altLang="zh-CN" dirty="0"/>
              <a:t>imaginary</a:t>
            </a:r>
            <a:r>
              <a:rPr lang="zh-CN" altLang="en-US" dirty="0"/>
              <a:t> </a:t>
            </a:r>
            <a:r>
              <a:rPr lang="en-US" altLang="zh-CN" dirty="0" err="1"/>
              <a:t>freq</a:t>
            </a:r>
            <a:endParaRPr lang="en-US" altLang="zh-CN" dirty="0"/>
          </a:p>
          <a:p>
            <a:r>
              <a:rPr lang="en-US" altLang="zh-CN" dirty="0"/>
              <a:t>(In summary)</a:t>
            </a:r>
            <a:endParaRPr lang="zh-CN" altLang="en-US" dirty="0"/>
          </a:p>
        </p:txBody>
      </p:sp>
      <p:cxnSp>
        <p:nvCxnSpPr>
          <p:cNvPr id="7" name="直接箭头连接符 6">
            <a:extLst>
              <a:ext uri="{FF2B5EF4-FFF2-40B4-BE49-F238E27FC236}">
                <a16:creationId xmlns:a16="http://schemas.microsoft.com/office/drawing/2014/main" id="{8DD9A893-56E2-49E6-88CA-AC45B2003068}"/>
              </a:ext>
            </a:extLst>
          </p:cNvPr>
          <p:cNvCxnSpPr/>
          <p:nvPr/>
        </p:nvCxnSpPr>
        <p:spPr>
          <a:xfrm>
            <a:off x="1293779" y="4961579"/>
            <a:ext cx="6906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7E0E794-AF1A-4289-8D95-13B993480A54}"/>
              </a:ext>
            </a:extLst>
          </p:cNvPr>
          <p:cNvPicPr>
            <a:picLocks noChangeAspect="1"/>
          </p:cNvPicPr>
          <p:nvPr/>
        </p:nvPicPr>
        <p:blipFill>
          <a:blip r:embed="rId3"/>
          <a:stretch>
            <a:fillRect/>
          </a:stretch>
        </p:blipFill>
        <p:spPr>
          <a:xfrm>
            <a:off x="5821143" y="1933497"/>
            <a:ext cx="6370857" cy="3649382"/>
          </a:xfrm>
          <a:prstGeom prst="rect">
            <a:avLst/>
          </a:prstGeom>
        </p:spPr>
      </p:pic>
      <p:sp>
        <p:nvSpPr>
          <p:cNvPr id="9" name="文本框 8">
            <a:extLst>
              <a:ext uri="{FF2B5EF4-FFF2-40B4-BE49-F238E27FC236}">
                <a16:creationId xmlns:a16="http://schemas.microsoft.com/office/drawing/2014/main" id="{DF46650D-C072-4356-AF49-AB0E257490B3}"/>
              </a:ext>
            </a:extLst>
          </p:cNvPr>
          <p:cNvSpPr txBox="1"/>
          <p:nvPr/>
        </p:nvSpPr>
        <p:spPr>
          <a:xfrm>
            <a:off x="6232849" y="5906278"/>
            <a:ext cx="5645020" cy="369332"/>
          </a:xfrm>
          <a:prstGeom prst="rect">
            <a:avLst/>
          </a:prstGeom>
          <a:noFill/>
        </p:spPr>
        <p:txBody>
          <a:bodyPr wrap="square" rtlCol="0">
            <a:spAutoFit/>
          </a:bodyPr>
          <a:lstStyle/>
          <a:p>
            <a:r>
              <a:rPr lang="en-US" altLang="zh-CN" dirty="0"/>
              <a:t>In vibrations, you can see the IR and how atoms move</a:t>
            </a:r>
            <a:endParaRPr lang="zh-CN" altLang="en-US" dirty="0"/>
          </a:p>
        </p:txBody>
      </p:sp>
    </p:spTree>
    <p:extLst>
      <p:ext uri="{BB962C8B-B14F-4D97-AF65-F5344CB8AC3E}">
        <p14:creationId xmlns:p14="http://schemas.microsoft.com/office/powerpoint/2010/main" val="1900063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FFB3A53-51B2-4273-862D-E8844140E5C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altLang="zh-CN" sz="2800">
                <a:solidFill>
                  <a:schemeClr val="bg1"/>
                </a:solidFill>
              </a:rPr>
              <a:t>Opt + Freq</a:t>
            </a:r>
            <a:endParaRPr lang="zh-CN" altLang="en-US" sz="2800">
              <a:solidFill>
                <a:schemeClr val="bg1"/>
              </a:solidFill>
            </a:endParaRPr>
          </a:p>
        </p:txBody>
      </p:sp>
      <p:sp>
        <p:nvSpPr>
          <p:cNvPr id="3" name="内容占位符 2">
            <a:extLst>
              <a:ext uri="{FF2B5EF4-FFF2-40B4-BE49-F238E27FC236}">
                <a16:creationId xmlns:a16="http://schemas.microsoft.com/office/drawing/2014/main" id="{DA758DEE-B850-43B1-987D-0067E0D52BE9}"/>
              </a:ext>
            </a:extLst>
          </p:cNvPr>
          <p:cNvSpPr>
            <a:spLocks noGrp="1"/>
          </p:cNvSpPr>
          <p:nvPr>
            <p:ph idx="1"/>
          </p:nvPr>
        </p:nvSpPr>
        <p:spPr>
          <a:xfrm>
            <a:off x="643468" y="2638044"/>
            <a:ext cx="3363974" cy="3415622"/>
          </a:xfrm>
        </p:spPr>
        <p:txBody>
          <a:bodyPr>
            <a:normAutofit/>
          </a:bodyPr>
          <a:lstStyle/>
          <a:p>
            <a:r>
              <a:rPr lang="en-US" altLang="zh-CN" sz="1300">
                <a:solidFill>
                  <a:schemeClr val="bg1"/>
                </a:solidFill>
              </a:rPr>
              <a:t>Thermal Energy Corrections</a:t>
            </a:r>
          </a:p>
          <a:p>
            <a:pPr lvl="1"/>
            <a:r>
              <a:rPr lang="en-US" altLang="zh-CN" sz="1300">
                <a:solidFill>
                  <a:schemeClr val="bg1"/>
                </a:solidFill>
              </a:rPr>
              <a:t>Our final task is to determine the energy for the molecule including the thermal energy correction. This data is included in the Gaussion output file in the section titled “Thermochemistry”. The corrections to the total energy are listed first, followed by computed quantities including the correction.</a:t>
            </a:r>
          </a:p>
          <a:p>
            <a:r>
              <a:rPr lang="en-US" altLang="zh-CN" sz="1300">
                <a:solidFill>
                  <a:schemeClr val="bg1"/>
                </a:solidFill>
              </a:rPr>
              <a:t>In general, when an energy value is required(rather than an enthalpy or free energy), the thermal-corrected energy is the value that should be used.</a:t>
            </a:r>
          </a:p>
        </p:txBody>
      </p:sp>
      <p:pic>
        <p:nvPicPr>
          <p:cNvPr id="4" name="图片 3" descr="图片包含 屏幕截图&#10;&#10;已生成极高可信度的说明">
            <a:extLst>
              <a:ext uri="{FF2B5EF4-FFF2-40B4-BE49-F238E27FC236}">
                <a16:creationId xmlns:a16="http://schemas.microsoft.com/office/drawing/2014/main" id="{BEC953D4-80D9-4CF3-8ADD-78AC1183517B}"/>
              </a:ext>
            </a:extLst>
          </p:cNvPr>
          <p:cNvPicPr>
            <a:picLocks noChangeAspect="1"/>
          </p:cNvPicPr>
          <p:nvPr/>
        </p:nvPicPr>
        <p:blipFill>
          <a:blip r:embed="rId2"/>
          <a:stretch>
            <a:fillRect/>
          </a:stretch>
        </p:blipFill>
        <p:spPr>
          <a:xfrm>
            <a:off x="5297763" y="1520217"/>
            <a:ext cx="6250769" cy="3656699"/>
          </a:xfrm>
          <a:prstGeom prst="rect">
            <a:avLst/>
          </a:prstGeom>
        </p:spPr>
      </p:pic>
    </p:spTree>
    <p:extLst>
      <p:ext uri="{BB962C8B-B14F-4D97-AF65-F5344CB8AC3E}">
        <p14:creationId xmlns:p14="http://schemas.microsoft.com/office/powerpoint/2010/main" val="363854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AA63D7F-D15C-4DC5-A7F1-C4CF321C2C72}"/>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altLang="zh-CN" sz="2800">
                <a:solidFill>
                  <a:schemeClr val="bg1"/>
                </a:solidFill>
              </a:rPr>
              <a:t>Clean vs Optimize</a:t>
            </a:r>
            <a:endParaRPr lang="zh-CN" altLang="en-US" sz="2800">
              <a:solidFill>
                <a:schemeClr val="bg1"/>
              </a:solidFill>
            </a:endParaRPr>
          </a:p>
        </p:txBody>
      </p:sp>
      <p:sp>
        <p:nvSpPr>
          <p:cNvPr id="9" name="Content Placeholder 8">
            <a:extLst>
              <a:ext uri="{FF2B5EF4-FFF2-40B4-BE49-F238E27FC236}">
                <a16:creationId xmlns:a16="http://schemas.microsoft.com/office/drawing/2014/main" id="{B02AC2A6-24B8-4873-B764-3B87116C6201}"/>
              </a:ext>
            </a:extLst>
          </p:cNvPr>
          <p:cNvSpPr>
            <a:spLocks noGrp="1"/>
          </p:cNvSpPr>
          <p:nvPr>
            <p:ph idx="1"/>
          </p:nvPr>
        </p:nvSpPr>
        <p:spPr>
          <a:xfrm>
            <a:off x="643468" y="2638044"/>
            <a:ext cx="3363974" cy="3415622"/>
          </a:xfrm>
        </p:spPr>
        <p:txBody>
          <a:bodyPr>
            <a:normAutofit fontScale="85000" lnSpcReduction="10000"/>
          </a:bodyPr>
          <a:lstStyle/>
          <a:p>
            <a:r>
              <a:rPr lang="en-US" sz="2000" dirty="0">
                <a:solidFill>
                  <a:schemeClr val="bg1"/>
                </a:solidFill>
              </a:rPr>
              <a:t>If you begin building this structure with a benzene molecule, replace one of the hydrogen with an NH2 group, and then execute the </a:t>
            </a:r>
            <a:r>
              <a:rPr lang="en-US" altLang="zh-CN" sz="2000" dirty="0">
                <a:solidFill>
                  <a:schemeClr val="bg1"/>
                </a:solidFill>
              </a:rPr>
              <a:t>Clean function, the resulting structure may be a good starting point for an optimization of the ground state of aniline. However, depending on the specific building process used, it may also be distorted in ways which will ultimately be optimized to a transition state that is nearby on the molecule’s potential energy surface.</a:t>
            </a:r>
            <a:endParaRPr lang="en-US" sz="2000" dirty="0">
              <a:solidFill>
                <a:schemeClr val="bg1"/>
              </a:solidFill>
            </a:endParaRPr>
          </a:p>
        </p:txBody>
      </p:sp>
      <p:pic>
        <p:nvPicPr>
          <p:cNvPr id="7" name="内容占位符 3">
            <a:extLst>
              <a:ext uri="{FF2B5EF4-FFF2-40B4-BE49-F238E27FC236}">
                <a16:creationId xmlns:a16="http://schemas.microsoft.com/office/drawing/2014/main" id="{F1A45A8C-52D7-45A9-81BE-3F88A3D77773}"/>
              </a:ext>
            </a:extLst>
          </p:cNvPr>
          <p:cNvPicPr>
            <a:picLocks noChangeAspect="1"/>
          </p:cNvPicPr>
          <p:nvPr/>
        </p:nvPicPr>
        <p:blipFill>
          <a:blip r:embed="rId2"/>
          <a:stretch>
            <a:fillRect/>
          </a:stretch>
        </p:blipFill>
        <p:spPr>
          <a:xfrm>
            <a:off x="5297763" y="1496776"/>
            <a:ext cx="6250769" cy="3703580"/>
          </a:xfrm>
          <a:prstGeom prst="rect">
            <a:avLst/>
          </a:prstGeom>
        </p:spPr>
      </p:pic>
    </p:spTree>
    <p:extLst>
      <p:ext uri="{BB962C8B-B14F-4D97-AF65-F5344CB8AC3E}">
        <p14:creationId xmlns:p14="http://schemas.microsoft.com/office/powerpoint/2010/main" val="3325016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D8995-452E-4847-B8EB-FE42BB1B7AA9}"/>
              </a:ext>
            </a:extLst>
          </p:cNvPr>
          <p:cNvSpPr>
            <a:spLocks noGrp="1"/>
          </p:cNvSpPr>
          <p:nvPr>
            <p:ph type="title"/>
          </p:nvPr>
        </p:nvSpPr>
        <p:spPr>
          <a:xfrm>
            <a:off x="5116878" y="629266"/>
            <a:ext cx="6422849" cy="1676603"/>
          </a:xfrm>
        </p:spPr>
        <p:txBody>
          <a:bodyPr vert="horz" lIns="91440" tIns="45720" rIns="91440" bIns="45720" rtlCol="0" anchor="ctr">
            <a:normAutofit/>
          </a:bodyPr>
          <a:lstStyle/>
          <a:p>
            <a:r>
              <a:rPr lang="en-US" altLang="zh-CN"/>
              <a:t>Calculate Force Constants </a:t>
            </a:r>
          </a:p>
        </p:txBody>
      </p:sp>
      <p:sp>
        <p:nvSpPr>
          <p:cNvPr id="17" name="Rectangle 16">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563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图片包含 屏幕截图&#10;&#10;已生成极高可信度的说明">
            <a:extLst>
              <a:ext uri="{FF2B5EF4-FFF2-40B4-BE49-F238E27FC236}">
                <a16:creationId xmlns:a16="http://schemas.microsoft.com/office/drawing/2014/main" id="{643F2029-64F0-4D1C-9138-B9C5255B9DDB}"/>
              </a:ext>
            </a:extLst>
          </p:cNvPr>
          <p:cNvPicPr>
            <a:picLocks noChangeAspect="1"/>
          </p:cNvPicPr>
          <p:nvPr/>
        </p:nvPicPr>
        <p:blipFill>
          <a:blip r:embed="rId2"/>
          <a:stretch>
            <a:fillRect/>
          </a:stretch>
        </p:blipFill>
        <p:spPr>
          <a:xfrm>
            <a:off x="1140631" y="803049"/>
            <a:ext cx="2354745" cy="2470743"/>
          </a:xfrm>
          <a:prstGeom prst="rect">
            <a:avLst/>
          </a:prstGeom>
          <a:effectLst/>
        </p:spPr>
      </p:pic>
      <p:pic>
        <p:nvPicPr>
          <p:cNvPr id="4" name="内容占位符 3" descr="图片包含 屏幕截图&#10;&#10;已生成极高可信度的说明">
            <a:extLst>
              <a:ext uri="{FF2B5EF4-FFF2-40B4-BE49-F238E27FC236}">
                <a16:creationId xmlns:a16="http://schemas.microsoft.com/office/drawing/2014/main" id="{3C60EDA7-A07F-45F6-A303-A8E00C4F4A73}"/>
              </a:ext>
            </a:extLst>
          </p:cNvPr>
          <p:cNvPicPr>
            <a:picLocks noGrp="1" noChangeAspect="1"/>
          </p:cNvPicPr>
          <p:nvPr>
            <p:ph idx="1"/>
          </p:nvPr>
        </p:nvPicPr>
        <p:blipFill>
          <a:blip r:embed="rId3"/>
          <a:stretch>
            <a:fillRect/>
          </a:stretch>
        </p:blipFill>
        <p:spPr>
          <a:xfrm>
            <a:off x="804672" y="4029811"/>
            <a:ext cx="3026663" cy="1301465"/>
          </a:xfrm>
          <a:prstGeom prst="rect">
            <a:avLst/>
          </a:prstGeom>
        </p:spPr>
      </p:pic>
      <p:sp>
        <p:nvSpPr>
          <p:cNvPr id="5" name="文本框 4">
            <a:extLst>
              <a:ext uri="{FF2B5EF4-FFF2-40B4-BE49-F238E27FC236}">
                <a16:creationId xmlns:a16="http://schemas.microsoft.com/office/drawing/2014/main" id="{FF131E63-EBA5-4476-B69B-79E6214E69B5}"/>
              </a:ext>
            </a:extLst>
          </p:cNvPr>
          <p:cNvSpPr txBox="1"/>
          <p:nvPr/>
        </p:nvSpPr>
        <p:spPr>
          <a:xfrm>
            <a:off x="5116880" y="2438400"/>
            <a:ext cx="6422848"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2000"/>
              <a:t>In some cases, the stationary located by the optimization will be a transition structure rather than the minimum we wanted. In fact, this is a common occurrence in general.</a:t>
            </a:r>
          </a:p>
          <a:p>
            <a:pPr indent="-228600">
              <a:lnSpc>
                <a:spcPct val="90000"/>
              </a:lnSpc>
              <a:spcAft>
                <a:spcPts val="600"/>
              </a:spcAft>
              <a:buFont typeface="Arial" panose="020B0604020202020204" pitchFamily="34" charset="0"/>
              <a:buChar char="•"/>
            </a:pPr>
            <a:r>
              <a:rPr lang="en-US" altLang="zh-CN" sz="2000"/>
              <a:t>In addition, both distorted starting geometries can be successfully optimized to the minimum by computing the force constants explicitly prior to the optimization.(at the cost of some additional CPU time)</a:t>
            </a:r>
          </a:p>
        </p:txBody>
      </p:sp>
    </p:spTree>
    <p:extLst>
      <p:ext uri="{BB962C8B-B14F-4D97-AF65-F5344CB8AC3E}">
        <p14:creationId xmlns:p14="http://schemas.microsoft.com/office/powerpoint/2010/main" val="4283295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872BC-60A5-44A4-81B6-648D3DD57069}"/>
              </a:ext>
            </a:extLst>
          </p:cNvPr>
          <p:cNvSpPr>
            <a:spLocks noGrp="1"/>
          </p:cNvSpPr>
          <p:nvPr>
            <p:ph type="title"/>
          </p:nvPr>
        </p:nvSpPr>
        <p:spPr/>
        <p:txBody>
          <a:bodyPr/>
          <a:lstStyle/>
          <a:p>
            <a:r>
              <a:rPr lang="en-US" altLang="zh-CN" dirty="0"/>
              <a:t>Optimize Chromium Hexacarbonyl</a:t>
            </a:r>
            <a:endParaRPr lang="zh-CN" altLang="en-US" dirty="0"/>
          </a:p>
        </p:txBody>
      </p:sp>
      <p:pic>
        <p:nvPicPr>
          <p:cNvPr id="4" name="内容占位符 3">
            <a:extLst>
              <a:ext uri="{FF2B5EF4-FFF2-40B4-BE49-F238E27FC236}">
                <a16:creationId xmlns:a16="http://schemas.microsoft.com/office/drawing/2014/main" id="{471D2D24-C1ED-4F49-B8DD-9F5B35BC8FB1}"/>
              </a:ext>
            </a:extLst>
          </p:cNvPr>
          <p:cNvPicPr>
            <a:picLocks noGrp="1" noChangeAspect="1"/>
          </p:cNvPicPr>
          <p:nvPr>
            <p:ph idx="1"/>
          </p:nvPr>
        </p:nvPicPr>
        <p:blipFill>
          <a:blip r:embed="rId2"/>
          <a:stretch>
            <a:fillRect/>
          </a:stretch>
        </p:blipFill>
        <p:spPr>
          <a:xfrm>
            <a:off x="3567738" y="1825625"/>
            <a:ext cx="7786062" cy="4351338"/>
          </a:xfrm>
          <a:prstGeom prst="rect">
            <a:avLst/>
          </a:prstGeom>
        </p:spPr>
      </p:pic>
    </p:spTree>
    <p:extLst>
      <p:ext uri="{BB962C8B-B14F-4D97-AF65-F5344CB8AC3E}">
        <p14:creationId xmlns:p14="http://schemas.microsoft.com/office/powerpoint/2010/main" val="693179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0090C-7152-49AB-8816-597AB17F7638}"/>
              </a:ext>
            </a:extLst>
          </p:cNvPr>
          <p:cNvSpPr>
            <a:spLocks noGrp="1"/>
          </p:cNvSpPr>
          <p:nvPr>
            <p:ph type="title"/>
          </p:nvPr>
        </p:nvSpPr>
        <p:spPr/>
        <p:txBody>
          <a:bodyPr/>
          <a:lstStyle/>
          <a:p>
            <a:r>
              <a:rPr lang="en-US" altLang="zh-CN" dirty="0"/>
              <a:t>Optimize Chromium Hexacarbonyl</a:t>
            </a:r>
            <a:endParaRPr lang="zh-CN" altLang="en-US" dirty="0"/>
          </a:p>
        </p:txBody>
      </p:sp>
      <p:pic>
        <p:nvPicPr>
          <p:cNvPr id="4" name="内容占位符 3">
            <a:extLst>
              <a:ext uri="{FF2B5EF4-FFF2-40B4-BE49-F238E27FC236}">
                <a16:creationId xmlns:a16="http://schemas.microsoft.com/office/drawing/2014/main" id="{EDFB4DBD-9607-4D70-8238-D412A8ED81FA}"/>
              </a:ext>
            </a:extLst>
          </p:cNvPr>
          <p:cNvPicPr>
            <a:picLocks noGrp="1" noChangeAspect="1"/>
          </p:cNvPicPr>
          <p:nvPr>
            <p:ph idx="1"/>
          </p:nvPr>
        </p:nvPicPr>
        <p:blipFill>
          <a:blip r:embed="rId2"/>
          <a:stretch>
            <a:fillRect/>
          </a:stretch>
        </p:blipFill>
        <p:spPr>
          <a:xfrm>
            <a:off x="3138487" y="1834356"/>
            <a:ext cx="5915025" cy="4333875"/>
          </a:xfrm>
          <a:prstGeom prst="rect">
            <a:avLst/>
          </a:prstGeom>
        </p:spPr>
      </p:pic>
    </p:spTree>
    <p:extLst>
      <p:ext uri="{BB962C8B-B14F-4D97-AF65-F5344CB8AC3E}">
        <p14:creationId xmlns:p14="http://schemas.microsoft.com/office/powerpoint/2010/main" val="279202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ACC98-8387-4FCB-A128-303FA29EE3C6}"/>
              </a:ext>
            </a:extLst>
          </p:cNvPr>
          <p:cNvSpPr>
            <a:spLocks noGrp="1"/>
          </p:cNvSpPr>
          <p:nvPr>
            <p:ph type="title"/>
          </p:nvPr>
        </p:nvSpPr>
        <p:spPr/>
        <p:txBody>
          <a:bodyPr/>
          <a:lstStyle/>
          <a:p>
            <a:r>
              <a:rPr lang="en-US" altLang="zh-CN" dirty="0"/>
              <a:t>Optimize Chromium Hexacarbonyl</a:t>
            </a:r>
            <a:endParaRPr lang="zh-CN" altLang="en-US" dirty="0"/>
          </a:p>
        </p:txBody>
      </p:sp>
      <p:pic>
        <p:nvPicPr>
          <p:cNvPr id="4" name="内容占位符 3">
            <a:extLst>
              <a:ext uri="{FF2B5EF4-FFF2-40B4-BE49-F238E27FC236}">
                <a16:creationId xmlns:a16="http://schemas.microsoft.com/office/drawing/2014/main" id="{B78C18B0-DC22-4EB3-917D-99D448A83832}"/>
              </a:ext>
            </a:extLst>
          </p:cNvPr>
          <p:cNvPicPr>
            <a:picLocks noGrp="1" noChangeAspect="1"/>
          </p:cNvPicPr>
          <p:nvPr>
            <p:ph idx="1"/>
          </p:nvPr>
        </p:nvPicPr>
        <p:blipFill>
          <a:blip r:embed="rId2"/>
          <a:stretch>
            <a:fillRect/>
          </a:stretch>
        </p:blipFill>
        <p:spPr>
          <a:xfrm>
            <a:off x="838200" y="1862947"/>
            <a:ext cx="4190527" cy="4351338"/>
          </a:xfrm>
          <a:prstGeom prst="rect">
            <a:avLst/>
          </a:prstGeom>
        </p:spPr>
      </p:pic>
      <p:pic>
        <p:nvPicPr>
          <p:cNvPr id="5" name="图片 4">
            <a:extLst>
              <a:ext uri="{FF2B5EF4-FFF2-40B4-BE49-F238E27FC236}">
                <a16:creationId xmlns:a16="http://schemas.microsoft.com/office/drawing/2014/main" id="{6DE0B102-42A0-4EF3-95D6-6ED061273469}"/>
              </a:ext>
            </a:extLst>
          </p:cNvPr>
          <p:cNvPicPr>
            <a:picLocks noChangeAspect="1"/>
          </p:cNvPicPr>
          <p:nvPr/>
        </p:nvPicPr>
        <p:blipFill>
          <a:blip r:embed="rId3"/>
          <a:stretch>
            <a:fillRect/>
          </a:stretch>
        </p:blipFill>
        <p:spPr>
          <a:xfrm>
            <a:off x="6799454" y="1862947"/>
            <a:ext cx="4825099" cy="4364671"/>
          </a:xfrm>
          <a:prstGeom prst="rect">
            <a:avLst/>
          </a:prstGeom>
        </p:spPr>
      </p:pic>
    </p:spTree>
    <p:extLst>
      <p:ext uri="{BB962C8B-B14F-4D97-AF65-F5344CB8AC3E}">
        <p14:creationId xmlns:p14="http://schemas.microsoft.com/office/powerpoint/2010/main" val="35072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DC190-2DCB-40F6-978F-8C7716152018}"/>
              </a:ext>
            </a:extLst>
          </p:cNvPr>
          <p:cNvSpPr>
            <a:spLocks noGrp="1"/>
          </p:cNvSpPr>
          <p:nvPr>
            <p:ph type="title"/>
          </p:nvPr>
        </p:nvSpPr>
        <p:spPr/>
        <p:txBody>
          <a:bodyPr/>
          <a:lstStyle/>
          <a:p>
            <a:r>
              <a:rPr lang="en-US" altLang="zh-CN" dirty="0"/>
              <a:t>Building Formaldehyde</a:t>
            </a:r>
            <a:endParaRPr lang="zh-CN" altLang="en-US" dirty="0"/>
          </a:p>
        </p:txBody>
      </p:sp>
      <p:pic>
        <p:nvPicPr>
          <p:cNvPr id="4" name="内容占位符 3">
            <a:extLst>
              <a:ext uri="{FF2B5EF4-FFF2-40B4-BE49-F238E27FC236}">
                <a16:creationId xmlns:a16="http://schemas.microsoft.com/office/drawing/2014/main" id="{4D6F7391-B518-4573-8338-E566A11954FC}"/>
              </a:ext>
            </a:extLst>
          </p:cNvPr>
          <p:cNvPicPr>
            <a:picLocks noGrp="1" noChangeAspect="1"/>
          </p:cNvPicPr>
          <p:nvPr>
            <p:ph idx="1"/>
          </p:nvPr>
        </p:nvPicPr>
        <p:blipFill>
          <a:blip r:embed="rId2"/>
          <a:stretch>
            <a:fillRect/>
          </a:stretch>
        </p:blipFill>
        <p:spPr>
          <a:xfrm>
            <a:off x="838200" y="1830756"/>
            <a:ext cx="10515600" cy="4341076"/>
          </a:xfrm>
          <a:prstGeom prst="rect">
            <a:avLst/>
          </a:prstGeom>
        </p:spPr>
      </p:pic>
    </p:spTree>
    <p:extLst>
      <p:ext uri="{BB962C8B-B14F-4D97-AF65-F5344CB8AC3E}">
        <p14:creationId xmlns:p14="http://schemas.microsoft.com/office/powerpoint/2010/main" val="1584898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DDEF4-7F27-42D3-BEC3-ED05D1B8DF71}"/>
              </a:ext>
            </a:extLst>
          </p:cNvPr>
          <p:cNvSpPr>
            <a:spLocks noGrp="1"/>
          </p:cNvSpPr>
          <p:nvPr>
            <p:ph type="title"/>
          </p:nvPr>
        </p:nvSpPr>
        <p:spPr/>
        <p:txBody>
          <a:bodyPr/>
          <a:lstStyle/>
          <a:p>
            <a:r>
              <a:rPr lang="en-US" altLang="zh-CN" dirty="0"/>
              <a:t>Optimize Chromium Hexacarbonyl</a:t>
            </a:r>
            <a:endParaRPr lang="zh-CN" altLang="en-US" dirty="0"/>
          </a:p>
        </p:txBody>
      </p:sp>
      <p:pic>
        <p:nvPicPr>
          <p:cNvPr id="4" name="内容占位符 3">
            <a:extLst>
              <a:ext uri="{FF2B5EF4-FFF2-40B4-BE49-F238E27FC236}">
                <a16:creationId xmlns:a16="http://schemas.microsoft.com/office/drawing/2014/main" id="{BF7BEEC0-4E81-4894-941E-E17D720022BB}"/>
              </a:ext>
            </a:extLst>
          </p:cNvPr>
          <p:cNvPicPr>
            <a:picLocks noGrp="1" noChangeAspect="1"/>
          </p:cNvPicPr>
          <p:nvPr>
            <p:ph idx="1"/>
          </p:nvPr>
        </p:nvPicPr>
        <p:blipFill>
          <a:blip r:embed="rId2"/>
          <a:stretch>
            <a:fillRect/>
          </a:stretch>
        </p:blipFill>
        <p:spPr>
          <a:xfrm>
            <a:off x="6363976" y="1825625"/>
            <a:ext cx="4259983" cy="4351338"/>
          </a:xfrm>
          <a:prstGeom prst="rect">
            <a:avLst/>
          </a:prstGeom>
        </p:spPr>
      </p:pic>
    </p:spTree>
    <p:extLst>
      <p:ext uri="{BB962C8B-B14F-4D97-AF65-F5344CB8AC3E}">
        <p14:creationId xmlns:p14="http://schemas.microsoft.com/office/powerpoint/2010/main" val="2180760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EDCE5-BEDD-4462-A5D0-925CE0026693}"/>
              </a:ext>
            </a:extLst>
          </p:cNvPr>
          <p:cNvSpPr>
            <a:spLocks noGrp="1"/>
          </p:cNvSpPr>
          <p:nvPr>
            <p:ph type="title"/>
          </p:nvPr>
        </p:nvSpPr>
        <p:spPr/>
        <p:txBody>
          <a:bodyPr/>
          <a:lstStyle/>
          <a:p>
            <a:r>
              <a:rPr lang="en-US" altLang="zh-CN" dirty="0"/>
              <a:t>NBO</a:t>
            </a:r>
            <a:endParaRPr lang="zh-CN" altLang="en-US" dirty="0"/>
          </a:p>
        </p:txBody>
      </p:sp>
      <p:pic>
        <p:nvPicPr>
          <p:cNvPr id="4" name="内容占位符 3">
            <a:extLst>
              <a:ext uri="{FF2B5EF4-FFF2-40B4-BE49-F238E27FC236}">
                <a16:creationId xmlns:a16="http://schemas.microsoft.com/office/drawing/2014/main" id="{387D2573-5FB3-46DC-9124-9EA2DF5786A3}"/>
              </a:ext>
            </a:extLst>
          </p:cNvPr>
          <p:cNvPicPr>
            <a:picLocks noGrp="1" noChangeAspect="1"/>
          </p:cNvPicPr>
          <p:nvPr>
            <p:ph idx="1"/>
          </p:nvPr>
        </p:nvPicPr>
        <p:blipFill>
          <a:blip r:embed="rId2"/>
          <a:stretch>
            <a:fillRect/>
          </a:stretch>
        </p:blipFill>
        <p:spPr>
          <a:xfrm>
            <a:off x="735563" y="1821033"/>
            <a:ext cx="10515600" cy="1607967"/>
          </a:xfrm>
          <a:prstGeom prst="rect">
            <a:avLst/>
          </a:prstGeom>
        </p:spPr>
      </p:pic>
      <p:pic>
        <p:nvPicPr>
          <p:cNvPr id="6" name="图片 5">
            <a:extLst>
              <a:ext uri="{FF2B5EF4-FFF2-40B4-BE49-F238E27FC236}">
                <a16:creationId xmlns:a16="http://schemas.microsoft.com/office/drawing/2014/main" id="{C7D55C02-5E03-4901-A800-8E653F164474}"/>
              </a:ext>
            </a:extLst>
          </p:cNvPr>
          <p:cNvPicPr>
            <a:picLocks noChangeAspect="1"/>
          </p:cNvPicPr>
          <p:nvPr/>
        </p:nvPicPr>
        <p:blipFill>
          <a:blip r:embed="rId3"/>
          <a:stretch>
            <a:fillRect/>
          </a:stretch>
        </p:blipFill>
        <p:spPr>
          <a:xfrm>
            <a:off x="735563" y="3904945"/>
            <a:ext cx="4352925" cy="2219325"/>
          </a:xfrm>
          <a:prstGeom prst="rect">
            <a:avLst/>
          </a:prstGeom>
        </p:spPr>
      </p:pic>
      <p:pic>
        <p:nvPicPr>
          <p:cNvPr id="7" name="图片 6">
            <a:extLst>
              <a:ext uri="{FF2B5EF4-FFF2-40B4-BE49-F238E27FC236}">
                <a16:creationId xmlns:a16="http://schemas.microsoft.com/office/drawing/2014/main" id="{BE63BE44-12CA-4BCB-892D-B917896FFBB0}"/>
              </a:ext>
            </a:extLst>
          </p:cNvPr>
          <p:cNvPicPr>
            <a:picLocks noChangeAspect="1"/>
          </p:cNvPicPr>
          <p:nvPr/>
        </p:nvPicPr>
        <p:blipFill>
          <a:blip r:embed="rId4"/>
          <a:stretch>
            <a:fillRect/>
          </a:stretch>
        </p:blipFill>
        <p:spPr>
          <a:xfrm>
            <a:off x="5318496" y="3904945"/>
            <a:ext cx="6539521" cy="1992455"/>
          </a:xfrm>
          <a:prstGeom prst="rect">
            <a:avLst/>
          </a:prstGeom>
        </p:spPr>
      </p:pic>
    </p:spTree>
    <p:extLst>
      <p:ext uri="{BB962C8B-B14F-4D97-AF65-F5344CB8AC3E}">
        <p14:creationId xmlns:p14="http://schemas.microsoft.com/office/powerpoint/2010/main" val="2392101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D3DCA-BEED-4DA1-8955-9BEB379CF634}"/>
              </a:ext>
            </a:extLst>
          </p:cNvPr>
          <p:cNvSpPr>
            <a:spLocks noGrp="1"/>
          </p:cNvSpPr>
          <p:nvPr>
            <p:ph type="title"/>
          </p:nvPr>
        </p:nvSpPr>
        <p:spPr/>
        <p:txBody>
          <a:bodyPr/>
          <a:lstStyle/>
          <a:p>
            <a:r>
              <a:rPr lang="en-US" altLang="zh-CN" dirty="0"/>
              <a:t>NBO</a:t>
            </a:r>
            <a:endParaRPr lang="zh-CN" altLang="en-US" dirty="0"/>
          </a:p>
        </p:txBody>
      </p:sp>
      <p:pic>
        <p:nvPicPr>
          <p:cNvPr id="4" name="内容占位符 3">
            <a:extLst>
              <a:ext uri="{FF2B5EF4-FFF2-40B4-BE49-F238E27FC236}">
                <a16:creationId xmlns:a16="http://schemas.microsoft.com/office/drawing/2014/main" id="{9DCE31B4-7466-48D9-95A5-C07AF72C84A8}"/>
              </a:ext>
            </a:extLst>
          </p:cNvPr>
          <p:cNvPicPr>
            <a:picLocks noGrp="1" noChangeAspect="1"/>
          </p:cNvPicPr>
          <p:nvPr>
            <p:ph idx="1"/>
          </p:nvPr>
        </p:nvPicPr>
        <p:blipFill>
          <a:blip r:embed="rId2"/>
          <a:stretch>
            <a:fillRect/>
          </a:stretch>
        </p:blipFill>
        <p:spPr>
          <a:xfrm>
            <a:off x="838200" y="2152756"/>
            <a:ext cx="10515600" cy="3697076"/>
          </a:xfrm>
          <a:prstGeom prst="rect">
            <a:avLst/>
          </a:prstGeom>
        </p:spPr>
      </p:pic>
      <p:sp>
        <p:nvSpPr>
          <p:cNvPr id="5" name="文本框 4">
            <a:extLst>
              <a:ext uri="{FF2B5EF4-FFF2-40B4-BE49-F238E27FC236}">
                <a16:creationId xmlns:a16="http://schemas.microsoft.com/office/drawing/2014/main" id="{9FE2F994-E88A-4DFF-9B10-824D0D4BADA0}"/>
              </a:ext>
            </a:extLst>
          </p:cNvPr>
          <p:cNvSpPr txBox="1"/>
          <p:nvPr/>
        </p:nvSpPr>
        <p:spPr>
          <a:xfrm>
            <a:off x="662473" y="6148873"/>
            <a:ext cx="10776858" cy="369332"/>
          </a:xfrm>
          <a:prstGeom prst="rect">
            <a:avLst/>
          </a:prstGeom>
          <a:noFill/>
        </p:spPr>
        <p:txBody>
          <a:bodyPr wrap="square" rtlCol="0">
            <a:spAutoFit/>
          </a:bodyPr>
          <a:lstStyle/>
          <a:p>
            <a:r>
              <a:rPr lang="en-US" altLang="zh-CN" dirty="0"/>
              <a:t>If use </a:t>
            </a:r>
            <a:r>
              <a:rPr lang="en-US" altLang="zh-CN" dirty="0" err="1"/>
              <a:t>Mulliken</a:t>
            </a:r>
            <a:r>
              <a:rPr lang="en-US" altLang="zh-CN" dirty="0"/>
              <a:t> method, charges on the carbon and hydrogen would be underestimated.</a:t>
            </a:r>
            <a:endParaRPr lang="zh-CN" altLang="en-US" dirty="0"/>
          </a:p>
        </p:txBody>
      </p:sp>
    </p:spTree>
    <p:extLst>
      <p:ext uri="{BB962C8B-B14F-4D97-AF65-F5344CB8AC3E}">
        <p14:creationId xmlns:p14="http://schemas.microsoft.com/office/powerpoint/2010/main" val="2477348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F96DB-CAB9-4452-A810-11F2F13B37D6}"/>
              </a:ext>
            </a:extLst>
          </p:cNvPr>
          <p:cNvSpPr>
            <a:spLocks noGrp="1"/>
          </p:cNvSpPr>
          <p:nvPr>
            <p:ph type="title"/>
          </p:nvPr>
        </p:nvSpPr>
        <p:spPr/>
        <p:txBody>
          <a:bodyPr/>
          <a:lstStyle/>
          <a:p>
            <a:r>
              <a:rPr lang="en-US" altLang="zh-CN" dirty="0"/>
              <a:t>Building Formaldehyde</a:t>
            </a:r>
            <a:endParaRPr lang="zh-CN" altLang="en-US" dirty="0"/>
          </a:p>
        </p:txBody>
      </p:sp>
      <p:pic>
        <p:nvPicPr>
          <p:cNvPr id="4" name="内容占位符 3">
            <a:extLst>
              <a:ext uri="{FF2B5EF4-FFF2-40B4-BE49-F238E27FC236}">
                <a16:creationId xmlns:a16="http://schemas.microsoft.com/office/drawing/2014/main" id="{8743EB43-8BFF-4F73-B786-DF69DA258299}"/>
              </a:ext>
            </a:extLst>
          </p:cNvPr>
          <p:cNvPicPr>
            <a:picLocks noGrp="1" noChangeAspect="1"/>
          </p:cNvPicPr>
          <p:nvPr>
            <p:ph idx="1"/>
          </p:nvPr>
        </p:nvPicPr>
        <p:blipFill>
          <a:blip r:embed="rId2"/>
          <a:stretch>
            <a:fillRect/>
          </a:stretch>
        </p:blipFill>
        <p:spPr>
          <a:xfrm>
            <a:off x="838200" y="3275236"/>
            <a:ext cx="10515600" cy="1452115"/>
          </a:xfrm>
          <a:prstGeom prst="rect">
            <a:avLst/>
          </a:prstGeom>
        </p:spPr>
      </p:pic>
      <p:sp>
        <p:nvSpPr>
          <p:cNvPr id="5" name="文本框 4">
            <a:extLst>
              <a:ext uri="{FF2B5EF4-FFF2-40B4-BE49-F238E27FC236}">
                <a16:creationId xmlns:a16="http://schemas.microsoft.com/office/drawing/2014/main" id="{4EF479C1-8110-463B-93E4-194958D980AC}"/>
              </a:ext>
            </a:extLst>
          </p:cNvPr>
          <p:cNvSpPr txBox="1"/>
          <p:nvPr/>
        </p:nvSpPr>
        <p:spPr>
          <a:xfrm>
            <a:off x="10094627" y="2058436"/>
            <a:ext cx="1259173" cy="369332"/>
          </a:xfrm>
          <a:prstGeom prst="rect">
            <a:avLst/>
          </a:prstGeom>
          <a:noFill/>
        </p:spPr>
        <p:txBody>
          <a:bodyPr wrap="square" rtlCol="0">
            <a:spAutoFit/>
          </a:bodyPr>
          <a:lstStyle/>
          <a:p>
            <a:r>
              <a:rPr lang="en-US" altLang="zh-CN" dirty="0"/>
              <a:t>clean</a:t>
            </a:r>
            <a:endParaRPr lang="zh-CN" altLang="en-US" dirty="0"/>
          </a:p>
        </p:txBody>
      </p:sp>
      <p:cxnSp>
        <p:nvCxnSpPr>
          <p:cNvPr id="7" name="直接箭头连接符 6">
            <a:extLst>
              <a:ext uri="{FF2B5EF4-FFF2-40B4-BE49-F238E27FC236}">
                <a16:creationId xmlns:a16="http://schemas.microsoft.com/office/drawing/2014/main" id="{4CAA020C-1DA1-4AE4-B188-77191B261EEF}"/>
              </a:ext>
            </a:extLst>
          </p:cNvPr>
          <p:cNvCxnSpPr/>
          <p:nvPr/>
        </p:nvCxnSpPr>
        <p:spPr>
          <a:xfrm>
            <a:off x="10238282" y="2427768"/>
            <a:ext cx="0" cy="140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50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BE4A3-4283-4898-A553-0C871D0532EF}"/>
              </a:ext>
            </a:extLst>
          </p:cNvPr>
          <p:cNvSpPr>
            <a:spLocks noGrp="1"/>
          </p:cNvSpPr>
          <p:nvPr>
            <p:ph type="title"/>
          </p:nvPr>
        </p:nvSpPr>
        <p:spPr/>
        <p:txBody>
          <a:bodyPr/>
          <a:lstStyle/>
          <a:p>
            <a:r>
              <a:rPr lang="en-US" altLang="zh-CN" dirty="0"/>
              <a:t>Imposing Symmetry</a:t>
            </a:r>
            <a:endParaRPr lang="zh-CN" altLang="en-US" dirty="0"/>
          </a:p>
        </p:txBody>
      </p:sp>
      <p:pic>
        <p:nvPicPr>
          <p:cNvPr id="4" name="内容占位符 3">
            <a:extLst>
              <a:ext uri="{FF2B5EF4-FFF2-40B4-BE49-F238E27FC236}">
                <a16:creationId xmlns:a16="http://schemas.microsoft.com/office/drawing/2014/main" id="{44940D17-299D-4BBA-8892-2B3F054C0509}"/>
              </a:ext>
            </a:extLst>
          </p:cNvPr>
          <p:cNvPicPr>
            <a:picLocks noGrp="1" noChangeAspect="1"/>
          </p:cNvPicPr>
          <p:nvPr>
            <p:ph idx="1"/>
          </p:nvPr>
        </p:nvPicPr>
        <p:blipFill>
          <a:blip r:embed="rId2"/>
          <a:stretch>
            <a:fillRect/>
          </a:stretch>
        </p:blipFill>
        <p:spPr>
          <a:xfrm>
            <a:off x="3926762" y="1825625"/>
            <a:ext cx="5897451" cy="4351338"/>
          </a:xfrm>
          <a:prstGeom prst="rect">
            <a:avLst/>
          </a:prstGeom>
        </p:spPr>
      </p:pic>
    </p:spTree>
    <p:extLst>
      <p:ext uri="{BB962C8B-B14F-4D97-AF65-F5344CB8AC3E}">
        <p14:creationId xmlns:p14="http://schemas.microsoft.com/office/powerpoint/2010/main" val="300194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3440A-C9D8-446D-9BB1-1AB4451C6969}"/>
              </a:ext>
            </a:extLst>
          </p:cNvPr>
          <p:cNvSpPr>
            <a:spLocks noGrp="1"/>
          </p:cNvSpPr>
          <p:nvPr>
            <p:ph type="title"/>
          </p:nvPr>
        </p:nvSpPr>
        <p:spPr/>
        <p:txBody>
          <a:bodyPr/>
          <a:lstStyle/>
          <a:p>
            <a:r>
              <a:rPr lang="en-US" altLang="zh-CN" dirty="0"/>
              <a:t>Gaussian Calculation Setup</a:t>
            </a:r>
            <a:endParaRPr lang="zh-CN" altLang="en-US" dirty="0"/>
          </a:p>
        </p:txBody>
      </p:sp>
      <p:pic>
        <p:nvPicPr>
          <p:cNvPr id="4" name="内容占位符 3">
            <a:extLst>
              <a:ext uri="{FF2B5EF4-FFF2-40B4-BE49-F238E27FC236}">
                <a16:creationId xmlns:a16="http://schemas.microsoft.com/office/drawing/2014/main" id="{DF8B3126-B0D2-499D-9CAD-1DCD43A12E06}"/>
              </a:ext>
            </a:extLst>
          </p:cNvPr>
          <p:cNvPicPr>
            <a:picLocks noGrp="1" noChangeAspect="1"/>
          </p:cNvPicPr>
          <p:nvPr>
            <p:ph idx="1"/>
          </p:nvPr>
        </p:nvPicPr>
        <p:blipFill>
          <a:blip r:embed="rId2"/>
          <a:stretch>
            <a:fillRect/>
          </a:stretch>
        </p:blipFill>
        <p:spPr>
          <a:xfrm>
            <a:off x="2129715" y="1825625"/>
            <a:ext cx="7932569" cy="4351338"/>
          </a:xfrm>
          <a:prstGeom prst="rect">
            <a:avLst/>
          </a:prstGeom>
        </p:spPr>
      </p:pic>
    </p:spTree>
    <p:extLst>
      <p:ext uri="{BB962C8B-B14F-4D97-AF65-F5344CB8AC3E}">
        <p14:creationId xmlns:p14="http://schemas.microsoft.com/office/powerpoint/2010/main" val="206186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9DDE1-39EF-4481-8D3F-D910F31E6CE9}"/>
              </a:ext>
            </a:extLst>
          </p:cNvPr>
          <p:cNvSpPr>
            <a:spLocks noGrp="1"/>
          </p:cNvSpPr>
          <p:nvPr>
            <p:ph type="title"/>
          </p:nvPr>
        </p:nvSpPr>
        <p:spPr/>
        <p:txBody>
          <a:bodyPr/>
          <a:lstStyle/>
          <a:p>
            <a:r>
              <a:rPr lang="en-US" altLang="zh-CN" dirty="0"/>
              <a:t>After Calculation Complete</a:t>
            </a:r>
            <a:endParaRPr lang="zh-CN" altLang="en-US" dirty="0"/>
          </a:p>
        </p:txBody>
      </p:sp>
      <p:pic>
        <p:nvPicPr>
          <p:cNvPr id="4" name="内容占位符 3">
            <a:extLst>
              <a:ext uri="{FF2B5EF4-FFF2-40B4-BE49-F238E27FC236}">
                <a16:creationId xmlns:a16="http://schemas.microsoft.com/office/drawing/2014/main" id="{725F3EE4-E287-405D-AA55-1112D2AD0330}"/>
              </a:ext>
            </a:extLst>
          </p:cNvPr>
          <p:cNvPicPr>
            <a:picLocks noGrp="1" noChangeAspect="1"/>
          </p:cNvPicPr>
          <p:nvPr>
            <p:ph idx="1"/>
          </p:nvPr>
        </p:nvPicPr>
        <p:blipFill>
          <a:blip r:embed="rId2"/>
          <a:stretch>
            <a:fillRect/>
          </a:stretch>
        </p:blipFill>
        <p:spPr>
          <a:xfrm>
            <a:off x="1594012" y="1825625"/>
            <a:ext cx="9003976" cy="4351338"/>
          </a:xfrm>
          <a:prstGeom prst="rect">
            <a:avLst/>
          </a:prstGeom>
        </p:spPr>
      </p:pic>
    </p:spTree>
    <p:extLst>
      <p:ext uri="{BB962C8B-B14F-4D97-AF65-F5344CB8AC3E}">
        <p14:creationId xmlns:p14="http://schemas.microsoft.com/office/powerpoint/2010/main" val="378229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C5B49-C528-4CB2-8B4C-4DB21EE1B229}"/>
              </a:ext>
            </a:extLst>
          </p:cNvPr>
          <p:cNvSpPr>
            <a:spLocks noGrp="1"/>
          </p:cNvSpPr>
          <p:nvPr>
            <p:ph type="title"/>
          </p:nvPr>
        </p:nvSpPr>
        <p:spPr/>
        <p:txBody>
          <a:bodyPr/>
          <a:lstStyle/>
          <a:p>
            <a:r>
              <a:rPr lang="en-US" altLang="zh-CN" dirty="0"/>
              <a:t>Gaussian Input File</a:t>
            </a:r>
            <a:endParaRPr lang="zh-CN" altLang="en-US" dirty="0"/>
          </a:p>
        </p:txBody>
      </p:sp>
      <p:pic>
        <p:nvPicPr>
          <p:cNvPr id="4" name="内容占位符 3">
            <a:extLst>
              <a:ext uri="{FF2B5EF4-FFF2-40B4-BE49-F238E27FC236}">
                <a16:creationId xmlns:a16="http://schemas.microsoft.com/office/drawing/2014/main" id="{AC390C2A-9D43-4902-8E3C-756FD29D1C7C}"/>
              </a:ext>
            </a:extLst>
          </p:cNvPr>
          <p:cNvPicPr>
            <a:picLocks noGrp="1" noChangeAspect="1"/>
          </p:cNvPicPr>
          <p:nvPr>
            <p:ph idx="1"/>
          </p:nvPr>
        </p:nvPicPr>
        <p:blipFill>
          <a:blip r:embed="rId2"/>
          <a:stretch>
            <a:fillRect/>
          </a:stretch>
        </p:blipFill>
        <p:spPr>
          <a:xfrm>
            <a:off x="4362874" y="1690688"/>
            <a:ext cx="7104396" cy="4351338"/>
          </a:xfrm>
          <a:prstGeom prst="rect">
            <a:avLst/>
          </a:prstGeom>
        </p:spPr>
      </p:pic>
      <p:sp>
        <p:nvSpPr>
          <p:cNvPr id="5" name="文本框 4">
            <a:extLst>
              <a:ext uri="{FF2B5EF4-FFF2-40B4-BE49-F238E27FC236}">
                <a16:creationId xmlns:a16="http://schemas.microsoft.com/office/drawing/2014/main" id="{CCFC02B4-586E-4DDE-870F-BED0D08A5C1C}"/>
              </a:ext>
            </a:extLst>
          </p:cNvPr>
          <p:cNvSpPr txBox="1"/>
          <p:nvPr/>
        </p:nvSpPr>
        <p:spPr>
          <a:xfrm>
            <a:off x="724730" y="2178995"/>
            <a:ext cx="2480553" cy="369332"/>
          </a:xfrm>
          <a:prstGeom prst="rect">
            <a:avLst/>
          </a:prstGeom>
          <a:noFill/>
        </p:spPr>
        <p:txBody>
          <a:bodyPr wrap="square" rtlCol="0">
            <a:spAutoFit/>
          </a:bodyPr>
          <a:lstStyle/>
          <a:p>
            <a:r>
              <a:rPr lang="en-US" altLang="zh-CN" dirty="0"/>
              <a:t>Required blank</a:t>
            </a:r>
            <a:endParaRPr lang="zh-CN" altLang="en-US" dirty="0"/>
          </a:p>
        </p:txBody>
      </p:sp>
      <p:sp>
        <p:nvSpPr>
          <p:cNvPr id="6" name="文本框 5">
            <a:extLst>
              <a:ext uri="{FF2B5EF4-FFF2-40B4-BE49-F238E27FC236}">
                <a16:creationId xmlns:a16="http://schemas.microsoft.com/office/drawing/2014/main" id="{4A17CC22-9182-4B5B-B02F-523C5FFE12C0}"/>
              </a:ext>
            </a:extLst>
          </p:cNvPr>
          <p:cNvSpPr txBox="1"/>
          <p:nvPr/>
        </p:nvSpPr>
        <p:spPr>
          <a:xfrm>
            <a:off x="724729" y="2548327"/>
            <a:ext cx="2480553" cy="369332"/>
          </a:xfrm>
          <a:prstGeom prst="rect">
            <a:avLst/>
          </a:prstGeom>
          <a:noFill/>
        </p:spPr>
        <p:txBody>
          <a:bodyPr wrap="square" rtlCol="0">
            <a:spAutoFit/>
          </a:bodyPr>
          <a:lstStyle/>
          <a:p>
            <a:r>
              <a:rPr lang="en-US" altLang="zh-CN" dirty="0"/>
              <a:t>Required blank</a:t>
            </a:r>
            <a:endParaRPr lang="zh-CN" altLang="en-US" dirty="0"/>
          </a:p>
        </p:txBody>
      </p:sp>
      <p:cxnSp>
        <p:nvCxnSpPr>
          <p:cNvPr id="8" name="直接箭头连接符 7">
            <a:extLst>
              <a:ext uri="{FF2B5EF4-FFF2-40B4-BE49-F238E27FC236}">
                <a16:creationId xmlns:a16="http://schemas.microsoft.com/office/drawing/2014/main" id="{50B5E4B4-A8FA-4C8E-8121-B7FC4E6B3B71}"/>
              </a:ext>
            </a:extLst>
          </p:cNvPr>
          <p:cNvCxnSpPr/>
          <p:nvPr/>
        </p:nvCxnSpPr>
        <p:spPr>
          <a:xfrm>
            <a:off x="2305455" y="2363661"/>
            <a:ext cx="2217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1E531B1A-2579-4AF3-BA0E-82E2F259AA52}"/>
              </a:ext>
            </a:extLst>
          </p:cNvPr>
          <p:cNvCxnSpPr/>
          <p:nvPr/>
        </p:nvCxnSpPr>
        <p:spPr>
          <a:xfrm>
            <a:off x="2305455" y="2732993"/>
            <a:ext cx="2217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C6E0B54-35BF-4B4D-B0B1-45D23C228888}"/>
              </a:ext>
            </a:extLst>
          </p:cNvPr>
          <p:cNvSpPr txBox="1"/>
          <p:nvPr/>
        </p:nvSpPr>
        <p:spPr>
          <a:xfrm>
            <a:off x="724728" y="2791206"/>
            <a:ext cx="3257939" cy="369332"/>
          </a:xfrm>
          <a:prstGeom prst="rect">
            <a:avLst/>
          </a:prstGeom>
          <a:noFill/>
        </p:spPr>
        <p:txBody>
          <a:bodyPr wrap="square" rtlCol="0">
            <a:spAutoFit/>
          </a:bodyPr>
          <a:lstStyle/>
          <a:p>
            <a:r>
              <a:rPr lang="en-US" altLang="zh-CN" dirty="0"/>
              <a:t>Charge &amp; spin multiplicity</a:t>
            </a:r>
            <a:endParaRPr lang="zh-CN" altLang="en-US" dirty="0"/>
          </a:p>
        </p:txBody>
      </p:sp>
      <p:cxnSp>
        <p:nvCxnSpPr>
          <p:cNvPr id="13" name="直接箭头连接符 12">
            <a:extLst>
              <a:ext uri="{FF2B5EF4-FFF2-40B4-BE49-F238E27FC236}">
                <a16:creationId xmlns:a16="http://schemas.microsoft.com/office/drawing/2014/main" id="{30445C67-E2D9-4332-9B43-DAC448F8DDC4}"/>
              </a:ext>
            </a:extLst>
          </p:cNvPr>
          <p:cNvCxnSpPr/>
          <p:nvPr/>
        </p:nvCxnSpPr>
        <p:spPr>
          <a:xfrm flipV="1">
            <a:off x="3414408" y="2917659"/>
            <a:ext cx="1108954" cy="5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0D2900E-C4A0-45C5-B8C9-97DA05B5EE47}"/>
              </a:ext>
            </a:extLst>
          </p:cNvPr>
          <p:cNvSpPr txBox="1"/>
          <p:nvPr/>
        </p:nvSpPr>
        <p:spPr>
          <a:xfrm>
            <a:off x="394006" y="4081404"/>
            <a:ext cx="3390072" cy="369332"/>
          </a:xfrm>
          <a:prstGeom prst="rect">
            <a:avLst/>
          </a:prstGeom>
          <a:noFill/>
        </p:spPr>
        <p:txBody>
          <a:bodyPr wrap="square" rtlCol="0">
            <a:spAutoFit/>
          </a:bodyPr>
          <a:lstStyle/>
          <a:p>
            <a:r>
              <a:rPr lang="en-US" altLang="zh-CN" dirty="0"/>
              <a:t>Atom connectivity information</a:t>
            </a:r>
            <a:endParaRPr lang="zh-CN" altLang="en-US" dirty="0"/>
          </a:p>
        </p:txBody>
      </p:sp>
      <p:cxnSp>
        <p:nvCxnSpPr>
          <p:cNvPr id="16" name="直接箭头连接符 15">
            <a:extLst>
              <a:ext uri="{FF2B5EF4-FFF2-40B4-BE49-F238E27FC236}">
                <a16:creationId xmlns:a16="http://schemas.microsoft.com/office/drawing/2014/main" id="{8206C86F-1154-4D5B-A74E-84B028F92390}"/>
              </a:ext>
            </a:extLst>
          </p:cNvPr>
          <p:cNvCxnSpPr/>
          <p:nvPr/>
        </p:nvCxnSpPr>
        <p:spPr>
          <a:xfrm flipV="1">
            <a:off x="3573624" y="4161453"/>
            <a:ext cx="949738" cy="10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472FE46-ECD6-4854-9BCF-26AE1A285EDA}"/>
              </a:ext>
            </a:extLst>
          </p:cNvPr>
          <p:cNvSpPr txBox="1"/>
          <p:nvPr/>
        </p:nvSpPr>
        <p:spPr>
          <a:xfrm>
            <a:off x="724728" y="3734377"/>
            <a:ext cx="2480553" cy="369332"/>
          </a:xfrm>
          <a:prstGeom prst="rect">
            <a:avLst/>
          </a:prstGeom>
          <a:noFill/>
        </p:spPr>
        <p:txBody>
          <a:bodyPr wrap="square" rtlCol="0">
            <a:spAutoFit/>
          </a:bodyPr>
          <a:lstStyle/>
          <a:p>
            <a:r>
              <a:rPr lang="en-US" altLang="zh-CN" dirty="0"/>
              <a:t>Required blank</a:t>
            </a:r>
            <a:endParaRPr lang="zh-CN" altLang="en-US" dirty="0"/>
          </a:p>
        </p:txBody>
      </p:sp>
      <p:cxnSp>
        <p:nvCxnSpPr>
          <p:cNvPr id="18" name="直接箭头连接符 17">
            <a:extLst>
              <a:ext uri="{FF2B5EF4-FFF2-40B4-BE49-F238E27FC236}">
                <a16:creationId xmlns:a16="http://schemas.microsoft.com/office/drawing/2014/main" id="{D208C8AB-C0DB-4289-86CA-8CFFA6D2B86D}"/>
              </a:ext>
            </a:extLst>
          </p:cNvPr>
          <p:cNvCxnSpPr/>
          <p:nvPr/>
        </p:nvCxnSpPr>
        <p:spPr>
          <a:xfrm>
            <a:off x="2353697" y="3967931"/>
            <a:ext cx="2217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9BE917D8-5341-4A23-92E8-343E509122B8}"/>
              </a:ext>
            </a:extLst>
          </p:cNvPr>
          <p:cNvSpPr txBox="1"/>
          <p:nvPr/>
        </p:nvSpPr>
        <p:spPr>
          <a:xfrm>
            <a:off x="662515" y="5155742"/>
            <a:ext cx="2480553" cy="369332"/>
          </a:xfrm>
          <a:prstGeom prst="rect">
            <a:avLst/>
          </a:prstGeom>
          <a:noFill/>
        </p:spPr>
        <p:txBody>
          <a:bodyPr wrap="square" rtlCol="0">
            <a:spAutoFit/>
          </a:bodyPr>
          <a:lstStyle/>
          <a:p>
            <a:r>
              <a:rPr lang="en-US" altLang="zh-CN" dirty="0"/>
              <a:t>Required blank</a:t>
            </a:r>
            <a:endParaRPr lang="zh-CN" altLang="en-US" dirty="0"/>
          </a:p>
        </p:txBody>
      </p:sp>
      <p:cxnSp>
        <p:nvCxnSpPr>
          <p:cNvPr id="20" name="直接箭头连接符 19">
            <a:extLst>
              <a:ext uri="{FF2B5EF4-FFF2-40B4-BE49-F238E27FC236}">
                <a16:creationId xmlns:a16="http://schemas.microsoft.com/office/drawing/2014/main" id="{E420A979-8F49-4312-AAFE-B04F244DE325}"/>
              </a:ext>
            </a:extLst>
          </p:cNvPr>
          <p:cNvCxnSpPr/>
          <p:nvPr/>
        </p:nvCxnSpPr>
        <p:spPr>
          <a:xfrm>
            <a:off x="2305454" y="5340408"/>
            <a:ext cx="2217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98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24858-9BB4-4417-8BF9-769C47D66B9C}"/>
              </a:ext>
            </a:extLst>
          </p:cNvPr>
          <p:cNvSpPr>
            <a:spLocks noGrp="1"/>
          </p:cNvSpPr>
          <p:nvPr>
            <p:ph type="title"/>
          </p:nvPr>
        </p:nvSpPr>
        <p:spPr/>
        <p:txBody>
          <a:bodyPr/>
          <a:lstStyle/>
          <a:p>
            <a:r>
              <a:rPr lang="en-US" altLang="zh-CN" dirty="0"/>
              <a:t>Gaussian Calculation Results</a:t>
            </a:r>
            <a:endParaRPr lang="zh-CN" altLang="en-US" dirty="0"/>
          </a:p>
        </p:txBody>
      </p:sp>
      <p:pic>
        <p:nvPicPr>
          <p:cNvPr id="4" name="内容占位符 3">
            <a:extLst>
              <a:ext uri="{FF2B5EF4-FFF2-40B4-BE49-F238E27FC236}">
                <a16:creationId xmlns:a16="http://schemas.microsoft.com/office/drawing/2014/main" id="{637F5381-9DAD-47BA-BA41-FE18938447FD}"/>
              </a:ext>
            </a:extLst>
          </p:cNvPr>
          <p:cNvPicPr>
            <a:picLocks noGrp="1" noChangeAspect="1"/>
          </p:cNvPicPr>
          <p:nvPr>
            <p:ph idx="1"/>
          </p:nvPr>
        </p:nvPicPr>
        <p:blipFill>
          <a:blip r:embed="rId2"/>
          <a:stretch>
            <a:fillRect/>
          </a:stretch>
        </p:blipFill>
        <p:spPr>
          <a:xfrm>
            <a:off x="341169" y="1690688"/>
            <a:ext cx="3862134" cy="4351338"/>
          </a:xfrm>
          <a:prstGeom prst="rect">
            <a:avLst/>
          </a:prstGeom>
        </p:spPr>
      </p:pic>
      <p:pic>
        <p:nvPicPr>
          <p:cNvPr id="5" name="图片 4">
            <a:extLst>
              <a:ext uri="{FF2B5EF4-FFF2-40B4-BE49-F238E27FC236}">
                <a16:creationId xmlns:a16="http://schemas.microsoft.com/office/drawing/2014/main" id="{19D03C28-8AE8-42FB-962A-2A6AAE5C27FE}"/>
              </a:ext>
            </a:extLst>
          </p:cNvPr>
          <p:cNvPicPr>
            <a:picLocks noChangeAspect="1"/>
          </p:cNvPicPr>
          <p:nvPr/>
        </p:nvPicPr>
        <p:blipFill>
          <a:blip r:embed="rId3"/>
          <a:stretch>
            <a:fillRect/>
          </a:stretch>
        </p:blipFill>
        <p:spPr>
          <a:xfrm>
            <a:off x="4386971" y="1690688"/>
            <a:ext cx="3943350" cy="4552950"/>
          </a:xfrm>
          <a:prstGeom prst="rect">
            <a:avLst/>
          </a:prstGeom>
        </p:spPr>
      </p:pic>
      <p:sp>
        <p:nvSpPr>
          <p:cNvPr id="6" name="文本框 5">
            <a:extLst>
              <a:ext uri="{FF2B5EF4-FFF2-40B4-BE49-F238E27FC236}">
                <a16:creationId xmlns:a16="http://schemas.microsoft.com/office/drawing/2014/main" id="{E882C2E5-AC12-4BF7-BFB9-54CC622B338D}"/>
              </a:ext>
            </a:extLst>
          </p:cNvPr>
          <p:cNvSpPr txBox="1"/>
          <p:nvPr/>
        </p:nvSpPr>
        <p:spPr>
          <a:xfrm>
            <a:off x="8416966" y="1690688"/>
            <a:ext cx="3538327" cy="1477328"/>
          </a:xfrm>
          <a:prstGeom prst="rect">
            <a:avLst/>
          </a:prstGeom>
          <a:noFill/>
        </p:spPr>
        <p:txBody>
          <a:bodyPr wrap="square" rtlCol="0">
            <a:spAutoFit/>
          </a:bodyPr>
          <a:lstStyle/>
          <a:p>
            <a:r>
              <a:rPr lang="en-US" altLang="zh-CN" dirty="0"/>
              <a:t>Structures built with visualization software are somewhat arbitrary. In general, when we compare energies, we will do so only for structures that we have optimized.</a:t>
            </a:r>
            <a:endParaRPr lang="zh-CN" altLang="en-US" dirty="0"/>
          </a:p>
        </p:txBody>
      </p:sp>
    </p:spTree>
    <p:extLst>
      <p:ext uri="{BB962C8B-B14F-4D97-AF65-F5344CB8AC3E}">
        <p14:creationId xmlns:p14="http://schemas.microsoft.com/office/powerpoint/2010/main" val="228120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F83F9-42B3-4FE7-AD7B-B54443BBC2A2}"/>
              </a:ext>
            </a:extLst>
          </p:cNvPr>
          <p:cNvSpPr>
            <a:spLocks noGrp="1"/>
          </p:cNvSpPr>
          <p:nvPr>
            <p:ph type="title"/>
          </p:nvPr>
        </p:nvSpPr>
        <p:spPr/>
        <p:txBody>
          <a:bodyPr/>
          <a:lstStyle/>
          <a:p>
            <a:r>
              <a:rPr lang="en-US" altLang="zh-CN" dirty="0"/>
              <a:t>Dipole and Higher Multipole Moments</a:t>
            </a:r>
            <a:endParaRPr lang="zh-CN" altLang="en-US" dirty="0"/>
          </a:p>
        </p:txBody>
      </p:sp>
      <p:pic>
        <p:nvPicPr>
          <p:cNvPr id="4" name="内容占位符 3">
            <a:extLst>
              <a:ext uri="{FF2B5EF4-FFF2-40B4-BE49-F238E27FC236}">
                <a16:creationId xmlns:a16="http://schemas.microsoft.com/office/drawing/2014/main" id="{A2B194EF-7340-4F07-A5D9-6DBA4473E786}"/>
              </a:ext>
            </a:extLst>
          </p:cNvPr>
          <p:cNvPicPr>
            <a:picLocks noGrp="1" noChangeAspect="1"/>
          </p:cNvPicPr>
          <p:nvPr>
            <p:ph idx="1"/>
          </p:nvPr>
        </p:nvPicPr>
        <p:blipFill>
          <a:blip r:embed="rId2"/>
          <a:stretch>
            <a:fillRect/>
          </a:stretch>
        </p:blipFill>
        <p:spPr>
          <a:xfrm>
            <a:off x="838200" y="2002988"/>
            <a:ext cx="2133600" cy="3810000"/>
          </a:xfrm>
          <a:prstGeom prst="rect">
            <a:avLst/>
          </a:prstGeom>
        </p:spPr>
      </p:pic>
      <p:pic>
        <p:nvPicPr>
          <p:cNvPr id="5" name="图片 4">
            <a:extLst>
              <a:ext uri="{FF2B5EF4-FFF2-40B4-BE49-F238E27FC236}">
                <a16:creationId xmlns:a16="http://schemas.microsoft.com/office/drawing/2014/main" id="{57EA412E-80A9-4E28-AA6A-CA2CC0FF48A7}"/>
              </a:ext>
            </a:extLst>
          </p:cNvPr>
          <p:cNvPicPr>
            <a:picLocks noChangeAspect="1"/>
          </p:cNvPicPr>
          <p:nvPr/>
        </p:nvPicPr>
        <p:blipFill>
          <a:blip r:embed="rId3"/>
          <a:stretch>
            <a:fillRect/>
          </a:stretch>
        </p:blipFill>
        <p:spPr>
          <a:xfrm>
            <a:off x="3193713" y="2002988"/>
            <a:ext cx="4248150" cy="4705350"/>
          </a:xfrm>
          <a:prstGeom prst="rect">
            <a:avLst/>
          </a:prstGeom>
        </p:spPr>
      </p:pic>
      <p:sp>
        <p:nvSpPr>
          <p:cNvPr id="6" name="文本框 5">
            <a:extLst>
              <a:ext uri="{FF2B5EF4-FFF2-40B4-BE49-F238E27FC236}">
                <a16:creationId xmlns:a16="http://schemas.microsoft.com/office/drawing/2014/main" id="{25ECC2EF-6774-4B42-8A71-FDEB60368122}"/>
              </a:ext>
            </a:extLst>
          </p:cNvPr>
          <p:cNvSpPr txBox="1"/>
          <p:nvPr/>
        </p:nvSpPr>
        <p:spPr>
          <a:xfrm>
            <a:off x="7663776" y="2850204"/>
            <a:ext cx="2237362" cy="369332"/>
          </a:xfrm>
          <a:prstGeom prst="rect">
            <a:avLst/>
          </a:prstGeom>
          <a:noFill/>
        </p:spPr>
        <p:txBody>
          <a:bodyPr wrap="square" rtlCol="0">
            <a:spAutoFit/>
          </a:bodyPr>
          <a:lstStyle/>
          <a:p>
            <a:r>
              <a:rPr lang="zh-CN" altLang="en-US" dirty="0"/>
              <a:t>电量也在这里了</a:t>
            </a:r>
          </a:p>
        </p:txBody>
      </p:sp>
    </p:spTree>
    <p:extLst>
      <p:ext uri="{BB962C8B-B14F-4D97-AF65-F5344CB8AC3E}">
        <p14:creationId xmlns:p14="http://schemas.microsoft.com/office/powerpoint/2010/main" val="11046769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496</Words>
  <Application>Microsoft Office PowerPoint</Application>
  <PresentationFormat>宽屏</PresentationFormat>
  <Paragraphs>46</Paragraphs>
  <Slides>22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等线</vt:lpstr>
      <vt:lpstr>等线 Light</vt:lpstr>
      <vt:lpstr>Arial</vt:lpstr>
      <vt:lpstr>Office 主题​​</vt:lpstr>
      <vt:lpstr>Getting Started</vt:lpstr>
      <vt:lpstr>Building Formaldehyde</vt:lpstr>
      <vt:lpstr>Building Formaldehyde</vt:lpstr>
      <vt:lpstr>Imposing Symmetry</vt:lpstr>
      <vt:lpstr>Gaussian Calculation Setup</vt:lpstr>
      <vt:lpstr>After Calculation Complete</vt:lpstr>
      <vt:lpstr>Gaussian Input File</vt:lpstr>
      <vt:lpstr>Gaussian Calculation Results</vt:lpstr>
      <vt:lpstr>Dipole and Higher Multipole Moments</vt:lpstr>
      <vt:lpstr>Molecular Orbitals</vt:lpstr>
      <vt:lpstr>Minimizing Molecular Structures: Opt + Freq Calculations</vt:lpstr>
      <vt:lpstr>Opt + Freq</vt:lpstr>
      <vt:lpstr>Opt + Freq</vt:lpstr>
      <vt:lpstr>Opt + Freq</vt:lpstr>
      <vt:lpstr>Clean vs Optimize</vt:lpstr>
      <vt:lpstr>Calculate Force Constants </vt:lpstr>
      <vt:lpstr>Optimize Chromium Hexacarbonyl</vt:lpstr>
      <vt:lpstr>Optimize Chromium Hexacarbonyl</vt:lpstr>
      <vt:lpstr>Optimize Chromium Hexacarbonyl</vt:lpstr>
      <vt:lpstr>Optimize Chromium Hexacarbonyl</vt:lpstr>
      <vt:lpstr>NBO</vt:lpstr>
      <vt:lpstr>NBO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郭 昱</dc:creator>
  <cp:lastModifiedBy>郭 昱</cp:lastModifiedBy>
  <cp:revision>17</cp:revision>
  <dcterms:created xsi:type="dcterms:W3CDTF">2018-06-18T08:25:34Z</dcterms:created>
  <dcterms:modified xsi:type="dcterms:W3CDTF">2018-06-19T07:53:30Z</dcterms:modified>
</cp:coreProperties>
</file>