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89AE-8718-4903-A130-4748F68E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B2FD5-31A2-4400-BC03-C067196C1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DB8F1-DFE4-4C9F-A84A-3A6EE23C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1EC3B-B4F4-4BF2-B5D5-2CE8D251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9B93-FEE6-4B68-9A5E-FA26C5D0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3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51C81-6307-4676-95B3-5EC16F3F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F351A-8E47-467D-B49C-F958F18A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631D9-7E4D-4A0A-9C7D-EA459333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54039-5F02-4E74-9F5E-4A0879A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DE5A8-53F4-489B-B9CF-08E29E5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15368-58F7-43C2-B03F-85FC1747F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BDD3D-D68F-4716-AC14-13464442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EA4B1-BC3E-41C1-B48A-9A2018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7EBFA-FF8F-4524-A015-071BEE4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A677-C533-4D3C-A39D-52DE96B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815A5-6340-495D-A6FA-E23CFE7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42207-996E-43E2-80DC-D22FF825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7F009-9EE1-475F-ACA5-BEBDB45B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44B8A-9141-4870-8A9E-D6AAFCA2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A3154-CD16-43CB-97A8-8889B126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603A-1B72-4016-A2E3-9C1261E1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1F853-984F-48D5-A13B-D004DC16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7DE86-A2BC-45C0-B2EA-86A61E9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01F94-B9F1-4E8A-96CB-C36364CB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C07E-B89D-4E2C-9E9E-482AC68B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AA74-82BB-43D2-8F4C-338812F4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5075-D99F-424F-92AD-5ED3C22A0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3B5B2-FE22-44F2-A99D-A490A26B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ADE3-E669-42FB-8DF3-C758B465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87A82-B319-438A-BA1D-4C121874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A1FA1-F6C7-45F6-80BD-0D407262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5AE30-2F08-42DF-A95C-2A1A55D5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E2809-1C73-4484-84B7-B6E16BE8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413D-69F2-4F16-995A-FA785355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AE719-4534-4809-A4C4-078F1E0F1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CEDAA-A4D5-4496-BF37-02E5B2779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86B6EA-EEEA-49A9-9A95-9EA8142B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BFB54A-A731-4F5B-887F-8ECAF47A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A1E84-F617-4740-B0A5-E8A9A650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7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F4FD-BA46-4B26-842A-84D89D04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0EE85-5364-44FD-899F-4CC7A85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99980-6578-4F38-944A-095BE6B5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2E624-D71E-4EB6-AC14-4B9D9F1B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925DB-4615-4B6E-BF3A-92FD78C4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0F6FD-27F0-4F04-AAA5-F043F87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4B388-6A60-4938-875C-7F41F08F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3C60-BEA4-4F8B-A47F-A6C1F28C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3AC47-6E45-4720-B172-4DBE76B9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75314-589E-49FD-A2FD-6FC77028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9887C-D8A2-4E4D-9954-C4783B72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39860-4235-4D40-AFBF-62360BDA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E4865-89E0-4A28-8608-541529E0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DD55-58D2-4551-85E1-E89C74C4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9E489-2195-460D-9F51-CB9A9BE2B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CD1AF-3C8D-4760-8273-3A720D0A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21A23-BB30-4458-A5A2-1C5D0EB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D25DC-A73F-4528-A6D8-D4D4F106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189DC-329E-4EF0-A5BC-370AE5C3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B1D5C7-1D6C-4545-8A98-C7D0D5E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8B20D-75BA-448C-8D2D-570E9E64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4A5E8-D1B8-4E95-BDAE-66FC291B0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8DA6-9E6B-40C8-8E0B-61C245D0F6A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E4E8E-15AD-44A8-B3C7-73FDCE944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A6251-0172-449F-A736-DCDFE001B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5BEF-D59D-426C-AA4A-3C45C2D50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9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0E46-247C-42ED-B96A-E897E1A6F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some simple QM calculation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7E54A-46AA-41CE-B85B-34D3DB366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5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EB0F-5140-43B8-A863-F9417186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Gaussian: QM/MM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32B59D-7D1F-4ADB-87D7-87C732B9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3" y="1489542"/>
            <a:ext cx="2773920" cy="3878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5C0516-FA95-4207-AEB7-036305D3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36" y="1489542"/>
            <a:ext cx="7658764" cy="208044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78AC80-338F-45B4-923D-CF56BB2DD377}"/>
              </a:ext>
            </a:extLst>
          </p:cNvPr>
          <p:cNvCxnSpPr/>
          <p:nvPr/>
        </p:nvCxnSpPr>
        <p:spPr>
          <a:xfrm>
            <a:off x="10925666" y="3429000"/>
            <a:ext cx="0" cy="58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8267C08-3223-4B78-9EF5-852C6CE81B32}"/>
              </a:ext>
            </a:extLst>
          </p:cNvPr>
          <p:cNvSpPr txBox="1"/>
          <p:nvPr/>
        </p:nvSpPr>
        <p:spPr>
          <a:xfrm>
            <a:off x="4100660" y="4279769"/>
            <a:ext cx="73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Separate atoms into two layers: high and low.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61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C6CFC6-EF01-4DA7-AAF8-BF340E71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QM/MM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006D3-0C92-4D4E-8986-1A3FED74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4" y="1332154"/>
            <a:ext cx="7033870" cy="477815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4B24FF5-821A-4E9F-9E1B-652525C3A2A2}"/>
              </a:ext>
            </a:extLst>
          </p:cNvPr>
          <p:cNvCxnSpPr/>
          <p:nvPr/>
        </p:nvCxnSpPr>
        <p:spPr>
          <a:xfrm>
            <a:off x="6994689" y="2582944"/>
            <a:ext cx="1046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7DA528-D50A-4F4C-8220-BAC2C562D855}"/>
              </a:ext>
            </a:extLst>
          </p:cNvPr>
          <p:cNvSpPr txBox="1"/>
          <p:nvPr/>
        </p:nvSpPr>
        <p:spPr>
          <a:xfrm>
            <a:off x="8135332" y="2398278"/>
            <a:ext cx="25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Check~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8C4CA6-9115-4625-85CA-CF5990069146}"/>
              </a:ext>
            </a:extLst>
          </p:cNvPr>
          <p:cNvCxnSpPr/>
          <p:nvPr/>
        </p:nvCxnSpPr>
        <p:spPr>
          <a:xfrm>
            <a:off x="3591612" y="3346515"/>
            <a:ext cx="4449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85200B-04AD-4509-B962-8A5424FD5446}"/>
              </a:ext>
            </a:extLst>
          </p:cNvPr>
          <p:cNvSpPr txBox="1"/>
          <p:nvPr/>
        </p:nvSpPr>
        <p:spPr>
          <a:xfrm>
            <a:off x="8135332" y="3148553"/>
            <a:ext cx="34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method for each layer.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4F21B0-E873-407B-B4D3-FA3EF8F34190}"/>
              </a:ext>
            </a:extLst>
          </p:cNvPr>
          <p:cNvSpPr txBox="1"/>
          <p:nvPr/>
        </p:nvSpPr>
        <p:spPr>
          <a:xfrm>
            <a:off x="8135332" y="5694369"/>
            <a:ext cx="30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 are the 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5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6BAF-8657-4008-8E4A-38F6C3B3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Gaussian: a tip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6A3A02-ACC3-4FF9-882C-B0EB918BD4CE}"/>
              </a:ext>
            </a:extLst>
          </p:cNvPr>
          <p:cNvSpPr txBox="1"/>
          <p:nvPr/>
        </p:nvSpPr>
        <p:spPr>
          <a:xfrm>
            <a:off x="135903" y="1367522"/>
            <a:ext cx="1121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situation that Gaussian can recognize residue(I believe it use bond length to determine if two atoms are linked.)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EB845-2232-46B5-9800-C8B46A40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7" y="2013853"/>
            <a:ext cx="2194376" cy="4724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1B6161-E790-4B4C-9E44-D1A1E002A38E}"/>
              </a:ext>
            </a:extLst>
          </p:cNvPr>
          <p:cNvSpPr txBox="1"/>
          <p:nvPr/>
        </p:nvSpPr>
        <p:spPr>
          <a:xfrm>
            <a:off x="2601798" y="2013853"/>
            <a:ext cx="8210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MM parameters for these atoms while it’s actually a ordinary amino acid.</a:t>
            </a:r>
          </a:p>
          <a:p>
            <a:r>
              <a:rPr lang="en-US" altLang="zh-CN" dirty="0"/>
              <a:t>Usually, after MD simulation, some bond length are not “perfect”, and gaussian does not cheat it like a bond. We can link these atoms manually.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EBC3AA-77B1-4E05-A308-9569A273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26" y="3335763"/>
            <a:ext cx="2446671" cy="330947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9C8B38-6563-4C1B-8A9C-9CBD76C06605}"/>
              </a:ext>
            </a:extLst>
          </p:cNvPr>
          <p:cNvCxnSpPr/>
          <p:nvPr/>
        </p:nvCxnSpPr>
        <p:spPr>
          <a:xfrm>
            <a:off x="4402318" y="5467546"/>
            <a:ext cx="102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6143A57-A01A-4486-BA23-34078B6B7000}"/>
              </a:ext>
            </a:extLst>
          </p:cNvPr>
          <p:cNvSpPr txBox="1"/>
          <p:nvPr/>
        </p:nvSpPr>
        <p:spPr>
          <a:xfrm>
            <a:off x="5429839" y="5028813"/>
            <a:ext cx="141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your atoms, hide others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CEF9E2-7CDC-4126-9033-699A1E39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18" y="3277875"/>
            <a:ext cx="823031" cy="20118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A507A2-DF31-4272-8235-624F3FB697B0}"/>
              </a:ext>
            </a:extLst>
          </p:cNvPr>
          <p:cNvSpPr txBox="1"/>
          <p:nvPr/>
        </p:nvSpPr>
        <p:spPr>
          <a:xfrm>
            <a:off x="8634953" y="3846136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atoms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make it easier to manipulate.</a:t>
            </a:r>
          </a:p>
        </p:txBody>
      </p:sp>
    </p:spTree>
    <p:extLst>
      <p:ext uri="{BB962C8B-B14F-4D97-AF65-F5344CB8AC3E}">
        <p14:creationId xmlns:p14="http://schemas.microsoft.com/office/powerpoint/2010/main" val="40988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CFFC770-F24B-401E-A162-88AF8D7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a tip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B64797-1D8A-468E-A858-2F4E7E99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0" y="1383042"/>
            <a:ext cx="1678748" cy="1310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16E338-4015-4906-852B-B3D9042DFDDE}"/>
              </a:ext>
            </a:extLst>
          </p:cNvPr>
          <p:cNvSpPr txBox="1"/>
          <p:nvPr/>
        </p:nvSpPr>
        <p:spPr>
          <a:xfrm>
            <a:off x="2224726" y="1608431"/>
            <a:ext cx="200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find two atoms are not linked together.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680165-CAC7-4651-B66D-992E2A71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75" y="1056332"/>
            <a:ext cx="5570703" cy="148602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A501BA-E683-4BFB-8B47-EBE933BE39E4}"/>
              </a:ext>
            </a:extLst>
          </p:cNvPr>
          <p:cNvCxnSpPr/>
          <p:nvPr/>
        </p:nvCxnSpPr>
        <p:spPr>
          <a:xfrm>
            <a:off x="8964891" y="1799346"/>
            <a:ext cx="0" cy="9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2A3E00D-DC32-41C0-A0F7-6CA36BF19834}"/>
              </a:ext>
            </a:extLst>
          </p:cNvPr>
          <p:cNvSpPr txBox="1"/>
          <p:nvPr/>
        </p:nvSpPr>
        <p:spPr>
          <a:xfrm>
            <a:off x="8069344" y="2912882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Modify bond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293732-2EA0-4363-A28D-8C09A56EB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0" y="2780907"/>
            <a:ext cx="5515463" cy="25162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82766A2-ACCA-4789-82CE-21754E2E0FED}"/>
              </a:ext>
            </a:extLst>
          </p:cNvPr>
          <p:cNvSpPr txBox="1"/>
          <p:nvPr/>
        </p:nvSpPr>
        <p:spPr>
          <a:xfrm>
            <a:off x="329938" y="5608948"/>
            <a:ext cx="36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atoms, bond order, OK.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03DAAA-63A2-436E-A85A-E9661AAD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154" y="3888791"/>
            <a:ext cx="2138562" cy="2431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F96B6B-C802-438F-B781-96CD30C33B66}"/>
              </a:ext>
            </a:extLst>
          </p:cNvPr>
          <p:cNvSpPr txBox="1"/>
          <p:nvPr/>
        </p:nvSpPr>
        <p:spPr>
          <a:xfrm>
            <a:off x="6636470" y="4355184"/>
            <a:ext cx="221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to atom list, we find parameters are back!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73A451-5AA6-438B-8149-01334A27C7B3}"/>
              </a:ext>
            </a:extLst>
          </p:cNvPr>
          <p:cNvSpPr txBox="1"/>
          <p:nvPr/>
        </p:nvSpPr>
        <p:spPr>
          <a:xfrm>
            <a:off x="225460" y="5954649"/>
            <a:ext cx="819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BUT, a simple minimize in maestro would fix the problem, if you are not to strict about your coordinates.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0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A24A-8210-438D-8F60-2E183130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MOPAC: optimization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D587B9-708B-4986-91B9-A7A2A17F3B24}"/>
              </a:ext>
            </a:extLst>
          </p:cNvPr>
          <p:cNvSpPr/>
          <p:nvPr/>
        </p:nvSpPr>
        <p:spPr>
          <a:xfrm>
            <a:off x="838200" y="1541540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http://openmopac.net/manual/index.html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C17008-6BDD-44EC-B5DA-53669BEF942A}"/>
              </a:ext>
            </a:extLst>
          </p:cNvPr>
          <p:cNvCxnSpPr>
            <a:stCxn id="4" idx="3"/>
          </p:cNvCxnSpPr>
          <p:nvPr/>
        </p:nvCxnSpPr>
        <p:spPr>
          <a:xfrm>
            <a:off x="5145789" y="1726206"/>
            <a:ext cx="1962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99CDE78-AE72-4462-ACB8-3B9D4DC05C36}"/>
              </a:ext>
            </a:extLst>
          </p:cNvPr>
          <p:cNvSpPr txBox="1"/>
          <p:nvPr/>
        </p:nvSpPr>
        <p:spPr>
          <a:xfrm>
            <a:off x="7235071" y="1288348"/>
            <a:ext cx="4628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Read this!!!!!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60F86B-56F1-4608-9010-4774148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41" y="1996234"/>
            <a:ext cx="3151905" cy="41456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631508-6BD8-4110-AF1E-6C15AC782AEA}"/>
              </a:ext>
            </a:extLst>
          </p:cNvPr>
          <p:cNvCxnSpPr>
            <a:stCxn id="8" idx="3"/>
          </p:cNvCxnSpPr>
          <p:nvPr/>
        </p:nvCxnSpPr>
        <p:spPr>
          <a:xfrm>
            <a:off x="4118046" y="2203516"/>
            <a:ext cx="298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29C447C-295E-4BE2-8CB3-E74772E7863A}"/>
              </a:ext>
            </a:extLst>
          </p:cNvPr>
          <p:cNvSpPr txBox="1"/>
          <p:nvPr/>
        </p:nvSpPr>
        <p:spPr>
          <a:xfrm>
            <a:off x="7484882" y="1996234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.</a:t>
            </a:r>
            <a:r>
              <a:rPr lang="en-US" altLang="zh-CN" dirty="0" err="1"/>
              <a:t>bashrc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93DB732-F9F5-48AC-8926-A5BAF161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0" y="2859818"/>
            <a:ext cx="4488569" cy="35893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085061E-7D5E-4577-A318-C4D49D41AE9B}"/>
              </a:ext>
            </a:extLst>
          </p:cNvPr>
          <p:cNvSpPr txBox="1"/>
          <p:nvPr/>
        </p:nvSpPr>
        <p:spPr>
          <a:xfrm>
            <a:off x="5612928" y="3129699"/>
            <a:ext cx="438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PDB file:</a:t>
            </a:r>
          </a:p>
          <a:p>
            <a:r>
              <a:rPr lang="en-US" altLang="zh-CN" dirty="0"/>
              <a:t>First line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3A0F58-F9EB-4064-9CAE-11D2D3BE0B13}"/>
              </a:ext>
            </a:extLst>
          </p:cNvPr>
          <p:cNvSpPr txBox="1"/>
          <p:nvPr/>
        </p:nvSpPr>
        <p:spPr>
          <a:xfrm>
            <a:off x="5400314" y="3754858"/>
            <a:ext cx="58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EPS=78.4 MOZYME GNORM CHARGE=-11 PDBOUT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165375-1593-4D26-8B50-C06DA9EAE366}"/>
              </a:ext>
            </a:extLst>
          </p:cNvPr>
          <p:cNvCxnSpPr/>
          <p:nvPr/>
        </p:nvCxnSpPr>
        <p:spPr>
          <a:xfrm>
            <a:off x="5882326" y="4062953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6C0AF3-CDFA-4813-AEF9-F6ED8452126B}"/>
              </a:ext>
            </a:extLst>
          </p:cNvPr>
          <p:cNvSpPr txBox="1"/>
          <p:nvPr/>
        </p:nvSpPr>
        <p:spPr>
          <a:xfrm>
            <a:off x="5145789" y="4345757"/>
            <a:ext cx="133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ε for water 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727E58-51E0-4BBA-83E9-4C5060008C43}"/>
              </a:ext>
            </a:extLst>
          </p:cNvPr>
          <p:cNvCxnSpPr/>
          <p:nvPr/>
        </p:nvCxnSpPr>
        <p:spPr>
          <a:xfrm>
            <a:off x="7107810" y="4062953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DFF9F1F-FA6C-40D5-B52D-C482E35E5E3F}"/>
              </a:ext>
            </a:extLst>
          </p:cNvPr>
          <p:cNvSpPr txBox="1"/>
          <p:nvPr/>
        </p:nvSpPr>
        <p:spPr>
          <a:xfrm>
            <a:off x="6608196" y="4332880"/>
            <a:ext cx="399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special tech to speed up calculation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D6F4FD-D0E1-4BAF-8414-C5556E2EDB3C}"/>
              </a:ext>
            </a:extLst>
          </p:cNvPr>
          <p:cNvSpPr txBox="1"/>
          <p:nvPr/>
        </p:nvSpPr>
        <p:spPr>
          <a:xfrm>
            <a:off x="5145789" y="6054750"/>
            <a:ext cx="607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no special keyword given, an optimization would be run.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B0F6E2-432C-4FFA-A39E-76F3DAF7AEFE}"/>
              </a:ext>
            </a:extLst>
          </p:cNvPr>
          <p:cNvSpPr txBox="1"/>
          <p:nvPr/>
        </p:nvSpPr>
        <p:spPr>
          <a:xfrm>
            <a:off x="5164643" y="4828805"/>
            <a:ext cx="504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blank lines or what ever you want to write. MUST ADD TWO LINES.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20C1BF-E5F4-47EE-AF2F-223CCD7F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MOPAC: single point energy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5D128-C52D-48E7-95A0-EA0DDD66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8" y="1851523"/>
            <a:ext cx="2812024" cy="1577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80DDBD-8133-41A3-A08E-E422640398A2}"/>
              </a:ext>
            </a:extLst>
          </p:cNvPr>
          <p:cNvSpPr txBox="1"/>
          <p:nvPr/>
        </p:nvSpPr>
        <p:spPr>
          <a:xfrm>
            <a:off x="3685881" y="2270929"/>
            <a:ext cx="52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keyword ‘1SCF’ would do the trick.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34FE54-94F0-44B6-9194-99C163A5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8" y="3589835"/>
            <a:ext cx="4273666" cy="4999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7768C7-77F7-4703-B6E0-4891AB2193A4}"/>
              </a:ext>
            </a:extLst>
          </p:cNvPr>
          <p:cNvSpPr txBox="1"/>
          <p:nvPr/>
        </p:nvSpPr>
        <p:spPr>
          <a:xfrm>
            <a:off x="518474" y="4647414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commond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mopac</a:t>
            </a:r>
            <a:r>
              <a:rPr lang="en-US" altLang="zh-CN" dirty="0"/>
              <a:t> </a:t>
            </a:r>
            <a:r>
              <a:rPr lang="en-US" altLang="zh-CN" dirty="0" err="1"/>
              <a:t>xxx.mop</a:t>
            </a:r>
            <a:r>
              <a:rPr lang="en-US" altLang="zh-CN" dirty="0"/>
              <a:t> to submit the job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99BABE-3987-428D-92AE-C2EDFCE24BC1}"/>
              </a:ext>
            </a:extLst>
          </p:cNvPr>
          <p:cNvSpPr txBox="1"/>
          <p:nvPr/>
        </p:nvSpPr>
        <p:spPr>
          <a:xfrm>
            <a:off x="589328" y="4089750"/>
            <a:ext cx="468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PDB file name to </a:t>
            </a:r>
            <a:r>
              <a:rPr lang="en-US" altLang="zh-CN" dirty="0" err="1"/>
              <a:t>xxx.mop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3F980C-BC9C-4692-960E-E8B108989BF6}"/>
              </a:ext>
            </a:extLst>
          </p:cNvPr>
          <p:cNvSpPr txBox="1"/>
          <p:nvPr/>
        </p:nvSpPr>
        <p:spPr>
          <a:xfrm>
            <a:off x="4655604" y="4924413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 course in a submit script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A218F8-D85E-4136-80F5-DB51F554A7C5}"/>
              </a:ext>
            </a:extLst>
          </p:cNvPr>
          <p:cNvSpPr txBox="1"/>
          <p:nvPr/>
        </p:nvSpPr>
        <p:spPr>
          <a:xfrm>
            <a:off x="8792734" y="3589835"/>
            <a:ext cx="3148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#BSUB –q q2697vcpu</a:t>
            </a:r>
          </a:p>
          <a:p>
            <a:r>
              <a:rPr lang="en-US" altLang="zh-CN" dirty="0"/>
              <a:t>#BSUB –o /dev/null</a:t>
            </a:r>
          </a:p>
          <a:p>
            <a:r>
              <a:rPr lang="en-US" altLang="zh-CN" dirty="0"/>
              <a:t>#BSUB –e ./err</a:t>
            </a:r>
          </a:p>
          <a:p>
            <a:r>
              <a:rPr lang="en-US" altLang="zh-CN" dirty="0"/>
              <a:t>#BSUB –n 1</a:t>
            </a:r>
          </a:p>
          <a:p>
            <a:r>
              <a:rPr lang="en-US" altLang="zh-CN" dirty="0"/>
              <a:t>#BSUB –m c005</a:t>
            </a:r>
          </a:p>
          <a:p>
            <a:r>
              <a:rPr lang="en-US" altLang="zh-CN" dirty="0"/>
              <a:t>#BSUB –J “”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mopac</a:t>
            </a:r>
            <a:r>
              <a:rPr lang="en-US" altLang="zh-CN" dirty="0"/>
              <a:t> </a:t>
            </a:r>
            <a:r>
              <a:rPr lang="en-US" altLang="zh-CN" dirty="0" err="1"/>
              <a:t>xxx.mop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1DB20A-9CC6-42EA-B847-ED95A607ED9B}"/>
              </a:ext>
            </a:extLst>
          </p:cNvPr>
          <p:cNvCxnSpPr>
            <a:stCxn id="11" idx="3"/>
          </p:cNvCxnSpPr>
          <p:nvPr/>
        </p:nvCxnSpPr>
        <p:spPr>
          <a:xfrm>
            <a:off x="7552551" y="5109079"/>
            <a:ext cx="63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DE5B134-1CD6-41F4-8802-2A12CB157578}"/>
              </a:ext>
            </a:extLst>
          </p:cNvPr>
          <p:cNvSpPr txBox="1"/>
          <p:nvPr/>
        </p:nvSpPr>
        <p:spPr>
          <a:xfrm>
            <a:off x="678730" y="5891753"/>
            <a:ext cx="622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only run on a single processor!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86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7ACDB-5481-4BEF-9C65-DD174F85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Jaguar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A8B43-1854-4C34-9EF8-C92B3DEE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40" y="129455"/>
            <a:ext cx="5298253" cy="1702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B83BED-BBE7-4376-AD06-E8519549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" y="1377086"/>
            <a:ext cx="3771555" cy="36116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783DBED-E6A9-447D-89B4-1AEDAD00E7BA}"/>
              </a:ext>
            </a:extLst>
          </p:cNvPr>
          <p:cNvCxnSpPr/>
          <p:nvPr/>
        </p:nvCxnSpPr>
        <p:spPr>
          <a:xfrm flipV="1">
            <a:off x="1663011" y="4166647"/>
            <a:ext cx="0" cy="4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7D9603-2230-4F42-BBF4-8DF3673D4C22}"/>
              </a:ext>
            </a:extLst>
          </p:cNvPr>
          <p:cNvSpPr txBox="1"/>
          <p:nvPr/>
        </p:nvSpPr>
        <p:spPr>
          <a:xfrm>
            <a:off x="1083264" y="3668539"/>
            <a:ext cx="12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Basis set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E4219D-8CE7-4337-873E-2116C0F19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22" y="1973556"/>
            <a:ext cx="3480355" cy="277301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B51E90-C709-46AB-A394-93FAADEF8982}"/>
              </a:ext>
            </a:extLst>
          </p:cNvPr>
          <p:cNvCxnSpPr/>
          <p:nvPr/>
        </p:nvCxnSpPr>
        <p:spPr>
          <a:xfrm>
            <a:off x="6693031" y="4270342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518134-38C1-4327-BBA1-0F302D02C14E}"/>
              </a:ext>
            </a:extLst>
          </p:cNvPr>
          <p:cNvSpPr txBox="1"/>
          <p:nvPr/>
        </p:nvSpPr>
        <p:spPr>
          <a:xfrm>
            <a:off x="8785782" y="4031470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A154C4-028C-459F-9D19-83F5C8B50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79" y="5241303"/>
            <a:ext cx="3258279" cy="14789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22C83-2A8D-4A8C-80F8-E2B3F153D1B8}"/>
              </a:ext>
            </a:extLst>
          </p:cNvPr>
          <p:cNvSpPr txBox="1"/>
          <p:nvPr/>
        </p:nvSpPr>
        <p:spPr>
          <a:xfrm>
            <a:off x="2658997" y="5816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solvation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5F5693-B6C0-47CF-B7D4-976EC6136271}"/>
              </a:ext>
            </a:extLst>
          </p:cNvPr>
          <p:cNvSpPr txBox="1"/>
          <p:nvPr/>
        </p:nvSpPr>
        <p:spPr>
          <a:xfrm>
            <a:off x="5867000" y="5581517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6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A35B7-6137-418E-B148-F26ADFDB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Jaguar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01CE6-B817-4FC3-85F8-8A2CEF63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0" y="1475037"/>
            <a:ext cx="6326840" cy="50178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AE4005-56AF-4BA1-BE41-65C2DB2D39E0}"/>
              </a:ext>
            </a:extLst>
          </p:cNvPr>
          <p:cNvSpPr txBox="1"/>
          <p:nvPr/>
        </p:nvSpPr>
        <p:spPr>
          <a:xfrm>
            <a:off x="8361575" y="2582944"/>
            <a:ext cx="11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5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EC479-E52E-4328-A84F-C0DB71C1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Qsite</a:t>
            </a:r>
            <a:r>
              <a:rPr lang="en-US" altLang="zh-CN" dirty="0"/>
              <a:t>: QM/MM in maestro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73F16-1875-43B7-984B-622AEB69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0" y="1760848"/>
            <a:ext cx="5947765" cy="47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69FB2-132F-4611-8B2B-398432B6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Qsite</a:t>
            </a:r>
            <a:r>
              <a:rPr lang="en-US" altLang="zh-CN" dirty="0"/>
              <a:t>: define QM region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E4897-1219-4472-A662-CBCA7903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5" y="2011862"/>
            <a:ext cx="7940603" cy="33803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6FC18C-F479-495A-94F2-491719D57248}"/>
              </a:ext>
            </a:extLst>
          </p:cNvPr>
          <p:cNvSpPr txBox="1"/>
          <p:nvPr/>
        </p:nvSpPr>
        <p:spPr>
          <a:xfrm>
            <a:off x="8833309" y="2105428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Pick Free ligand/ion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BE4941-11BE-43DB-A1BE-5027C44DF089}"/>
              </a:ext>
            </a:extLst>
          </p:cNvPr>
          <p:cNvSpPr txBox="1"/>
          <p:nvPr/>
        </p:nvSpPr>
        <p:spPr>
          <a:xfrm>
            <a:off x="8970783" y="2611268"/>
            <a:ext cx="2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ligand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72701-267A-4112-A917-D0ED265581C6}"/>
              </a:ext>
            </a:extLst>
          </p:cNvPr>
          <p:cNvSpPr txBox="1"/>
          <p:nvPr/>
        </p:nvSpPr>
        <p:spPr>
          <a:xfrm>
            <a:off x="8833309" y="4487160"/>
            <a:ext cx="28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 QM region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17489F-78DC-4DA5-8557-54632B5FD160}"/>
              </a:ext>
            </a:extLst>
          </p:cNvPr>
          <p:cNvCxnSpPr>
            <a:cxnSpLocks/>
          </p:cNvCxnSpPr>
          <p:nvPr/>
        </p:nvCxnSpPr>
        <p:spPr>
          <a:xfrm flipV="1">
            <a:off x="5194169" y="2290094"/>
            <a:ext cx="359750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0293CE-E48C-4A05-B2A1-37934B6715BB}"/>
              </a:ext>
            </a:extLst>
          </p:cNvPr>
          <p:cNvCxnSpPr>
            <a:cxnSpLocks/>
          </p:cNvCxnSpPr>
          <p:nvPr/>
        </p:nvCxnSpPr>
        <p:spPr>
          <a:xfrm flipV="1">
            <a:off x="6711884" y="2795934"/>
            <a:ext cx="2258899" cy="59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99371D-D71E-48DD-85E1-D716C7A2249F}"/>
              </a:ext>
            </a:extLst>
          </p:cNvPr>
          <p:cNvCxnSpPr>
            <a:cxnSpLocks/>
          </p:cNvCxnSpPr>
          <p:nvPr/>
        </p:nvCxnSpPr>
        <p:spPr>
          <a:xfrm flipV="1">
            <a:off x="1102936" y="4671826"/>
            <a:ext cx="7688738" cy="1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9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13548-E697-4158-9C8C-FDB7C640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</a:p>
          <a:p>
            <a:r>
              <a:rPr lang="en-US" altLang="zh-CN" dirty="0"/>
              <a:t>Single point energy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C687E-5C55-4E47-B37D-16F0B6E591AC}"/>
              </a:ext>
            </a:extLst>
          </p:cNvPr>
          <p:cNvSpPr txBox="1"/>
          <p:nvPr/>
        </p:nvSpPr>
        <p:spPr>
          <a:xfrm>
            <a:off x="942680" y="3572759"/>
            <a:ext cx="884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Except some special condition(when you know what are you doing), </a:t>
            </a:r>
            <a:r>
              <a:rPr lang="en-US" altLang="zh-CN" b="1" dirty="0"/>
              <a:t>optimization</a:t>
            </a:r>
            <a:r>
              <a:rPr lang="en-US" altLang="zh-CN" dirty="0"/>
              <a:t> should be performed </a:t>
            </a:r>
            <a:r>
              <a:rPr lang="en-US" altLang="zh-CN" b="1" dirty="0"/>
              <a:t>before any further calculation</a:t>
            </a:r>
            <a:r>
              <a:rPr lang="en-US" altLang="zh-CN" dirty="0"/>
              <a:t>. Otherwise the result would be meaningless.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3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567A052-561F-47A8-A750-E4E0603D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Qsite</a:t>
            </a:r>
            <a:r>
              <a:rPr lang="en-US" altLang="zh-CN" dirty="0"/>
              <a:t>: define QM region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C264D-2717-43C2-861F-36E84352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1575419"/>
            <a:ext cx="9030638" cy="32046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12C5DD-C940-42C7-BE5F-12FEE261390D}"/>
              </a:ext>
            </a:extLst>
          </p:cNvPr>
          <p:cNvSpPr txBox="1"/>
          <p:nvPr/>
        </p:nvSpPr>
        <p:spPr>
          <a:xfrm>
            <a:off x="258451" y="5087823"/>
            <a:ext cx="110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Hydrogen cap to define QM region.</a:t>
            </a:r>
          </a:p>
          <a:p>
            <a:r>
              <a:rPr lang="en-US" altLang="zh-CN" dirty="0"/>
              <a:t>Select two atoms, add a hydrogen cap between them.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 atom closer to QM region first! </a:t>
            </a:r>
            <a:r>
              <a:rPr lang="en-US" altLang="zh-CN" dirty="0"/>
              <a:t>You can see an arrow, start from QM region, point to MM region.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Add enough hydrogen cap to make sure only atoms you want are in QM region!!!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519EAD-535F-4422-B8E5-8C444D1BB3F4}"/>
              </a:ext>
            </a:extLst>
          </p:cNvPr>
          <p:cNvCxnSpPr/>
          <p:nvPr/>
        </p:nvCxnSpPr>
        <p:spPr>
          <a:xfrm flipH="1">
            <a:off x="3930977" y="1998482"/>
            <a:ext cx="2658359" cy="30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7F48-42AF-460A-B8D4-3BF9F87A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Qsite</a:t>
            </a:r>
            <a:r>
              <a:rPr lang="en-US" altLang="zh-CN" dirty="0"/>
              <a:t>: minimization and single point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6364B-6ABE-4F71-8E7B-606B4B49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6" y="1855740"/>
            <a:ext cx="6089166" cy="484452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F01DE4-7446-4709-806A-0A7746E07E05}"/>
              </a:ext>
            </a:extLst>
          </p:cNvPr>
          <p:cNvCxnSpPr/>
          <p:nvPr/>
        </p:nvCxnSpPr>
        <p:spPr>
          <a:xfrm>
            <a:off x="1772239" y="2667786"/>
            <a:ext cx="5674936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8BF2408-0481-45C6-9359-D67A970EA681}"/>
              </a:ext>
            </a:extLst>
          </p:cNvPr>
          <p:cNvSpPr txBox="1"/>
          <p:nvPr/>
        </p:nvSpPr>
        <p:spPr>
          <a:xfrm>
            <a:off x="7786540" y="2526384"/>
            <a:ext cx="35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what you want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0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C6FD-091B-41AE-89D7-4F272785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D6CB4-A4F7-42EA-A820-5B42F653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0" y="1690688"/>
            <a:ext cx="2949196" cy="51058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569B97-224E-4C65-B147-5B052D92F088}"/>
              </a:ext>
            </a:extLst>
          </p:cNvPr>
          <p:cNvCxnSpPr/>
          <p:nvPr/>
        </p:nvCxnSpPr>
        <p:spPr>
          <a:xfrm>
            <a:off x="1885361" y="2036190"/>
            <a:ext cx="239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0D05784-D074-4A82-8550-F400AD75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39" y="1690688"/>
            <a:ext cx="2613887" cy="1211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7AB137-CC8B-47EB-9C7C-2FD15BF9BC1C}"/>
              </a:ext>
            </a:extLst>
          </p:cNvPr>
          <p:cNvSpPr txBox="1"/>
          <p:nvPr/>
        </p:nvSpPr>
        <p:spPr>
          <a:xfrm>
            <a:off x="7616858" y="1791093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Gaussian calculation setup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E349A2-D9F4-4E05-BD1F-9EE1C489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0" y="3770931"/>
            <a:ext cx="4785775" cy="2408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6AF6C8-18A6-492E-B7FF-C8167C25BEAA}"/>
              </a:ext>
            </a:extLst>
          </p:cNvPr>
          <p:cNvSpPr txBox="1"/>
          <p:nvPr/>
        </p:nvSpPr>
        <p:spPr>
          <a:xfrm>
            <a:off x="6096000" y="3987538"/>
            <a:ext cx="350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 Type</a:t>
            </a:r>
          </a:p>
          <a:p>
            <a:r>
              <a:rPr lang="en-US" altLang="zh-CN" dirty="0"/>
              <a:t>Optimization</a:t>
            </a:r>
          </a:p>
          <a:p>
            <a:r>
              <a:rPr lang="en-US" altLang="zh-CN" dirty="0"/>
              <a:t>Optimize to a minimum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D53655-9CFD-4999-891D-5E18118D45BB}"/>
              </a:ext>
            </a:extLst>
          </p:cNvPr>
          <p:cNvSpPr txBox="1"/>
          <p:nvPr/>
        </p:nvSpPr>
        <p:spPr>
          <a:xfrm>
            <a:off x="499621" y="2432115"/>
            <a:ext cx="308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loading your molecule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38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12DC8D-518F-488A-8C60-203C722A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431"/>
            <a:ext cx="6972904" cy="343691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FB71E04-11E2-41ED-9781-BA520787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90C6D5-C34C-4712-ABAA-39AC5C291D8C}"/>
              </a:ext>
            </a:extLst>
          </p:cNvPr>
          <p:cNvCxnSpPr/>
          <p:nvPr/>
        </p:nvCxnSpPr>
        <p:spPr>
          <a:xfrm>
            <a:off x="3091992" y="2969443"/>
            <a:ext cx="0" cy="22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6EA0A08-C2B5-4ADE-99B4-01FC7BBF3508}"/>
              </a:ext>
            </a:extLst>
          </p:cNvPr>
          <p:cNvSpPr txBox="1"/>
          <p:nvPr/>
        </p:nvSpPr>
        <p:spPr>
          <a:xfrm>
            <a:off x="2111603" y="5326569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your method, usually we will use DFT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4A8A61-1F9D-4674-8F5F-B4F220AE6B0D}"/>
              </a:ext>
            </a:extLst>
          </p:cNvPr>
          <p:cNvCxnSpPr/>
          <p:nvPr/>
        </p:nvCxnSpPr>
        <p:spPr>
          <a:xfrm>
            <a:off x="5618375" y="2969443"/>
            <a:ext cx="0" cy="22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90F8819-6833-45DC-8615-5FE1558E557B}"/>
              </a:ext>
            </a:extLst>
          </p:cNvPr>
          <p:cNvSpPr txBox="1"/>
          <p:nvPr/>
        </p:nvSpPr>
        <p:spPr>
          <a:xfrm>
            <a:off x="4949072" y="5326569"/>
            <a:ext cx="314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your functional. We will change it to m062x by hand later.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4DA7F0-262E-465D-B4E3-1DB3CB97B127}"/>
              </a:ext>
            </a:extLst>
          </p:cNvPr>
          <p:cNvCxnSpPr/>
          <p:nvPr/>
        </p:nvCxnSpPr>
        <p:spPr>
          <a:xfrm>
            <a:off x="4524866" y="3233394"/>
            <a:ext cx="357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CB86EF-ADD3-4858-89D3-1B90E4C13A84}"/>
              </a:ext>
            </a:extLst>
          </p:cNvPr>
          <p:cNvSpPr txBox="1"/>
          <p:nvPr/>
        </p:nvSpPr>
        <p:spPr>
          <a:xfrm>
            <a:off x="8201320" y="3048728"/>
            <a:ext cx="12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Basis set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FE0D494-5404-4C1F-9AB5-7D8BDFAABC77}"/>
              </a:ext>
            </a:extLst>
          </p:cNvPr>
          <p:cNvCxnSpPr/>
          <p:nvPr/>
        </p:nvCxnSpPr>
        <p:spPr>
          <a:xfrm>
            <a:off x="2488676" y="3563332"/>
            <a:ext cx="6259398" cy="801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9A7DD5-84EE-4AEC-854B-6E5B098127C1}"/>
              </a:ext>
            </a:extLst>
          </p:cNvPr>
          <p:cNvSpPr txBox="1"/>
          <p:nvPr/>
        </p:nvSpPr>
        <p:spPr>
          <a:xfrm>
            <a:off x="8201320" y="4006392"/>
            <a:ext cx="3990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Charge and spin.</a:t>
            </a:r>
          </a:p>
          <a:p>
            <a:r>
              <a:rPr lang="en-US" altLang="zh-CN" dirty="0"/>
              <a:t>Spin = 2 * (number of unpaired electron) + 1</a:t>
            </a:r>
          </a:p>
          <a:p>
            <a:r>
              <a:rPr lang="en-US" altLang="zh-CN" dirty="0"/>
              <a:t>Singlet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spin=1</a:t>
            </a:r>
          </a:p>
          <a:p>
            <a:r>
              <a:rPr lang="en-US" altLang="zh-CN" dirty="0"/>
              <a:t>Doublet means spin=2</a:t>
            </a:r>
          </a:p>
          <a:p>
            <a:r>
              <a:rPr lang="en-US" altLang="zh-CN" dirty="0"/>
              <a:t>For biology system, usually spin=1</a:t>
            </a:r>
          </a:p>
        </p:txBody>
      </p:sp>
    </p:spTree>
    <p:extLst>
      <p:ext uri="{BB962C8B-B14F-4D97-AF65-F5344CB8AC3E}">
        <p14:creationId xmlns:p14="http://schemas.microsoft.com/office/powerpoint/2010/main" val="27054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E0801-AEC4-428F-AC70-D83523FE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0" y="1318796"/>
            <a:ext cx="7033870" cy="477815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259DB89-673D-44E6-8A0C-689E13B3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F89021F-FEDE-4EBA-AB49-C3CEA7B33AF9}"/>
              </a:ext>
            </a:extLst>
          </p:cNvPr>
          <p:cNvCxnSpPr/>
          <p:nvPr/>
        </p:nvCxnSpPr>
        <p:spPr>
          <a:xfrm>
            <a:off x="4091233" y="3044858"/>
            <a:ext cx="3582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423EC35-0582-49EE-BDD2-F60A008B43CE}"/>
              </a:ext>
            </a:extLst>
          </p:cNvPr>
          <p:cNvSpPr txBox="1"/>
          <p:nvPr/>
        </p:nvSpPr>
        <p:spPr>
          <a:xfrm>
            <a:off x="7880808" y="2799761"/>
            <a:ext cx="3054285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6D46D3-6499-452D-911E-CDD25471D68A}"/>
              </a:ext>
            </a:extLst>
          </p:cNvPr>
          <p:cNvCxnSpPr/>
          <p:nvPr/>
        </p:nvCxnSpPr>
        <p:spPr>
          <a:xfrm>
            <a:off x="5910606" y="4119513"/>
            <a:ext cx="176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ABB8D-96A1-4621-B53D-DF6286F7225A}"/>
              </a:ext>
            </a:extLst>
          </p:cNvPr>
          <p:cNvSpPr txBox="1"/>
          <p:nvPr/>
        </p:nvSpPr>
        <p:spPr>
          <a:xfrm>
            <a:off x="7880807" y="3902697"/>
            <a:ext cx="36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processors used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B74EA0-E5CA-4C8B-AA38-520729CF6AD7}"/>
              </a:ext>
            </a:extLst>
          </p:cNvPr>
          <p:cNvCxnSpPr/>
          <p:nvPr/>
        </p:nvCxnSpPr>
        <p:spPr>
          <a:xfrm>
            <a:off x="6938128" y="3355942"/>
            <a:ext cx="735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4955F-BB58-4B56-AC8D-8FB7E2AF332D}"/>
              </a:ext>
            </a:extLst>
          </p:cNvPr>
          <p:cNvSpPr txBox="1"/>
          <p:nvPr/>
        </p:nvSpPr>
        <p:spPr>
          <a:xfrm>
            <a:off x="7880806" y="3176802"/>
            <a:ext cx="230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point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0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99042C-3212-411E-BB20-B3B1BAB7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271"/>
            <a:ext cx="7033870" cy="477815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046745A-3800-4DA8-8DEB-A86961A6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FA1666-26C6-4A55-93E8-E9B95450075B}"/>
              </a:ext>
            </a:extLst>
          </p:cNvPr>
          <p:cNvSpPr txBox="1"/>
          <p:nvPr/>
        </p:nvSpPr>
        <p:spPr>
          <a:xfrm>
            <a:off x="7663992" y="1970202"/>
            <a:ext cx="26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implicit solvation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4AB8FD-31C5-450C-9B48-1B21B9D5AB66}"/>
              </a:ext>
            </a:extLst>
          </p:cNvPr>
          <p:cNvCxnSpPr/>
          <p:nvPr/>
        </p:nvCxnSpPr>
        <p:spPr>
          <a:xfrm>
            <a:off x="1168924" y="6070862"/>
            <a:ext cx="649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877062-60F0-449F-8C4D-9675A099053B}"/>
              </a:ext>
            </a:extLst>
          </p:cNvPr>
          <p:cNvSpPr txBox="1"/>
          <p:nvPr/>
        </p:nvSpPr>
        <p:spPr>
          <a:xfrm>
            <a:off x="461913" y="6319688"/>
            <a:ext cx="251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 submit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340644-EA27-4048-BDE4-298EF33B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02" y="5025878"/>
            <a:ext cx="3749365" cy="12345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221AED-FDF7-4E62-90B9-BAED9818EDA1}"/>
              </a:ext>
            </a:extLst>
          </p:cNvPr>
          <p:cNvSpPr txBox="1"/>
          <p:nvPr/>
        </p:nvSpPr>
        <p:spPr>
          <a:xfrm>
            <a:off x="5854046" y="6319688"/>
            <a:ext cx="56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 this file, we will edit it so it can be run on hpc2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457B78-DDEA-4BB2-8DA1-4CF0B4B7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42F0A-3C3B-4BEC-A375-7D595137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" y="1455249"/>
            <a:ext cx="6043184" cy="394750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C814B3-245E-4D0D-BDE3-96ACAB5F66DC}"/>
              </a:ext>
            </a:extLst>
          </p:cNvPr>
          <p:cNvCxnSpPr/>
          <p:nvPr/>
        </p:nvCxnSpPr>
        <p:spPr>
          <a:xfrm>
            <a:off x="6096000" y="2422689"/>
            <a:ext cx="93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C4B348-6B47-45D6-BD91-017A457899E4}"/>
              </a:ext>
            </a:extLst>
          </p:cNvPr>
          <p:cNvSpPr txBox="1"/>
          <p:nvPr/>
        </p:nvSpPr>
        <p:spPr>
          <a:xfrm>
            <a:off x="7400041" y="2177592"/>
            <a:ext cx="37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processors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07E5BD-EE6B-40C8-A26B-7DCF7E821F4D}"/>
              </a:ext>
            </a:extLst>
          </p:cNvPr>
          <p:cNvCxnSpPr/>
          <p:nvPr/>
        </p:nvCxnSpPr>
        <p:spPr>
          <a:xfrm>
            <a:off x="6096000" y="2546924"/>
            <a:ext cx="93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C27F309-9182-430C-8DC6-176E86D5DB1A}"/>
              </a:ext>
            </a:extLst>
          </p:cNvPr>
          <p:cNvSpPr txBox="1"/>
          <p:nvPr/>
        </p:nvSpPr>
        <p:spPr>
          <a:xfrm>
            <a:off x="7400041" y="2382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EFA30C-CEE4-411D-95DD-669E52FFB742}"/>
              </a:ext>
            </a:extLst>
          </p:cNvPr>
          <p:cNvCxnSpPr/>
          <p:nvPr/>
        </p:nvCxnSpPr>
        <p:spPr>
          <a:xfrm>
            <a:off x="980388" y="2752130"/>
            <a:ext cx="0" cy="2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583ED5-2A28-41C1-9011-DFAEE066ABEA}"/>
              </a:ext>
            </a:extLst>
          </p:cNvPr>
          <p:cNvSpPr txBox="1"/>
          <p:nvPr/>
        </p:nvSpPr>
        <p:spPr>
          <a:xfrm>
            <a:off x="245097" y="5646656"/>
            <a:ext cx="35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it to </a:t>
            </a:r>
            <a:r>
              <a:rPr lang="en-US" altLang="zh-CN" dirty="0" err="1"/>
              <a:t>linux</a:t>
            </a:r>
            <a:r>
              <a:rPr lang="en-US" altLang="zh-CN" dirty="0"/>
              <a:t> format, </a:t>
            </a:r>
            <a:r>
              <a:rPr lang="en-US" altLang="zh-CN" dirty="0" err="1"/>
              <a:t>e.g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chk</a:t>
            </a:r>
            <a:r>
              <a:rPr lang="en-US" altLang="zh-CN" dirty="0"/>
              <a:t>=./test.chk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506C684-D36A-44F6-BAA3-4644E7A8D0DB}"/>
              </a:ext>
            </a:extLst>
          </p:cNvPr>
          <p:cNvCxnSpPr/>
          <p:nvPr/>
        </p:nvCxnSpPr>
        <p:spPr>
          <a:xfrm>
            <a:off x="1414021" y="2903456"/>
            <a:ext cx="501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872CB96-2A7A-47A7-BCEF-8A103377733B}"/>
              </a:ext>
            </a:extLst>
          </p:cNvPr>
          <p:cNvSpPr txBox="1"/>
          <p:nvPr/>
        </p:nvSpPr>
        <p:spPr>
          <a:xfrm>
            <a:off x="6564197" y="2752130"/>
            <a:ext cx="491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to other functional, </a:t>
            </a:r>
            <a:r>
              <a:rPr lang="en-US" altLang="zh-CN" dirty="0" err="1"/>
              <a:t>e.g</a:t>
            </a:r>
            <a:r>
              <a:rPr lang="en-US" altLang="zh-CN" dirty="0"/>
              <a:t>: m062x</a:t>
            </a:r>
          </a:p>
          <a:p>
            <a:r>
              <a:rPr lang="en-US" altLang="zh-CN" dirty="0"/>
              <a:t>Of course b3lyp is good, but m062x is better for organic system.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BA6E9C-C52C-4445-9E57-93C1EF91F0FF}"/>
              </a:ext>
            </a:extLst>
          </p:cNvPr>
          <p:cNvCxnSpPr/>
          <p:nvPr/>
        </p:nvCxnSpPr>
        <p:spPr>
          <a:xfrm>
            <a:off x="5316718" y="3883843"/>
            <a:ext cx="111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CAD66F2-49AC-4303-A97D-728962D0A694}"/>
              </a:ext>
            </a:extLst>
          </p:cNvPr>
          <p:cNvSpPr txBox="1"/>
          <p:nvPr/>
        </p:nvSpPr>
        <p:spPr>
          <a:xfrm>
            <a:off x="6683604" y="3638746"/>
            <a:ext cx="35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Atom types and coordinates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95D747A-90F1-4986-90BB-2E4AADC2F6AC}"/>
              </a:ext>
            </a:extLst>
          </p:cNvPr>
          <p:cNvCxnSpPr/>
          <p:nvPr/>
        </p:nvCxnSpPr>
        <p:spPr>
          <a:xfrm>
            <a:off x="5316718" y="4817097"/>
            <a:ext cx="111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A300359-49AA-4601-97FC-3E73FE9D6D69}"/>
              </a:ext>
            </a:extLst>
          </p:cNvPr>
          <p:cNvSpPr txBox="1"/>
          <p:nvPr/>
        </p:nvSpPr>
        <p:spPr>
          <a:xfrm>
            <a:off x="6749592" y="4675695"/>
            <a:ext cx="473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these atoms are linked together, in pure QM calculation, these lines will not be used.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EC3B78-25D0-4AD5-BBB4-C6323FDA4FFC}"/>
              </a:ext>
            </a:extLst>
          </p:cNvPr>
          <p:cNvSpPr txBox="1"/>
          <p:nvPr/>
        </p:nvSpPr>
        <p:spPr>
          <a:xfrm>
            <a:off x="4920792" y="5806911"/>
            <a:ext cx="643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blank lines between blocks are very important. Gaussian use blank line to determine meaning of each 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60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BE2-3528-4F26-93BE-5E16F31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optimization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D381B-AADD-491A-81EE-694B5288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2" y="1466049"/>
            <a:ext cx="2865368" cy="8001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0306A2-B39A-48B5-99B9-0FD16F6DCE77}"/>
              </a:ext>
            </a:extLst>
          </p:cNvPr>
          <p:cNvSpPr txBox="1"/>
          <p:nvPr/>
        </p:nvSpPr>
        <p:spPr>
          <a:xfrm>
            <a:off x="3186355" y="1506022"/>
            <a:ext cx="581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hpc2, add these lines to your 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49EF53-46C3-4E6D-8390-E1033DC1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12" y="2466894"/>
            <a:ext cx="2895851" cy="21261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91C08D-7463-4AD0-9268-89F1C85E48EC}"/>
              </a:ext>
            </a:extLst>
          </p:cNvPr>
          <p:cNvSpPr txBox="1"/>
          <p:nvPr/>
        </p:nvSpPr>
        <p:spPr>
          <a:xfrm>
            <a:off x="4364610" y="2912882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Script to submit jobs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121F68-A726-4F13-AD75-82495BF52990}"/>
              </a:ext>
            </a:extLst>
          </p:cNvPr>
          <p:cNvSpPr txBox="1"/>
          <p:nvPr/>
        </p:nvSpPr>
        <p:spPr>
          <a:xfrm>
            <a:off x="722912" y="5448693"/>
            <a:ext cx="810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bsub</a:t>
            </a:r>
            <a:r>
              <a:rPr lang="en-US" altLang="zh-CN" dirty="0"/>
              <a:t> &lt; test.sh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D5FE9-D134-4B51-B310-640F3E668DF4}"/>
              </a:ext>
            </a:extLst>
          </p:cNvPr>
          <p:cNvSpPr txBox="1"/>
          <p:nvPr/>
        </p:nvSpPr>
        <p:spPr>
          <a:xfrm>
            <a:off x="722912" y="5028356"/>
            <a:ext cx="206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terminal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1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6906-D8FD-4F60-8D08-EAA7AB97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Gaussian: single point energy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35673-610E-4845-83EE-C6A5259D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4" y="1398141"/>
            <a:ext cx="7033870" cy="47781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ACA7F5-1923-4501-B9B9-A2449DEF12E2}"/>
              </a:ext>
            </a:extLst>
          </p:cNvPr>
          <p:cNvSpPr txBox="1"/>
          <p:nvPr/>
        </p:nvSpPr>
        <p:spPr>
          <a:xfrm>
            <a:off x="7993930" y="2300140"/>
            <a:ext cx="218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step1, </a:t>
            </a:r>
            <a:r>
              <a:rPr lang="en-US" altLang="zh-CN" dirty="0" err="1"/>
              <a:t>chage</a:t>
            </a:r>
            <a:r>
              <a:rPr lang="en-US" altLang="zh-CN" dirty="0"/>
              <a:t> the job type to Energy, rest are the same.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7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735</Words>
  <Application>Microsoft Office PowerPoint</Application>
  <PresentationFormat>宽屏</PresentationFormat>
  <Paragraphs>108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some simple QM calculation</vt:lpstr>
      <vt:lpstr>PowerPoint 演示文稿</vt:lpstr>
      <vt:lpstr>Gaussian: optimization</vt:lpstr>
      <vt:lpstr>Gaussian: optimization</vt:lpstr>
      <vt:lpstr>Gaussian: optimization</vt:lpstr>
      <vt:lpstr>Gaussian: optimization</vt:lpstr>
      <vt:lpstr>Gaussian: optimization</vt:lpstr>
      <vt:lpstr>Gaussian: optimization</vt:lpstr>
      <vt:lpstr>Gaussian: single point energy</vt:lpstr>
      <vt:lpstr>Gaussian: QM/MM</vt:lpstr>
      <vt:lpstr>Gaussian: QM/MM</vt:lpstr>
      <vt:lpstr>Gaussian: a tip</vt:lpstr>
      <vt:lpstr>Gaussian: a tip</vt:lpstr>
      <vt:lpstr>MOPAC: optimization</vt:lpstr>
      <vt:lpstr>MOPAC: single point energy</vt:lpstr>
      <vt:lpstr>Jaguar</vt:lpstr>
      <vt:lpstr>Jaguar</vt:lpstr>
      <vt:lpstr>Qsite: QM/MM in maestro</vt:lpstr>
      <vt:lpstr>Qsite: define QM region</vt:lpstr>
      <vt:lpstr>Qsite: define QM region</vt:lpstr>
      <vt:lpstr>Qsite: minimization and single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simple QM calculation</dc:title>
  <dc:creator>昱 郭</dc:creator>
  <cp:lastModifiedBy>昱 郭</cp:lastModifiedBy>
  <cp:revision>53</cp:revision>
  <dcterms:created xsi:type="dcterms:W3CDTF">2019-03-07T05:21:53Z</dcterms:created>
  <dcterms:modified xsi:type="dcterms:W3CDTF">2019-03-11T03:03:24Z</dcterms:modified>
</cp:coreProperties>
</file>