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15005-952D-4B94-B1EB-2B45F96C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93E5F8-3443-4B40-949C-AE0234C95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A358E-1212-4777-88F6-6EAC3FE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DD5D0-1825-4C51-80C5-07B86256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7867E-89E7-48D0-A744-495F1C1A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7B4A-F98F-49EF-9136-02F3BC4D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1E027-982E-4D05-988E-4492E197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04C5F-19E7-4218-B704-DE942FD6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9E7E5-51F0-4E14-90B2-333EE67D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28787-3810-4F90-878D-325C070E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8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88521-D21C-473A-B9BA-1226F1AF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2782E-CEA2-4DCF-94B9-88FB7D312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3249A-DAD0-4A3C-A9CF-B65559B9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79EA4-11F4-4C94-AFD6-5EE78932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4F607-983F-46E6-A064-B38DAF63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DED8A-41E8-432E-B507-7B7864A1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4F04A-FCCD-44D0-81D0-37ABAD50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4BD43-0D68-4B24-81EA-844C1CB0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F2366-6C9A-424B-B65D-AA8D9697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9313E-39DD-43B4-A2A3-ABEA455F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5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C049E-9A51-4F34-B098-B496A498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F7887-26DC-443C-823F-7F2C9C58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E5885-0AFB-4F3C-9A61-6467D785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C1BEB-B7FB-40A3-88A1-9FDC7062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ACD3A-3E3F-456F-8765-C758B55D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82459-4330-45EB-B089-7DCEDEF5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92991-F97E-44E2-848E-4A47D2FE7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213C36-1389-48C6-B882-98C8C871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5E752-E30E-4FE0-B53C-16FF26AA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53875-126D-4463-8389-C958C561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C231-74E7-48BE-9090-39A38727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0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DED81-E0B0-4AE7-9A49-01B928C2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DDCED-338F-4030-8A08-CD90A1E9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56623-4596-4342-AE64-EAB529DB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A6062-9FFB-4C85-B0A2-DB5354740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01E72A-714C-4FB0-BA06-00796327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28B57-2902-46DA-9AA6-0FE8F54C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BDE56-4BCC-4AF6-952A-4E1A5631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FD8994-B699-4425-8C96-9EDDA2D4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060E4-986A-4668-AE7A-D6BA4425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52EB99-B96C-4129-AA28-F89EEC98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2D15F-67AE-486A-B0BC-8983F8FA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D31BD-F4A6-4250-92ED-A830B7BB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927C00-9D9D-4C09-A15D-DC372544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AE7CA5-819B-45DD-AE0C-5BB28F6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A42D3-33FC-4D17-B19D-7231870C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5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EC31A-2E1A-4EED-9B57-7AE0874C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DD7DD-A0CC-41FE-ABC1-32D0CD61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F503F-96C8-40DC-ADCD-E9D394498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E3B3C-CB55-42EC-A85F-F0422FAD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ADB03-6CCA-415B-B0B6-C08F09DD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65671-445A-4D0C-9BCC-0A556F0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2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D90D4-3424-40B0-8A73-A8115754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AFDC21-5840-4777-BB79-892147948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44D9E-4608-4120-9D15-53E287094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05018-1E58-4F5F-ABC6-C88CA84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4EFA3-66F2-43F2-9A00-EA80BEEF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7F997-B171-4272-80C1-4DC5E621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4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BA02F8-0208-48C1-9148-4FEB6532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FB0B8-1CBA-4BD1-8622-83E4A03F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28968-A0B7-4D0C-9053-7DF520D29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FAB34-6F1F-441E-9D67-F5E1B765FFC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429DF-2DCB-491B-B315-D86DA2271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DD479-98EE-41B7-92E0-02F01887C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7C4A-EA3A-4986-988E-F2E8AC96C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77C9-6476-4D7E-9BBC-8F22E088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Chimera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16B40-CA15-42B5-8EE8-39D25D86F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40BD12-B354-4D5B-9356-A4E469EF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0" y="118805"/>
            <a:ext cx="3170195" cy="2667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5F38F2-89CB-45E4-9C7F-3A72253B22A2}"/>
              </a:ext>
            </a:extLst>
          </p:cNvPr>
          <p:cNvSpPr txBox="1"/>
          <p:nvPr/>
        </p:nvSpPr>
        <p:spPr>
          <a:xfrm>
            <a:off x="212280" y="838986"/>
            <a:ext cx="708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Actions</a:t>
            </a:r>
            <a:r>
              <a:rPr lang="zh-CN" altLang="en-US" dirty="0"/>
              <a:t>选项卡里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1058D1-97E4-47FE-974D-C3A191AF23E9}"/>
              </a:ext>
            </a:extLst>
          </p:cNvPr>
          <p:cNvSpPr txBox="1"/>
          <p:nvPr/>
        </p:nvSpPr>
        <p:spPr>
          <a:xfrm>
            <a:off x="490193" y="1593130"/>
            <a:ext cx="87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Actions-&gt;atoms/bonds-&gt;sphere </a:t>
            </a:r>
            <a:r>
              <a:rPr lang="zh-CN" altLang="en-US" dirty="0"/>
              <a:t>能把你选中的原子按照范德华半径变成球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B298CF-ADE5-4FAA-B83C-728D37D142C7}"/>
              </a:ext>
            </a:extLst>
          </p:cNvPr>
          <p:cNvSpPr txBox="1"/>
          <p:nvPr/>
        </p:nvSpPr>
        <p:spPr>
          <a:xfrm>
            <a:off x="490193" y="2347274"/>
            <a:ext cx="87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Actions-&gt;surface                         </a:t>
            </a:r>
            <a:r>
              <a:rPr lang="zh-CN" altLang="en-US" dirty="0"/>
              <a:t>画表面， 也可以在命令行 </a:t>
            </a:r>
            <a:r>
              <a:rPr lang="en-US" altLang="zh-CN" dirty="0"/>
              <a:t>surface </a:t>
            </a:r>
            <a:r>
              <a:rPr lang="en-US" altLang="zh-CN" dirty="0" err="1"/>
              <a:t>sel</a:t>
            </a:r>
            <a:r>
              <a:rPr lang="zh-CN" altLang="en-US" dirty="0"/>
              <a:t>来画表面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2B4815-3D3E-41AE-B63F-4C2A2E21FC18}"/>
              </a:ext>
            </a:extLst>
          </p:cNvPr>
          <p:cNvSpPr txBox="1"/>
          <p:nvPr/>
        </p:nvSpPr>
        <p:spPr>
          <a:xfrm>
            <a:off x="490192" y="3101418"/>
            <a:ext cx="87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Actions-&gt;col                         </a:t>
            </a:r>
            <a:r>
              <a:rPr lang="zh-CN" altLang="en-US" dirty="0"/>
              <a:t>上色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C166B6-8445-49AE-9367-734B39F02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395" y="2964426"/>
            <a:ext cx="3250191" cy="38935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E9057C-7194-4018-ADBD-B2086272C9A0}"/>
              </a:ext>
            </a:extLst>
          </p:cNvPr>
          <p:cNvSpPr txBox="1"/>
          <p:nvPr/>
        </p:nvSpPr>
        <p:spPr>
          <a:xfrm>
            <a:off x="398370" y="3846135"/>
            <a:ext cx="67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Actions-&gt;col-&gt;all option</a:t>
            </a:r>
            <a:r>
              <a:rPr lang="zh-CN" altLang="en-US" dirty="0"/>
              <a:t>，点开</a:t>
            </a:r>
            <a:r>
              <a:rPr lang="en-US" altLang="zh-CN" dirty="0"/>
              <a:t>Show all colors</a:t>
            </a:r>
            <a:r>
              <a:rPr lang="zh-CN" altLang="en-US" dirty="0"/>
              <a:t>就会变成这个样子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C8B5F7F-107E-48A1-93C2-79BE0836C109}"/>
              </a:ext>
            </a:extLst>
          </p:cNvPr>
          <p:cNvCxnSpPr>
            <a:stCxn id="10" idx="3"/>
          </p:cNvCxnSpPr>
          <p:nvPr/>
        </p:nvCxnSpPr>
        <p:spPr>
          <a:xfrm>
            <a:off x="7110256" y="4030801"/>
            <a:ext cx="893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67ADDBE-15FD-47AA-9CE2-C8774B4ED049}"/>
              </a:ext>
            </a:extLst>
          </p:cNvPr>
          <p:cNvCxnSpPr/>
          <p:nvPr/>
        </p:nvCxnSpPr>
        <p:spPr>
          <a:xfrm>
            <a:off x="4515439" y="4215467"/>
            <a:ext cx="4487159" cy="231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003250-F42E-47FC-9B8B-0B98F80733EF}"/>
              </a:ext>
            </a:extLst>
          </p:cNvPr>
          <p:cNvCxnSpPr/>
          <p:nvPr/>
        </p:nvCxnSpPr>
        <p:spPr>
          <a:xfrm flipV="1">
            <a:off x="3382475" y="4911213"/>
            <a:ext cx="5620123" cy="7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285BBD1-086A-4958-B548-776962D123B2}"/>
              </a:ext>
            </a:extLst>
          </p:cNvPr>
          <p:cNvSpPr txBox="1"/>
          <p:nvPr/>
        </p:nvSpPr>
        <p:spPr>
          <a:xfrm>
            <a:off x="1480474" y="5563997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能改变背景颜色</a:t>
            </a:r>
          </a:p>
        </p:txBody>
      </p:sp>
    </p:spTree>
    <p:extLst>
      <p:ext uri="{BB962C8B-B14F-4D97-AF65-F5344CB8AC3E}">
        <p14:creationId xmlns:p14="http://schemas.microsoft.com/office/powerpoint/2010/main" val="135861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18F7A7-08EF-4001-9156-9972907B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0" y="118805"/>
            <a:ext cx="3170195" cy="2667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D4FF46-C3A7-4002-B02E-D9DFD5DD4BAB}"/>
              </a:ext>
            </a:extLst>
          </p:cNvPr>
          <p:cNvSpPr txBox="1"/>
          <p:nvPr/>
        </p:nvSpPr>
        <p:spPr>
          <a:xfrm>
            <a:off x="212280" y="782425"/>
            <a:ext cx="51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Tools </a:t>
            </a:r>
            <a:r>
              <a:rPr lang="zh-CN" altLang="en-US" dirty="0"/>
              <a:t>选项卡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B40542-30E1-4DB3-B176-05719660E32C}"/>
              </a:ext>
            </a:extLst>
          </p:cNvPr>
          <p:cNvSpPr txBox="1"/>
          <p:nvPr/>
        </p:nvSpPr>
        <p:spPr>
          <a:xfrm>
            <a:off x="329938" y="1611984"/>
            <a:ext cx="534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Tools-&gt;Depiction-&gt;Ribbon style editor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E42F96-F4B5-43ED-848A-95799B98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799" y="702981"/>
            <a:ext cx="2514818" cy="50372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291567-B17A-451D-9B7C-81D94C5CF300}"/>
              </a:ext>
            </a:extLst>
          </p:cNvPr>
          <p:cNvSpPr txBox="1"/>
          <p:nvPr/>
        </p:nvSpPr>
        <p:spPr>
          <a:xfrm>
            <a:off x="6664752" y="1381151"/>
            <a:ext cx="21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这套参数是丁康教我的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D23E7D-2A87-431E-A4B4-37C58575A8F3}"/>
              </a:ext>
            </a:extLst>
          </p:cNvPr>
          <p:cNvCxnSpPr/>
          <p:nvPr/>
        </p:nvCxnSpPr>
        <p:spPr>
          <a:xfrm>
            <a:off x="4534293" y="1796650"/>
            <a:ext cx="1743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2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1F96A7F-3AAA-4F23-B885-0123626D2883}"/>
              </a:ext>
            </a:extLst>
          </p:cNvPr>
          <p:cNvSpPr txBox="1"/>
          <p:nvPr/>
        </p:nvSpPr>
        <p:spPr>
          <a:xfrm>
            <a:off x="1376313" y="829559"/>
            <a:ext cx="828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更多的，应该找</a:t>
            </a:r>
            <a:r>
              <a:rPr lang="en-US" altLang="zh-CN" dirty="0"/>
              <a:t>UCSF Chimera</a:t>
            </a:r>
            <a:r>
              <a:rPr lang="zh-CN" altLang="en-US" dirty="0"/>
              <a:t>的</a:t>
            </a:r>
            <a:r>
              <a:rPr lang="en-US" altLang="zh-CN" dirty="0" err="1"/>
              <a:t>Documation</a:t>
            </a:r>
            <a:r>
              <a:rPr lang="zh-CN" altLang="en-US" dirty="0"/>
              <a:t>，我没给出网址因为我写这个的时候打不开那个。它好像</a:t>
            </a:r>
            <a:r>
              <a:rPr lang="en-US" altLang="zh-CN" dirty="0"/>
              <a:t>down</a:t>
            </a:r>
            <a:r>
              <a:rPr lang="zh-CN" altLang="en-US" dirty="0"/>
              <a:t>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善用搜索引擎</a:t>
            </a:r>
          </a:p>
        </p:txBody>
      </p:sp>
    </p:spTree>
    <p:extLst>
      <p:ext uri="{BB962C8B-B14F-4D97-AF65-F5344CB8AC3E}">
        <p14:creationId xmlns:p14="http://schemas.microsoft.com/office/powerpoint/2010/main" val="455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406AD-1934-4A10-A5D5-70175A40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line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24C78D-2D03-448F-80DA-17CF3FDB3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329" y="1409536"/>
            <a:ext cx="2309060" cy="226333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0D846C-B781-4627-857D-E144C79E563E}"/>
              </a:ext>
            </a:extLst>
          </p:cNvPr>
          <p:cNvCxnSpPr/>
          <p:nvPr/>
        </p:nvCxnSpPr>
        <p:spPr>
          <a:xfrm>
            <a:off x="1385740" y="2064470"/>
            <a:ext cx="44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806ACBD-FCEE-4FDF-B63F-6C85D7466B27}"/>
              </a:ext>
            </a:extLst>
          </p:cNvPr>
          <p:cNvSpPr txBox="1"/>
          <p:nvPr/>
        </p:nvSpPr>
        <p:spPr>
          <a:xfrm>
            <a:off x="742615" y="18798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B5A4B0-BBBE-4851-9542-3FACF1F4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448464"/>
            <a:ext cx="5944115" cy="52582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50BBF1-024C-4A47-8163-241E5F324AB6}"/>
              </a:ext>
            </a:extLst>
          </p:cNvPr>
          <p:cNvCxnSpPr/>
          <p:nvPr/>
        </p:nvCxnSpPr>
        <p:spPr>
          <a:xfrm>
            <a:off x="3318235" y="3817856"/>
            <a:ext cx="0" cy="131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5C9EB-9D56-4521-ABF8-3657A9B465F2}"/>
              </a:ext>
            </a:extLst>
          </p:cNvPr>
          <p:cNvSpPr txBox="1"/>
          <p:nvPr/>
        </p:nvSpPr>
        <p:spPr>
          <a:xfrm>
            <a:off x="150828" y="552671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Would appear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E4AB8A-8589-439C-8524-AEF81E995916}"/>
              </a:ext>
            </a:extLst>
          </p:cNvPr>
          <p:cNvSpPr txBox="1"/>
          <p:nvPr/>
        </p:nvSpPr>
        <p:spPr>
          <a:xfrm>
            <a:off x="8163613" y="5448464"/>
            <a:ext cx="271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Try typing: open 3sn6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F414F3-9A1F-41D3-BE13-56F51D092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8" y="2215302"/>
            <a:ext cx="5722900" cy="41389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6FB5905-E45B-4F37-A284-A23ADF5C4660}"/>
              </a:ext>
            </a:extLst>
          </p:cNvPr>
          <p:cNvSpPr txBox="1"/>
          <p:nvPr/>
        </p:nvSpPr>
        <p:spPr>
          <a:xfrm>
            <a:off x="424206" y="320511"/>
            <a:ext cx="545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SETTING YOUR WORKING ENVIRONMENT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3CB86A2-CC35-405D-B0C7-3EEF2E497E96}"/>
              </a:ext>
            </a:extLst>
          </p:cNvPr>
          <p:cNvCxnSpPr/>
          <p:nvPr/>
        </p:nvCxnSpPr>
        <p:spPr>
          <a:xfrm flipV="1">
            <a:off x="1376313" y="1960775"/>
            <a:ext cx="0" cy="36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3182173-CCC2-44C2-9698-18AEED4E7A19}"/>
              </a:ext>
            </a:extLst>
          </p:cNvPr>
          <p:cNvSpPr txBox="1"/>
          <p:nvPr/>
        </p:nvSpPr>
        <p:spPr>
          <a:xfrm>
            <a:off x="509047" y="1534041"/>
            <a:ext cx="465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Favorites-&gt;Add to Favorites/Toolbar…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D1B95AF-33F1-4348-A91F-5A923E1F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540" y="568808"/>
            <a:ext cx="2854358" cy="3820707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907824-BF23-46BB-83B1-F714AC931DD9}"/>
              </a:ext>
            </a:extLst>
          </p:cNvPr>
          <p:cNvCxnSpPr/>
          <p:nvPr/>
        </p:nvCxnSpPr>
        <p:spPr>
          <a:xfrm>
            <a:off x="4779390" y="1718707"/>
            <a:ext cx="255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7FFB795-A085-4C62-87E3-FB8BB3C242DA}"/>
              </a:ext>
            </a:extLst>
          </p:cNvPr>
          <p:cNvSpPr txBox="1"/>
          <p:nvPr/>
        </p:nvSpPr>
        <p:spPr>
          <a:xfrm>
            <a:off x="5777498" y="1338606"/>
            <a:ext cx="64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8E486C-DFBB-4909-99B9-6CBA08221D3F}"/>
              </a:ext>
            </a:extLst>
          </p:cNvPr>
          <p:cNvSpPr txBox="1"/>
          <p:nvPr/>
        </p:nvSpPr>
        <p:spPr>
          <a:xfrm>
            <a:off x="10671142" y="1414021"/>
            <a:ext cx="1320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tools or viewing controls you want to have a shortcut.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42B74B-386D-4EB5-9833-AAD2DC2C89E9}"/>
              </a:ext>
            </a:extLst>
          </p:cNvPr>
          <p:cNvSpPr txBox="1"/>
          <p:nvPr/>
        </p:nvSpPr>
        <p:spPr>
          <a:xfrm>
            <a:off x="6815579" y="5637229"/>
            <a:ext cx="41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continue, please open 6gdg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1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90BB-6197-4FC9-8F7B-EBCE52BE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7CC3E3-C13B-4839-AF9E-9C878AFD4A3D}"/>
              </a:ext>
            </a:extLst>
          </p:cNvPr>
          <p:cNvSpPr txBox="1"/>
          <p:nvPr/>
        </p:nvSpPr>
        <p:spPr>
          <a:xfrm>
            <a:off x="838200" y="1913641"/>
            <a:ext cx="9144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按住鼠标左键旋转</a:t>
            </a:r>
            <a:endParaRPr lang="en-US" altLang="zh-CN" dirty="0"/>
          </a:p>
          <a:p>
            <a:r>
              <a:rPr lang="zh-CN" altLang="en-US" dirty="0"/>
              <a:t> 按住鼠标右键放大缩小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crtl</a:t>
            </a:r>
            <a:r>
              <a:rPr lang="en-US" altLang="zh-CN" dirty="0"/>
              <a:t> + </a:t>
            </a:r>
            <a:r>
              <a:rPr lang="zh-CN" altLang="en-US" dirty="0"/>
              <a:t>左键单击 是选中，选中以后按方向键上下有自动多选</a:t>
            </a:r>
            <a:r>
              <a:rPr lang="en-US" altLang="zh-CN" dirty="0"/>
              <a:t>/</a:t>
            </a:r>
            <a:r>
              <a:rPr lang="zh-CN" altLang="en-US" dirty="0"/>
              <a:t>少选的功能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crtl</a:t>
            </a:r>
            <a:r>
              <a:rPr lang="en-US" altLang="zh-CN" dirty="0"/>
              <a:t> + shift + </a:t>
            </a:r>
            <a:r>
              <a:rPr lang="zh-CN" altLang="en-US" dirty="0"/>
              <a:t>左键单击 是选中新的同时旧选中还在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在没东西的地方</a:t>
            </a:r>
            <a:r>
              <a:rPr lang="en-US" altLang="zh-CN" dirty="0" err="1"/>
              <a:t>crtl</a:t>
            </a:r>
            <a:r>
              <a:rPr lang="en-US" altLang="zh-CN" dirty="0"/>
              <a:t>+</a:t>
            </a:r>
            <a:r>
              <a:rPr lang="zh-CN" altLang="en-US" dirty="0"/>
              <a:t>左键就会取消所有选中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File-&gt;open</a:t>
            </a:r>
            <a:r>
              <a:rPr lang="zh-CN" altLang="en-US" dirty="0"/>
              <a:t>里可以打开文件，一般是</a:t>
            </a:r>
            <a:r>
              <a:rPr lang="en-US" altLang="zh-CN" dirty="0"/>
              <a:t>PDB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62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6422D-6E23-4836-BD7F-37C0035E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PAN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FA3F16-24A1-4BC1-8E13-8644249B4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172" y="1690688"/>
            <a:ext cx="3284505" cy="22709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CD02D0-2445-4F04-8123-ABEA41F23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235" y="1049069"/>
            <a:ext cx="3200310" cy="291257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9CAC33-907A-45C5-8C7A-52A9416D464F}"/>
              </a:ext>
            </a:extLst>
          </p:cNvPr>
          <p:cNvCxnSpPr/>
          <p:nvPr/>
        </p:nvCxnSpPr>
        <p:spPr>
          <a:xfrm>
            <a:off x="4251489" y="2733773"/>
            <a:ext cx="2102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9316F7C-FC0A-4591-B025-8D6DFB1154EF}"/>
              </a:ext>
            </a:extLst>
          </p:cNvPr>
          <p:cNvSpPr txBox="1"/>
          <p:nvPr/>
        </p:nvSpPr>
        <p:spPr>
          <a:xfrm>
            <a:off x="527902" y="4251489"/>
            <a:ext cx="517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我的左边有</a:t>
            </a:r>
            <a:r>
              <a:rPr lang="en-US" altLang="zh-CN" dirty="0"/>
              <a:t>model pan</a:t>
            </a:r>
            <a:r>
              <a:rPr lang="zh-CN" altLang="en-US" dirty="0"/>
              <a:t>是因为上一步里我把它设为了</a:t>
            </a:r>
            <a:r>
              <a:rPr lang="en-US" altLang="zh-CN" dirty="0"/>
              <a:t>favorites</a:t>
            </a:r>
            <a:r>
              <a:rPr lang="zh-CN" altLang="en-US" dirty="0"/>
              <a:t>。现在看右边，</a:t>
            </a:r>
            <a:r>
              <a:rPr lang="en-US" altLang="zh-CN" dirty="0"/>
              <a:t>PDB</a:t>
            </a:r>
            <a:r>
              <a:rPr lang="zh-CN" altLang="en-US" dirty="0"/>
              <a:t>号前面有一个</a:t>
            </a:r>
            <a:r>
              <a:rPr lang="en-US" altLang="zh-CN" dirty="0"/>
              <a:t>ID</a:t>
            </a:r>
            <a:r>
              <a:rPr lang="zh-CN" altLang="en-US" dirty="0"/>
              <a:t>，就是这个结构在目前界面里的代号。这个代号和主界面下方是一致的。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6D73C4-C9E3-48D8-9DF9-6781949F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02" y="5615587"/>
            <a:ext cx="4480948" cy="9068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EF799E7-DBB7-4947-A704-89923470F9BD}"/>
              </a:ext>
            </a:extLst>
          </p:cNvPr>
          <p:cNvSpPr txBox="1"/>
          <p:nvPr/>
        </p:nvSpPr>
        <p:spPr>
          <a:xfrm>
            <a:off x="10124225" y="4037691"/>
            <a:ext cx="1762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 pan</a:t>
            </a:r>
            <a:r>
              <a:rPr lang="zh-CN" altLang="en-US" dirty="0"/>
              <a:t>能做很多事情，我这里介绍一下选中某个结构再点</a:t>
            </a:r>
            <a:r>
              <a:rPr lang="en-US" altLang="zh-CN" dirty="0"/>
              <a:t>close</a:t>
            </a:r>
            <a:r>
              <a:rPr lang="zh-CN" altLang="en-US" dirty="0"/>
              <a:t>就会把这个结构关掉。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C6A6A4-AD36-4948-A65F-666EAD0F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13" y="4251489"/>
            <a:ext cx="4054191" cy="17146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1A66124-3C16-448F-BAE0-BE8A9F296F1E}"/>
              </a:ext>
            </a:extLst>
          </p:cNvPr>
          <p:cNvSpPr txBox="1"/>
          <p:nvPr/>
        </p:nvSpPr>
        <p:spPr>
          <a:xfrm>
            <a:off x="7522590" y="6087869"/>
            <a:ext cx="43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Copy/combine</a:t>
            </a:r>
            <a:r>
              <a:rPr lang="zh-CN" altLang="en-US" dirty="0"/>
              <a:t>能复制这个结构到新</a:t>
            </a:r>
            <a:r>
              <a:rPr lang="en-US" altLang="zh-CN" dirty="0"/>
              <a:t>entry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3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61B1C-3198-459C-8395-07BE75B5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DF7F6-D981-456D-9E9B-80B0B094E9F6}"/>
              </a:ext>
            </a:extLst>
          </p:cNvPr>
          <p:cNvSpPr txBox="1"/>
          <p:nvPr/>
        </p:nvSpPr>
        <p:spPr>
          <a:xfrm>
            <a:off x="838200" y="1690688"/>
            <a:ext cx="9776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在命令行：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#0                                                </a:t>
            </a:r>
            <a:r>
              <a:rPr lang="zh-CN" altLang="en-US" dirty="0"/>
              <a:t>选中</a:t>
            </a:r>
            <a:r>
              <a:rPr lang="en-US" altLang="zh-CN" dirty="0"/>
              <a:t>model 0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#0:.a                                            </a:t>
            </a:r>
            <a:r>
              <a:rPr lang="zh-CN" altLang="en-US" dirty="0"/>
              <a:t>选中</a:t>
            </a:r>
            <a:r>
              <a:rPr lang="en-US" altLang="zh-CN" dirty="0"/>
              <a:t>model 0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链，如果有这种东西的话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#0:.a-r                                          </a:t>
            </a:r>
            <a:r>
              <a:rPr lang="zh-CN" altLang="en-US" dirty="0"/>
              <a:t>选中</a:t>
            </a:r>
            <a:r>
              <a:rPr lang="en-US" altLang="zh-CN" dirty="0"/>
              <a:t>model 0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链到</a:t>
            </a:r>
            <a:r>
              <a:rPr lang="en-US" altLang="zh-CN" dirty="0"/>
              <a:t>R</a:t>
            </a:r>
            <a:r>
              <a:rPr lang="zh-CN" altLang="en-US" dirty="0"/>
              <a:t>链，注意是到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#0:.a #0:.b                                    </a:t>
            </a:r>
            <a:r>
              <a:rPr lang="zh-CN" altLang="en-US" dirty="0"/>
              <a:t>选中</a:t>
            </a:r>
            <a:r>
              <a:rPr lang="en-US" altLang="zh-CN" dirty="0"/>
              <a:t>model 0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链和</a:t>
            </a:r>
            <a:r>
              <a:rPr lang="en-US" altLang="zh-CN" dirty="0"/>
              <a:t>B</a:t>
            </a:r>
            <a:r>
              <a:rPr lang="zh-CN" altLang="en-US" dirty="0"/>
              <a:t>链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#0:1-100.a                                   </a:t>
            </a:r>
            <a:r>
              <a:rPr lang="zh-CN" altLang="en-US" dirty="0"/>
              <a:t>选中</a:t>
            </a:r>
            <a:r>
              <a:rPr lang="en-US" altLang="zh-CN" dirty="0"/>
              <a:t>model 0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链的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号氨基酸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#0:1.a     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:1000-                                           </a:t>
            </a:r>
            <a:r>
              <a:rPr lang="zh-CN" altLang="en-US" dirty="0"/>
              <a:t>选中编号为</a:t>
            </a:r>
            <a:r>
              <a:rPr lang="en-US" altLang="zh-CN" dirty="0"/>
              <a:t>1000-</a:t>
            </a:r>
            <a:r>
              <a:rPr lang="zh-CN" altLang="en-US" dirty="0"/>
              <a:t>正无穷的所有</a:t>
            </a:r>
            <a:r>
              <a:rPr lang="en-US" altLang="zh-CN" dirty="0"/>
              <a:t>residue</a:t>
            </a:r>
          </a:p>
          <a:p>
            <a:r>
              <a:rPr lang="en-US" altLang="zh-CN" dirty="0"/>
              <a:t> ~</a:t>
            </a:r>
            <a:r>
              <a:rPr lang="en-US" altLang="zh-CN" dirty="0" err="1"/>
              <a:t>sel</a:t>
            </a:r>
            <a:r>
              <a:rPr lang="en-US" altLang="zh-CN" dirty="0"/>
              <a:t>                                                   </a:t>
            </a:r>
            <a:r>
              <a:rPr lang="zh-CN" altLang="en-US" dirty="0"/>
              <a:t>取消选中</a:t>
            </a:r>
            <a:endParaRPr lang="en-US" altLang="zh-CN" dirty="0"/>
          </a:p>
          <a:p>
            <a:r>
              <a:rPr lang="en-US" altLang="zh-CN" dirty="0"/>
              <a:t> ~</a:t>
            </a:r>
            <a:r>
              <a:rPr lang="en-US" altLang="zh-CN" dirty="0" err="1"/>
              <a:t>sel</a:t>
            </a:r>
            <a:r>
              <a:rPr lang="en-US" altLang="zh-CN" dirty="0"/>
              <a:t> :1000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:</a:t>
            </a:r>
            <a:r>
              <a:rPr lang="en-US" altLang="zh-CN" dirty="0" err="1"/>
              <a:t>arg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ligand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:</a:t>
            </a:r>
            <a:r>
              <a:rPr lang="en-US" altLang="zh-CN" dirty="0" err="1"/>
              <a:t>hoh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59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416E-0B78-43EC-8CB0-91CD2C43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D5E6C1-E813-4F9F-A91B-E0238B15E980}"/>
              </a:ext>
            </a:extLst>
          </p:cNvPr>
          <p:cNvSpPr txBox="1"/>
          <p:nvPr/>
        </p:nvSpPr>
        <p:spPr>
          <a:xfrm>
            <a:off x="838200" y="1263192"/>
            <a:ext cx="106342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focus </a:t>
            </a:r>
            <a:r>
              <a:rPr lang="en-US" altLang="zh-CN" dirty="0" err="1"/>
              <a:t>sel</a:t>
            </a:r>
            <a:r>
              <a:rPr lang="en-US" altLang="zh-CN" dirty="0"/>
              <a:t>                                            </a:t>
            </a:r>
            <a:r>
              <a:rPr lang="zh-CN" altLang="en-US" dirty="0"/>
              <a:t>把选中的东西放到屏幕中心</a:t>
            </a:r>
            <a:endParaRPr lang="en-US" altLang="zh-CN" dirty="0"/>
          </a:p>
          <a:p>
            <a:r>
              <a:rPr lang="en-US" altLang="zh-CN" dirty="0"/>
              <a:t> focus                                                  </a:t>
            </a:r>
            <a:r>
              <a:rPr lang="zh-CN" altLang="en-US" dirty="0"/>
              <a:t>把所有东西的中心放到屏幕中心</a:t>
            </a:r>
            <a:endParaRPr lang="en-US" altLang="zh-CN" dirty="0"/>
          </a:p>
          <a:p>
            <a:r>
              <a:rPr lang="en-US" altLang="zh-CN" dirty="0"/>
              <a:t> del                                                      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disp</a:t>
            </a:r>
            <a:r>
              <a:rPr lang="en-US" altLang="zh-CN" dirty="0"/>
              <a:t>                                                    </a:t>
            </a:r>
            <a:r>
              <a:rPr lang="zh-CN" altLang="en-US" dirty="0"/>
              <a:t>显示原子</a:t>
            </a:r>
            <a:endParaRPr lang="en-US" altLang="zh-CN" dirty="0"/>
          </a:p>
          <a:p>
            <a:r>
              <a:rPr lang="en-US" altLang="zh-CN" dirty="0"/>
              <a:t> ~</a:t>
            </a:r>
            <a:r>
              <a:rPr lang="en-US" altLang="zh-CN" dirty="0" err="1"/>
              <a:t>disp</a:t>
            </a:r>
            <a:r>
              <a:rPr lang="en-US" altLang="zh-CN" dirty="0"/>
              <a:t>                                                  </a:t>
            </a:r>
            <a:r>
              <a:rPr lang="zh-CN" altLang="en-US" dirty="0"/>
              <a:t>波浪号代表逆操作，这个就是不显示原子，</a:t>
            </a:r>
            <a:r>
              <a:rPr lang="en-US" altLang="zh-CN" dirty="0"/>
              <a:t>del</a:t>
            </a:r>
            <a:r>
              <a:rPr lang="zh-CN" altLang="en-US" dirty="0"/>
              <a:t>没有逆操作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disp</a:t>
            </a:r>
            <a:r>
              <a:rPr lang="en-US" altLang="zh-CN" dirty="0"/>
              <a:t> </a:t>
            </a:r>
            <a:r>
              <a:rPr lang="en-US" altLang="zh-CN" dirty="0" err="1"/>
              <a:t>sel</a:t>
            </a:r>
            <a:endParaRPr lang="en-US" altLang="zh-CN" dirty="0"/>
          </a:p>
          <a:p>
            <a:r>
              <a:rPr lang="en-US" altLang="zh-CN" dirty="0"/>
              <a:t> ~ribbon                                               </a:t>
            </a:r>
            <a:r>
              <a:rPr lang="zh-CN" altLang="en-US" dirty="0"/>
              <a:t>把</a:t>
            </a:r>
            <a:r>
              <a:rPr lang="en-US" altLang="zh-CN" dirty="0"/>
              <a:t>ribbon</a:t>
            </a:r>
            <a:r>
              <a:rPr lang="zh-CN" altLang="en-US" dirty="0"/>
              <a:t>去掉</a:t>
            </a:r>
            <a:endParaRPr lang="en-US" altLang="zh-CN" dirty="0"/>
          </a:p>
          <a:p>
            <a:r>
              <a:rPr lang="en-US" altLang="zh-CN" dirty="0"/>
              <a:t>  ribbon                                                  </a:t>
            </a:r>
            <a:r>
              <a:rPr lang="zh-CN" altLang="en-US" dirty="0"/>
              <a:t>加上</a:t>
            </a:r>
            <a:r>
              <a:rPr lang="en-US" altLang="zh-CN" dirty="0"/>
              <a:t>ribbon</a:t>
            </a:r>
          </a:p>
          <a:p>
            <a:r>
              <a:rPr lang="en-US" altLang="zh-CN" dirty="0"/>
              <a:t>  ribbon </a:t>
            </a:r>
            <a:r>
              <a:rPr lang="en-US" altLang="zh-CN" dirty="0" err="1"/>
              <a:t>sel</a:t>
            </a:r>
            <a:endParaRPr lang="en-US" altLang="zh-CN" dirty="0"/>
          </a:p>
          <a:p>
            <a:r>
              <a:rPr lang="en-US" altLang="zh-CN" dirty="0"/>
              <a:t> col white </a:t>
            </a:r>
            <a:r>
              <a:rPr lang="en-US" altLang="zh-CN" dirty="0" err="1"/>
              <a:t>sel</a:t>
            </a:r>
            <a:r>
              <a:rPr lang="en-US" altLang="zh-CN" dirty="0"/>
              <a:t>                                         </a:t>
            </a:r>
            <a:r>
              <a:rPr lang="zh-CN" altLang="en-US" dirty="0"/>
              <a:t>把选中的东西变成白色</a:t>
            </a:r>
            <a:endParaRPr lang="en-US" altLang="zh-CN" dirty="0"/>
          </a:p>
          <a:p>
            <a:r>
              <a:rPr lang="en-US" altLang="zh-CN" dirty="0"/>
              <a:t> col </a:t>
            </a:r>
            <a:r>
              <a:rPr lang="en-US" altLang="zh-CN" dirty="0" err="1"/>
              <a:t>white,r</a:t>
            </a:r>
            <a:r>
              <a:rPr lang="en-US" altLang="zh-CN" dirty="0"/>
              <a:t> </a:t>
            </a:r>
            <a:r>
              <a:rPr lang="en-US" altLang="zh-CN" dirty="0" err="1"/>
              <a:t>sel</a:t>
            </a:r>
            <a:endParaRPr lang="en-US" altLang="zh-CN" dirty="0"/>
          </a:p>
          <a:p>
            <a:r>
              <a:rPr lang="en-US" altLang="zh-CN" dirty="0"/>
              <a:t> col </a:t>
            </a:r>
            <a:r>
              <a:rPr lang="en-US" altLang="zh-CN" dirty="0" err="1"/>
              <a:t>byhet</a:t>
            </a:r>
            <a:r>
              <a:rPr lang="en-US" altLang="zh-CN" dirty="0"/>
              <a:t> </a:t>
            </a:r>
            <a:r>
              <a:rPr lang="en-US" altLang="zh-CN" dirty="0" err="1"/>
              <a:t>sel</a:t>
            </a:r>
            <a:r>
              <a:rPr lang="en-US" altLang="zh-CN" dirty="0"/>
              <a:t>                                         </a:t>
            </a:r>
            <a:r>
              <a:rPr lang="zh-CN" altLang="en-US" dirty="0"/>
              <a:t>按照元素种类给杂原子上色</a:t>
            </a:r>
            <a:endParaRPr lang="en-US" altLang="zh-CN" dirty="0"/>
          </a:p>
          <a:p>
            <a:r>
              <a:rPr lang="en-US" altLang="zh-CN" dirty="0"/>
              <a:t> mm #0 #1                                     </a:t>
            </a:r>
            <a:r>
              <a:rPr lang="zh-CN" altLang="en-US" dirty="0"/>
              <a:t>把</a:t>
            </a:r>
            <a:r>
              <a:rPr lang="en-US" altLang="zh-CN" dirty="0"/>
              <a:t>model 1 align</a:t>
            </a:r>
            <a:r>
              <a:rPr lang="zh-CN" altLang="en-US" dirty="0"/>
              <a:t>到 </a:t>
            </a:r>
            <a:r>
              <a:rPr lang="en-US" altLang="zh-CN" dirty="0"/>
              <a:t>model 0</a:t>
            </a:r>
            <a:r>
              <a:rPr lang="zh-CN" altLang="en-US" dirty="0"/>
              <a:t>上，算完后在屏幕下方可以看到总体</a:t>
            </a:r>
            <a:r>
              <a:rPr lang="en-US" altLang="zh-CN" dirty="0"/>
              <a:t>RMSD</a:t>
            </a:r>
          </a:p>
          <a:p>
            <a:r>
              <a:rPr lang="en-US" altLang="zh-CN" dirty="0"/>
              <a:t> mm #0 #1-3                                 </a:t>
            </a:r>
            <a:r>
              <a:rPr lang="zh-CN" altLang="en-US" dirty="0"/>
              <a:t>把</a:t>
            </a:r>
            <a:r>
              <a:rPr lang="en-US" altLang="zh-CN" dirty="0"/>
              <a:t>model 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分别</a:t>
            </a:r>
            <a:r>
              <a:rPr lang="en-US" altLang="zh-CN" dirty="0"/>
              <a:t>align</a:t>
            </a:r>
            <a:r>
              <a:rPr lang="zh-CN" altLang="en-US" dirty="0"/>
              <a:t>到</a:t>
            </a:r>
            <a:r>
              <a:rPr lang="en-US" altLang="zh-CN" dirty="0"/>
              <a:t>model 0 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/>
              <a:t> trans 80 </a:t>
            </a:r>
            <a:r>
              <a:rPr lang="en-US" altLang="zh-CN" dirty="0" err="1"/>
              <a:t>sel</a:t>
            </a:r>
            <a:r>
              <a:rPr lang="en-US" altLang="zh-CN" dirty="0"/>
              <a:t>                                    </a:t>
            </a:r>
            <a:r>
              <a:rPr lang="zh-CN" altLang="en-US" dirty="0"/>
              <a:t>设置透明度为</a:t>
            </a:r>
            <a:r>
              <a:rPr lang="en-US" altLang="zh-CN" dirty="0"/>
              <a:t>80</a:t>
            </a:r>
          </a:p>
          <a:p>
            <a:r>
              <a:rPr lang="en-US" altLang="zh-CN" dirty="0"/>
              <a:t> trans 80,r                                        </a:t>
            </a:r>
            <a:r>
              <a:rPr lang="zh-CN" altLang="en-US" dirty="0"/>
              <a:t>把</a:t>
            </a:r>
            <a:r>
              <a:rPr lang="en-US" altLang="zh-CN" dirty="0"/>
              <a:t>ribbon</a:t>
            </a:r>
            <a:r>
              <a:rPr lang="zh-CN" altLang="en-US" dirty="0"/>
              <a:t>的透明度设置为</a:t>
            </a:r>
            <a:r>
              <a:rPr lang="en-US" altLang="zh-CN" dirty="0"/>
              <a:t>80</a:t>
            </a:r>
          </a:p>
          <a:p>
            <a:r>
              <a:rPr lang="en-US" altLang="zh-CN" dirty="0"/>
              <a:t> trans 80,r </a:t>
            </a:r>
            <a:r>
              <a:rPr lang="en-US" altLang="zh-CN" dirty="0" err="1"/>
              <a:t>sel</a:t>
            </a:r>
            <a:r>
              <a:rPr lang="en-US" altLang="zh-CN" dirty="0"/>
              <a:t>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68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2CC98B-699B-4189-8274-7CFE5DE1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0" y="118805"/>
            <a:ext cx="3170195" cy="2667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E1E01A-E5E7-4CA0-BBB5-BE6B9BCC8449}"/>
              </a:ext>
            </a:extLst>
          </p:cNvPr>
          <p:cNvSpPr txBox="1"/>
          <p:nvPr/>
        </p:nvSpPr>
        <p:spPr>
          <a:xfrm>
            <a:off x="212280" y="820132"/>
            <a:ext cx="962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里，</a:t>
            </a:r>
            <a:r>
              <a:rPr lang="en-US" altLang="zh-CN" dirty="0"/>
              <a:t>save session as…</a:t>
            </a:r>
            <a:r>
              <a:rPr lang="zh-CN" altLang="en-US" dirty="0"/>
              <a:t>能把当前环境存储为一个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文件，再打开时就能还原到上一次存储的位置。 </a:t>
            </a:r>
            <a:r>
              <a:rPr lang="en-US" altLang="zh-CN" dirty="0"/>
              <a:t>Save session</a:t>
            </a:r>
            <a:r>
              <a:rPr lang="zh-CN" altLang="en-US" dirty="0"/>
              <a:t>就是即时储存</a:t>
            </a:r>
            <a:r>
              <a:rPr lang="en-US" altLang="zh-CN" dirty="0"/>
              <a:t>session</a:t>
            </a:r>
            <a:r>
              <a:rPr lang="zh-CN" altLang="en-US" dirty="0"/>
              <a:t>（前提是你工作环境已经是一个</a:t>
            </a:r>
            <a:r>
              <a:rPr lang="en-US" altLang="zh-CN" dirty="0"/>
              <a:t>session</a:t>
            </a:r>
            <a:r>
              <a:rPr lang="zh-CN" altLang="en-US" dirty="0"/>
              <a:t>了）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B30B6-BF9F-46D0-BDE4-4505F1CA61B5}"/>
              </a:ext>
            </a:extLst>
          </p:cNvPr>
          <p:cNvSpPr txBox="1"/>
          <p:nvPr/>
        </p:nvSpPr>
        <p:spPr>
          <a:xfrm>
            <a:off x="358219" y="1706252"/>
            <a:ext cx="934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 image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278766-466F-4B10-AE3F-E3716B25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0" y="2178224"/>
            <a:ext cx="3614913" cy="43323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2DA7AFA-3F81-477E-A89B-32173DF5467D}"/>
              </a:ext>
            </a:extLst>
          </p:cNvPr>
          <p:cNvSpPr txBox="1"/>
          <p:nvPr/>
        </p:nvSpPr>
        <p:spPr>
          <a:xfrm>
            <a:off x="4185502" y="2375555"/>
            <a:ext cx="7475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勾选</a:t>
            </a:r>
            <a:r>
              <a:rPr lang="en-US" altLang="zh-CN" dirty="0"/>
              <a:t>Use print units</a:t>
            </a:r>
            <a:r>
              <a:rPr lang="zh-CN" altLang="en-US" dirty="0"/>
              <a:t>后就会成这个样子。</a:t>
            </a:r>
            <a:r>
              <a:rPr lang="en-US" altLang="zh-CN" dirty="0"/>
              <a:t>Linux</a:t>
            </a:r>
            <a:r>
              <a:rPr lang="zh-CN" altLang="en-US" dirty="0"/>
              <a:t>下最好把图存成</a:t>
            </a:r>
            <a:r>
              <a:rPr lang="en-US" altLang="zh-CN" dirty="0" err="1"/>
              <a:t>tif</a:t>
            </a:r>
            <a:r>
              <a:rPr lang="zh-CN" altLang="en-US" dirty="0"/>
              <a:t>文件，在</a:t>
            </a:r>
            <a:r>
              <a:rPr lang="en-US" altLang="zh-CN" dirty="0"/>
              <a:t>file type</a:t>
            </a:r>
            <a:r>
              <a:rPr lang="zh-CN" altLang="en-US" dirty="0"/>
              <a:t>那里。图片大小赵老师喜欢</a:t>
            </a:r>
            <a:r>
              <a:rPr lang="en-US" altLang="zh-CN" dirty="0"/>
              <a:t>Image width</a:t>
            </a:r>
            <a:r>
              <a:rPr lang="zh-CN" altLang="en-US" dirty="0"/>
              <a:t>设置为</a:t>
            </a:r>
            <a:r>
              <a:rPr lang="en-US" altLang="zh-CN" dirty="0"/>
              <a:t>5 inches</a:t>
            </a:r>
            <a:r>
              <a:rPr lang="zh-CN" altLang="en-US" dirty="0"/>
              <a:t>（记得</a:t>
            </a:r>
            <a:r>
              <a:rPr lang="en-US" altLang="zh-CN" dirty="0"/>
              <a:t>Units</a:t>
            </a:r>
            <a:r>
              <a:rPr lang="zh-CN" altLang="en-US" dirty="0"/>
              <a:t>那里选一下单位），然后按</a:t>
            </a:r>
            <a:r>
              <a:rPr lang="en-US" altLang="zh-CN" dirty="0"/>
              <a:t>ENTER</a:t>
            </a:r>
            <a:r>
              <a:rPr lang="zh-CN" altLang="en-US" dirty="0"/>
              <a:t>，</a:t>
            </a:r>
            <a:r>
              <a:rPr lang="en-US" altLang="zh-CN" dirty="0"/>
              <a:t>height</a:t>
            </a:r>
            <a:r>
              <a:rPr lang="zh-CN" altLang="en-US" dirty="0"/>
              <a:t>会自动调整。</a:t>
            </a:r>
            <a:endParaRPr lang="en-US" altLang="zh-CN" dirty="0"/>
          </a:p>
          <a:p>
            <a:r>
              <a:rPr lang="zh-CN" altLang="en-US" dirty="0"/>
              <a:t>要注意的是，你的主屏幕里是什么样子的，就会存成什么样子。记得调整一下。下面两种摆法你试试看，存成什么样子。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632382-F503-43C0-86E2-DCC572171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764" y="4111436"/>
            <a:ext cx="3317247" cy="23991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AB789D-EEF7-408F-BBA3-51B773A11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2830" y="3664325"/>
            <a:ext cx="1893603" cy="29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4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D36D5C-0D26-4830-ACF4-2642E1BD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0" y="118805"/>
            <a:ext cx="3170195" cy="2667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B8DDDC-375D-489B-A454-78CCA1E5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755" y="629421"/>
            <a:ext cx="4953429" cy="57688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71B5E3-3091-4BD9-83CD-8ACF5673B5D2}"/>
              </a:ext>
            </a:extLst>
          </p:cNvPr>
          <p:cNvSpPr txBox="1"/>
          <p:nvPr/>
        </p:nvSpPr>
        <p:spPr>
          <a:xfrm>
            <a:off x="358219" y="862078"/>
            <a:ext cx="400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 </a:t>
            </a:r>
            <a:r>
              <a:rPr lang="en-US" altLang="zh-CN" dirty="0" err="1"/>
              <a:t>pdb</a:t>
            </a:r>
            <a:r>
              <a:rPr lang="zh-CN" altLang="en-US" dirty="0"/>
              <a:t>，如果你单纯存一个</a:t>
            </a:r>
            <a:r>
              <a:rPr lang="en-US" altLang="zh-CN" dirty="0"/>
              <a:t>PDB</a:t>
            </a:r>
            <a:r>
              <a:rPr lang="zh-CN" altLang="en-US" dirty="0"/>
              <a:t>的话很直接，命名然后点</a:t>
            </a:r>
            <a:r>
              <a:rPr lang="en-US" altLang="zh-CN" dirty="0"/>
              <a:t>save</a:t>
            </a:r>
            <a:r>
              <a:rPr lang="zh-CN" altLang="en-US" dirty="0"/>
              <a:t>就是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5D11EA-004B-4B88-A1B0-65FC7C5368C9}"/>
              </a:ext>
            </a:extLst>
          </p:cNvPr>
          <p:cNvSpPr txBox="1"/>
          <p:nvPr/>
        </p:nvSpPr>
        <p:spPr>
          <a:xfrm>
            <a:off x="358219" y="2516957"/>
            <a:ext cx="4232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常用的一个用法是，当你把一个结构和另一个结构</a:t>
            </a:r>
            <a:r>
              <a:rPr lang="en-US" altLang="zh-CN" dirty="0"/>
              <a:t>align</a:t>
            </a:r>
            <a:r>
              <a:rPr lang="zh-CN" altLang="en-US" dirty="0"/>
              <a:t>到一起以后，比如我用</a:t>
            </a:r>
            <a:endParaRPr lang="en-US" altLang="zh-CN" dirty="0"/>
          </a:p>
          <a:p>
            <a:r>
              <a:rPr lang="en-US" altLang="zh-CN" dirty="0"/>
              <a:t> mm #0 #1</a:t>
            </a:r>
            <a:r>
              <a:rPr lang="zh-CN" altLang="en-US" dirty="0"/>
              <a:t>把</a:t>
            </a:r>
            <a:r>
              <a:rPr lang="en-US" altLang="zh-CN" dirty="0"/>
              <a:t>6dgd align </a:t>
            </a:r>
            <a:r>
              <a:rPr lang="zh-CN" altLang="en-US" dirty="0"/>
              <a:t>到</a:t>
            </a:r>
            <a:r>
              <a:rPr lang="en-US" altLang="zh-CN" dirty="0"/>
              <a:t>3sn6</a:t>
            </a:r>
            <a:r>
              <a:rPr lang="zh-CN" altLang="en-US" dirty="0"/>
              <a:t>上了已经，那么，如右图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A896A98-3DE8-4E97-9D3A-8D3EF774E4B1}"/>
              </a:ext>
            </a:extLst>
          </p:cNvPr>
          <p:cNvCxnSpPr/>
          <p:nvPr/>
        </p:nvCxnSpPr>
        <p:spPr>
          <a:xfrm>
            <a:off x="4213781" y="4609707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662D12A-4982-4ED2-9D3A-7B13E017F7F5}"/>
              </a:ext>
            </a:extLst>
          </p:cNvPr>
          <p:cNvSpPr txBox="1"/>
          <p:nvPr/>
        </p:nvSpPr>
        <p:spPr>
          <a:xfrm>
            <a:off x="1904214" y="4425041"/>
            <a:ext cx="23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存谁？存</a:t>
            </a:r>
            <a:r>
              <a:rPr lang="en-US" altLang="zh-CN" dirty="0"/>
              <a:t>6DGD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DFA72C-8865-4407-85C4-244A30E9D4DB}"/>
              </a:ext>
            </a:extLst>
          </p:cNvPr>
          <p:cNvCxnSpPr/>
          <p:nvPr/>
        </p:nvCxnSpPr>
        <p:spPr>
          <a:xfrm flipV="1">
            <a:off x="3742441" y="3808429"/>
            <a:ext cx="1838227" cy="22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6810B-112D-4F57-BC0E-2D0582938618}"/>
              </a:ext>
            </a:extLst>
          </p:cNvPr>
          <p:cNvSpPr txBox="1"/>
          <p:nvPr/>
        </p:nvSpPr>
        <p:spPr>
          <a:xfrm>
            <a:off x="2054740" y="3870298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存出来叫啥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8832DBF-7A1C-4E19-BA14-67E5CAFDF4E0}"/>
              </a:ext>
            </a:extLst>
          </p:cNvPr>
          <p:cNvCxnSpPr/>
          <p:nvPr/>
        </p:nvCxnSpPr>
        <p:spPr>
          <a:xfrm>
            <a:off x="4421171" y="5495827"/>
            <a:ext cx="115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0B3C0D-4862-4829-9EC8-907434CF57A8}"/>
              </a:ext>
            </a:extLst>
          </p:cNvPr>
          <p:cNvSpPr txBox="1"/>
          <p:nvPr/>
        </p:nvSpPr>
        <p:spPr>
          <a:xfrm>
            <a:off x="212280" y="5316718"/>
            <a:ext cx="42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以谁为</a:t>
            </a:r>
            <a:r>
              <a:rPr lang="en-US" altLang="zh-CN" dirty="0"/>
              <a:t>reference</a:t>
            </a:r>
            <a:r>
              <a:rPr lang="zh-CN" altLang="en-US" dirty="0"/>
              <a:t>？或者说采用谁的坐标？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20C7E3-A278-4411-A088-92F451B7CC68}"/>
              </a:ext>
            </a:extLst>
          </p:cNvPr>
          <p:cNvSpPr txBox="1"/>
          <p:nvPr/>
        </p:nvSpPr>
        <p:spPr>
          <a:xfrm>
            <a:off x="188536" y="5815865"/>
            <a:ext cx="465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这样存出来的</a:t>
            </a:r>
            <a:r>
              <a:rPr lang="en-US" altLang="zh-CN" dirty="0"/>
              <a:t>PDB</a:t>
            </a:r>
            <a:r>
              <a:rPr lang="zh-CN" altLang="en-US" dirty="0"/>
              <a:t>，坐标就不一样了。你打开</a:t>
            </a:r>
            <a:r>
              <a:rPr lang="en-US" altLang="zh-CN" dirty="0"/>
              <a:t>3sn6</a:t>
            </a:r>
            <a:r>
              <a:rPr lang="zh-CN" altLang="en-US" dirty="0"/>
              <a:t>和新存的这个</a:t>
            </a:r>
            <a:r>
              <a:rPr lang="en-US" altLang="zh-CN" dirty="0"/>
              <a:t>6dgd</a:t>
            </a:r>
            <a:r>
              <a:rPr lang="zh-CN" altLang="en-US" dirty="0"/>
              <a:t>，会发现它们叠在一起。</a:t>
            </a:r>
            <a:r>
              <a:rPr lang="zh-CN" altLang="en-US" b="1" dirty="0"/>
              <a:t>存之前记得用</a:t>
            </a:r>
            <a:r>
              <a:rPr lang="en-US" altLang="zh-CN" b="1" dirty="0"/>
              <a:t>mm</a:t>
            </a:r>
            <a:r>
              <a:rPr lang="zh-CN" altLang="en-US" b="1" dirty="0"/>
              <a:t>命令</a:t>
            </a:r>
            <a:r>
              <a:rPr lang="en-US" altLang="zh-CN" b="1" dirty="0"/>
              <a:t>align</a:t>
            </a:r>
            <a:r>
              <a:rPr lang="zh-CN" altLang="en-US" b="1" dirty="0"/>
              <a:t>啊！</a:t>
            </a:r>
          </a:p>
        </p:txBody>
      </p:sp>
    </p:spTree>
    <p:extLst>
      <p:ext uri="{BB962C8B-B14F-4D97-AF65-F5344CB8AC3E}">
        <p14:creationId xmlns:p14="http://schemas.microsoft.com/office/powerpoint/2010/main" val="312295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876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Chimera</vt:lpstr>
      <vt:lpstr>Command line</vt:lpstr>
      <vt:lpstr>PowerPoint 演示文稿</vt:lpstr>
      <vt:lpstr>基本操作</vt:lpstr>
      <vt:lpstr>MODEL PAN</vt:lpstr>
      <vt:lpstr>SELECTION</vt:lpstr>
      <vt:lpstr>常用命令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Chimera</dc:title>
  <dc:creator>昱 郭</dc:creator>
  <cp:lastModifiedBy>昱 郭</cp:lastModifiedBy>
  <cp:revision>16</cp:revision>
  <dcterms:created xsi:type="dcterms:W3CDTF">2019-01-06T12:16:49Z</dcterms:created>
  <dcterms:modified xsi:type="dcterms:W3CDTF">2019-01-06T13:40:37Z</dcterms:modified>
</cp:coreProperties>
</file>