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79" r:id="rId10"/>
    <p:sldId id="280" r:id="rId11"/>
    <p:sldId id="263" r:id="rId12"/>
    <p:sldId id="260" r:id="rId13"/>
    <p:sldId id="267" r:id="rId14"/>
    <p:sldId id="281" r:id="rId15"/>
    <p:sldId id="282" r:id="rId16"/>
    <p:sldId id="283" r:id="rId17"/>
    <p:sldId id="284" r:id="rId18"/>
    <p:sldId id="277" r:id="rId19"/>
    <p:sldId id="286" r:id="rId20"/>
    <p:sldId id="295" r:id="rId21"/>
    <p:sldId id="296" r:id="rId22"/>
    <p:sldId id="285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68" r:id="rId31"/>
    <p:sldId id="297" r:id="rId32"/>
    <p:sldId id="298" r:id="rId33"/>
    <p:sldId id="299" r:id="rId34"/>
    <p:sldId id="300" r:id="rId35"/>
    <p:sldId id="302" r:id="rId36"/>
    <p:sldId id="303" r:id="rId37"/>
    <p:sldId id="304" r:id="rId38"/>
    <p:sldId id="301" r:id="rId39"/>
    <p:sldId id="264" r:id="rId40"/>
    <p:sldId id="269" r:id="rId41"/>
    <p:sldId id="270" r:id="rId42"/>
    <p:sldId id="271" r:id="rId43"/>
    <p:sldId id="272" r:id="rId44"/>
    <p:sldId id="273" r:id="rId45"/>
    <p:sldId id="305" r:id="rId46"/>
    <p:sldId id="274" r:id="rId47"/>
    <p:sldId id="306" r:id="rId48"/>
    <p:sldId id="275" r:id="rId49"/>
    <p:sldId id="27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22CB6-8512-463D-ADFE-08309AE322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4BFA-9486-4F79-BF25-556AEE83A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8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4BFA-9486-4F79-BF25-556AEE83A1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249D4-ED50-4945-8C2E-F698DEB6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41861-7FA3-41BF-954C-A5777C384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A3E78-05DB-463B-998E-706A378D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7A43D-15B2-41AF-989C-F0E1D41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02FA-C4F1-4F5A-8A64-F8EFC06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8FF7-D48A-4F77-9F0C-1EF694EF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F2C80-E0DF-4A5F-89E4-1B5E926C2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63485-68D5-46EC-8217-645478B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96D46-B3D5-4953-B2EA-3F4317D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E3706-4686-4817-A308-7086F60C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958A5-CF54-4429-8F5D-B93164A98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6D9E8-9C67-4203-AB46-23208862E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C6A9A-983C-4F6F-A80F-E79AC980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64F9B-C36C-4422-8A35-8C990C2B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E2DAD-7E1C-42E4-8678-2C0EA96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2CDE-61DA-4FF6-862B-EBC44FC9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A9E0-7395-4C2E-A841-FF6242C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91DF-86D0-4AF1-93C8-C327B37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00A5D-D642-4251-A007-6464B98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00618-CAC7-46D8-83EB-DD415EC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2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DA20-B121-449C-BC57-89986A4D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687C9-4723-4D86-A07E-9C87AE14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1A6A4-4FE1-490D-A8A3-FC6F6207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11203-0E5C-45DA-BFC6-183871AF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CF6F7-84D2-45EA-B832-17FE0323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2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FCB2-CE6C-4FEC-84B1-8E2415F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809D-5F06-48A3-B7D8-5A48DB3F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F04C3-B514-44BD-BAD9-9DB6C89B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F5532-7708-434B-BAE5-2AC2F78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C8839-D073-41EE-83B4-644402B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7D2AC-84B9-4438-AAF6-69712F1E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17E8-C202-4588-A946-BF41CEE3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B19F4-43E3-4A01-AF43-F17A8A1A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0378B-3A16-4173-8517-66681BFA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9E0E9-B9D6-4B15-BD04-CB247000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FBE54-67D5-49C7-A68E-9C29BA23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B7B6B-BECC-4AAC-B48D-EF4F5485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B01F0-E868-4788-9478-322F8E6A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C2339-A031-4305-BBB6-346E55DF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65CC6-3919-44E8-9F72-5F961416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CF6A2-1CEE-4492-AC9E-D00E210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DE8EA-32E4-4BAF-9D8A-25E516C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9456A-C811-471F-B2B9-9436F6E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5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8CFB6-1339-4823-BC5C-0BA07D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E1A8E-3092-4BB7-A68C-261D077C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83B41-0150-47E8-B392-DC22DDF9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E036-C7DB-41DC-94AC-CD41C84F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2A4D3-FFCC-4E24-A796-269A4B30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F6627-902F-4243-BD4E-E2FCD6BD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C2DB3-53E5-4DED-A665-002DBD62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D5AE0-7CBD-43A9-A3F3-C6C7EA0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9E15F-7221-487C-9AB8-B4F71EB1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F5D5-3F4E-437D-9D60-A2F944BE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A12D75-7997-4E9A-80F1-E6DBB64B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24017-7D75-416B-B3CB-FCB4E48F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B540C-BC99-4DB9-932C-32802AC5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169AF-837A-4183-A549-F1691F75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5499-C174-4127-8260-FFA417B2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49A5A-4EA9-4215-9296-F847C40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1A14A-B5E9-4C4A-A9DC-6E95FC694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3629E-5998-4BCE-BF35-0343A850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3DEA-FC1E-4091-8A84-4B95BA46A7C7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30-DFEA-4A28-BB13-8AA986CAC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E9FB2-BDEA-4BFC-A026-BAF7DFCD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F6E4-B2CC-4C5D-A0B7-932B8790D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7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upjv.q4md-forcefieldtools.org/REDServer-Develop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.uiuc.edu/Research/vmd/current/ug/node122.html" TargetMode="External"/><Relationship Id="rId2" Type="http://schemas.openxmlformats.org/officeDocument/2006/relationships/hyperlink" Target="https://www.ks.uiuc.edu/Training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mbermd.org/AmberTools.php" TargetMode="External"/><Relationship Id="rId2" Type="http://schemas.openxmlformats.org/officeDocument/2006/relationships/hyperlink" Target="http://ambermd.org/Manual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3433-A7BB-48C9-96C0-21997E250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Amber for beginner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54B22-4C49-4619-8BCA-77A4C5273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4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3FC7-724B-41BD-BA01-7FB155C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amber in hpc2?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91458-B9F8-4EF6-B34E-71442F54530A}"/>
              </a:ext>
            </a:extLst>
          </p:cNvPr>
          <p:cNvSpPr/>
          <p:nvPr/>
        </p:nvSpPr>
        <p:spPr>
          <a:xfrm>
            <a:off x="298580" y="1790534"/>
            <a:ext cx="117099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# Amber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AMBERHOME=/share/apps/amber16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PATH=$PATH:/share/apps/amber16/bin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LD_LIBRARY_PATH=$LD_LIBRARY_PATH:$AMBERHOME/lib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CUDA_HOME=/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usr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/local/cuda-7.5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PATH=$PATH:$CUDA_HOME/bin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LD_LIBRARY_PATH=$LD_LIBRARY_PATH:$CUDA_HOME/lib64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export LD_LIBRARY_PATH=$LD_LIBRARY_PATH:$AMBERHOME/lib:/share/intel/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compilers_and_libraries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linux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/lib/intel64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source /share/intel/impi/5.1.3.210/bin64/mpivars.sh</a:t>
            </a:r>
          </a:p>
          <a:p>
            <a:pPr algn="just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B369EC-E5A1-45CA-B687-8DDA4AEB5943}"/>
              </a:ext>
            </a:extLst>
          </p:cNvPr>
          <p:cNvSpPr txBox="1"/>
          <p:nvPr/>
        </p:nvSpPr>
        <p:spPr>
          <a:xfrm>
            <a:off x="7977673" y="1321356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these to your .</a:t>
            </a:r>
            <a:r>
              <a:rPr lang="en-US" altLang="zh-CN" dirty="0" err="1"/>
              <a:t>bashrc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66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E6285-6895-4A53-960B-2DF41A39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MD Simulation With Amber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3ED3BB-DC12-4FF5-816E-2BC60FB25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551" y="2088713"/>
            <a:ext cx="5847148" cy="35656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CE9A77-2576-4EA3-B8F8-76786594228E}"/>
              </a:ext>
            </a:extLst>
          </p:cNvPr>
          <p:cNvSpPr txBox="1"/>
          <p:nvPr/>
        </p:nvSpPr>
        <p:spPr>
          <a:xfrm>
            <a:off x="7371183" y="2088713"/>
            <a:ext cx="367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need to prepare two files: </a:t>
            </a:r>
            <a:r>
              <a:rPr lang="en-US" altLang="zh-CN" dirty="0" err="1"/>
              <a:t>prmtop</a:t>
            </a:r>
            <a:r>
              <a:rPr lang="en-US" altLang="zh-CN" dirty="0"/>
              <a:t> and </a:t>
            </a:r>
            <a:r>
              <a:rPr lang="en-US" altLang="zh-CN" dirty="0" err="1"/>
              <a:t>crd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89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8153-ED0B-4B61-861E-DF4EFBCE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 File In Amber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E883-FB83-43E8-8244-DCC64AFE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$AMBERHOME/</a:t>
            </a:r>
            <a:r>
              <a:rPr lang="en-US" altLang="zh-CN" dirty="0" err="1"/>
              <a:t>dat</a:t>
            </a:r>
            <a:r>
              <a:rPr lang="en-US" altLang="zh-CN" dirty="0"/>
              <a:t>/leap/lib, I download a amino12.lib.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F0F3D-8C18-46C7-833C-33D51563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87" y="2358505"/>
            <a:ext cx="4248978" cy="24833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B25A57-D119-43B9-96E8-CE9E24B056CB}"/>
              </a:ext>
            </a:extLst>
          </p:cNvPr>
          <p:cNvSpPr txBox="1"/>
          <p:nvPr/>
        </p:nvSpPr>
        <p:spPr>
          <a:xfrm>
            <a:off x="151099" y="5190036"/>
            <a:ext cx="18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PDB atom name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52EFF-D412-4EFA-8034-9636A624C639}"/>
              </a:ext>
            </a:extLst>
          </p:cNvPr>
          <p:cNvSpPr txBox="1"/>
          <p:nvPr/>
        </p:nvSpPr>
        <p:spPr>
          <a:xfrm>
            <a:off x="1620135" y="5594795"/>
            <a:ext cx="2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Amber atom type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65AC9-A270-44FB-824C-A6438EBDAB0F}"/>
              </a:ext>
            </a:extLst>
          </p:cNvPr>
          <p:cNvSpPr txBox="1"/>
          <p:nvPr/>
        </p:nvSpPr>
        <p:spPr>
          <a:xfrm>
            <a:off x="3853669" y="5225463"/>
            <a:ext cx="11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3EA894-DC94-4492-9E0D-4B72B3FF4EC4}"/>
              </a:ext>
            </a:extLst>
          </p:cNvPr>
          <p:cNvCxnSpPr/>
          <p:nvPr/>
        </p:nvCxnSpPr>
        <p:spPr>
          <a:xfrm flipV="1">
            <a:off x="4413302" y="4841822"/>
            <a:ext cx="0" cy="3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98442D-7380-410B-A738-6BFC2141B812}"/>
              </a:ext>
            </a:extLst>
          </p:cNvPr>
          <p:cNvCxnSpPr/>
          <p:nvPr/>
        </p:nvCxnSpPr>
        <p:spPr>
          <a:xfrm flipV="1">
            <a:off x="599607" y="4841822"/>
            <a:ext cx="458397" cy="34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7BF561-2145-48E8-AB53-97465A7412C2}"/>
              </a:ext>
            </a:extLst>
          </p:cNvPr>
          <p:cNvCxnSpPr/>
          <p:nvPr/>
        </p:nvCxnSpPr>
        <p:spPr>
          <a:xfrm flipH="1" flipV="1">
            <a:off x="1738859" y="4841822"/>
            <a:ext cx="657694" cy="7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1F8F672-7A7B-49CC-966C-6965373C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04" y="2358505"/>
            <a:ext cx="5342083" cy="15622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DA9E335-8C66-4D13-9116-A1AFE732C5F2}"/>
              </a:ext>
            </a:extLst>
          </p:cNvPr>
          <p:cNvSpPr txBox="1"/>
          <p:nvPr/>
        </p:nvSpPr>
        <p:spPr>
          <a:xfrm>
            <a:off x="7435122" y="4116318"/>
            <a:ext cx="369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atoms are connected, for </a:t>
            </a:r>
            <a:r>
              <a:rPr lang="en-US" altLang="zh-CN" dirty="0" err="1"/>
              <a:t>e.g</a:t>
            </a:r>
            <a:r>
              <a:rPr lang="en-US" altLang="zh-CN" dirty="0"/>
              <a:t>, first line is 1 2 1, means atom1 is connect with atom2. Forget the third “1”. 1 2 is enough.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18B1C2-89D3-46F4-A29A-6D1F56D1500D}"/>
              </a:ext>
            </a:extLst>
          </p:cNvPr>
          <p:cNvSpPr txBox="1"/>
          <p:nvPr/>
        </p:nvSpPr>
        <p:spPr>
          <a:xfrm>
            <a:off x="7287948" y="5355815"/>
            <a:ext cx="424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example, atom1 which is N, is connect with atom2, which is H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C94776-6214-4693-A2D6-248E3BC079C9}"/>
              </a:ext>
            </a:extLst>
          </p:cNvPr>
          <p:cNvCxnSpPr>
            <a:cxnSpLocks/>
          </p:cNvCxnSpPr>
          <p:nvPr/>
        </p:nvCxnSpPr>
        <p:spPr>
          <a:xfrm flipH="1" flipV="1">
            <a:off x="1858781" y="2698230"/>
            <a:ext cx="7034343" cy="278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4B4A11-A4FC-411C-AD02-9A2F6C31D17F}"/>
              </a:ext>
            </a:extLst>
          </p:cNvPr>
          <p:cNvCxnSpPr>
            <a:cxnSpLocks/>
          </p:cNvCxnSpPr>
          <p:nvPr/>
        </p:nvCxnSpPr>
        <p:spPr>
          <a:xfrm flipH="1" flipV="1">
            <a:off x="1738859" y="2953062"/>
            <a:ext cx="7062886" cy="283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240F7F-BCCB-49DE-AB78-3981957BAF68}"/>
              </a:ext>
            </a:extLst>
          </p:cNvPr>
          <p:cNvSpPr txBox="1"/>
          <p:nvPr/>
        </p:nvSpPr>
        <p:spPr>
          <a:xfrm>
            <a:off x="5206166" y="365125"/>
            <a:ext cx="69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So, </a:t>
            </a:r>
            <a:r>
              <a:rPr lang="en-US" altLang="zh-CN" b="1" u="sng" dirty="0"/>
              <a:t>charge</a:t>
            </a:r>
            <a:r>
              <a:rPr lang="en-US" altLang="zh-CN" dirty="0"/>
              <a:t> and </a:t>
            </a:r>
            <a:r>
              <a:rPr lang="en-US" altLang="zh-CN" b="1" u="sng" dirty="0"/>
              <a:t>how atoms were connected </a:t>
            </a:r>
            <a:r>
              <a:rPr lang="en-US" altLang="zh-CN" dirty="0"/>
              <a:t>can be found in .lib.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CCAEB-CEA1-457C-AFF3-48AB807343CE}"/>
              </a:ext>
            </a:extLst>
          </p:cNvPr>
          <p:cNvSpPr txBox="1"/>
          <p:nvPr/>
        </p:nvSpPr>
        <p:spPr>
          <a:xfrm>
            <a:off x="5270302" y="960731"/>
            <a:ext cx="626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PDB atom name map to a amber atom type, and can be used to found related force field parameters in .</a:t>
            </a:r>
            <a:r>
              <a:rPr lang="en-US" altLang="zh-CN" u="sng" dirty="0" err="1"/>
              <a:t>frcmod</a:t>
            </a:r>
            <a:r>
              <a:rPr lang="en-US" altLang="zh-CN" u="sng" dirty="0"/>
              <a:t>.</a:t>
            </a:r>
            <a:endParaRPr lang="zh-CN" altLang="en-US" u="sng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09DC03-43C7-438F-B9FE-15BF4BCD1A8A}"/>
              </a:ext>
            </a:extLst>
          </p:cNvPr>
          <p:cNvCxnSpPr/>
          <p:nvPr/>
        </p:nvCxnSpPr>
        <p:spPr>
          <a:xfrm>
            <a:off x="6354147" y="2631233"/>
            <a:ext cx="1828800" cy="158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818C5F-7F68-41A5-8EA9-A2B222036A4C}"/>
              </a:ext>
            </a:extLst>
          </p:cNvPr>
          <p:cNvCxnSpPr/>
          <p:nvPr/>
        </p:nvCxnSpPr>
        <p:spPr>
          <a:xfrm>
            <a:off x="9507894" y="5218308"/>
            <a:ext cx="0" cy="26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B916-CD1F-486F-AF4A-DDC06471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en-US" altLang="zh-CN" dirty="0"/>
              <a:t> or .</a:t>
            </a:r>
            <a:r>
              <a:rPr lang="en-US" altLang="zh-CN" dirty="0" err="1"/>
              <a:t>frcmod</a:t>
            </a:r>
            <a:r>
              <a:rPr lang="en-US" altLang="zh-CN" dirty="0"/>
              <a:t> files in amber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956B8-D7F7-47DE-AA05-568C6E3C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$AMBERHOME/</a:t>
            </a:r>
            <a:r>
              <a:rPr lang="en-US" altLang="zh-CN" dirty="0" err="1"/>
              <a:t>dat</a:t>
            </a:r>
            <a:r>
              <a:rPr lang="en-US" altLang="zh-CN" dirty="0"/>
              <a:t>/leap/</a:t>
            </a:r>
            <a:r>
              <a:rPr lang="en-US" altLang="zh-CN" dirty="0" err="1"/>
              <a:t>parm</a:t>
            </a:r>
            <a:r>
              <a:rPr lang="en-US" altLang="zh-CN" dirty="0"/>
              <a:t>, I download a frcmod.ff14SB.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C39BD-8956-4858-BFDF-78DDEDFF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3" y="2257047"/>
            <a:ext cx="6393734" cy="784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533359-3C48-4CE9-AB55-7B98EED7817E}"/>
              </a:ext>
            </a:extLst>
          </p:cNvPr>
          <p:cNvSpPr txBox="1"/>
          <p:nvPr/>
        </p:nvSpPr>
        <p:spPr>
          <a:xfrm>
            <a:off x="1025362" y="3036518"/>
            <a:ext cx="222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Amber Atom types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7135AFC-796B-4D58-93BE-31319FCFAA6F}"/>
              </a:ext>
            </a:extLst>
          </p:cNvPr>
          <p:cNvCxnSpPr/>
          <p:nvPr/>
        </p:nvCxnSpPr>
        <p:spPr>
          <a:xfrm flipH="1" flipV="1">
            <a:off x="1169233" y="3041975"/>
            <a:ext cx="314793" cy="8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F28CDF0-5DDF-40EE-AC95-097ACBF1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3" y="3587953"/>
            <a:ext cx="1821338" cy="7239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28E7F0-ED90-4450-858F-BBA3E43C161F}"/>
              </a:ext>
            </a:extLst>
          </p:cNvPr>
          <p:cNvSpPr txBox="1"/>
          <p:nvPr/>
        </p:nvSpPr>
        <p:spPr>
          <a:xfrm>
            <a:off x="62244" y="4653630"/>
            <a:ext cx="192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Force constant</a:t>
            </a:r>
          </a:p>
          <a:p>
            <a:r>
              <a:rPr lang="en-US" altLang="zh-CN" dirty="0"/>
              <a:t> 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DF2338-B45C-4709-90B8-0E3C86926471}"/>
                  </a:ext>
                </a:extLst>
              </p:cNvPr>
              <p:cNvSpPr txBox="1"/>
              <p:nvPr/>
            </p:nvSpPr>
            <p:spPr>
              <a:xfrm>
                <a:off x="1936032" y="4653630"/>
                <a:ext cx="14990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equilibrium bond length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DF2338-B45C-4709-90B8-0E3C8692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32" y="4653630"/>
                <a:ext cx="1499016" cy="923330"/>
              </a:xfrm>
              <a:prstGeom prst="rect">
                <a:avLst/>
              </a:prstGeom>
              <a:blipFill>
                <a:blip r:embed="rId4"/>
                <a:stretch>
                  <a:fillRect l="-3673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42BE1B-E5F2-4437-A8F9-ED979E64749B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563318" y="4311916"/>
            <a:ext cx="122222" cy="34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BB00F3-C28E-4AA7-B73F-9DE60F7037BC}"/>
              </a:ext>
            </a:extLst>
          </p:cNvPr>
          <p:cNvCxnSpPr/>
          <p:nvPr/>
        </p:nvCxnSpPr>
        <p:spPr>
          <a:xfrm flipV="1">
            <a:off x="1326005" y="4400239"/>
            <a:ext cx="455335" cy="2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8851F7C-1D16-41E6-9880-0A0495957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427" y="3130298"/>
            <a:ext cx="2370025" cy="8230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8E6C6B-D37C-46C5-9A99-4AB43DC40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360" y="3086136"/>
            <a:ext cx="4648603" cy="11278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4A813A-0540-41B2-82D5-302FFBAC7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427" y="4280999"/>
            <a:ext cx="4084674" cy="9144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D423AB-A297-420D-B514-BDA4E6E7A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7668" y="4258155"/>
            <a:ext cx="2913937" cy="234221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1546E6-9D24-4ACF-8704-B4DE8712681E}"/>
              </a:ext>
            </a:extLst>
          </p:cNvPr>
          <p:cNvCxnSpPr/>
          <p:nvPr/>
        </p:nvCxnSpPr>
        <p:spPr>
          <a:xfrm>
            <a:off x="485192" y="5075853"/>
            <a:ext cx="9116008" cy="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B3F36F-0F75-4F29-A468-15CC16E48244}"/>
              </a:ext>
            </a:extLst>
          </p:cNvPr>
          <p:cNvCxnSpPr/>
          <p:nvPr/>
        </p:nvCxnSpPr>
        <p:spPr>
          <a:xfrm>
            <a:off x="2846701" y="5449078"/>
            <a:ext cx="7062409" cy="1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90073-3374-48F1-B1D7-43111E87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 simulation with non-standard residues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EF2971-D9BD-47E4-91FA-CE34BC6C5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8" y="2118048"/>
            <a:ext cx="7283491" cy="328447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0AE45A-83C6-4543-B738-9B04D2A40E99}"/>
              </a:ext>
            </a:extLst>
          </p:cNvPr>
          <p:cNvSpPr txBox="1"/>
          <p:nvPr/>
        </p:nvSpPr>
        <p:spPr>
          <a:xfrm>
            <a:off x="8864082" y="2118048"/>
            <a:ext cx="284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Now, I have a structure. One </a:t>
            </a:r>
            <a:r>
              <a:rPr lang="en-US" altLang="zh-CN" dirty="0" err="1"/>
              <a:t>Gly’s</a:t>
            </a:r>
            <a:r>
              <a:rPr lang="en-US" altLang="zh-CN" dirty="0"/>
              <a:t> –COOH formed </a:t>
            </a:r>
            <a:r>
              <a:rPr lang="en-US" altLang="zh-CN" dirty="0" err="1"/>
              <a:t>isopeptide</a:t>
            </a:r>
            <a:r>
              <a:rPr lang="en-US" altLang="zh-CN" dirty="0"/>
              <a:t> bond with a Lys’s side chain. This two residues become non-standard residues, I have to generate parameter files for them.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B3A6CC-6705-4C07-8154-967C7ACD6564}"/>
              </a:ext>
            </a:extLst>
          </p:cNvPr>
          <p:cNvCxnSpPr/>
          <p:nvPr/>
        </p:nvCxnSpPr>
        <p:spPr>
          <a:xfrm flipV="1">
            <a:off x="3610947" y="3732245"/>
            <a:ext cx="233265" cy="214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A6B0C28-9DBB-433F-896C-25AFF9BB26A1}"/>
              </a:ext>
            </a:extLst>
          </p:cNvPr>
          <p:cNvSpPr txBox="1"/>
          <p:nvPr/>
        </p:nvSpPr>
        <p:spPr>
          <a:xfrm>
            <a:off x="2547258" y="5887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Lys11 from chain 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840838-06A5-46D2-9CB3-6F541D0C8EA7}"/>
              </a:ext>
            </a:extLst>
          </p:cNvPr>
          <p:cNvCxnSpPr/>
          <p:nvPr/>
        </p:nvCxnSpPr>
        <p:spPr>
          <a:xfrm flipH="1" flipV="1">
            <a:off x="4646645" y="3573624"/>
            <a:ext cx="2509935" cy="230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3A867-A08F-4D93-927D-3B2EB4BEAC22}"/>
              </a:ext>
            </a:extLst>
          </p:cNvPr>
          <p:cNvSpPr txBox="1"/>
          <p:nvPr/>
        </p:nvSpPr>
        <p:spPr>
          <a:xfrm>
            <a:off x="6267063" y="5887617"/>
            <a:ext cx="212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Gly76 from chain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20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2FB5-4CBA-4BF7-817B-2642250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deal with non-standard residue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6BE3BE-5AF5-438B-8030-A59C40042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7315"/>
            <a:ext cx="6965124" cy="314090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D849C0-F5BD-4671-A544-1824639DAE27}"/>
              </a:ext>
            </a:extLst>
          </p:cNvPr>
          <p:cNvSpPr txBox="1"/>
          <p:nvPr/>
        </p:nvSpPr>
        <p:spPr>
          <a:xfrm>
            <a:off x="6965124" y="3034296"/>
            <a:ext cx="3247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copy these two residues to new entry, cap them with –COCH3 or –NHCH3. Save them as a new </a:t>
            </a:r>
            <a:r>
              <a:rPr lang="en-US" altLang="zh-CN" dirty="0" err="1"/>
              <a:t>pdb</a:t>
            </a:r>
            <a:r>
              <a:rPr lang="en-US" altLang="zh-CN" dirty="0"/>
              <a:t> named Mol_red1.pdb(This name is important for next step!!!).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17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F5669-C65D-4C09-B388-11102EA1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deal with non-standard residue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0327CF-3249-4F18-A010-D64B6C6B8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57" y="1900334"/>
            <a:ext cx="6027942" cy="3977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DF1421-B6DD-4B8B-A246-02B57517F3A1}"/>
              </a:ext>
            </a:extLst>
          </p:cNvPr>
          <p:cNvSpPr txBox="1"/>
          <p:nvPr/>
        </p:nvSpPr>
        <p:spPr>
          <a:xfrm>
            <a:off x="7464489" y="1900334"/>
            <a:ext cx="344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edit the </a:t>
            </a:r>
            <a:r>
              <a:rPr lang="en-US" altLang="zh-CN" dirty="0" err="1"/>
              <a:t>pdb</a:t>
            </a:r>
            <a:r>
              <a:rPr lang="en-US" altLang="zh-CN" dirty="0"/>
              <a:t> file, to ensure that no two atoms have same name.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7850E-D131-4562-A0B7-DDEC3D74980D}"/>
              </a:ext>
            </a:extLst>
          </p:cNvPr>
          <p:cNvSpPr txBox="1"/>
          <p:nvPr/>
        </p:nvSpPr>
        <p:spPr>
          <a:xfrm>
            <a:off x="7595118" y="2995127"/>
            <a:ext cx="356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Atom number</a:t>
            </a:r>
          </a:p>
          <a:p>
            <a:pPr marL="342900" indent="-342900">
              <a:buAutoNum type="arabicParenR"/>
            </a:pPr>
            <a:r>
              <a:rPr lang="en-US" altLang="zh-CN" dirty="0"/>
              <a:t>14 15 16 36 37 38</a:t>
            </a:r>
          </a:p>
          <a:p>
            <a:pPr marL="342900" indent="-342900">
              <a:buAutoNum type="arabicParenR"/>
            </a:pPr>
            <a:r>
              <a:rPr lang="en-US" altLang="zh-CN" dirty="0"/>
              <a:t>20 21 42 43 44 45</a:t>
            </a:r>
          </a:p>
          <a:p>
            <a:pPr marL="342900" indent="-342900">
              <a:buAutoNum type="arabicParenR"/>
            </a:pPr>
            <a:r>
              <a:rPr lang="en-US" altLang="zh-CN" dirty="0"/>
              <a:t>17 18 19 39 40 41</a:t>
            </a:r>
          </a:p>
          <a:p>
            <a:r>
              <a:rPr lang="en-US" altLang="zh-CN" b="1" u="sng" dirty="0"/>
              <a:t>Are capped atoms. Remember that.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1571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55DB-B93F-4789-A47A-2DE2206B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deal with non-standard residue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BEBDB-9FAD-42F9-AF23-2D5AD523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60288" cy="3254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D92E3C-36BE-4ED9-B3A8-CDEA27CA25C0}"/>
              </a:ext>
            </a:extLst>
          </p:cNvPr>
          <p:cNvSpPr txBox="1"/>
          <p:nvPr/>
        </p:nvSpPr>
        <p:spPr>
          <a:xfrm>
            <a:off x="7595117" y="1875453"/>
            <a:ext cx="330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generate a file named </a:t>
            </a:r>
            <a:r>
              <a:rPr lang="en-US" altLang="zh-CN" dirty="0" err="1"/>
              <a:t>Project.config</a:t>
            </a:r>
            <a:r>
              <a:rPr lang="en-US" altLang="zh-CN" dirty="0"/>
              <a:t>(this name is important!!!).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BD7C7F-5170-4B25-B06A-88A203D959CC}"/>
              </a:ext>
            </a:extLst>
          </p:cNvPr>
          <p:cNvCxnSpPr/>
          <p:nvPr/>
        </p:nvCxnSpPr>
        <p:spPr>
          <a:xfrm flipH="1">
            <a:off x="5411755" y="4646645"/>
            <a:ext cx="140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22C687-EF35-4457-A279-15E2D676A0C2}"/>
              </a:ext>
            </a:extLst>
          </p:cNvPr>
          <p:cNvSpPr txBox="1"/>
          <p:nvPr/>
        </p:nvSpPr>
        <p:spPr>
          <a:xfrm>
            <a:off x="6932645" y="4124131"/>
            <a:ext cx="264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These three lines ensures that caped atoms would have zero net charge.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FFDA7C-6898-4BBF-99B0-548A40014750}"/>
              </a:ext>
            </a:extLst>
          </p:cNvPr>
          <p:cNvSpPr/>
          <p:nvPr/>
        </p:nvSpPr>
        <p:spPr>
          <a:xfrm>
            <a:off x="754224" y="5570074"/>
            <a:ext cx="10599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Compress these two files(Mol_red1.pdb, </a:t>
            </a:r>
            <a:r>
              <a:rPr lang="en-US" altLang="zh-CN" dirty="0" err="1"/>
              <a:t>Project.config</a:t>
            </a:r>
            <a:r>
              <a:rPr lang="en-US" altLang="zh-CN" dirty="0"/>
              <a:t>), to a Mol_red1.7z(many other types can be used.)</a:t>
            </a:r>
          </a:p>
        </p:txBody>
      </p:sp>
    </p:spTree>
    <p:extLst>
      <p:ext uri="{BB962C8B-B14F-4D97-AF65-F5344CB8AC3E}">
        <p14:creationId xmlns:p14="http://schemas.microsoft.com/office/powerpoint/2010/main" val="271436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7F942-2B4C-47F0-BB45-6055081E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lib and </a:t>
            </a:r>
            <a:r>
              <a:rPr lang="en-US" altLang="zh-CN" dirty="0" err="1"/>
              <a:t>frcmod</a:t>
            </a:r>
            <a:r>
              <a:rPr lang="en-US" altLang="zh-CN" dirty="0"/>
              <a:t> with </a:t>
            </a:r>
            <a:r>
              <a:rPr lang="en-US" altLang="zh-CN" dirty="0" err="1"/>
              <a:t>PyR.E.D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68490-C708-4CC6-99E3-1DE0573E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http://upjv.q4md-forcefieldtools.org/REDServer-Development/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9EAB01-16C1-461A-AA34-118DAD31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2" y="2425959"/>
            <a:ext cx="5563235" cy="809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BF3774-FADE-4497-85D1-57FAB1B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72" y="3331440"/>
            <a:ext cx="4816785" cy="13961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8CD854-3F6A-44FA-A258-7DACE85AB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72" y="4947564"/>
            <a:ext cx="3034638" cy="1009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C9681A-B811-47DE-8AF8-34B3DF5FC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19" y="4961035"/>
            <a:ext cx="4242596" cy="153184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0BC0B1-711F-46AC-AAEE-087F13A851E3}"/>
              </a:ext>
            </a:extLst>
          </p:cNvPr>
          <p:cNvCxnSpPr/>
          <p:nvPr/>
        </p:nvCxnSpPr>
        <p:spPr>
          <a:xfrm flipH="1">
            <a:off x="5551714" y="2948473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86A318-FF48-4226-AB19-3F5E48D42148}"/>
              </a:ext>
            </a:extLst>
          </p:cNvPr>
          <p:cNvCxnSpPr/>
          <p:nvPr/>
        </p:nvCxnSpPr>
        <p:spPr>
          <a:xfrm flipH="1">
            <a:off x="5038531" y="4553339"/>
            <a:ext cx="1455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CD99D-34C5-4932-B70D-C19A5373CA69}"/>
              </a:ext>
            </a:extLst>
          </p:cNvPr>
          <p:cNvSpPr txBox="1"/>
          <p:nvPr/>
        </p:nvSpPr>
        <p:spPr>
          <a:xfrm>
            <a:off x="6708710" y="4264090"/>
            <a:ext cx="27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your account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8FE23A-3FCF-4C8D-AE31-9902749C997F}"/>
              </a:ext>
            </a:extLst>
          </p:cNvPr>
          <p:cNvCxnSpPr/>
          <p:nvPr/>
        </p:nvCxnSpPr>
        <p:spPr>
          <a:xfrm flipH="1">
            <a:off x="2827176" y="5458408"/>
            <a:ext cx="1819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7066439-8943-4565-AC71-ECDF007B6C61}"/>
              </a:ext>
            </a:extLst>
          </p:cNvPr>
          <p:cNvSpPr txBox="1"/>
          <p:nvPr/>
        </p:nvSpPr>
        <p:spPr>
          <a:xfrm>
            <a:off x="4768581" y="527695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1DD01B-4855-46A8-938F-0F045D279661}"/>
              </a:ext>
            </a:extLst>
          </p:cNvPr>
          <p:cNvSpPr txBox="1"/>
          <p:nvPr/>
        </p:nvSpPr>
        <p:spPr>
          <a:xfrm>
            <a:off x="10062706" y="5184619"/>
            <a:ext cx="10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Upload zip file and go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5A42F6-C60B-4163-85AA-6604C42D4D82}"/>
              </a:ext>
            </a:extLst>
          </p:cNvPr>
          <p:cNvCxnSpPr/>
          <p:nvPr/>
        </p:nvCxnSpPr>
        <p:spPr>
          <a:xfrm flipH="1">
            <a:off x="7977673" y="5794310"/>
            <a:ext cx="208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9CEC6A1-4063-4B9C-9575-A0218551482C}"/>
              </a:ext>
            </a:extLst>
          </p:cNvPr>
          <p:cNvSpPr txBox="1"/>
          <p:nvPr/>
        </p:nvSpPr>
        <p:spPr>
          <a:xfrm>
            <a:off x="8640147" y="268721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Please find and read manual!!!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1761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BFD6E-A0DA-4FF9-BFD9-F2C4C2F2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from </a:t>
            </a:r>
            <a:r>
              <a:rPr lang="en-US" altLang="zh-CN" dirty="0" err="1"/>
              <a:t>PyR.E.D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DBAB-3305-42DC-8A94-F23B9AF4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the calculation is done, you will receive a e-mail with a link. It should be the fourth e-mail. </a:t>
            </a:r>
          </a:p>
          <a:p>
            <a:r>
              <a:rPr lang="en-US" altLang="zh-CN" dirty="0"/>
              <a:t>In </a:t>
            </a:r>
            <a:r>
              <a:rPr lang="en-US" altLang="zh-CN" b="1" u="sng" dirty="0"/>
              <a:t>/Data-</a:t>
            </a:r>
            <a:r>
              <a:rPr lang="en-US" altLang="zh-CN" b="1" u="sng" dirty="0" err="1"/>
              <a:t>R.E.D.Server</a:t>
            </a:r>
            <a:r>
              <a:rPr lang="en-US" altLang="zh-CN" b="1" u="sng" dirty="0"/>
              <a:t>/Data-Default-</a:t>
            </a:r>
            <a:r>
              <a:rPr lang="en-US" altLang="zh-CN" b="1" u="sng" dirty="0" err="1"/>
              <a:t>Proj</a:t>
            </a:r>
            <a:r>
              <a:rPr lang="en-US" altLang="zh-CN" dirty="0"/>
              <a:t>, find </a:t>
            </a:r>
            <a:r>
              <a:rPr lang="en-US" altLang="zh-CN" b="1" u="sng" dirty="0" err="1"/>
              <a:t>frcmod.known</a:t>
            </a:r>
            <a:r>
              <a:rPr lang="en-US" altLang="zh-CN" b="1" u="sng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frcmod.unknown</a:t>
            </a:r>
            <a:r>
              <a:rPr lang="en-US" altLang="zh-CN" dirty="0"/>
              <a:t>. Thank god if there is nothing in </a:t>
            </a:r>
            <a:r>
              <a:rPr lang="en-US" altLang="zh-CN" i="1" dirty="0" err="1"/>
              <a:t>frcmod.unknown</a:t>
            </a:r>
            <a:r>
              <a:rPr lang="en-US" altLang="zh-CN" dirty="0"/>
              <a:t>. </a:t>
            </a:r>
            <a:r>
              <a:rPr lang="en-US" altLang="zh-CN" b="1" u="sng" dirty="0" err="1"/>
              <a:t>Frcmod.known</a:t>
            </a:r>
            <a:r>
              <a:rPr lang="en-US" altLang="zh-CN" b="1" u="sng" dirty="0"/>
              <a:t> </a:t>
            </a:r>
            <a:r>
              <a:rPr lang="en-US" altLang="zh-CN" dirty="0"/>
              <a:t>would be the forcefield file we need.</a:t>
            </a:r>
          </a:p>
          <a:p>
            <a:r>
              <a:rPr lang="en-US" altLang="zh-CN" dirty="0"/>
              <a:t>In </a:t>
            </a:r>
            <a:r>
              <a:rPr lang="en-US" altLang="zh-CN" b="1" u="sng" dirty="0"/>
              <a:t>/Data-</a:t>
            </a:r>
            <a:r>
              <a:rPr lang="en-US" altLang="zh-CN" b="1" u="sng" dirty="0" err="1"/>
              <a:t>R.E.D.Server</a:t>
            </a:r>
            <a:r>
              <a:rPr lang="en-US" altLang="zh-CN" b="1" u="sng" dirty="0"/>
              <a:t>/Mol_m1</a:t>
            </a:r>
            <a:r>
              <a:rPr lang="en-US" altLang="zh-CN" dirty="0"/>
              <a:t>, find Statistics_m1.txt, charge data can be found. And also look for mol2 file you need, the one you need should be Mol-ia4_m1-c1.mol2.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0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6987C5-2B1C-43AC-9F3E-C690A93F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D1464C-3279-40CA-8FB3-8800094B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Basic </a:t>
            </a:r>
            <a:r>
              <a:rPr lang="en-US" altLang="zh-CN" dirty="0"/>
              <a:t>ideas for MD</a:t>
            </a:r>
          </a:p>
          <a:p>
            <a:r>
              <a:rPr lang="en-US" altLang="zh-CN" dirty="0"/>
              <a:t>How to run MD with amber</a:t>
            </a:r>
          </a:p>
          <a:p>
            <a:r>
              <a:rPr lang="en-US" altLang="zh-CN" dirty="0"/>
              <a:t>How to generate parameter files for ligands</a:t>
            </a:r>
          </a:p>
          <a:p>
            <a:r>
              <a:rPr lang="en-US" altLang="zh-CN" dirty="0"/>
              <a:t>QM/MM</a:t>
            </a:r>
          </a:p>
          <a:p>
            <a:r>
              <a:rPr lang="en-US" altLang="zh-CN" dirty="0"/>
              <a:t>Umbrella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8463-373F-4341-84CA-15B594BF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to 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4046B-7173-4BCB-B4D8-31C99C40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would be two kinds of mol2 file, one like Mol-sm_m1-c1.mol2, the other Mol-ia4_m1-c1.mol2. Because I add charge restraint to exclude the cap atoms in my case, I will need files with </a:t>
            </a:r>
            <a:r>
              <a:rPr lang="en-US" altLang="zh-CN" dirty="0" err="1"/>
              <a:t>ia</a:t>
            </a:r>
            <a:r>
              <a:rPr lang="en-US" altLang="zh-CN" dirty="0"/>
              <a:t> in its name.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1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1745-A7A6-4420-9D70-21B71AA5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in the mol2 file and Statistics_m1.txt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24ACC1-9C1E-4781-B138-C35D21EA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3" y="1385837"/>
            <a:ext cx="4375011" cy="1929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D24762-6202-4763-AC59-14F54AC1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2" y="3315129"/>
            <a:ext cx="3401995" cy="339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BE2F8B-F76F-476C-815C-8FDD4F28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008" y="1385838"/>
            <a:ext cx="4543249" cy="532209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20F092-A796-4F22-885F-50B71BEF4CBA}"/>
              </a:ext>
            </a:extLst>
          </p:cNvPr>
          <p:cNvSpPr/>
          <p:nvPr/>
        </p:nvSpPr>
        <p:spPr>
          <a:xfrm>
            <a:off x="7529008" y="1385837"/>
            <a:ext cx="2296127" cy="14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CC43F1-78D9-48A7-A45A-5193345CA784}"/>
              </a:ext>
            </a:extLst>
          </p:cNvPr>
          <p:cNvSpPr/>
          <p:nvPr/>
        </p:nvSpPr>
        <p:spPr>
          <a:xfrm>
            <a:off x="2388637" y="3315129"/>
            <a:ext cx="168702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CACF3C-659F-48F8-8E9B-F6BA485469BA}"/>
              </a:ext>
            </a:extLst>
          </p:cNvPr>
          <p:cNvSpPr txBox="1"/>
          <p:nvPr/>
        </p:nvSpPr>
        <p:spPr>
          <a:xfrm>
            <a:off x="4189445" y="1458028"/>
            <a:ext cx="2369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Mol-ia4_m1-c1.mol2, cap atoms were deleted by the server. Because I marked cap atoms in </a:t>
            </a:r>
            <a:r>
              <a:rPr lang="en-US" altLang="zh-CN" dirty="0" err="1"/>
              <a:t>Project.config</a:t>
            </a:r>
            <a:r>
              <a:rPr lang="en-US" altLang="zh-CN" dirty="0"/>
              <a:t> file, remember?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DC9B5-9AA2-4598-8759-E082C7E73E01}"/>
              </a:ext>
            </a:extLst>
          </p:cNvPr>
          <p:cNvSpPr txBox="1"/>
          <p:nvPr/>
        </p:nvSpPr>
        <p:spPr>
          <a:xfrm>
            <a:off x="4328096" y="3761701"/>
            <a:ext cx="29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That’s the charge I need, after charge fitting.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C25826-84F1-4C93-8AD4-7F6B2A6C2EA5}"/>
              </a:ext>
            </a:extLst>
          </p:cNvPr>
          <p:cNvCxnSpPr/>
          <p:nvPr/>
        </p:nvCxnSpPr>
        <p:spPr>
          <a:xfrm flipV="1">
            <a:off x="6559405" y="2473690"/>
            <a:ext cx="2761877" cy="16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D31D98-EA8F-4A4E-8DA4-713D3AE1DD71}"/>
              </a:ext>
            </a:extLst>
          </p:cNvPr>
          <p:cNvCxnSpPr/>
          <p:nvPr/>
        </p:nvCxnSpPr>
        <p:spPr>
          <a:xfrm flipH="1">
            <a:off x="2274849" y="4046884"/>
            <a:ext cx="2472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7999BC1-6586-480D-9D75-762C3701D05D}"/>
              </a:ext>
            </a:extLst>
          </p:cNvPr>
          <p:cNvSpPr txBox="1"/>
          <p:nvPr/>
        </p:nvSpPr>
        <p:spPr>
          <a:xfrm>
            <a:off x="4325495" y="6123543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connectivity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D34F25-D83A-49D4-AC1B-96EA9F9E4D9A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1194318" y="5990253"/>
            <a:ext cx="3131177" cy="3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218AB-7680-4B13-85C3-690AD1AEAD99}"/>
              </a:ext>
            </a:extLst>
          </p:cNvPr>
          <p:cNvSpPr txBox="1"/>
          <p:nvPr/>
        </p:nvSpPr>
        <p:spPr>
          <a:xfrm>
            <a:off x="4189445" y="5331763"/>
            <a:ext cx="286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sum up these charges, it’s not zero, ah, I let go with it.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A1DA1B-9E9C-4D93-ABDE-C073D70511F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274849" y="4898573"/>
            <a:ext cx="1914596" cy="7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A125E56-F3CC-4F94-92B3-905DB0FD1461}"/>
              </a:ext>
            </a:extLst>
          </p:cNvPr>
          <p:cNvSpPr txBox="1"/>
          <p:nvPr/>
        </p:nvSpPr>
        <p:spPr>
          <a:xfrm>
            <a:off x="4413380" y="4572000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Amber atom type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3A3100-40C5-4138-8E8F-85002EA4AE9F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884784" y="4408032"/>
            <a:ext cx="2528596" cy="34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9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11D0-BB7D-4CD2-93B6-A66A0AF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.lib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6F14F-EFDE-4B30-8E71-08F449BA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result of </a:t>
            </a:r>
            <a:r>
              <a:rPr lang="en-US" altLang="zh-CN" dirty="0" err="1"/>
              <a:t>PyRED</a:t>
            </a:r>
            <a:r>
              <a:rPr lang="en-US" altLang="zh-CN" dirty="0"/>
              <a:t> I would know charge distribution. It would generate a mol2 file which contain connectivity information. </a:t>
            </a:r>
          </a:p>
          <a:p>
            <a:r>
              <a:rPr lang="en-US" altLang="zh-CN" dirty="0"/>
              <a:t>In my case here, I have two residues, but I submit them to </a:t>
            </a:r>
            <a:r>
              <a:rPr lang="en-US" altLang="zh-CN" dirty="0" err="1"/>
              <a:t>PyRED</a:t>
            </a:r>
            <a:r>
              <a:rPr lang="en-US" altLang="zh-CN" dirty="0"/>
              <a:t> as one. So I have to generate two individual .lib file on my own.</a:t>
            </a:r>
          </a:p>
          <a:p>
            <a:r>
              <a:rPr lang="en-US" altLang="zh-CN" dirty="0" err="1"/>
              <a:t>xleap</a:t>
            </a:r>
            <a:r>
              <a:rPr lang="en-US" altLang="zh-CN" dirty="0"/>
              <a:t> would do the trick.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70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3B4D-9071-4828-ADFA-9A07395B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two individual </a:t>
            </a:r>
            <a:r>
              <a:rPr lang="en-US" altLang="zh-CN" dirty="0" err="1"/>
              <a:t>pdb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C61939-197E-46A2-B49C-B7EB3E8A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3" y="1553546"/>
            <a:ext cx="3284269" cy="262780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66B234-7894-4054-AACE-96045454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0" y="4181347"/>
            <a:ext cx="5033840" cy="900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9E118E-C8F9-45AE-8FE8-FDF41B208772}"/>
              </a:ext>
            </a:extLst>
          </p:cNvPr>
          <p:cNvSpPr txBox="1"/>
          <p:nvPr/>
        </p:nvSpPr>
        <p:spPr>
          <a:xfrm>
            <a:off x="838200" y="5304454"/>
            <a:ext cx="292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Retain all atom names, but rename the residue as G76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F9DA21-DF09-462D-A736-B8EE86E2A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 t="20293" r="12781" b="12243"/>
          <a:stretch/>
        </p:blipFill>
        <p:spPr>
          <a:xfrm>
            <a:off x="6002694" y="1474237"/>
            <a:ext cx="2544147" cy="17728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DC2A63-72CA-4CB5-AE9C-CA57960E6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4272"/>
            <a:ext cx="4812815" cy="24521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170649-2563-40B6-BB5A-EC514285B94F}"/>
              </a:ext>
            </a:extLst>
          </p:cNvPr>
          <p:cNvSpPr txBox="1"/>
          <p:nvPr/>
        </p:nvSpPr>
        <p:spPr>
          <a:xfrm>
            <a:off x="8817429" y="1690688"/>
            <a:ext cx="162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Retain all atom names, but rename the residue as L11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10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CFDCC-2E11-4414-B41B-675B6057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A4D2F3-0C55-46EB-9351-27D1DE5D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81" y="1500187"/>
            <a:ext cx="8094687" cy="40877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4FDFEC-17F5-4631-88E4-0C870B02E0C4}"/>
              </a:ext>
            </a:extLst>
          </p:cNvPr>
          <p:cNvSpPr txBox="1"/>
          <p:nvPr/>
        </p:nvSpPr>
        <p:spPr>
          <a:xfrm>
            <a:off x="7843972" y="128671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need to generate .lib files for G76 and L11.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EFF7A-0F12-42C7-813B-0E0F1FF0BD3C}"/>
              </a:ext>
            </a:extLst>
          </p:cNvPr>
          <p:cNvSpPr txBox="1"/>
          <p:nvPr/>
        </p:nvSpPr>
        <p:spPr>
          <a:xfrm>
            <a:off x="9265298" y="2584580"/>
            <a:ext cx="263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First, in a terminal, enter </a:t>
            </a:r>
          </a:p>
          <a:p>
            <a:r>
              <a:rPr lang="en-US" altLang="zh-CN" dirty="0" err="1"/>
              <a:t>xleap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B065B8-8AC1-4834-87B1-BC7D80A236B5}"/>
              </a:ext>
            </a:extLst>
          </p:cNvPr>
          <p:cNvCxnSpPr/>
          <p:nvPr/>
        </p:nvCxnSpPr>
        <p:spPr>
          <a:xfrm flipH="1">
            <a:off x="6372808" y="2920482"/>
            <a:ext cx="2666260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1F3EA-8DE6-4DC5-B6A2-05C60F3D8324}"/>
              </a:ext>
            </a:extLst>
          </p:cNvPr>
          <p:cNvSpPr txBox="1"/>
          <p:nvPr/>
        </p:nvSpPr>
        <p:spPr>
          <a:xfrm>
            <a:off x="9265298" y="4030824"/>
            <a:ext cx="246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Here enter</a:t>
            </a:r>
          </a:p>
          <a:p>
            <a:endParaRPr lang="en-US" altLang="zh-CN" dirty="0"/>
          </a:p>
          <a:p>
            <a:r>
              <a:rPr lang="en-US" altLang="zh-CN" dirty="0"/>
              <a:t>G76=</a:t>
            </a:r>
            <a:r>
              <a:rPr lang="en-US" altLang="zh-CN" dirty="0" err="1"/>
              <a:t>loadPdb</a:t>
            </a:r>
            <a:r>
              <a:rPr lang="en-US" altLang="zh-CN" dirty="0"/>
              <a:t> G76.pdb</a:t>
            </a:r>
          </a:p>
          <a:p>
            <a:r>
              <a:rPr lang="en-US" altLang="zh-CN" dirty="0"/>
              <a:t>edit G76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C0AC71-7120-4F2E-85A8-8F7805166B63}"/>
              </a:ext>
            </a:extLst>
          </p:cNvPr>
          <p:cNvCxnSpPr/>
          <p:nvPr/>
        </p:nvCxnSpPr>
        <p:spPr>
          <a:xfrm flipH="1" flipV="1">
            <a:off x="1390261" y="4516016"/>
            <a:ext cx="7875037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76AB-E1CF-4734-BDB9-5FE3DA9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75D0DC-E111-4D1D-A266-AC3EB4DB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6" y="2111437"/>
            <a:ext cx="3304592" cy="3380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E7C340-7B0D-41C0-ABA7-0F7469061798}"/>
              </a:ext>
            </a:extLst>
          </p:cNvPr>
          <p:cNvSpPr txBox="1"/>
          <p:nvPr/>
        </p:nvSpPr>
        <p:spPr>
          <a:xfrm>
            <a:off x="625151" y="1558212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window would pop out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EE5431-7541-4010-9C04-5A76DCBDCC0C}"/>
              </a:ext>
            </a:extLst>
          </p:cNvPr>
          <p:cNvSpPr txBox="1"/>
          <p:nvPr/>
        </p:nvSpPr>
        <p:spPr>
          <a:xfrm>
            <a:off x="3612503" y="1690688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Display name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FB4B54-C788-4847-8FC8-A5E371633C67}"/>
              </a:ext>
            </a:extLst>
          </p:cNvPr>
          <p:cNvCxnSpPr/>
          <p:nvPr/>
        </p:nvCxnSpPr>
        <p:spPr>
          <a:xfrm flipH="1">
            <a:off x="1194318" y="1927544"/>
            <a:ext cx="3191070" cy="367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E3D0B17-C89E-4653-BA3E-06F91E43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03" y="2111437"/>
            <a:ext cx="4066497" cy="338050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8EC1CE-9686-4F91-93C3-5F675DB3A287}"/>
              </a:ext>
            </a:extLst>
          </p:cNvPr>
          <p:cNvCxnSpPr/>
          <p:nvPr/>
        </p:nvCxnSpPr>
        <p:spPr>
          <a:xfrm>
            <a:off x="3900196" y="3713584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9ABE47-4933-44CB-961D-AFADF8153A44}"/>
              </a:ext>
            </a:extLst>
          </p:cNvPr>
          <p:cNvCxnSpPr/>
          <p:nvPr/>
        </p:nvCxnSpPr>
        <p:spPr>
          <a:xfrm flipH="1">
            <a:off x="6309050" y="1301521"/>
            <a:ext cx="1063690" cy="11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0FD996A-36C6-4BBA-9EC5-CE9E30580BB8}"/>
              </a:ext>
            </a:extLst>
          </p:cNvPr>
          <p:cNvSpPr txBox="1"/>
          <p:nvPr/>
        </p:nvSpPr>
        <p:spPr>
          <a:xfrm>
            <a:off x="7170576" y="905858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Use Draw, to connect atoms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C822BA-32DF-4EF9-A0C9-E1DEEEF195EF}"/>
              </a:ext>
            </a:extLst>
          </p:cNvPr>
          <p:cNvCxnSpPr>
            <a:stCxn id="15" idx="3"/>
          </p:cNvCxnSpPr>
          <p:nvPr/>
        </p:nvCxnSpPr>
        <p:spPr>
          <a:xfrm flipV="1">
            <a:off x="8686800" y="3801687"/>
            <a:ext cx="494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9B8012B7-D751-4388-94FC-7AB1020BD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70" y="2944669"/>
            <a:ext cx="2425960" cy="20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1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94ED-AB7C-4D92-9B09-500A14F2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068706-66DA-4AED-8336-67C5D34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3" y="1951945"/>
            <a:ext cx="4066634" cy="3851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06E53F-29B2-4568-9D85-24AD5CFB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18" y="1951945"/>
            <a:ext cx="4448175" cy="41719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94B834-F716-4DBF-8C09-61DB56B766DC}"/>
              </a:ext>
            </a:extLst>
          </p:cNvPr>
          <p:cNvSpPr txBox="1"/>
          <p:nvPr/>
        </p:nvSpPr>
        <p:spPr>
          <a:xfrm>
            <a:off x="336973" y="5976551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Select all the atoms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2F32DC-5D4C-46A1-9EB9-C15CEEF4B803}"/>
              </a:ext>
            </a:extLst>
          </p:cNvPr>
          <p:cNvCxnSpPr/>
          <p:nvPr/>
        </p:nvCxnSpPr>
        <p:spPr>
          <a:xfrm flipH="1" flipV="1">
            <a:off x="541176" y="2248678"/>
            <a:ext cx="671804" cy="372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637B841-219B-477F-B19A-67BB24EFF736}"/>
              </a:ext>
            </a:extLst>
          </p:cNvPr>
          <p:cNvSpPr txBox="1"/>
          <p:nvPr/>
        </p:nvSpPr>
        <p:spPr>
          <a:xfrm>
            <a:off x="9489233" y="1324947"/>
            <a:ext cx="234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Then in edit, </a:t>
            </a:r>
            <a:r>
              <a:rPr lang="en-US" altLang="zh-CN" b="1" dirty="0"/>
              <a:t>edit selected atoms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ADEBE3-BE59-4BB9-AE72-5B9A6092A574}"/>
              </a:ext>
            </a:extLst>
          </p:cNvPr>
          <p:cNvCxnSpPr>
            <a:stCxn id="13" idx="1"/>
          </p:cNvCxnSpPr>
          <p:nvPr/>
        </p:nvCxnSpPr>
        <p:spPr>
          <a:xfrm flipH="1">
            <a:off x="6830008" y="1648113"/>
            <a:ext cx="2659225" cy="4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45EEDB6-E475-42F6-8BD8-CF6C346F1D52}"/>
              </a:ext>
            </a:extLst>
          </p:cNvPr>
          <p:cNvSpPr txBox="1"/>
          <p:nvPr/>
        </p:nvSpPr>
        <p:spPr>
          <a:xfrm>
            <a:off x="9899780" y="4245057"/>
            <a:ext cx="193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new window would pop out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DA2E93-F6AC-4872-8D2E-AE3858B0CBCD}"/>
              </a:ext>
            </a:extLst>
          </p:cNvPr>
          <p:cNvCxnSpPr>
            <a:stCxn id="16" idx="1"/>
          </p:cNvCxnSpPr>
          <p:nvPr/>
        </p:nvCxnSpPr>
        <p:spPr>
          <a:xfrm flipH="1">
            <a:off x="6830008" y="4568223"/>
            <a:ext cx="3069772" cy="25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3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1B47-6FB0-4163-B07B-61F08336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45C4321-BE22-43DB-8A2B-C6C9BC91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357"/>
            <a:ext cx="6984060" cy="245259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7DECCE-2455-42E0-9D28-8A94BE57C09A}"/>
              </a:ext>
            </a:extLst>
          </p:cNvPr>
          <p:cNvSpPr txBox="1"/>
          <p:nvPr/>
        </p:nvSpPr>
        <p:spPr>
          <a:xfrm>
            <a:off x="7822261" y="1690688"/>
            <a:ext cx="426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Fill in amber atom type and atom charge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18FD44-4706-4240-B9AC-52A401ABCB45}"/>
              </a:ext>
            </a:extLst>
          </p:cNvPr>
          <p:cNvCxnSpPr/>
          <p:nvPr/>
        </p:nvCxnSpPr>
        <p:spPr>
          <a:xfrm flipH="1">
            <a:off x="2407298" y="1950098"/>
            <a:ext cx="7091265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D7E1FC6-D922-4DAD-A3CA-FF35BA886815}"/>
              </a:ext>
            </a:extLst>
          </p:cNvPr>
          <p:cNvCxnSpPr/>
          <p:nvPr/>
        </p:nvCxnSpPr>
        <p:spPr>
          <a:xfrm flipH="1">
            <a:off x="3228392" y="1894114"/>
            <a:ext cx="7987004" cy="11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45AF692-5204-46B7-B634-F718F32CE087}"/>
              </a:ext>
            </a:extLst>
          </p:cNvPr>
          <p:cNvSpPr txBox="1"/>
          <p:nvPr/>
        </p:nvSpPr>
        <p:spPr>
          <a:xfrm>
            <a:off x="838200" y="4385388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Then save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0097FD-EB00-4349-8779-AF61EE1AD643}"/>
              </a:ext>
            </a:extLst>
          </p:cNvPr>
          <p:cNvCxnSpPr/>
          <p:nvPr/>
        </p:nvCxnSpPr>
        <p:spPr>
          <a:xfrm flipH="1" flipV="1">
            <a:off x="1063690" y="1690688"/>
            <a:ext cx="307910" cy="26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FD554BF-F31D-424F-9362-5AECCE43333F}"/>
              </a:ext>
            </a:extLst>
          </p:cNvPr>
          <p:cNvSpPr txBox="1"/>
          <p:nvPr/>
        </p:nvSpPr>
        <p:spPr>
          <a:xfrm>
            <a:off x="4795935" y="5131837"/>
            <a:ext cx="613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Never click that! It will exit </a:t>
            </a:r>
            <a:r>
              <a:rPr lang="en-US" altLang="zh-CN" dirty="0" err="1"/>
              <a:t>xleap</a:t>
            </a:r>
            <a:r>
              <a:rPr lang="en-US" altLang="zh-CN" dirty="0"/>
              <a:t> totally!!!!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359CB9-9D71-426A-9841-B2E1F47AC44C}"/>
              </a:ext>
            </a:extLst>
          </p:cNvPr>
          <p:cNvCxnSpPr/>
          <p:nvPr/>
        </p:nvCxnSpPr>
        <p:spPr>
          <a:xfrm flipV="1">
            <a:off x="7445829" y="1511559"/>
            <a:ext cx="289249" cy="36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F443A83-9623-46D7-8800-0C13758555A4}"/>
              </a:ext>
            </a:extLst>
          </p:cNvPr>
          <p:cNvSpPr txBox="1"/>
          <p:nvPr/>
        </p:nvSpPr>
        <p:spPr>
          <a:xfrm>
            <a:off x="8322907" y="2612571"/>
            <a:ext cx="303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information come from the mol2 file generated by </a:t>
            </a:r>
            <a:r>
              <a:rPr lang="en-US" altLang="zh-CN" dirty="0" err="1"/>
              <a:t>Py</a:t>
            </a:r>
            <a:r>
              <a:rPr lang="en-US" altLang="zh-CN" dirty="0"/>
              <a:t> R.E.D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95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D11D-A836-4925-86D6-040E411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7E0DD3-9453-48E9-800E-466A7FB51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6" y="1690688"/>
            <a:ext cx="1476375" cy="752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386D4-5DF9-42FF-BE3A-52D127C7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6" y="2599256"/>
            <a:ext cx="2905125" cy="1866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E073DB-7C15-4A7D-9449-3374F3967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6" y="4622249"/>
            <a:ext cx="3267075" cy="1295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BB26C0-3D5A-4522-A5D1-F5DE4095A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6" y="6073742"/>
            <a:ext cx="1752600" cy="609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371387-175C-4C75-B414-9A42B1D1E838}"/>
              </a:ext>
            </a:extLst>
          </p:cNvPr>
          <p:cNvSpPr txBox="1"/>
          <p:nvPr/>
        </p:nvSpPr>
        <p:spPr>
          <a:xfrm>
            <a:off x="8509518" y="74644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in </a:t>
            </a:r>
            <a:r>
              <a:rPr lang="en-US" altLang="zh-CN" dirty="0" err="1"/>
              <a:t>xleap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A58AFF-2660-4BF7-986C-6D25FA9D9BAE}"/>
              </a:ext>
            </a:extLst>
          </p:cNvPr>
          <p:cNvSpPr txBox="1"/>
          <p:nvPr/>
        </p:nvSpPr>
        <p:spPr>
          <a:xfrm>
            <a:off x="3860929" y="1579018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desc G76, you could see some information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230F6F-0529-48E1-B6C9-D2B60253C093}"/>
              </a:ext>
            </a:extLst>
          </p:cNvPr>
          <p:cNvCxnSpPr>
            <a:cxnSpLocks/>
          </p:cNvCxnSpPr>
          <p:nvPr/>
        </p:nvCxnSpPr>
        <p:spPr>
          <a:xfrm flipH="1" flipV="1">
            <a:off x="1867387" y="1772816"/>
            <a:ext cx="2028824" cy="11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B5CE61-3D86-4D53-B901-CF6103069C9B}"/>
              </a:ext>
            </a:extLst>
          </p:cNvPr>
          <p:cNvSpPr txBox="1"/>
          <p:nvPr/>
        </p:nvSpPr>
        <p:spPr>
          <a:xfrm>
            <a:off x="4014204" y="3518420"/>
            <a:ext cx="312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See, the N atom in G76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47B32A-32D1-4A86-B679-C076FF242C32}"/>
              </a:ext>
            </a:extLst>
          </p:cNvPr>
          <p:cNvCxnSpPr>
            <a:cxnSpLocks/>
          </p:cNvCxnSpPr>
          <p:nvPr/>
        </p:nvCxnSpPr>
        <p:spPr>
          <a:xfrm flipH="1" flipV="1">
            <a:off x="2071396" y="2599256"/>
            <a:ext cx="2176706" cy="94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AA93AD-4871-49BF-BABC-D8E17B3110E3}"/>
              </a:ext>
            </a:extLst>
          </p:cNvPr>
          <p:cNvCxnSpPr>
            <a:cxnSpLocks/>
          </p:cNvCxnSpPr>
          <p:nvPr/>
        </p:nvCxnSpPr>
        <p:spPr>
          <a:xfrm flipH="1">
            <a:off x="3896212" y="3838081"/>
            <a:ext cx="351890" cy="4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FCD05F9-4DEC-4252-8818-075538B971FD}"/>
              </a:ext>
            </a:extLst>
          </p:cNvPr>
          <p:cNvSpPr txBox="1"/>
          <p:nvPr/>
        </p:nvSpPr>
        <p:spPr>
          <a:xfrm>
            <a:off x="4312784" y="4495409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Set head and tail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AAC73B1-C779-4FF0-86F3-C84267144A6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525486" y="4680075"/>
            <a:ext cx="1787298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0C9F1F-96FB-41CE-9E6B-98BD29420A6A}"/>
              </a:ext>
            </a:extLst>
          </p:cNvPr>
          <p:cNvSpPr txBox="1"/>
          <p:nvPr/>
        </p:nvSpPr>
        <p:spPr>
          <a:xfrm>
            <a:off x="3211772" y="6063925"/>
            <a:ext cx="39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Now the lib is done, save it.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A6AC4A-90C1-41FE-A57B-087C88823E41}"/>
              </a:ext>
            </a:extLst>
          </p:cNvPr>
          <p:cNvCxnSpPr>
            <a:cxnSpLocks/>
          </p:cNvCxnSpPr>
          <p:nvPr/>
        </p:nvCxnSpPr>
        <p:spPr>
          <a:xfrm flipH="1" flipV="1">
            <a:off x="1729273" y="6174433"/>
            <a:ext cx="1555103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0F737-80E0-4F61-8645-E7C0BE34EC04}"/>
              </a:ext>
            </a:extLst>
          </p:cNvPr>
          <p:cNvSpPr txBox="1"/>
          <p:nvPr/>
        </p:nvSpPr>
        <p:spPr>
          <a:xfrm>
            <a:off x="7764332" y="1830426"/>
            <a:ext cx="356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head and tail? In a protein, a amino acid would </a:t>
            </a:r>
            <a:r>
              <a:rPr lang="en-US" altLang="zh-CN" b="1" dirty="0"/>
              <a:t>connect it’s last residue with its head atom, which is N; connect its next residue with it’s tail atom, which is C. 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F8EA44-D4A5-4E6E-9A11-C58AFBC952C2}"/>
              </a:ext>
            </a:extLst>
          </p:cNvPr>
          <p:cNvSpPr txBox="1"/>
          <p:nvPr/>
        </p:nvSpPr>
        <p:spPr>
          <a:xfrm>
            <a:off x="7604449" y="4002833"/>
            <a:ext cx="431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Inside a residue, how atoms are connected could be known by reading .lib file. Between residues, head and tail atoms were connected. That’s the way amber connect almost all the atoms in a protein. Some bonds like disulfide bond need further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04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1822A-961C-41BA-A7D1-1EF0355E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.lib file in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EBF0-5674-468A-A448-D3DDD6134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1690688"/>
            <a:ext cx="548470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A02EB-C84A-42F7-92CA-A87DAC4A3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0" y="1589703"/>
            <a:ext cx="4914900" cy="1943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9CFEB9-C9CE-4F94-956F-3EE6ECE4DC5C}"/>
              </a:ext>
            </a:extLst>
          </p:cNvPr>
          <p:cNvSpPr txBox="1"/>
          <p:nvPr/>
        </p:nvSpPr>
        <p:spPr>
          <a:xfrm>
            <a:off x="8704295" y="3674184"/>
            <a:ext cx="2835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G76.lib, you can see </a:t>
            </a:r>
            <a:r>
              <a:rPr lang="en-US" altLang="zh-CN" dirty="0" err="1"/>
              <a:t>pdb</a:t>
            </a:r>
            <a:r>
              <a:rPr lang="en-US" altLang="zh-CN" dirty="0"/>
              <a:t> name</a:t>
            </a:r>
          </a:p>
          <a:p>
            <a:r>
              <a:rPr lang="en-US" altLang="zh-CN" dirty="0"/>
              <a:t>amber atom type</a:t>
            </a:r>
          </a:p>
          <a:p>
            <a:r>
              <a:rPr lang="en-US" altLang="zh-CN" dirty="0"/>
              <a:t>Charge</a:t>
            </a:r>
          </a:p>
          <a:p>
            <a:r>
              <a:rPr lang="en-US" altLang="zh-CN" dirty="0"/>
              <a:t>Connectivity</a:t>
            </a:r>
          </a:p>
          <a:p>
            <a:r>
              <a:rPr lang="en-US" altLang="zh-CN" dirty="0"/>
              <a:t>head and tail atoms.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FB6D5F-6D19-46B5-9EA7-CA0E965229E2}"/>
              </a:ext>
            </a:extLst>
          </p:cNvPr>
          <p:cNvCxnSpPr>
            <a:cxnSpLocks/>
          </p:cNvCxnSpPr>
          <p:nvPr/>
        </p:nvCxnSpPr>
        <p:spPr>
          <a:xfrm flipH="1" flipV="1">
            <a:off x="1007706" y="2136711"/>
            <a:ext cx="7725747" cy="19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73B970-D9F0-461E-9D06-B3354458C0D2}"/>
              </a:ext>
            </a:extLst>
          </p:cNvPr>
          <p:cNvCxnSpPr>
            <a:cxnSpLocks/>
          </p:cNvCxnSpPr>
          <p:nvPr/>
        </p:nvCxnSpPr>
        <p:spPr>
          <a:xfrm flipH="1" flipV="1">
            <a:off x="1240972" y="2375322"/>
            <a:ext cx="7371183" cy="205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5A42DB-9BF1-46D1-9647-CA8C14DC6F0C}"/>
              </a:ext>
            </a:extLst>
          </p:cNvPr>
          <p:cNvCxnSpPr>
            <a:cxnSpLocks/>
          </p:cNvCxnSpPr>
          <p:nvPr/>
        </p:nvCxnSpPr>
        <p:spPr>
          <a:xfrm flipH="1" flipV="1">
            <a:off x="2724539" y="2885637"/>
            <a:ext cx="5887617" cy="17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33631D-6C80-4F7F-BD09-D2D74128DE2C}"/>
              </a:ext>
            </a:extLst>
          </p:cNvPr>
          <p:cNvCxnSpPr>
            <a:cxnSpLocks/>
          </p:cNvCxnSpPr>
          <p:nvPr/>
        </p:nvCxnSpPr>
        <p:spPr>
          <a:xfrm flipH="1">
            <a:off x="1247192" y="5010682"/>
            <a:ext cx="7570237" cy="84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D9AF81-C034-4250-BD03-4472ABCE38E7}"/>
              </a:ext>
            </a:extLst>
          </p:cNvPr>
          <p:cNvCxnSpPr>
            <a:cxnSpLocks/>
          </p:cNvCxnSpPr>
          <p:nvPr/>
        </p:nvCxnSpPr>
        <p:spPr>
          <a:xfrm flipH="1" flipV="1">
            <a:off x="1007706" y="4987893"/>
            <a:ext cx="7809723" cy="1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580655-C178-4523-A819-0C215A285C41}"/>
              </a:ext>
            </a:extLst>
          </p:cNvPr>
          <p:cNvCxnSpPr>
            <a:cxnSpLocks/>
          </p:cNvCxnSpPr>
          <p:nvPr/>
        </p:nvCxnSpPr>
        <p:spPr>
          <a:xfrm flipH="1" flipV="1">
            <a:off x="1007707" y="5140767"/>
            <a:ext cx="8920064" cy="12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C544E-3777-426D-8B41-551B13F58E36}"/>
              </a:ext>
            </a:extLst>
          </p:cNvPr>
          <p:cNvSpPr txBox="1"/>
          <p:nvPr/>
        </p:nvSpPr>
        <p:spPr>
          <a:xfrm>
            <a:off x="9507893" y="774441"/>
            <a:ext cx="188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would change this to G76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7091C4-9877-42DF-A80D-6D00E18DD0E9}"/>
              </a:ext>
            </a:extLst>
          </p:cNvPr>
          <p:cNvCxnSpPr/>
          <p:nvPr/>
        </p:nvCxnSpPr>
        <p:spPr>
          <a:xfrm flipH="1">
            <a:off x="8024327" y="1240971"/>
            <a:ext cx="1418253" cy="85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1AFFC80-94C3-4FAD-A2BE-F94717CD1630}"/>
              </a:ext>
            </a:extLst>
          </p:cNvPr>
          <p:cNvSpPr txBox="1"/>
          <p:nvPr/>
        </p:nvSpPr>
        <p:spPr>
          <a:xfrm>
            <a:off x="6096000" y="573832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Now a .lib file for non-standard residue is done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25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53ED-DBEF-43A7-A5A8-3671DC13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For Molecular Mechanics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6FD-2D42-4C70-AC67-C5F484CA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MM is based on a mathematical model of a molecule as a collection of </a:t>
            </a:r>
            <a:r>
              <a:rPr lang="en-US" altLang="zh-CN" b="1" dirty="0"/>
              <a:t>balls(atoms)</a:t>
            </a:r>
            <a:r>
              <a:rPr lang="en-US" altLang="zh-CN" dirty="0"/>
              <a:t> held together by </a:t>
            </a:r>
            <a:r>
              <a:rPr lang="en-US" altLang="zh-CN" b="1" dirty="0"/>
              <a:t>springs(bonds)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principle behind MM is to express the energy of a molecule as a function of its resistance toward </a:t>
            </a:r>
            <a:r>
              <a:rPr lang="en-US" altLang="zh-CN" b="1" dirty="0"/>
              <a:t>bond stretching</a:t>
            </a:r>
            <a:r>
              <a:rPr lang="en-US" altLang="zh-CN" dirty="0"/>
              <a:t>, </a:t>
            </a:r>
            <a:r>
              <a:rPr lang="en-US" altLang="zh-CN" b="1" dirty="0"/>
              <a:t>bond bending</a:t>
            </a:r>
            <a:r>
              <a:rPr lang="en-US" altLang="zh-CN" dirty="0"/>
              <a:t>, and </a:t>
            </a:r>
            <a:r>
              <a:rPr lang="en-US" altLang="zh-CN" b="1" dirty="0"/>
              <a:t>atom crowding</a:t>
            </a:r>
            <a:r>
              <a:rPr lang="en-US" altLang="zh-CN" dirty="0"/>
              <a:t>, and to use this energy equation to find the bond lengths, angles, and dihedrals corresponding to the minimum-energy geometry.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BCFE11-025D-4B4E-90E5-98F65098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A823B-D2A0-4853-B1EE-B31369A7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4" y="2043405"/>
            <a:ext cx="4543991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DDCE-BBC6-442A-981F-DE411D29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Residue naming conventions in amber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56B15A-307C-4B1D-BB2B-474E2D24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85" y="3633948"/>
            <a:ext cx="2469211" cy="2156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F0CA63-3850-479A-A6B2-A68207899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682" y="3633948"/>
            <a:ext cx="2469211" cy="21561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DFA42E-9CA5-4A14-9C9E-2570346DD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023" y="3633948"/>
            <a:ext cx="2469211" cy="2156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13B55F-B821-4E21-AA9C-EB3877776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25" y="1347750"/>
            <a:ext cx="11985775" cy="22861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7E91DF-4873-4BC7-8F21-15C1CA7B5E28}"/>
              </a:ext>
            </a:extLst>
          </p:cNvPr>
          <p:cNvSpPr txBox="1"/>
          <p:nvPr/>
        </p:nvSpPr>
        <p:spPr>
          <a:xfrm>
            <a:off x="5727440" y="6170196"/>
            <a:ext cx="73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77E4-6621-4735-A803-4CE2A2D28410}"/>
              </a:ext>
            </a:extLst>
          </p:cNvPr>
          <p:cNvSpPr txBox="1"/>
          <p:nvPr/>
        </p:nvSpPr>
        <p:spPr>
          <a:xfrm>
            <a:off x="382555" y="4497355"/>
            <a:ext cx="74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67A758-CD63-4241-A796-8E8B26671215}"/>
              </a:ext>
            </a:extLst>
          </p:cNvPr>
          <p:cNvCxnSpPr/>
          <p:nvPr/>
        </p:nvCxnSpPr>
        <p:spPr>
          <a:xfrm flipV="1">
            <a:off x="838200" y="4590661"/>
            <a:ext cx="1559767" cy="1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AA2B8B-9F07-401F-8254-BF758F442F4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08914" y="5598367"/>
            <a:ext cx="87086" cy="57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62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22F70F-7F34-46A2-84A3-165FFCBC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4986" r="62223" b="8903"/>
          <a:stretch/>
        </p:blipFill>
        <p:spPr>
          <a:xfrm>
            <a:off x="3723541" y="3252690"/>
            <a:ext cx="1882689" cy="3059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8B2EAA-3502-4836-9BAB-E3F37566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2" t="11206" r="61964" b="17282"/>
          <a:stretch/>
        </p:blipFill>
        <p:spPr>
          <a:xfrm>
            <a:off x="838200" y="3393913"/>
            <a:ext cx="2037868" cy="2925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3895E1-677B-4F10-B13D-16C1ECDC4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t="1659" r="66964" b="4265"/>
          <a:stretch/>
        </p:blipFill>
        <p:spPr>
          <a:xfrm>
            <a:off x="6912516" y="3267447"/>
            <a:ext cx="1450126" cy="29254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5EA793-6AD7-4761-A70E-320CDBC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Residue naming conventions in amber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9F20A-3D6D-47B1-AB01-037638BB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Cys</a:t>
            </a:r>
            <a:r>
              <a:rPr lang="en-US" altLang="zh-CN" sz="2000" dirty="0"/>
              <a:t>: PDB residues named “CYS” are automatically converted into a free cysteine with a SH side chain end. If the cysteine is known to be in a S-S bridge, the residue name must be “CYX”. That SH would be called “HG” in PDB.</a:t>
            </a:r>
          </a:p>
          <a:p>
            <a:r>
              <a:rPr lang="en-US" altLang="zh-CN" sz="2000" dirty="0"/>
              <a:t>Asp, Glu, Lys: charged form would be ASP, GLU, LYS. Uncharged form must be “ASH”, “GLH”, “LYN”.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243298-AC81-4510-B0A1-E9CB8CB1E4C4}"/>
              </a:ext>
            </a:extLst>
          </p:cNvPr>
          <p:cNvSpPr txBox="1"/>
          <p:nvPr/>
        </p:nvSpPr>
        <p:spPr>
          <a:xfrm>
            <a:off x="2519265" y="6308209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9F3A02-F6D2-4562-84AB-C09DD5E1042A}"/>
              </a:ext>
            </a:extLst>
          </p:cNvPr>
          <p:cNvCxnSpPr/>
          <p:nvPr/>
        </p:nvCxnSpPr>
        <p:spPr>
          <a:xfrm flipH="1" flipV="1">
            <a:off x="2724539" y="6027576"/>
            <a:ext cx="74645" cy="28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7333ED1-B8C2-4A1B-A24B-0A3E67A872C8}"/>
              </a:ext>
            </a:extLst>
          </p:cNvPr>
          <p:cNvSpPr txBox="1"/>
          <p:nvPr/>
        </p:nvSpPr>
        <p:spPr>
          <a:xfrm>
            <a:off x="396481" y="4856633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ASH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E49667-EAFB-4DD4-81FC-B44A24887CCF}"/>
              </a:ext>
            </a:extLst>
          </p:cNvPr>
          <p:cNvSpPr txBox="1"/>
          <p:nvPr/>
        </p:nvSpPr>
        <p:spPr>
          <a:xfrm>
            <a:off x="3377682" y="4856633"/>
            <a:ext cx="6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17D418-54F6-4D60-9054-6BD7A9F216A5}"/>
              </a:ext>
            </a:extLst>
          </p:cNvPr>
          <p:cNvSpPr txBox="1"/>
          <p:nvPr/>
        </p:nvSpPr>
        <p:spPr>
          <a:xfrm>
            <a:off x="4664885" y="6319353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ADB9E-F4DE-48F7-8351-217A5A4B9B89}"/>
              </a:ext>
            </a:extLst>
          </p:cNvPr>
          <p:cNvCxnSpPr>
            <a:cxnSpLocks/>
          </p:cNvCxnSpPr>
          <p:nvPr/>
        </p:nvCxnSpPr>
        <p:spPr>
          <a:xfrm flipV="1">
            <a:off x="4954555" y="6176963"/>
            <a:ext cx="0" cy="1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7201AE-45FB-4134-ACD4-E62CE4EC7320}"/>
              </a:ext>
            </a:extLst>
          </p:cNvPr>
          <p:cNvSpPr txBox="1"/>
          <p:nvPr/>
        </p:nvSpPr>
        <p:spPr>
          <a:xfrm>
            <a:off x="6361251" y="4856633"/>
            <a:ext cx="5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LYS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F17D06-0F61-49E0-8F8E-F3D54612574A}"/>
              </a:ext>
            </a:extLst>
          </p:cNvPr>
          <p:cNvSpPr txBox="1"/>
          <p:nvPr/>
        </p:nvSpPr>
        <p:spPr>
          <a:xfrm>
            <a:off x="7299023" y="6070346"/>
            <a:ext cx="145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HZ1 would lost in LYN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CD8091D-ADAE-423B-9E74-98C9469D1491}"/>
              </a:ext>
            </a:extLst>
          </p:cNvPr>
          <p:cNvCxnSpPr/>
          <p:nvPr/>
        </p:nvCxnSpPr>
        <p:spPr>
          <a:xfrm flipH="1" flipV="1">
            <a:off x="7175241" y="6167892"/>
            <a:ext cx="195943" cy="8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CAF4-7232-40DE-97D4-907A03D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 </a:t>
            </a:r>
            <a:r>
              <a:rPr lang="en-US" altLang="zh-CN" dirty="0" err="1"/>
              <a:t>pdb</a:t>
            </a:r>
            <a:r>
              <a:rPr lang="en-US" altLang="zh-CN" dirty="0"/>
              <a:t> file with Maestro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E6A4A-7B55-497D-BC37-61FBAB7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we use maestro to do protein </a:t>
            </a:r>
            <a:r>
              <a:rPr lang="en-US" altLang="zh-CN" dirty="0" err="1"/>
              <a:t>prepwizard</a:t>
            </a:r>
            <a:r>
              <a:rPr lang="en-US" altLang="zh-CN" dirty="0"/>
              <a:t>. Usually atom names would be readable for amber. But residue name won’t change.</a:t>
            </a:r>
          </a:p>
          <a:p>
            <a:r>
              <a:rPr lang="en-US" altLang="zh-CN" dirty="0"/>
              <a:t>We should read the </a:t>
            </a:r>
            <a:r>
              <a:rPr lang="en-US" altLang="zh-CN" dirty="0" err="1"/>
              <a:t>pdb</a:t>
            </a:r>
            <a:r>
              <a:rPr lang="en-US" altLang="zh-CN" dirty="0"/>
              <a:t> file generated, and change it’s residue name according to H information. For example, if a GLU has a HE2, we should change it’s name to GLH. With this step, we could use maestro to generate charged state for protein and use it in amber.</a:t>
            </a:r>
          </a:p>
          <a:p>
            <a:r>
              <a:rPr lang="en-US" altLang="zh-CN" dirty="0"/>
              <a:t>I write a script to do that, usage:</a:t>
            </a:r>
          </a:p>
          <a:p>
            <a:pPr marL="0" indent="0">
              <a:buNone/>
            </a:pPr>
            <a:r>
              <a:rPr lang="en-US" altLang="zh-CN" dirty="0"/>
              <a:t>python3 maestro2amber.py </a:t>
            </a:r>
            <a:r>
              <a:rPr lang="en-US" altLang="zh-CN" dirty="0" err="1"/>
              <a:t>inputPDB</a:t>
            </a:r>
            <a:r>
              <a:rPr lang="en-US" altLang="zh-CN" dirty="0"/>
              <a:t> </a:t>
            </a:r>
            <a:r>
              <a:rPr lang="en-US" altLang="zh-CN" dirty="0" err="1"/>
              <a:t>outputPDB</a:t>
            </a:r>
            <a:endParaRPr lang="en-US" altLang="zh-CN" dirty="0"/>
          </a:p>
          <a:p>
            <a:r>
              <a:rPr lang="en-US" altLang="zh-CN" dirty="0"/>
              <a:t>Please read my script, ensure you understand what I am doing. If things go wrong, you’ll have to do it by hand.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86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4501D-32B8-440B-9C3B-FC62165F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 </a:t>
            </a:r>
            <a:r>
              <a:rPr lang="en-US" altLang="zh-CN" dirty="0" err="1"/>
              <a:t>pdb</a:t>
            </a:r>
            <a:r>
              <a:rPr lang="en-US" altLang="zh-CN" dirty="0"/>
              <a:t> file with Maestro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E1D64-1829-4DEE-86F0-A6CBB972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maestro, capped residues would be ACE and NMA. </a:t>
            </a:r>
          </a:p>
          <a:p>
            <a:r>
              <a:rPr lang="en-US" altLang="zh-CN" dirty="0"/>
              <a:t>In amber, corresponding residue names would be ACE and NME! And you need to change PDB atom names for ACE and NME.</a:t>
            </a:r>
          </a:p>
          <a:p>
            <a:r>
              <a:rPr lang="en-US" altLang="zh-CN" dirty="0"/>
              <a:t>For ACE, atom names would be H1,CH3,H2,H3,C,O</a:t>
            </a:r>
          </a:p>
          <a:p>
            <a:r>
              <a:rPr lang="en-US" altLang="zh-CN" dirty="0"/>
              <a:t>For NME, atom names would be N, H, CH3, HH31, HH32, HH33.</a:t>
            </a:r>
          </a:p>
          <a:p>
            <a:r>
              <a:rPr lang="en-US" altLang="zh-CN" dirty="0"/>
              <a:t>Do it by hand~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7419D7-41B9-44CF-A019-144D76E1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8" y="4893238"/>
            <a:ext cx="4787382" cy="706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BC123B-3CB5-4368-8DE1-99488A71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72" y="4893238"/>
            <a:ext cx="5146828" cy="8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904D8-F980-41E5-92EB-6C1A4D2B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 non-standard residues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53A5A3F-136C-4433-B256-CAE2A0CC8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411"/>
            <a:ext cx="6772275" cy="13525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720615-7B78-4CE4-9ED0-EDCB77347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4684"/>
            <a:ext cx="5790131" cy="29236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5FF279-F228-4499-BF95-4E0C0F05DFBA}"/>
              </a:ext>
            </a:extLst>
          </p:cNvPr>
          <p:cNvSpPr txBox="1"/>
          <p:nvPr/>
        </p:nvSpPr>
        <p:spPr>
          <a:xfrm>
            <a:off x="7492482" y="3741576"/>
            <a:ext cx="299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Rename the non-standard. So it has the same name with .lib file I made.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51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EC08-552E-4CAD-B44F-93954F8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maestro name error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A78171-C7B2-428B-BAF4-AC6C848B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317"/>
            <a:ext cx="6762750" cy="22764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E2D5B-CD56-4198-B5CD-C140B38C2897}"/>
              </a:ext>
            </a:extLst>
          </p:cNvPr>
          <p:cNvSpPr txBox="1"/>
          <p:nvPr/>
        </p:nvSpPr>
        <p:spPr>
          <a:xfrm>
            <a:off x="709127" y="4520421"/>
            <a:ext cx="718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output from maestro. Some atom name are wrong, I have to correct them by hand so it has the same name with records in .lib file.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B9A6BE-4CFB-439D-9316-B63B545619DF}"/>
              </a:ext>
            </a:extLst>
          </p:cNvPr>
          <p:cNvCxnSpPr/>
          <p:nvPr/>
        </p:nvCxnSpPr>
        <p:spPr>
          <a:xfrm flipH="1" flipV="1">
            <a:off x="2062065" y="4243792"/>
            <a:ext cx="139959" cy="60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C097543-2011-40FD-AAEB-3DAF0ACA6AE4}"/>
              </a:ext>
            </a:extLst>
          </p:cNvPr>
          <p:cNvSpPr/>
          <p:nvPr/>
        </p:nvSpPr>
        <p:spPr>
          <a:xfrm>
            <a:off x="709127" y="5530334"/>
            <a:ext cx="11041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$AMBERHOME/</a:t>
            </a:r>
            <a:r>
              <a:rPr lang="en-US" altLang="zh-CN" dirty="0" err="1"/>
              <a:t>dat</a:t>
            </a:r>
            <a:r>
              <a:rPr lang="en-US" altLang="zh-CN" dirty="0"/>
              <a:t>/leap/lib, there are files called aminoacid12.lib, aminoacidnt12.lib, aminoacidct12.lib. That where you find right atom name for standard residues. For non-standard residues, look for your own .lib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620E-0B8F-433A-8BBF-DCED64D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Tleap</a:t>
            </a:r>
            <a:r>
              <a:rPr lang="en-US" altLang="zh-CN" dirty="0"/>
              <a:t> and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375643-B1B9-4519-BBF0-A26FD8E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2" y="1436914"/>
            <a:ext cx="4434859" cy="14533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FD3F415-9ED0-4EA5-A68A-F981F730365C}"/>
              </a:ext>
            </a:extLst>
          </p:cNvPr>
          <p:cNvSpPr txBox="1"/>
          <p:nvPr/>
        </p:nvSpPr>
        <p:spPr>
          <a:xfrm>
            <a:off x="838200" y="2946424"/>
            <a:ext cx="8501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leaprc.protein.ff14SB</a:t>
            </a:r>
          </a:p>
          <a:p>
            <a:r>
              <a:rPr lang="en-US" altLang="zh-CN" dirty="0"/>
              <a:t>source leaprc.water.tip3p</a:t>
            </a:r>
          </a:p>
          <a:p>
            <a:r>
              <a:rPr lang="en-US" altLang="zh-CN" dirty="0" err="1"/>
              <a:t>loadoff</a:t>
            </a:r>
            <a:r>
              <a:rPr lang="en-US" altLang="zh-CN" dirty="0"/>
              <a:t> G76.lib</a:t>
            </a:r>
          </a:p>
          <a:p>
            <a:r>
              <a:rPr lang="en-US" altLang="zh-CN" dirty="0" err="1"/>
              <a:t>loadoff</a:t>
            </a:r>
            <a:r>
              <a:rPr lang="en-US" altLang="zh-CN" dirty="0"/>
              <a:t> L11.lib</a:t>
            </a:r>
          </a:p>
          <a:p>
            <a:r>
              <a:rPr lang="en-US" altLang="zh-CN" dirty="0" err="1"/>
              <a:t>loadamberparams</a:t>
            </a:r>
            <a:r>
              <a:rPr lang="en-US" altLang="zh-CN" dirty="0"/>
              <a:t> </a:t>
            </a:r>
            <a:r>
              <a:rPr lang="en-US" altLang="zh-CN" dirty="0" err="1"/>
              <a:t>frcmod.known</a:t>
            </a:r>
            <a:endParaRPr lang="en-US" altLang="zh-CN" dirty="0"/>
          </a:p>
          <a:p>
            <a:r>
              <a:rPr lang="en-US" altLang="zh-CN" dirty="0"/>
              <a:t>mol = </a:t>
            </a:r>
            <a:r>
              <a:rPr lang="en-US" altLang="zh-CN" dirty="0" err="1"/>
              <a:t>loadpdb</a:t>
            </a:r>
            <a:r>
              <a:rPr lang="en-US" altLang="zh-CN" dirty="0"/>
              <a:t> Cez.pdb</a:t>
            </a:r>
          </a:p>
          <a:p>
            <a:r>
              <a:rPr lang="en-US" altLang="zh-CN" dirty="0"/>
              <a:t>check mol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803D18-486A-495F-BFFD-0E5F3672AAB3}"/>
              </a:ext>
            </a:extLst>
          </p:cNvPr>
          <p:cNvCxnSpPr/>
          <p:nvPr/>
        </p:nvCxnSpPr>
        <p:spPr>
          <a:xfrm flipH="1">
            <a:off x="4655976" y="3030400"/>
            <a:ext cx="3181738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2E57566-6BEE-4AC1-A32D-07DDE0A2ADFA}"/>
              </a:ext>
            </a:extLst>
          </p:cNvPr>
          <p:cNvSpPr txBox="1"/>
          <p:nvPr/>
        </p:nvSpPr>
        <p:spPr>
          <a:xfrm>
            <a:off x="7996335" y="2763705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parameters for protein.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924B00-3173-4991-89C6-E8333615847F}"/>
              </a:ext>
            </a:extLst>
          </p:cNvPr>
          <p:cNvSpPr txBox="1"/>
          <p:nvPr/>
        </p:nvSpPr>
        <p:spPr>
          <a:xfrm>
            <a:off x="8010331" y="312370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parameters for water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ED95A7-3E07-4AA6-8EA7-5CE21E72A985}"/>
              </a:ext>
            </a:extLst>
          </p:cNvPr>
          <p:cNvCxnSpPr>
            <a:stCxn id="20" idx="1"/>
          </p:cNvCxnSpPr>
          <p:nvPr/>
        </p:nvCxnSpPr>
        <p:spPr>
          <a:xfrm flipH="1">
            <a:off x="3508310" y="3308373"/>
            <a:ext cx="4502021" cy="11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1000D8D-18AB-4D9C-9C88-1DF5F4FD8948}"/>
              </a:ext>
            </a:extLst>
          </p:cNvPr>
          <p:cNvSpPr txBox="1"/>
          <p:nvPr/>
        </p:nvSpPr>
        <p:spPr>
          <a:xfrm>
            <a:off x="8042987" y="3668375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self-made parameters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D21345-9F72-44E9-A5E8-7FE51AB4D717}"/>
              </a:ext>
            </a:extLst>
          </p:cNvPr>
          <p:cNvCxnSpPr/>
          <p:nvPr/>
        </p:nvCxnSpPr>
        <p:spPr>
          <a:xfrm flipH="1">
            <a:off x="4506686" y="3962086"/>
            <a:ext cx="333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51AFDBF-48C0-4517-B428-5FD8D09FA5A3}"/>
              </a:ext>
            </a:extLst>
          </p:cNvPr>
          <p:cNvSpPr/>
          <p:nvPr/>
        </p:nvSpPr>
        <p:spPr>
          <a:xfrm>
            <a:off x="4189445" y="3668375"/>
            <a:ext cx="214604" cy="630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EA14D67-5E9F-4CDE-BD39-4BFC13D2E5CE}"/>
              </a:ext>
            </a:extLst>
          </p:cNvPr>
          <p:cNvCxnSpPr/>
          <p:nvPr/>
        </p:nvCxnSpPr>
        <p:spPr>
          <a:xfrm flipH="1">
            <a:off x="3582955" y="4476645"/>
            <a:ext cx="4427376" cy="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417BFCD-2C69-4789-A4D4-922273C1B969}"/>
              </a:ext>
            </a:extLst>
          </p:cNvPr>
          <p:cNvSpPr txBox="1"/>
          <p:nvPr/>
        </p:nvSpPr>
        <p:spPr>
          <a:xfrm>
            <a:off x="7156580" y="4213043"/>
            <a:ext cx="492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</a:t>
            </a:r>
            <a:r>
              <a:rPr lang="en-US" altLang="zh-CN" dirty="0" err="1"/>
              <a:t>pdb</a:t>
            </a:r>
            <a:r>
              <a:rPr lang="en-US" altLang="zh-CN" dirty="0"/>
              <a:t> file, use a variable name to hold it.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09495D-7F65-4893-8F7C-B77DC77EF613}"/>
              </a:ext>
            </a:extLst>
          </p:cNvPr>
          <p:cNvSpPr txBox="1"/>
          <p:nvPr/>
        </p:nvSpPr>
        <p:spPr>
          <a:xfrm>
            <a:off x="8349343" y="4621438"/>
            <a:ext cx="31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if anything is wrong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028D-5AD3-4794-9C40-56EB55AC839F}"/>
              </a:ext>
            </a:extLst>
          </p:cNvPr>
          <p:cNvCxnSpPr>
            <a:stCxn id="30" idx="1"/>
          </p:cNvCxnSpPr>
          <p:nvPr/>
        </p:nvCxnSpPr>
        <p:spPr>
          <a:xfrm flipH="1">
            <a:off x="2080727" y="4806104"/>
            <a:ext cx="6268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79AF492-8DFA-40A5-8BD5-FBE8611D3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6" y="5472981"/>
            <a:ext cx="3228975" cy="4191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FBDEC6E-3F17-4276-B9B5-710255B353D2}"/>
              </a:ext>
            </a:extLst>
          </p:cNvPr>
          <p:cNvSpPr txBox="1"/>
          <p:nvPr/>
        </p:nvSpPr>
        <p:spPr>
          <a:xfrm>
            <a:off x="5962261" y="1436914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</a:t>
            </a:r>
            <a:r>
              <a:rPr lang="en-US" altLang="zh-CN" dirty="0" err="1"/>
              <a:t>tleap</a:t>
            </a:r>
            <a:r>
              <a:rPr lang="en-US" altLang="zh-CN" dirty="0"/>
              <a:t> or </a:t>
            </a:r>
            <a:r>
              <a:rPr lang="en-US" altLang="zh-CN" dirty="0" err="1"/>
              <a:t>xleap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AFBEF6-4D3D-4228-8639-2D58D6231DFE}"/>
              </a:ext>
            </a:extLst>
          </p:cNvPr>
          <p:cNvSpPr txBox="1"/>
          <p:nvPr/>
        </p:nvSpPr>
        <p:spPr>
          <a:xfrm>
            <a:off x="3922745" y="5346492"/>
            <a:ext cx="25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my case, things went wrong. Why?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26EB9C-29F8-4990-BBEE-3754E4356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6188480"/>
            <a:ext cx="6781800" cy="342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AFC53D5-9358-4438-BD8C-EEAB62F4F36F}"/>
              </a:ext>
            </a:extLst>
          </p:cNvPr>
          <p:cNvSpPr txBox="1"/>
          <p:nvPr/>
        </p:nvSpPr>
        <p:spPr>
          <a:xfrm>
            <a:off x="7241720" y="5434550"/>
            <a:ext cx="451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I see the </a:t>
            </a:r>
            <a:r>
              <a:rPr lang="en-US" altLang="zh-CN" dirty="0" err="1"/>
              <a:t>pdb</a:t>
            </a:r>
            <a:r>
              <a:rPr lang="en-US" altLang="zh-CN" dirty="0"/>
              <a:t>, for example, I will find for MET437, there are two hydrogen called H. I have to correct the atom name. look for the right atom name in .lib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194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3202-91FA-43D7-928B-342752D6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 a </a:t>
            </a:r>
            <a:r>
              <a:rPr lang="en-US" altLang="zh-CN" dirty="0" err="1"/>
              <a:t>pdb</a:t>
            </a:r>
            <a:r>
              <a:rPr lang="en-US" altLang="zh-CN" dirty="0"/>
              <a:t> file from </a:t>
            </a:r>
            <a:r>
              <a:rPr lang="en-US" altLang="zh-CN" dirty="0" err="1"/>
              <a:t>tleap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4B091-4F6A-43B6-853F-41659C2F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adjust all atom names, in </a:t>
            </a:r>
            <a:r>
              <a:rPr lang="en-US" altLang="zh-CN" dirty="0" err="1"/>
              <a:t>tleap</a:t>
            </a:r>
            <a:r>
              <a:rPr lang="en-US" altLang="zh-CN" dirty="0"/>
              <a:t>, type</a:t>
            </a:r>
          </a:p>
          <a:p>
            <a:pPr marL="0" indent="0">
              <a:buNone/>
            </a:pPr>
            <a:r>
              <a:rPr lang="en-US" altLang="zh-CN" dirty="0" err="1"/>
              <a:t>savepdb</a:t>
            </a:r>
            <a:r>
              <a:rPr lang="en-US" altLang="zh-CN" dirty="0"/>
              <a:t> mol Cez_amber.pdb</a:t>
            </a:r>
          </a:p>
          <a:p>
            <a:r>
              <a:rPr lang="en-US" altLang="zh-CN" dirty="0"/>
              <a:t>If I look through this file, I will find there is a unexpected TER, delete it by hand. I don’t know why it’s here.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18DD01-EC09-49C9-BA63-8D2D85FC4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45" y="3735789"/>
            <a:ext cx="4806274" cy="18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1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ED9F-D280-485E-AB5D-66183DD0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everything is right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3BE7E-A7A5-43E4-96D5-0C0D3A06507A}"/>
              </a:ext>
            </a:extLst>
          </p:cNvPr>
          <p:cNvSpPr txBox="1"/>
          <p:nvPr/>
        </p:nvSpPr>
        <p:spPr>
          <a:xfrm>
            <a:off x="838200" y="1525331"/>
            <a:ext cx="4823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</a:t>
            </a:r>
            <a:r>
              <a:rPr lang="en-US" altLang="zh-CN" dirty="0" err="1"/>
              <a:t>tleap</a:t>
            </a:r>
            <a:r>
              <a:rPr lang="en-US" altLang="zh-CN" dirty="0"/>
              <a:t> or </a:t>
            </a:r>
            <a:r>
              <a:rPr lang="en-US" altLang="zh-CN" dirty="0" err="1"/>
              <a:t>xleap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source leaprc.protein.ff14SB</a:t>
            </a:r>
          </a:p>
          <a:p>
            <a:r>
              <a:rPr lang="en-US" altLang="zh-CN" dirty="0"/>
              <a:t> source leaprc.water.tip3p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loadoff</a:t>
            </a:r>
            <a:r>
              <a:rPr lang="en-US" altLang="zh-CN" dirty="0"/>
              <a:t> G76.lib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loadoff</a:t>
            </a:r>
            <a:r>
              <a:rPr lang="en-US" altLang="zh-CN" dirty="0"/>
              <a:t> L11.lib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loadamberparams</a:t>
            </a:r>
            <a:r>
              <a:rPr lang="en-US" altLang="zh-CN" dirty="0"/>
              <a:t> </a:t>
            </a:r>
            <a:r>
              <a:rPr lang="en-US" altLang="zh-CN" dirty="0" err="1"/>
              <a:t>frcmod.known</a:t>
            </a:r>
            <a:endParaRPr lang="en-US" altLang="zh-CN" dirty="0"/>
          </a:p>
          <a:p>
            <a:r>
              <a:rPr lang="en-US" altLang="zh-CN" dirty="0"/>
              <a:t> mol = </a:t>
            </a:r>
            <a:r>
              <a:rPr lang="en-US" altLang="zh-CN" dirty="0" err="1"/>
              <a:t>loadpdb</a:t>
            </a:r>
            <a:r>
              <a:rPr lang="en-US" altLang="zh-CN" dirty="0"/>
              <a:t> Cez_amber.pdb</a:t>
            </a:r>
          </a:p>
          <a:p>
            <a:r>
              <a:rPr lang="en-US" altLang="zh-CN" dirty="0"/>
              <a:t> bond mol.397.NZ mol.386.C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solvateBox</a:t>
            </a:r>
            <a:r>
              <a:rPr lang="en-US" altLang="zh-CN" dirty="0"/>
              <a:t> mol TIP3PBOX 10.0</a:t>
            </a:r>
          </a:p>
          <a:p>
            <a:r>
              <a:rPr lang="en-US" altLang="zh-CN" dirty="0"/>
              <a:t> charge mol</a:t>
            </a:r>
          </a:p>
          <a:p>
            <a:r>
              <a:rPr lang="en-US" altLang="zh-CN" dirty="0"/>
              <a:t> addIons2 mol NA 0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saveAmberParm</a:t>
            </a:r>
            <a:r>
              <a:rPr lang="en-US" altLang="zh-CN" dirty="0"/>
              <a:t> mol </a:t>
            </a:r>
            <a:r>
              <a:rPr lang="en-US" altLang="zh-CN" dirty="0" err="1"/>
              <a:t>cez.prmtop</a:t>
            </a:r>
            <a:r>
              <a:rPr lang="en-US" altLang="zh-CN" dirty="0"/>
              <a:t> </a:t>
            </a:r>
            <a:r>
              <a:rPr lang="en-US" altLang="zh-CN" dirty="0" err="1"/>
              <a:t>cez.inpcrd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721EC1-B269-4EAA-8353-1706D29B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44" y="1196502"/>
            <a:ext cx="3392758" cy="24512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A7282C-0D99-4E39-836E-EEBBD3D25238}"/>
              </a:ext>
            </a:extLst>
          </p:cNvPr>
          <p:cNvSpPr txBox="1"/>
          <p:nvPr/>
        </p:nvSpPr>
        <p:spPr>
          <a:xfrm>
            <a:off x="6096000" y="1931174"/>
            <a:ext cx="213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command create a bond between two atoms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D9115B0-2276-4FF0-BA26-16023AFFB99C}"/>
              </a:ext>
            </a:extLst>
          </p:cNvPr>
          <p:cNvCxnSpPr/>
          <p:nvPr/>
        </p:nvCxnSpPr>
        <p:spPr>
          <a:xfrm flipH="1">
            <a:off x="3803515" y="2422136"/>
            <a:ext cx="2665379" cy="12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F19917-F3E9-4C43-8E1E-A321D2C25E0D}"/>
              </a:ext>
            </a:extLst>
          </p:cNvPr>
          <p:cNvCxnSpPr/>
          <p:nvPr/>
        </p:nvCxnSpPr>
        <p:spPr>
          <a:xfrm>
            <a:off x="7616757" y="2538919"/>
            <a:ext cx="669587" cy="10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B2A9357-AB43-4B72-AFDF-7C238A24BD09}"/>
              </a:ext>
            </a:extLst>
          </p:cNvPr>
          <p:cNvSpPr txBox="1"/>
          <p:nvPr/>
        </p:nvSpPr>
        <p:spPr>
          <a:xfrm>
            <a:off x="5606374" y="3703590"/>
            <a:ext cx="273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Solvate the structure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6F253A-1F42-4C23-A31C-E47A62F0B82D}"/>
              </a:ext>
            </a:extLst>
          </p:cNvPr>
          <p:cNvCxnSpPr>
            <a:stCxn id="18" idx="1"/>
          </p:cNvCxnSpPr>
          <p:nvPr/>
        </p:nvCxnSpPr>
        <p:spPr>
          <a:xfrm flipH="1">
            <a:off x="4134255" y="3888256"/>
            <a:ext cx="1472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1AE059-9223-49CE-976E-E7AEF04668F1}"/>
              </a:ext>
            </a:extLst>
          </p:cNvPr>
          <p:cNvSpPr txBox="1"/>
          <p:nvPr/>
        </p:nvSpPr>
        <p:spPr>
          <a:xfrm>
            <a:off x="5606374" y="4004661"/>
            <a:ext cx="60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the net charge of the mol, in this case it’s negative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96C345-81E3-415E-BE33-9DB3B08FE309}"/>
              </a:ext>
            </a:extLst>
          </p:cNvPr>
          <p:cNvCxnSpPr>
            <a:cxnSpLocks/>
          </p:cNvCxnSpPr>
          <p:nvPr/>
        </p:nvCxnSpPr>
        <p:spPr>
          <a:xfrm flipH="1" flipV="1">
            <a:off x="2159541" y="4163439"/>
            <a:ext cx="3446833" cy="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81D9F27-A430-46B1-98EB-19473DAE1ACC}"/>
              </a:ext>
            </a:extLst>
          </p:cNvPr>
          <p:cNvSpPr txBox="1"/>
          <p:nvPr/>
        </p:nvSpPr>
        <p:spPr>
          <a:xfrm>
            <a:off x="5606374" y="4288490"/>
            <a:ext cx="51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Na+ to neutralize the charge to zero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CF262C-2B3F-4EA6-A6BB-78F8911EEFE8}"/>
              </a:ext>
            </a:extLst>
          </p:cNvPr>
          <p:cNvCxnSpPr>
            <a:stCxn id="25" idx="1"/>
          </p:cNvCxnSpPr>
          <p:nvPr/>
        </p:nvCxnSpPr>
        <p:spPr>
          <a:xfrm flipH="1">
            <a:off x="3015574" y="4473156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6FD960C-94B3-4546-8A24-51AA7B97A804}"/>
              </a:ext>
            </a:extLst>
          </p:cNvPr>
          <p:cNvSpPr txBox="1"/>
          <p:nvPr/>
        </p:nvSpPr>
        <p:spPr>
          <a:xfrm>
            <a:off x="5661498" y="5225480"/>
            <a:ext cx="55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 .</a:t>
            </a:r>
            <a:r>
              <a:rPr lang="en-US" altLang="zh-CN" dirty="0" err="1"/>
              <a:t>prmtop</a:t>
            </a:r>
            <a:r>
              <a:rPr lang="en-US" altLang="zh-CN" dirty="0"/>
              <a:t> and .</a:t>
            </a:r>
            <a:r>
              <a:rPr lang="en-US" altLang="zh-CN" dirty="0" err="1"/>
              <a:t>inpcrd</a:t>
            </a:r>
            <a:r>
              <a:rPr lang="en-US" altLang="zh-CN" dirty="0"/>
              <a:t> files for MD simulation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8A78EF-1997-4445-888F-059824509318}"/>
              </a:ext>
            </a:extLst>
          </p:cNvPr>
          <p:cNvCxnSpPr/>
          <p:nvPr/>
        </p:nvCxnSpPr>
        <p:spPr>
          <a:xfrm flipH="1" flipV="1">
            <a:off x="5243209" y="4941651"/>
            <a:ext cx="525293" cy="3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18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514F2-4BD5-46F5-9B1F-D989F7F5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steps for a membrane protein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4AB0B-AFA5-443D-9C4A-2FDD6048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Preprocess </a:t>
            </a:r>
            <a:r>
              <a:rPr lang="en-US" altLang="zh-CN" dirty="0" err="1"/>
              <a:t>pdb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Use charm-GUI to generate membrane</a:t>
            </a:r>
          </a:p>
          <a:p>
            <a:r>
              <a:rPr lang="en-US" altLang="zh-CN" dirty="0"/>
              <a:t>Convert charm format files into amber readable files</a:t>
            </a:r>
          </a:p>
          <a:p>
            <a:r>
              <a:rPr lang="en-US" altLang="zh-CN" dirty="0"/>
              <a:t>Generate .lib and .</a:t>
            </a:r>
            <a:r>
              <a:rPr lang="en-US" altLang="zh-CN" dirty="0" err="1"/>
              <a:t>frcmod</a:t>
            </a:r>
            <a:r>
              <a:rPr lang="en-US" altLang="zh-CN" dirty="0"/>
              <a:t> files for ligands</a:t>
            </a:r>
          </a:p>
          <a:p>
            <a:r>
              <a:rPr lang="en-US" altLang="zh-CN" dirty="0"/>
              <a:t>Generate .</a:t>
            </a:r>
            <a:r>
              <a:rPr lang="en-US" altLang="zh-CN" dirty="0" err="1"/>
              <a:t>prmtop</a:t>
            </a:r>
            <a:r>
              <a:rPr lang="en-US" altLang="zh-CN" dirty="0"/>
              <a:t> and .</a:t>
            </a:r>
            <a:r>
              <a:rPr lang="en-US" altLang="zh-CN" dirty="0" err="1"/>
              <a:t>inpcrd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Run simulation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2D274C-B2D0-419E-8FA5-94631F7C2096}"/>
              </a:ext>
            </a:extLst>
          </p:cNvPr>
          <p:cNvSpPr txBox="1"/>
          <p:nvPr/>
        </p:nvSpPr>
        <p:spPr>
          <a:xfrm>
            <a:off x="6820678" y="1456293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All comes from Wu Meng’s experience.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83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6097-AA9E-4DB2-86A6-5D840AB5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Forcefield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AA8ACC-56AB-4D9A-A012-34D4A234B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675" y="1543213"/>
            <a:ext cx="2962275" cy="40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20D05B-5AFD-48D2-8C19-2E9425A6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2155518"/>
            <a:ext cx="2305050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0BBD8B-1EEB-4D11-A9AA-995D23B8C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2805923"/>
            <a:ext cx="3771900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05255D-9EB8-4EBB-B152-D11E14300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43213"/>
            <a:ext cx="4514850" cy="3629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3EBB6E-E38F-486D-985A-A7F4B588FF0F}"/>
              </a:ext>
            </a:extLst>
          </p:cNvPr>
          <p:cNvSpPr txBox="1"/>
          <p:nvPr/>
        </p:nvSpPr>
        <p:spPr>
          <a:xfrm>
            <a:off x="6774024" y="1027906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Forcefield function form in amber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235974-ACB9-4C44-8311-F51BCFAE614C}"/>
              </a:ext>
            </a:extLst>
          </p:cNvPr>
          <p:cNvCxnSpPr/>
          <p:nvPr/>
        </p:nvCxnSpPr>
        <p:spPr>
          <a:xfrm flipH="1">
            <a:off x="7417837" y="1397238"/>
            <a:ext cx="895739" cy="14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D5A5E9-4B07-404B-8C95-F1BADAB13DD8}"/>
              </a:ext>
            </a:extLst>
          </p:cNvPr>
          <p:cNvSpPr txBox="1"/>
          <p:nvPr/>
        </p:nvSpPr>
        <p:spPr>
          <a:xfrm>
            <a:off x="1127449" y="558903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 add this for its picture)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A25D9D-4C6C-445C-9003-3BF647691241}"/>
              </a:ext>
            </a:extLst>
          </p:cNvPr>
          <p:cNvCxnSpPr>
            <a:stCxn id="15" idx="0"/>
          </p:cNvCxnSpPr>
          <p:nvPr/>
        </p:nvCxnSpPr>
        <p:spPr>
          <a:xfrm flipV="1">
            <a:off x="2428446" y="5085184"/>
            <a:ext cx="1135848" cy="50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570E66C-ABAB-4E03-B287-B183EED4EE6B}"/>
              </a:ext>
            </a:extLst>
          </p:cNvPr>
          <p:cNvSpPr/>
          <p:nvPr/>
        </p:nvSpPr>
        <p:spPr>
          <a:xfrm>
            <a:off x="6924675" y="4260433"/>
            <a:ext cx="451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 express the </a:t>
            </a:r>
            <a:r>
              <a:rPr lang="en-US" altLang="zh-CN" b="1" u="sng" dirty="0"/>
              <a:t>energy</a:t>
            </a:r>
            <a:r>
              <a:rPr lang="en-US" altLang="zh-CN" dirty="0"/>
              <a:t> of a molecule as a function of its resistance toward </a:t>
            </a:r>
            <a:r>
              <a:rPr lang="en-US" altLang="zh-CN" b="1" dirty="0"/>
              <a:t>bond stretching</a:t>
            </a:r>
            <a:r>
              <a:rPr lang="en-US" altLang="zh-CN" dirty="0"/>
              <a:t>, </a:t>
            </a:r>
            <a:r>
              <a:rPr lang="en-US" altLang="zh-CN" b="1" dirty="0"/>
              <a:t>bond bending</a:t>
            </a:r>
            <a:r>
              <a:rPr lang="en-US" altLang="zh-CN" dirty="0"/>
              <a:t>, and </a:t>
            </a:r>
            <a:r>
              <a:rPr lang="en-US" altLang="zh-CN" b="1" dirty="0"/>
              <a:t>atom crowding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979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F4F15-4E85-4741-AC7A-72F56E2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charm-GUI to generate membrane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970-1C10-4D75-BBF9-041D8AC9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27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FC517-35CB-4328-A03A-61E97C9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Convert charm format files into amber readable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E8C35-3432-4F95-91C2-71600B4A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2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417B-35EA-431D-A0CB-1302176D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.lib and .</a:t>
            </a:r>
            <a:r>
              <a:rPr lang="en-US" altLang="zh-CN" dirty="0" err="1"/>
              <a:t>frcmod</a:t>
            </a:r>
            <a:r>
              <a:rPr lang="en-US" altLang="zh-CN" dirty="0"/>
              <a:t> files for ligands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A09D-6DA2-4DB9-A1B3-3342D917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0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5B374-A681-4CC2-A28B-67391DA7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.</a:t>
            </a:r>
            <a:r>
              <a:rPr lang="en-US" altLang="zh-CN" dirty="0" err="1"/>
              <a:t>prmtop</a:t>
            </a:r>
            <a:r>
              <a:rPr lang="en-US" altLang="zh-CN" dirty="0"/>
              <a:t> and .</a:t>
            </a:r>
            <a:r>
              <a:rPr lang="en-US" altLang="zh-CN" dirty="0" err="1"/>
              <a:t>inpcrd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E1FE-5914-4F05-9F14-D7F7B8AD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41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45440-EB10-486F-BA7B-4844F9C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F0C8-F988-4AE5-90A6-FDF3D2DE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9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CFE9-FCA2-487A-ACDF-A6C1B48F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simulation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9EFC4B-643F-44DE-A6AA-5D51F51474C3}"/>
              </a:ext>
            </a:extLst>
          </p:cNvPr>
          <p:cNvSpPr txBox="1"/>
          <p:nvPr/>
        </p:nvSpPr>
        <p:spPr>
          <a:xfrm>
            <a:off x="1166327" y="1950098"/>
            <a:ext cx="8117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</a:t>
            </a:r>
            <a:r>
              <a:rPr lang="en-US" altLang="zh-CN" dirty="0" err="1"/>
              <a:t>terimal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cpptraj</a:t>
            </a:r>
            <a:endParaRPr lang="en-US" altLang="zh-CN" dirty="0"/>
          </a:p>
          <a:p>
            <a:r>
              <a:rPr lang="en-US" altLang="zh-CN" dirty="0"/>
              <a:t>In the </a:t>
            </a:r>
            <a:r>
              <a:rPr lang="en-US" altLang="zh-CN" dirty="0" err="1"/>
              <a:t>cpptraj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parm</a:t>
            </a:r>
            <a:r>
              <a:rPr lang="en-US" altLang="zh-CN" dirty="0"/>
              <a:t> </a:t>
            </a:r>
            <a:r>
              <a:rPr lang="en-US" altLang="zh-CN" dirty="0" err="1"/>
              <a:t>cez_sol.prmtop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trajin</a:t>
            </a:r>
            <a:r>
              <a:rPr lang="en-US" altLang="zh-CN" dirty="0"/>
              <a:t> </a:t>
            </a:r>
            <a:r>
              <a:rPr lang="en-US" altLang="zh-CN" dirty="0" err="1"/>
              <a:t>cez_MD_continue.crd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autoimage</a:t>
            </a:r>
            <a:endParaRPr lang="en-US" altLang="zh-CN" dirty="0"/>
          </a:p>
          <a:p>
            <a:r>
              <a:rPr lang="en-US" altLang="zh-CN" dirty="0"/>
              <a:t> reference </a:t>
            </a:r>
            <a:r>
              <a:rPr lang="en-US" altLang="zh-CN" dirty="0" err="1"/>
              <a:t>cez_sol.inpcrd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rmsd</a:t>
            </a:r>
            <a:r>
              <a:rPr lang="en-US" altLang="zh-CN" dirty="0"/>
              <a:t> rms1 reference :1-462@CA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trajout</a:t>
            </a:r>
            <a:r>
              <a:rPr lang="en-US" altLang="zh-CN" dirty="0"/>
              <a:t> cez_MD_continue_image_rmsfit.nc </a:t>
            </a:r>
            <a:r>
              <a:rPr lang="en-US" altLang="zh-CN" dirty="0" err="1"/>
              <a:t>netcdf</a:t>
            </a:r>
            <a:endParaRPr lang="en-US" altLang="zh-CN" dirty="0"/>
          </a:p>
          <a:p>
            <a:r>
              <a:rPr lang="en-US" altLang="zh-CN" dirty="0"/>
              <a:t> run</a:t>
            </a:r>
          </a:p>
          <a:p>
            <a:r>
              <a:rPr lang="en-US" altLang="zh-CN" dirty="0"/>
              <a:t> quit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964626-742E-4AB9-9E24-876939359493}"/>
              </a:ext>
            </a:extLst>
          </p:cNvPr>
          <p:cNvSpPr txBox="1"/>
          <p:nvPr/>
        </p:nvSpPr>
        <p:spPr>
          <a:xfrm>
            <a:off x="838200" y="5486400"/>
            <a:ext cx="616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cez_MD_continue_image_rmsfit.nc is ready to be loaded into VMD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41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5609A-7DCB-4263-986D-9414366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result in VMD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FBDBC-6012-44C5-847A-1774AB6A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https://www.ks.uiuc.edu/Training/Tutorials/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https://www.ks.uiuc.edu/Research/vmd/current/ug/node122.html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09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8B517-93D1-4618-8E0D-DA62F806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QM/MM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B2B13-1D1D-4E33-B762-BEAB0F78476F}"/>
              </a:ext>
            </a:extLst>
          </p:cNvPr>
          <p:cNvSpPr/>
          <p:nvPr/>
        </p:nvSpPr>
        <p:spPr>
          <a:xfrm>
            <a:off x="838200" y="1690688"/>
            <a:ext cx="5573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Example QM/MM input for sander - gaussian interface &amp;</a:t>
            </a:r>
            <a:r>
              <a:rPr lang="en-US" altLang="zh-CN" dirty="0" err="1"/>
              <a:t>cntrl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imin</a:t>
            </a:r>
            <a:r>
              <a:rPr lang="en-US" altLang="zh-CN" dirty="0"/>
              <a:t>=1,maxcyc=10,  </a:t>
            </a:r>
            <a:r>
              <a:rPr lang="en-US" altLang="zh-CN" dirty="0" err="1"/>
              <a:t>ntb</a:t>
            </a:r>
            <a:r>
              <a:rPr lang="en-US" altLang="zh-CN" dirty="0"/>
              <a:t>=0,  cut=20,  </a:t>
            </a:r>
            <a:r>
              <a:rPr lang="en-US" altLang="zh-CN" dirty="0" err="1"/>
              <a:t>ifqnt</a:t>
            </a:r>
            <a:r>
              <a:rPr lang="en-US" altLang="zh-CN" dirty="0"/>
              <a:t>=1, </a:t>
            </a:r>
          </a:p>
          <a:p>
            <a:r>
              <a:rPr lang="en-US" altLang="zh-CN" dirty="0"/>
              <a:t> &amp;end </a:t>
            </a:r>
          </a:p>
          <a:p>
            <a:r>
              <a:rPr lang="en-US" altLang="zh-CN" dirty="0"/>
              <a:t> &amp;</a:t>
            </a:r>
            <a:r>
              <a:rPr lang="en-US" altLang="zh-CN" dirty="0" err="1"/>
              <a:t>qmmm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qmmask</a:t>
            </a:r>
            <a:r>
              <a:rPr lang="en-US" altLang="zh-CN" dirty="0"/>
              <a:t>='@11-21',  </a:t>
            </a:r>
            <a:r>
              <a:rPr lang="en-US" altLang="zh-CN" dirty="0" err="1"/>
              <a:t>qmcharge</a:t>
            </a:r>
            <a:r>
              <a:rPr lang="en-US" altLang="zh-CN" dirty="0"/>
              <a:t>=0,  spin=1,     </a:t>
            </a:r>
            <a:r>
              <a:rPr lang="en-US" altLang="zh-CN" dirty="0" err="1"/>
              <a:t>qm_theory</a:t>
            </a:r>
            <a:r>
              <a:rPr lang="en-US" altLang="zh-CN" dirty="0"/>
              <a:t>='EXTERN',  </a:t>
            </a:r>
            <a:r>
              <a:rPr lang="en-US" altLang="zh-CN" dirty="0" err="1"/>
              <a:t>qmcut</a:t>
            </a:r>
            <a:r>
              <a:rPr lang="en-US" altLang="zh-CN" dirty="0"/>
              <a:t>=20.0, </a:t>
            </a:r>
          </a:p>
          <a:p>
            <a:r>
              <a:rPr lang="en-US" altLang="zh-CN" dirty="0"/>
              <a:t> &amp;end </a:t>
            </a:r>
          </a:p>
          <a:p>
            <a:r>
              <a:rPr lang="en-US" altLang="zh-CN" dirty="0"/>
              <a:t> &amp;</a:t>
            </a:r>
            <a:r>
              <a:rPr lang="en-US" altLang="zh-CN" dirty="0" err="1"/>
              <a:t>gau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method=B3LYP,  basis=6-31G,  </a:t>
            </a:r>
            <a:r>
              <a:rPr lang="en-US" altLang="zh-CN" dirty="0" err="1"/>
              <a:t>num_threads</a:t>
            </a:r>
            <a:r>
              <a:rPr lang="en-US" altLang="zh-CN" dirty="0"/>
              <a:t> = 8,   mem='1GB’, </a:t>
            </a:r>
          </a:p>
          <a:p>
            <a:r>
              <a:rPr lang="en-US" altLang="zh-CN" dirty="0"/>
              <a:t> &amp;end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B6D663-8F85-454F-984B-F51F03D4F22A}"/>
              </a:ext>
            </a:extLst>
          </p:cNvPr>
          <p:cNvSpPr txBox="1"/>
          <p:nvPr/>
        </p:nvSpPr>
        <p:spPr>
          <a:xfrm>
            <a:off x="7912359" y="859955"/>
            <a:ext cx="3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a simple QM/MM control file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6C3ED4-AC78-40DF-A287-715F38E3D526}"/>
              </a:ext>
            </a:extLst>
          </p:cNvPr>
          <p:cNvSpPr txBox="1"/>
          <p:nvPr/>
        </p:nvSpPr>
        <p:spPr>
          <a:xfrm>
            <a:off x="8192278" y="2146041"/>
            <a:ext cx="22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QM method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5B1B5E3-9315-49FD-B879-C968EDD9BF7A}"/>
              </a:ext>
            </a:extLst>
          </p:cNvPr>
          <p:cNvCxnSpPr>
            <a:stCxn id="7" idx="1"/>
          </p:cNvCxnSpPr>
          <p:nvPr/>
        </p:nvCxnSpPr>
        <p:spPr>
          <a:xfrm flipH="1">
            <a:off x="5421086" y="2330707"/>
            <a:ext cx="2771192" cy="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4BAE39E-6B24-4425-A317-4C1F751544C3}"/>
              </a:ext>
            </a:extLst>
          </p:cNvPr>
          <p:cNvSpPr txBox="1"/>
          <p:nvPr/>
        </p:nvSpPr>
        <p:spPr>
          <a:xfrm>
            <a:off x="7025173" y="2881312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Atom mask, which atoms are treated with QM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9E3C80-93D5-4E15-8ABD-9EF624E9B5D1}"/>
              </a:ext>
            </a:extLst>
          </p:cNvPr>
          <p:cNvCxnSpPr>
            <a:stCxn id="10" idx="1"/>
          </p:cNvCxnSpPr>
          <p:nvPr/>
        </p:nvCxnSpPr>
        <p:spPr>
          <a:xfrm flipH="1">
            <a:off x="2836506" y="3065978"/>
            <a:ext cx="41886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4D3F1B8-8ABF-497E-8D26-829B1979A2A1}"/>
              </a:ext>
            </a:extLst>
          </p:cNvPr>
          <p:cNvSpPr txBox="1"/>
          <p:nvPr/>
        </p:nvSpPr>
        <p:spPr>
          <a:xfrm>
            <a:off x="7025173" y="3263554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external software to do QM calculation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1A64A7-1CA9-47C6-AEDE-967B2CFFC058}"/>
              </a:ext>
            </a:extLst>
          </p:cNvPr>
          <p:cNvCxnSpPr>
            <a:stCxn id="13" idx="1"/>
          </p:cNvCxnSpPr>
          <p:nvPr/>
        </p:nvCxnSpPr>
        <p:spPr>
          <a:xfrm flipH="1">
            <a:off x="2948473" y="3448220"/>
            <a:ext cx="4076700" cy="8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50CC27-26DC-4298-9AE9-830E3264DB92}"/>
              </a:ext>
            </a:extLst>
          </p:cNvPr>
          <p:cNvSpPr txBox="1"/>
          <p:nvPr/>
        </p:nvSpPr>
        <p:spPr>
          <a:xfrm>
            <a:off x="7025173" y="3720766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gaussion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4E74CC-2103-4CFE-9A71-5D0C20D378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604865" y="3905432"/>
            <a:ext cx="5420308" cy="20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AE9BD6-73D6-433D-B7F0-637A2FF0A359}"/>
              </a:ext>
            </a:extLst>
          </p:cNvPr>
          <p:cNvSpPr txBox="1"/>
          <p:nvPr/>
        </p:nvSpPr>
        <p:spPr>
          <a:xfrm>
            <a:off x="7025173" y="4116144"/>
            <a:ext cx="253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cores for </a:t>
            </a:r>
            <a:r>
              <a:rPr lang="en-US" altLang="zh-CN" dirty="0" err="1"/>
              <a:t>gaussion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93E3FD-7B87-42D3-B928-D81415DAE37B}"/>
              </a:ext>
            </a:extLst>
          </p:cNvPr>
          <p:cNvCxnSpPr>
            <a:stCxn id="19" idx="1"/>
          </p:cNvCxnSpPr>
          <p:nvPr/>
        </p:nvCxnSpPr>
        <p:spPr>
          <a:xfrm flipH="1">
            <a:off x="5840963" y="4300810"/>
            <a:ext cx="1184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44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7CBE-BC3F-4E7E-B4DE-DD0E950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 mask in amber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EBAC93-5C2D-4EF2-AE93-5FC05C58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625373"/>
            <a:ext cx="7591447" cy="4351338"/>
          </a:xfrm>
        </p:spPr>
      </p:pic>
    </p:spTree>
    <p:extLst>
      <p:ext uri="{BB962C8B-B14F-4D97-AF65-F5344CB8AC3E}">
        <p14:creationId xmlns:p14="http://schemas.microsoft.com/office/powerpoint/2010/main" val="2322321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20C83-AA5A-4D1F-A8C6-52889905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Umbrella sampling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68987-A26E-4F83-A97C-C01840494B68}"/>
              </a:ext>
            </a:extLst>
          </p:cNvPr>
          <p:cNvSpPr txBox="1"/>
          <p:nvPr/>
        </p:nvSpPr>
        <p:spPr>
          <a:xfrm>
            <a:off x="838200" y="2828835"/>
            <a:ext cx="733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I’m working on it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4634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8738-35F0-4E68-836A-25A7EE92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CFA308-4651-4652-B9A0-7AF0C6768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53" y="1989943"/>
            <a:ext cx="4819650" cy="3943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F77348-BEA1-423D-96FF-63B2B49EDAAE}"/>
              </a:ext>
            </a:extLst>
          </p:cNvPr>
          <p:cNvSpPr txBox="1"/>
          <p:nvPr/>
        </p:nvSpPr>
        <p:spPr>
          <a:xfrm>
            <a:off x="1497563" y="2925920"/>
            <a:ext cx="2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4A056D-0596-4CBE-A9E7-C2C39CB3ADDE}"/>
              </a:ext>
            </a:extLst>
          </p:cNvPr>
          <p:cNvSpPr txBox="1"/>
          <p:nvPr/>
        </p:nvSpPr>
        <p:spPr>
          <a:xfrm>
            <a:off x="2960845" y="26312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4A47E-AF0C-490E-85A7-04856559C328}"/>
              </a:ext>
            </a:extLst>
          </p:cNvPr>
          <p:cNvSpPr txBox="1"/>
          <p:nvPr/>
        </p:nvSpPr>
        <p:spPr>
          <a:xfrm>
            <a:off x="2444620" y="359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739BD-B836-48CC-BFB5-8E76FC5EEF7C}"/>
              </a:ext>
            </a:extLst>
          </p:cNvPr>
          <p:cNvSpPr txBox="1"/>
          <p:nvPr/>
        </p:nvSpPr>
        <p:spPr>
          <a:xfrm>
            <a:off x="1971176" y="46633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8BCE62-DB87-4FD9-ACD3-B66DEDEC4F40}"/>
              </a:ext>
            </a:extLst>
          </p:cNvPr>
          <p:cNvSpPr txBox="1"/>
          <p:nvPr/>
        </p:nvSpPr>
        <p:spPr>
          <a:xfrm>
            <a:off x="4422710" y="3158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F9471F-944C-45E6-AE5C-B311EDEEC4FC}"/>
              </a:ext>
            </a:extLst>
          </p:cNvPr>
          <p:cNvSpPr txBox="1"/>
          <p:nvPr/>
        </p:nvSpPr>
        <p:spPr>
          <a:xfrm>
            <a:off x="3900196" y="4133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6690B3-E401-422B-AECD-D72CF94048F4}"/>
              </a:ext>
            </a:extLst>
          </p:cNvPr>
          <p:cNvSpPr txBox="1"/>
          <p:nvPr/>
        </p:nvSpPr>
        <p:spPr>
          <a:xfrm>
            <a:off x="3420878" y="5032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C14348-468C-42CE-A2B4-334F2DA2907B}"/>
              </a:ext>
            </a:extLst>
          </p:cNvPr>
          <p:cNvSpPr txBox="1"/>
          <p:nvPr/>
        </p:nvSpPr>
        <p:spPr>
          <a:xfrm>
            <a:off x="4870580" y="48480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A17BC-4351-4FE2-9879-654148F3B278}"/>
              </a:ext>
            </a:extLst>
          </p:cNvPr>
          <p:cNvSpPr txBox="1"/>
          <p:nvPr/>
        </p:nvSpPr>
        <p:spPr>
          <a:xfrm>
            <a:off x="6317213" y="2031068"/>
            <a:ext cx="478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atom1:</a:t>
            </a:r>
          </a:p>
          <a:p>
            <a:r>
              <a:rPr lang="en-US" altLang="zh-CN" dirty="0"/>
              <a:t>Bond term: 1-3</a:t>
            </a:r>
          </a:p>
          <a:p>
            <a:r>
              <a:rPr lang="en-US" altLang="zh-CN" dirty="0"/>
              <a:t>Angle term: 1-3-2, 1-3-4, 1-3-6</a:t>
            </a:r>
          </a:p>
          <a:p>
            <a:r>
              <a:rPr lang="en-US" altLang="zh-CN" dirty="0"/>
              <a:t>Dihedral term: 1-3-6-5, 1-3-6-7, 1-3-6-8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620EA-AFC0-412D-BEC5-D95770144F3A}"/>
              </a:ext>
            </a:extLst>
          </p:cNvPr>
          <p:cNvSpPr txBox="1"/>
          <p:nvPr/>
        </p:nvSpPr>
        <p:spPr>
          <a:xfrm>
            <a:off x="6438122" y="3528117"/>
            <a:ext cx="4208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didn’t calculate non-bonded term here. Let’s say, for example, atom1 and atom8, there are two atoms between them, in some force field, non-bonded term would be calculated, while in some other force field, would not. But if there are three atoms between them, all force field would calculate non-bonded term.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0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781A5-1E27-466F-A308-4B4E6258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Remember these laws?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2C3BF0-866E-41FF-8A5C-A21FB63A5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2C3BF0-866E-41FF-8A5C-A21FB63A5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44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1F6CCE-3BD3-4BFA-83DB-829C54FDE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912" y="1101011"/>
            <a:ext cx="6548071" cy="49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F45E-6B9D-4CDB-8198-4E6A966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Leap-frog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721647-5015-4839-A009-9E01FBA0C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721647-5015-4839-A009-9E01FBA0C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1A7AC28-FC62-4DA0-8C4F-D092598B2A08}"/>
              </a:ext>
            </a:extLst>
          </p:cNvPr>
          <p:cNvSpPr txBox="1"/>
          <p:nvPr/>
        </p:nvSpPr>
        <p:spPr>
          <a:xfrm>
            <a:off x="9545215" y="2090058"/>
            <a:ext cx="107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update </a:t>
            </a:r>
            <a:r>
              <a:rPr lang="en-US" altLang="zh-CN" b="1" dirty="0"/>
              <a:t>r</a:t>
            </a:r>
            <a:r>
              <a:rPr lang="en-US" altLang="zh-CN" dirty="0"/>
              <a:t> and </a:t>
            </a:r>
            <a:r>
              <a:rPr lang="en-US" altLang="zh-CN" b="1" dirty="0"/>
              <a:t>v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66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2F994-8CD0-4318-867F-D8B24629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AmberTools</a:t>
            </a:r>
            <a:r>
              <a:rPr lang="en-US" altLang="zh-CN" dirty="0"/>
              <a:t> and amber manual in your own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E25CC-98B8-460C-BE67-9EC3CC6C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http://ambermd.org/Manuals.php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http://ambermd.org/AmberTools.php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ED5D32-4F8D-4A37-8BBA-B2AEC56E7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37" y="2332148"/>
            <a:ext cx="7209145" cy="86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130CF0-0FF6-4A88-ABB9-AA28409B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25" y="3861987"/>
            <a:ext cx="5880890" cy="2535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C5DC3A-59B4-4F10-8874-DF1D3EBB8E20}"/>
              </a:ext>
            </a:extLst>
          </p:cNvPr>
          <p:cNvSpPr txBox="1"/>
          <p:nvPr/>
        </p:nvSpPr>
        <p:spPr>
          <a:xfrm>
            <a:off x="7127540" y="4206325"/>
            <a:ext cx="211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Installation guide can be found in manual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5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2570</Words>
  <Application>Microsoft Office PowerPoint</Application>
  <PresentationFormat>宽屏</PresentationFormat>
  <Paragraphs>272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DengXian</vt:lpstr>
      <vt:lpstr>DengXian</vt:lpstr>
      <vt:lpstr>等线 Light</vt:lpstr>
      <vt:lpstr>Arial</vt:lpstr>
      <vt:lpstr>Cambria Math</vt:lpstr>
      <vt:lpstr>Office 主题​​</vt:lpstr>
      <vt:lpstr>Amber for beginner</vt:lpstr>
      <vt:lpstr>contents</vt:lpstr>
      <vt:lpstr>Basic Ideas For Molecular Mechanics</vt:lpstr>
      <vt:lpstr>Forcefield</vt:lpstr>
      <vt:lpstr>A simple example</vt:lpstr>
      <vt:lpstr>Remember these laws?</vt:lpstr>
      <vt:lpstr>PowerPoint 演示文稿</vt:lpstr>
      <vt:lpstr>Leap-frog Algorithm</vt:lpstr>
      <vt:lpstr>Install AmberTools and amber manual in your own computer</vt:lpstr>
      <vt:lpstr>How to use amber in hpc2?</vt:lpstr>
      <vt:lpstr>Run MD Simulation With Amber</vt:lpstr>
      <vt:lpstr>Lib File In Amber</vt:lpstr>
      <vt:lpstr>.dat or .frcmod files in amber </vt:lpstr>
      <vt:lpstr>MD simulation with non-standard residues</vt:lpstr>
      <vt:lpstr>How to deal with non-standard residue</vt:lpstr>
      <vt:lpstr>How to deal with non-standard residue</vt:lpstr>
      <vt:lpstr>How to deal with non-standard residue</vt:lpstr>
      <vt:lpstr>Generate lib and frcmod with PyR.E.D</vt:lpstr>
      <vt:lpstr>Output from PyR.E.D</vt:lpstr>
      <vt:lpstr>Which to use</vt:lpstr>
      <vt:lpstr>What’s in the mol2 file and Statistics_m1.txt</vt:lpstr>
      <vt:lpstr>Generate .lib files</vt:lpstr>
      <vt:lpstr>Generate two individual pdb</vt:lpstr>
      <vt:lpstr>Construct .lib file in xleap</vt:lpstr>
      <vt:lpstr>Construct .lib file in xleap</vt:lpstr>
      <vt:lpstr>Construct .lib file in xleap</vt:lpstr>
      <vt:lpstr>Construct .lib file in xleap</vt:lpstr>
      <vt:lpstr>Construct .lib file in xleap</vt:lpstr>
      <vt:lpstr>Construct .lib file in xleap</vt:lpstr>
      <vt:lpstr>Residue naming conventions in amber</vt:lpstr>
      <vt:lpstr>Residue naming conventions in amber</vt:lpstr>
      <vt:lpstr>Preprocess pdb file with Maestro</vt:lpstr>
      <vt:lpstr>Preprocess pdb file with Maestro</vt:lpstr>
      <vt:lpstr>Rename non-standard residues</vt:lpstr>
      <vt:lpstr>maestro name error</vt:lpstr>
      <vt:lpstr>Tleap and xleap</vt:lpstr>
      <vt:lpstr>Save a pdb file from tleap</vt:lpstr>
      <vt:lpstr>After everything is right</vt:lpstr>
      <vt:lpstr>All steps for a membrane protein</vt:lpstr>
      <vt:lpstr>Use charm-GUI to generate membrane</vt:lpstr>
      <vt:lpstr>Convert charm format files into amber readable files</vt:lpstr>
      <vt:lpstr>Generate .lib and .frcmod files for ligands</vt:lpstr>
      <vt:lpstr>Generate .prmtop and .inpcrd file</vt:lpstr>
      <vt:lpstr>Run simulation</vt:lpstr>
      <vt:lpstr>After simulation</vt:lpstr>
      <vt:lpstr>View result in VMD</vt:lpstr>
      <vt:lpstr>QM/MM</vt:lpstr>
      <vt:lpstr>Atom mask in amber</vt:lpstr>
      <vt:lpstr>Umbrella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Amber for beginner</dc:title>
  <dc:creator>郭 昱</dc:creator>
  <cp:lastModifiedBy>郭 昱</cp:lastModifiedBy>
  <cp:revision>90</cp:revision>
  <dcterms:created xsi:type="dcterms:W3CDTF">2018-10-15T01:08:39Z</dcterms:created>
  <dcterms:modified xsi:type="dcterms:W3CDTF">2018-10-17T07:30:24Z</dcterms:modified>
</cp:coreProperties>
</file>